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9.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20.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21.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2.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tags/tag23.xml" ContentType="application/vnd.openxmlformats-officedocument.presentationml.tags+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7"/>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356" r:id="rId35"/>
    <p:sldId id="304" r:id="rId36"/>
    <p:sldId id="357" r:id="rId37"/>
    <p:sldId id="305" r:id="rId38"/>
    <p:sldId id="358" r:id="rId39"/>
    <p:sldId id="359" r:id="rId40"/>
    <p:sldId id="360" r:id="rId41"/>
    <p:sldId id="361" r:id="rId42"/>
    <p:sldId id="362" r:id="rId43"/>
    <p:sldId id="363" r:id="rId44"/>
    <p:sldId id="364" r:id="rId45"/>
    <p:sldId id="365" r:id="rId46"/>
    <p:sldId id="431" r:id="rId47"/>
    <p:sldId id="366" r:id="rId48"/>
    <p:sldId id="432" r:id="rId49"/>
    <p:sldId id="307" r:id="rId50"/>
    <p:sldId id="308" r:id="rId51"/>
    <p:sldId id="377" r:id="rId52"/>
    <p:sldId id="378" r:id="rId53"/>
    <p:sldId id="380" r:id="rId54"/>
    <p:sldId id="379" r:id="rId55"/>
    <p:sldId id="381" r:id="rId56"/>
    <p:sldId id="312" r:id="rId57"/>
    <p:sldId id="382" r:id="rId58"/>
    <p:sldId id="383" r:id="rId59"/>
    <p:sldId id="384" r:id="rId60"/>
    <p:sldId id="314" r:id="rId61"/>
    <p:sldId id="315" r:id="rId62"/>
    <p:sldId id="326" r:id="rId63"/>
    <p:sldId id="434" r:id="rId64"/>
    <p:sldId id="435" r:id="rId65"/>
    <p:sldId id="436" r:id="rId66"/>
    <p:sldId id="437" r:id="rId67"/>
    <p:sldId id="438" r:id="rId68"/>
    <p:sldId id="439" r:id="rId69"/>
    <p:sldId id="440" r:id="rId70"/>
    <p:sldId id="441" r:id="rId71"/>
    <p:sldId id="442" r:id="rId72"/>
    <p:sldId id="443" r:id="rId73"/>
    <p:sldId id="444" r:id="rId74"/>
    <p:sldId id="445" r:id="rId75"/>
    <p:sldId id="430" r:id="rId76"/>
  </p:sldIdLst>
  <p:sldSz cx="12192000" cy="6858000"/>
  <p:notesSz cx="6858000" cy="9144000"/>
  <p:embeddedFontLst>
    <p:embeddedFont>
      <p:font typeface="方正公文黑体" panose="02000500000000000000"/>
      <p:regular r:id="rId78"/>
    </p:embeddedFont>
    <p:embeddedFont>
      <p:font typeface="Impact" panose="020B0806030902050204" pitchFamily="34" charset="0"/>
      <p:regular r:id="rId79"/>
    </p:embeddedFont>
    <p:embeddedFont>
      <p:font typeface="等线" panose="02010600030101010101" pitchFamily="2" charset="-122"/>
      <p:regular r:id="rId80"/>
      <p:bold r:id="rId81"/>
    </p:embeddedFont>
    <p:embeddedFont>
      <p:font typeface="方正大黑简体" panose="02000000000000000000" pitchFamily="2" charset="-122"/>
      <p:regular r:id="rId82"/>
    </p:embeddedFont>
    <p:embeddedFont>
      <p:font typeface="方正黑体简体" panose="03000509000000000000" pitchFamily="65" charset="-122"/>
      <p:regular r:id="rId83"/>
    </p:embeddedFont>
    <p:embeddedFont>
      <p:font typeface="黑体" panose="02010609060101010101" pitchFamily="49" charset="-122"/>
      <p:regular r:id="rId84"/>
    </p:embeddedFont>
    <p:embeddedFont>
      <p:font typeface="微软雅黑" panose="020B0503020204020204" pitchFamily="34" charset="-122"/>
      <p:regular r:id="rId85"/>
      <p:bold r:id="rId86"/>
    </p:embeddedFont>
  </p:embeddedFontLst>
  <p:custDataLst>
    <p:tags r:id="rId8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56"/>
            <p14:sldId id="304"/>
            <p14:sldId id="357"/>
            <p14:sldId id="305"/>
            <p14:sldId id="358"/>
            <p14:sldId id="359"/>
            <p14:sldId id="360"/>
            <p14:sldId id="361"/>
            <p14:sldId id="362"/>
            <p14:sldId id="363"/>
            <p14:sldId id="364"/>
            <p14:sldId id="365"/>
            <p14:sldId id="431"/>
            <p14:sldId id="366"/>
            <p14:sldId id="432"/>
            <p14:sldId id="307"/>
            <p14:sldId id="308"/>
            <p14:sldId id="377"/>
            <p14:sldId id="378"/>
            <p14:sldId id="380"/>
            <p14:sldId id="379"/>
            <p14:sldId id="381"/>
            <p14:sldId id="312"/>
            <p14:sldId id="382"/>
            <p14:sldId id="383"/>
            <p14:sldId id="384"/>
            <p14:sldId id="314"/>
            <p14:sldId id="315"/>
            <p14:sldId id="326"/>
            <p14:sldId id="434"/>
            <p14:sldId id="435"/>
            <p14:sldId id="436"/>
            <p14:sldId id="437"/>
            <p14:sldId id="438"/>
            <p14:sldId id="439"/>
            <p14:sldId id="440"/>
            <p14:sldId id="441"/>
            <p14:sldId id="442"/>
            <p14:sldId id="443"/>
            <p14:sldId id="444"/>
            <p14:sldId id="445"/>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01" userDrawn="1">
          <p15:clr>
            <a:srgbClr val="A4A3A4"/>
          </p15:clr>
        </p15:guide>
        <p15:guide id="2" orient="horz" pos="4211" userDrawn="1">
          <p15:clr>
            <a:srgbClr val="A4A3A4"/>
          </p15:clr>
        </p15:guide>
        <p15:guide id="3" pos="110" userDrawn="1">
          <p15:clr>
            <a:srgbClr val="A4A3A4"/>
          </p15:clr>
        </p15:guide>
        <p15:guide id="4" pos="7383" userDrawn="1">
          <p15:clr>
            <a:srgbClr val="A4A3A4"/>
          </p15:clr>
        </p15:guide>
        <p15:guide id="5" orient="horz" pos="39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01"/>
        <p:guide orient="horz" pos="4211"/>
        <p:guide pos="110"/>
        <p:guide pos="7383"/>
        <p:guide orient="horz" pos="396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7.fntdata"/><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2.fntdata"/><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3.fntdata"/><Relationship Id="rId85"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6.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1.fntdata"/><Relationship Id="rId81" Type="http://schemas.openxmlformats.org/officeDocument/2006/relationships/font" Target="fonts/font4.fntdata"/><Relationship Id="rId86"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gs" Target="tags/tag1.xml"/><Relationship Id="rId61" Type="http://schemas.openxmlformats.org/officeDocument/2006/relationships/slide" Target="slides/slide60.xml"/><Relationship Id="rId82" Type="http://schemas.openxmlformats.org/officeDocument/2006/relationships/font" Target="fonts/font5.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目录</a:t>
            </a: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notesSlide" Target="../notesSlides/notesSlide2.xml"/><Relationship Id="rId7" Type="http://schemas.openxmlformats.org/officeDocument/2006/relationships/slide" Target="slide31.xml"/><Relationship Id="rId12" Type="http://schemas.openxmlformats.org/officeDocument/2006/relationships/slide" Target="slide63.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0.xml"/><Relationship Id="rId4" Type="http://schemas.openxmlformats.org/officeDocument/2006/relationships/slide" Target="slide3.xml"/><Relationship Id="rId9" Type="http://schemas.openxmlformats.org/officeDocument/2006/relationships/slide" Target="slide5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slide" Target="slide4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45.xml"/><Relationship Id="rId5" Type="http://schemas.openxmlformats.org/officeDocument/2006/relationships/slideLayout" Target="../slideLayouts/slideLayout7.xml"/><Relationship Id="rId4" Type="http://schemas.openxmlformats.org/officeDocument/2006/relationships/tags" Target="../tags/tag13.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tags" Target="../tags/tag16.xml"/><Relationship Id="rId7" Type="http://schemas.openxmlformats.org/officeDocument/2006/relationships/notesSlide" Target="../notesSlides/notesSlide47.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7.xml"/><Relationship Id="rId5" Type="http://schemas.openxmlformats.org/officeDocument/2006/relationships/tags" Target="../tags/tag18.xml"/><Relationship Id="rId4" Type="http://schemas.openxmlformats.org/officeDocument/2006/relationships/tags" Target="../tags/tag17.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19.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slide" Target="slide50.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2.jpeg"/></Relationships>
</file>

<file path=ppt/slides/_rels/slide61.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a:t>
            </a:r>
            <a:r>
              <a:rPr 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will </a:t>
            </a:r>
            <a:r>
              <a:rPr lang="en-US" altLang="zh-CN" sz="2400" u="sng" dirty="0">
                <a:latin typeface="Times New Roman" panose="02020603050405020304" charset="0"/>
                <a:ea typeface="宋体" panose="02010600030101010101" pitchFamily="2" charset="-122"/>
                <a:cs typeface="Times New Roman" panose="02020603050405020304" charset="0"/>
              </a:rPr>
              <a:t>meet </a:t>
            </a:r>
            <a:r>
              <a:rPr lang="en-US" altLang="zh-CN" sz="2400" dirty="0">
                <a:latin typeface="Times New Roman" panose="02020603050405020304" charset="0"/>
                <a:ea typeface="宋体" panose="02010600030101010101" pitchFamily="2" charset="-122"/>
                <a:cs typeface="Times New Roman" panose="02020603050405020304" charset="0"/>
              </a:rPr>
              <a:t>him at the airport for the first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迎接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看见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遇见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开会</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meet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迎接”，结合句意“我们将首次到机场接他”，</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He was too excited to </a:t>
            </a:r>
            <a:r>
              <a:rPr lang="en-US" altLang="zh-CN" sz="2400" u="sng" dirty="0">
                <a:latin typeface="Times New Roman" panose="02020603050405020304" charset="0"/>
                <a:ea typeface="宋体" panose="02010600030101010101" pitchFamily="2" charset="-122"/>
                <a:cs typeface="Times New Roman" panose="02020603050405020304" charset="0"/>
              </a:rPr>
              <a:t>fall asleep</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落下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入睡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脱落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跌倒</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fall asleep</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入睡”，结合句意“他兴奋得无法入睡”，</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1255" y="972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Smoking is </a:t>
            </a:r>
            <a:r>
              <a:rPr lang="en-US" altLang="zh-CN" sz="2400" u="sng" dirty="0">
                <a:latin typeface="Times New Roman" panose="02020603050405020304" charset="0"/>
                <a:ea typeface="宋体" panose="02010600030101010101" pitchFamily="2" charset="-122"/>
                <a:cs typeface="Times New Roman" panose="02020603050405020304" charset="0"/>
              </a:rPr>
              <a:t>forbidden</a:t>
            </a:r>
            <a:r>
              <a:rPr lang="en-US" altLang="zh-CN" sz="2400" dirty="0">
                <a:latin typeface="Times New Roman" panose="02020603050405020304" charset="0"/>
                <a:ea typeface="宋体" panose="02010600030101010101" pitchFamily="2" charset="-122"/>
                <a:cs typeface="Times New Roman" panose="02020603050405020304" charset="0"/>
              </a:rPr>
              <a:t> in the public place.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允许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增强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禁止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制止</a:t>
            </a:r>
          </a:p>
        </p:txBody>
      </p:sp>
      <p:sp>
        <p:nvSpPr>
          <p:cNvPr id="109" name="TextBox 4"/>
          <p:cNvSpPr txBox="1"/>
          <p:nvPr/>
        </p:nvSpPr>
        <p:spPr>
          <a:xfrm>
            <a:off x="260985" y="44867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解析：本题考查动词</a:t>
            </a:r>
            <a:r>
              <a:rPr lang="en-US" altLang="zh-CN" sz="2400" dirty="0">
                <a:solidFill>
                  <a:srgbClr val="C00000"/>
                </a:solidFill>
                <a:latin typeface="Times New Roman" panose="02020603050405020304" charset="0"/>
                <a:cs typeface="Times New Roman" panose="02020603050405020304" charset="0"/>
              </a:rPr>
              <a:t>forbid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禁止”，结合句意“公共场所禁止吸烟”，</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Can you </a:t>
            </a:r>
            <a:r>
              <a:rPr lang="en-US" altLang="zh-CN" sz="2400" u="sng" dirty="0">
                <a:latin typeface="Times New Roman" panose="02020603050405020304" charset="0"/>
                <a:ea typeface="宋体" panose="02010600030101010101" pitchFamily="2" charset="-122"/>
                <a:cs typeface="Times New Roman" panose="02020603050405020304" charset="0"/>
              </a:rPr>
              <a:t>arrange</a:t>
            </a:r>
            <a:r>
              <a:rPr lang="en-US" altLang="zh-CN" sz="2400" dirty="0">
                <a:latin typeface="Times New Roman" panose="02020603050405020304" charset="0"/>
                <a:ea typeface="宋体" panose="02010600030101010101" pitchFamily="2" charset="-122"/>
                <a:cs typeface="Times New Roman" panose="02020603050405020304" charset="0"/>
              </a:rPr>
              <a:t> an appointment for Monday?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 </a:t>
            </a:r>
            <a:r>
              <a:rPr lang="zh-CN" altLang="en-US" sz="2400" dirty="0">
                <a:latin typeface="Times New Roman" panose="02020603050405020304" charset="0"/>
                <a:ea typeface="宋体" panose="02010600030101010101" pitchFamily="2" charset="-122"/>
                <a:cs typeface="Times New Roman" panose="02020603050405020304" charset="0"/>
              </a:rPr>
              <a:t>安排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计划         </a:t>
            </a:r>
            <a:r>
              <a:rPr lang="en-US" altLang="zh-CN" sz="2400" dirty="0">
                <a:latin typeface="Times New Roman" panose="02020603050405020304" charset="0"/>
                <a:ea typeface="宋体" panose="02010600030101010101" pitchFamily="2" charset="-122"/>
                <a:cs typeface="Times New Roman" panose="02020603050405020304" charset="0"/>
              </a:rPr>
              <a:t>C .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准备</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arrange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安排”，结合句意“你能安排星期一约见吗？”，</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were invited to a </a:t>
            </a:r>
            <a:r>
              <a:rPr lang="en-US" altLang="zh-CN" sz="2400" u="sng" dirty="0">
                <a:latin typeface="Times New Roman" panose="02020603050405020304" charset="0"/>
                <a:ea typeface="宋体" panose="02010600030101010101" pitchFamily="2" charset="-122"/>
                <a:cs typeface="Times New Roman" panose="02020603050405020304" charset="0"/>
              </a:rPr>
              <a:t>celebration</a:t>
            </a:r>
            <a:r>
              <a:rPr lang="en-US" altLang="zh-CN" sz="2400" dirty="0">
                <a:latin typeface="Times New Roman" panose="02020603050405020304" charset="0"/>
                <a:ea typeface="宋体" panose="02010600030101010101" pitchFamily="2" charset="-122"/>
                <a:cs typeface="Times New Roman" panose="02020603050405020304" charset="0"/>
              </a:rPr>
              <a:t> for her 18th birthday party.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聚会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彩排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集会</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celebration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庆祝”，结合句意“我们受邀参加她的</a:t>
            </a:r>
            <a:r>
              <a:rPr lang="en-US" altLang="zh-CN" sz="2400" dirty="0">
                <a:solidFill>
                  <a:srgbClr val="C00000"/>
                </a:solidFill>
                <a:latin typeface="Times New Roman" panose="02020603050405020304" charset="0"/>
                <a:cs typeface="Times New Roman" panose="02020603050405020304" charset="0"/>
              </a:rPr>
              <a:t>18</a:t>
            </a:r>
            <a:r>
              <a:rPr lang="zh-CN" altLang="en-US" sz="2400" dirty="0">
                <a:solidFill>
                  <a:srgbClr val="C00000"/>
                </a:solidFill>
                <a:latin typeface="Times New Roman" panose="02020603050405020304" charset="0"/>
                <a:cs typeface="Times New Roman" panose="02020603050405020304" charset="0"/>
              </a:rPr>
              <a:t>岁生日庆祝会”，</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When the police arrived, the crowd ran away in all </a:t>
            </a:r>
            <a:r>
              <a:rPr lang="en-US" altLang="zh-CN" sz="2400" u="sng" dirty="0">
                <a:latin typeface="Times New Roman" panose="02020603050405020304" charset="0"/>
                <a:ea typeface="宋体" panose="02010600030101010101" pitchFamily="2" charset="-122"/>
                <a:cs typeface="Times New Roman" panose="02020603050405020304" charset="0"/>
              </a:rPr>
              <a:t>directions</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目标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趋势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动力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方向</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direction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方向”，结合句意“当警察赶到的时候，人群向各个方向散去”，</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It is important for everyone to learn by </a:t>
            </a:r>
            <a:r>
              <a:rPr lang="en-US" altLang="zh-CN" sz="2400" u="sng" dirty="0">
                <a:latin typeface="Times New Roman" panose="02020603050405020304" charset="0"/>
                <a:ea typeface="宋体" panose="02010600030101010101" pitchFamily="2" charset="-122"/>
                <a:cs typeface="Times New Roman" panose="02020603050405020304" charset="0"/>
              </a:rPr>
              <a:t>experience</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经验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实验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过程</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experience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经验”，结合句意“对于每个人来说从经验中学习是很重要的”，</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circle(in)">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lawyer always deals with the problem in a highly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way.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专业的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可行的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有用的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高效的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professional</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专业的”，结合句意“这个律师处理问题非常专业”，</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35625" y="4451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35625" y="12192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35625" y="19094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35625" y="25996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35625" y="330993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35625" y="40195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35625" y="48107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635625" y="56019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During 2020, almost every country in the world </a:t>
            </a:r>
            <a:r>
              <a:rPr lang="en-US" altLang="zh-CN" sz="2400" u="sng" dirty="0">
                <a:latin typeface="Times New Roman" panose="02020603050405020304" charset="0"/>
                <a:ea typeface="宋体" panose="02010600030101010101" pitchFamily="2" charset="-122"/>
                <a:cs typeface="Times New Roman" panose="02020603050405020304" charset="0"/>
              </a:rPr>
              <a:t>has focused on</a:t>
            </a:r>
            <a:r>
              <a:rPr lang="en-US" altLang="zh-CN" sz="2400" dirty="0">
                <a:latin typeface="Times New Roman" panose="02020603050405020304" charset="0"/>
                <a:ea typeface="宋体" panose="02010600030101010101" pitchFamily="2" charset="-122"/>
                <a:cs typeface="Times New Roman" panose="02020603050405020304" charset="0"/>
              </a:rPr>
              <a:t> the 	       illness named COVID-19.</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治疗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对付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了解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关注</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focus 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关注”，结合句意“</a:t>
            </a:r>
            <a:r>
              <a:rPr lang="en-US" altLang="zh-CN" sz="2400" dirty="0">
                <a:solidFill>
                  <a:srgbClr val="C00000"/>
                </a:solidFill>
                <a:latin typeface="Times New Roman" panose="02020603050405020304" charset="0"/>
                <a:cs typeface="Times New Roman" panose="02020603050405020304" charset="0"/>
              </a:rPr>
              <a:t>2020</a:t>
            </a:r>
            <a:r>
              <a:rPr lang="zh-CN" altLang="en-US" sz="2400" dirty="0">
                <a:solidFill>
                  <a:srgbClr val="C00000"/>
                </a:solidFill>
                <a:latin typeface="Times New Roman" panose="02020603050405020304" charset="0"/>
                <a:cs typeface="Times New Roman" panose="02020603050405020304" charset="0"/>
              </a:rPr>
              <a:t>年，几乎每个国家都在关注新型冠状病毒引起的肺炎”，</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82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 was desperate when he lost his wallet. </a:t>
            </a:r>
            <a:r>
              <a:rPr lang="en-US" altLang="zh-CN" sz="2400" u="sng" dirty="0">
                <a:latin typeface="Times New Roman" panose="02020603050405020304" charset="0"/>
                <a:ea typeface="宋体" panose="02010600030101010101" pitchFamily="2" charset="-122"/>
                <a:cs typeface="Times New Roman" panose="02020603050405020304" charset="0"/>
              </a:rPr>
              <a:t>Luckily,</a:t>
            </a:r>
            <a:r>
              <a:rPr lang="en-US" altLang="zh-CN" sz="2400" dirty="0">
                <a:latin typeface="Times New Roman" panose="02020603050405020304" charset="0"/>
                <a:ea typeface="宋体" panose="02010600030101010101" pitchFamily="2" charset="-122"/>
                <a:cs typeface="Times New Roman" panose="02020603050405020304" charset="0"/>
              </a:rPr>
              <a:t> a kind woman helped 	   him.</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有趣地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高兴地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惊奇地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幸运地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luckily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幸运地”，结合句意“当他丢了钱包的时候，他很绝望。幸运的是，一位好心的妇人帮助了他。”</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7947" y="3799048"/>
            <a:ext cx="842145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asked           B. cried         C. called          D. stopped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slowly	   B. quickly      C. crazily         D. angrily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regretful	   B. helpful       C. thankful      D. careful</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upon a time, some children were playing at seaside when they found a turtle. They began to beat the turtle. Just then, a young man came and </a:t>
            </a:r>
            <a:r>
              <a:rPr lang="en-US" altLang="zh-CN" sz="2400" u="sng" dirty="0">
                <a:latin typeface="Times New Roman" panose="02020603050405020304" charset="0"/>
                <a:ea typeface="宋体" panose="02010600030101010101" pitchFamily="2" charset="-122"/>
                <a:cs typeface="Times New Roman" panose="02020603050405020304" charset="0"/>
              </a:rPr>
              <a:t> 16  </a:t>
            </a:r>
            <a:r>
              <a:rPr lang="en-US" altLang="zh-CN" sz="2400" dirty="0">
                <a:latin typeface="Times New Roman" panose="02020603050405020304" charset="0"/>
                <a:ea typeface="宋体" panose="02010600030101010101" pitchFamily="2" charset="-122"/>
                <a:cs typeface="Times New Roman" panose="02020603050405020304" charset="0"/>
              </a:rPr>
              <a:t>them. The children ran away </a:t>
            </a:r>
            <a:r>
              <a:rPr lang="en-US" altLang="zh-CN" sz="2400" u="sng" dirty="0">
                <a:latin typeface="Times New Roman" panose="02020603050405020304" charset="0"/>
                <a:ea typeface="宋体" panose="02010600030101010101" pitchFamily="2" charset="-122"/>
                <a:cs typeface="Times New Roman" panose="02020603050405020304" charset="0"/>
              </a:rPr>
              <a:t> 17  </a:t>
            </a:r>
            <a:r>
              <a:rPr lang="en-US" altLang="zh-CN" sz="2400" dirty="0">
                <a:latin typeface="Times New Roman" panose="02020603050405020304" charset="0"/>
                <a:ea typeface="宋体" panose="02010600030101010101" pitchFamily="2" charset="-122"/>
                <a:cs typeface="Times New Roman" panose="02020603050405020304" charset="0"/>
              </a:rPr>
              <a:t>. The turtle was very </a:t>
            </a:r>
            <a:r>
              <a:rPr lang="en-US" altLang="zh-CN" sz="2400" u="sng" dirty="0">
                <a:latin typeface="Times New Roman" panose="02020603050405020304" charset="0"/>
                <a:ea typeface="宋体" panose="02010600030101010101" pitchFamily="2" charset="-122"/>
                <a:cs typeface="Times New Roman" panose="02020603050405020304" charset="0"/>
              </a:rPr>
              <a:t> 18  </a:t>
            </a:r>
            <a:r>
              <a:rPr lang="en-US" altLang="zh-CN" sz="2400" dirty="0">
                <a:latin typeface="Times New Roman" panose="02020603050405020304" charset="0"/>
                <a:ea typeface="宋体" panose="02010600030101010101" pitchFamily="2" charset="-122"/>
                <a:cs typeface="Times New Roman" panose="02020603050405020304" charset="0"/>
              </a:rPr>
              <a:t>and said, “Thanks for your kindness. I really would like to invite you to a wonderful palace now.”</a:t>
            </a:r>
          </a:p>
        </p:txBody>
      </p:sp>
      <p:sp>
        <p:nvSpPr>
          <p:cNvPr id="6" name="TextBox 4"/>
          <p:cNvSpPr txBox="1"/>
          <p:nvPr/>
        </p:nvSpPr>
        <p:spPr>
          <a:xfrm>
            <a:off x="1950085" y="3862070"/>
            <a:ext cx="919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7" name="TextBox 4"/>
          <p:cNvSpPr txBox="1"/>
          <p:nvPr/>
        </p:nvSpPr>
        <p:spPr>
          <a:xfrm>
            <a:off x="1866616" y="425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8" name="TextBox 4"/>
          <p:cNvSpPr txBox="1"/>
          <p:nvPr/>
        </p:nvSpPr>
        <p:spPr>
          <a:xfrm>
            <a:off x="1950085" y="4730115"/>
            <a:ext cx="8362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文本框 10">
            <a:hlinkClick r:id="rId3" action="ppaction://hlinksldjump"/>
          </p:cNvPr>
          <p:cNvSpPr txBox="1"/>
          <p:nvPr/>
        </p:nvSpPr>
        <p:spPr>
          <a:xfrm>
            <a:off x="4791075" y="564125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439991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本题主要考查词义辨析和联系上下文。从下文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ran away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得知，一位年轻人走上 前来，阻止了孩子们打海龟。</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asked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cried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called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意为“叫”，这三个词都不符合题意。故本题正确答案为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本题主要考查逻辑推理。根据上文一个年轻人过来阻止孩子们，孩子们跑开了，需要选择一个副词修饰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ran away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quickly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意为“快速地”，符合题意，故本题正确答案为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本题主要考查逻辑推理和联系上下文。年轻人救了海龟，那海龟应该会如何？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thankful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意为“感激的”符合逻辑关系，故本题正确答案为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young man rode on the back of the turtle and was taken to the secret </a:t>
            </a:r>
            <a:r>
              <a:rPr lang="en-US" altLang="zh-CN" sz="2400" u="sng" dirty="0">
                <a:latin typeface="Times New Roman" panose="02020603050405020304" charset="0"/>
                <a:ea typeface="宋体" panose="02010600030101010101" pitchFamily="2" charset="-122"/>
                <a:cs typeface="Times New Roman" panose="02020603050405020304" charset="0"/>
              </a:rPr>
              <a:t> 19  </a:t>
            </a:r>
            <a:r>
              <a:rPr lang="en-US" altLang="zh-CN" sz="2400" dirty="0">
                <a:latin typeface="Times New Roman" panose="02020603050405020304" charset="0"/>
                <a:ea typeface="宋体" panose="02010600030101010101" pitchFamily="2" charset="-122"/>
                <a:cs typeface="Times New Roman" panose="02020603050405020304" charset="0"/>
              </a:rPr>
              <a:t>in the sea. When he arrived at the palace, he was very </a:t>
            </a:r>
            <a:r>
              <a:rPr lang="en-US" altLang="zh-CN" sz="2400" u="sng" dirty="0">
                <a:latin typeface="Times New Roman" panose="02020603050405020304" charset="0"/>
                <a:ea typeface="宋体" panose="02010600030101010101" pitchFamily="2" charset="-122"/>
                <a:cs typeface="Times New Roman" panose="02020603050405020304" charset="0"/>
              </a:rPr>
              <a:t> 20  </a:t>
            </a:r>
            <a:r>
              <a:rPr lang="en-US" altLang="zh-CN" sz="2400" dirty="0">
                <a:latin typeface="Times New Roman" panose="02020603050405020304" charset="0"/>
                <a:ea typeface="宋体" panose="02010600030101010101" pitchFamily="2" charset="-122"/>
                <a:cs typeface="Times New Roman" panose="02020603050405020304" charset="0"/>
              </a:rPr>
              <a:t>and said to the turtle, “What a nice palace!”     </a:t>
            </a:r>
            <a:r>
              <a:rPr lang="en-US" altLang="zh-CN" sz="2400" u="sng" dirty="0">
                <a:latin typeface="Times New Roman" panose="02020603050405020304" charset="0"/>
                <a:ea typeface="宋体" panose="02010600030101010101" pitchFamily="2" charset="-122"/>
                <a:cs typeface="Times New Roman" panose="02020603050405020304" charset="0"/>
              </a:rPr>
              <a:t>21 </a:t>
            </a:r>
            <a:r>
              <a:rPr lang="en-US" altLang="zh-CN" sz="2400" dirty="0">
                <a:latin typeface="Times New Roman" panose="02020603050405020304" charset="0"/>
                <a:ea typeface="宋体" panose="02010600030101010101" pitchFamily="2" charset="-122"/>
                <a:cs typeface="Times New Roman" panose="02020603050405020304" charset="0"/>
              </a:rPr>
              <a:t>  him, the king of the turtles gave him a very big dinner. He </a:t>
            </a:r>
            <a:r>
              <a:rPr lang="en-US" altLang="zh-CN" sz="2400" u="sng" dirty="0">
                <a:latin typeface="Times New Roman" panose="02020603050405020304" charset="0"/>
                <a:ea typeface="宋体" panose="02010600030101010101" pitchFamily="2" charset="-122"/>
                <a:cs typeface="Times New Roman" panose="02020603050405020304" charset="0"/>
              </a:rPr>
              <a:t> 22  </a:t>
            </a:r>
            <a:r>
              <a:rPr lang="en-US" altLang="zh-CN" sz="2400" dirty="0">
                <a:latin typeface="Times New Roman" panose="02020603050405020304" charset="0"/>
                <a:ea typeface="宋体" panose="02010600030101010101" pitchFamily="2" charset="-122"/>
                <a:cs typeface="Times New Roman" panose="02020603050405020304" charset="0"/>
              </a:rPr>
              <a:t>never seen such a dinner before. He received a </a:t>
            </a:r>
            <a:r>
              <a:rPr lang="en-US" altLang="zh-CN" sz="2400" u="sng" dirty="0">
                <a:latin typeface="Times New Roman" panose="02020603050405020304" charset="0"/>
                <a:ea typeface="宋体" panose="02010600030101010101" pitchFamily="2" charset="-122"/>
                <a:cs typeface="Times New Roman" panose="02020603050405020304" charset="0"/>
              </a:rPr>
              <a:t> 23  </a:t>
            </a:r>
            <a:r>
              <a:rPr lang="en-US" altLang="zh-CN" sz="2400" dirty="0">
                <a:latin typeface="Times New Roman" panose="02020603050405020304" charset="0"/>
                <a:ea typeface="宋体" panose="02010600030101010101" pitchFamily="2" charset="-122"/>
                <a:cs typeface="Times New Roman" panose="02020603050405020304" charset="0"/>
              </a:rPr>
              <a:t>welcome there and was very pleased with  </a:t>
            </a:r>
            <a:r>
              <a:rPr lang="en-US" altLang="zh-CN" sz="2400" u="sng" dirty="0">
                <a:latin typeface="Times New Roman" panose="02020603050405020304" charset="0"/>
                <a:ea typeface="宋体" panose="02010600030101010101" pitchFamily="2" charset="-122"/>
                <a:cs typeface="Times New Roman" panose="02020603050405020304" charset="0"/>
              </a:rPr>
              <a:t> 24   </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4" name="文本框 3"/>
          <p:cNvSpPr txBox="1"/>
          <p:nvPr/>
        </p:nvSpPr>
        <p:spPr>
          <a:xfrm>
            <a:off x="1001458" y="2615364"/>
            <a:ext cx="10399967"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place             B. palace             C. district              D. location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surprised       B. excited           C. interested          D. pleased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Thanks          B. Thanking       C. Thank                D. To thank</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had                B. have               C. didn’t                D. doesn’t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warm            B. warmer           C. warmest            D. warmly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anything       B. nothing           C. something         D. everything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665" y="269430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75665" y="309689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7" name="TextBox 4"/>
          <p:cNvSpPr txBox="1"/>
          <p:nvPr/>
        </p:nvSpPr>
        <p:spPr>
          <a:xfrm>
            <a:off x="875665" y="349186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875665" y="399034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2" name="TextBox 4"/>
          <p:cNvSpPr txBox="1"/>
          <p:nvPr/>
        </p:nvSpPr>
        <p:spPr>
          <a:xfrm>
            <a:off x="875665" y="443357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3" name="TextBox 4"/>
          <p:cNvSpPr txBox="1"/>
          <p:nvPr/>
        </p:nvSpPr>
        <p:spPr>
          <a:xfrm>
            <a:off x="875665" y="4885690"/>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76275" y="447675"/>
            <a:ext cx="10496550" cy="5477510"/>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本题主要考查联系上下文。上文第一段最后一句海龟邀请年轻人去一个美丽的宫殿。因此，此处应选择上文提到的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palace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本题主要考查逻辑推理和词义辨析。根据下文中“</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What a nice palace!”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的感叹，这里应该选择表示惊讶的形容词，只有</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surprised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（惊奇的）符合题意。故本题正确答案为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本题主要考查逻辑推理和词义辨析。根据</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thank</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的非谓语动词的功能，结合上下文，应该选择不定式放在句首，表目的。故本题正确答案为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本题主要考查联系上下文。故事发生在过去，因此排除</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项，根据句意分析得知，这个年轻人从来没有见过如此丰盛的晚餐，应该使用过去完成时，故本题正确答案为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本题主要考查联系上下文和逻辑推理。根据上文可知这个年轻人受到了热情的招待，排除副词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warmly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warmer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warmest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分别为比较级和最高级形式，文中没有进行对比，不符合题意。故本题答案为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本题主要考查联系上下文和排除法。空格前为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was pleased with</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感到满意”，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anything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nothing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something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均不符合题意。句意为年轻人对一切都很满意，故本题正确答案为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dinner, the king of the turtles said, “I’m going to give you two </a:t>
            </a:r>
            <a:r>
              <a:rPr lang="en-US" altLang="zh-CN" sz="2400" u="sng" dirty="0">
                <a:latin typeface="Times New Roman" panose="02020603050405020304" charset="0"/>
                <a:ea typeface="宋体" panose="02010600030101010101" pitchFamily="2" charset="-122"/>
                <a:cs typeface="Times New Roman" panose="02020603050405020304" charset="0"/>
              </a:rPr>
              <a:t> 25  </a:t>
            </a:r>
            <a:r>
              <a:rPr lang="en-US" altLang="zh-CN" sz="2400" dirty="0">
                <a:latin typeface="Times New Roman" panose="02020603050405020304" charset="0"/>
                <a:ea typeface="宋体" panose="02010600030101010101" pitchFamily="2" charset="-122"/>
                <a:cs typeface="Times New Roman" panose="02020603050405020304" charset="0"/>
              </a:rPr>
              <a:t>, but you can open only one.” “You mustn’t open both. Don’t forget it!” The turtle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him. “All right. I will open only one.” The young man promised. At this time, a big wave sent him out of the sea.</a:t>
            </a:r>
          </a:p>
        </p:txBody>
      </p:sp>
      <p:sp>
        <p:nvSpPr>
          <p:cNvPr id="4" name="文本框 3"/>
          <p:cNvSpPr txBox="1"/>
          <p:nvPr/>
        </p:nvSpPr>
        <p:spPr>
          <a:xfrm>
            <a:off x="1038889" y="2653842"/>
            <a:ext cx="103999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cases	B. boxes	     C. tins		D. drawers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told	B. persuaded	     C. warned             	D. ordered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000760" y="2694305"/>
            <a:ext cx="725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000760" y="3096895"/>
            <a:ext cx="6432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1643896"/>
            <a:ext cx="10372725"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本题主要考查联系上下文和逻辑推理。下文中几次都提到了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box</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本题主要考查逻辑推理。分析龟王说的话“</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You mustn’t open both. Don’t forget 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可知它对年轻人发出了警告。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told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（告诉）、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persuaded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（说服）和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ordered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（命令）均不符合题意。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warned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警告）符合题意。故本题正确答案为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108064"/>
            <a:ext cx="1127632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he was back home, he opened the bigger one of the two boxes.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the box was full of gold. “My God!” he cried, “I’m a rich man now.” Then he thought, “Things in the other box must be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too.” He could not wait any longer. He broke his promise and opened the other box. As soon as he opened it, he became an old man. His hair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white. His face looked like an old man over eighty years old. It all happened in a moment. He was regretful for what he did, but it was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late.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16303" y="3443493"/>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Surprisingly	B. Suddenly	     C. Impatiently	D. Immediately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bad                    	B. good</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cheap                	D. delicious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turn                   	B. turned</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turns                 	D. have turned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much                 	B. more</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too                    	D. little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770890" y="3495040"/>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811530" y="3911600"/>
            <a:ext cx="7683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811530" y="4382135"/>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770890" y="4766310"/>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42462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本题主要考查联系上下文和词义辨析。回到家后，年轻人打开了大一点的盒子，发现盒子里面装满了金子，可以推断出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surprisingly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（令人惊喜地）符合题意，故本题正确答案为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本题主要考查词义辨析和逻辑推理。根据逻辑推理，年轻人猜想另一个盒子里面的东西也一定和金子一样好。因此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项“坏的”、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项“便宜的”、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delicious“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美味的”均不符合题意。故本题正确答案为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本题主要考查时态。根据句意，年轻人的头发变白，故事发生在过去，这里要用一般过去时。故本题正确答案为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本题主要考查词义辨析和逻辑推理。根据句意，年轻人对自己做的事情感到后悔，但是为时已晚。故本题正确答案为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609599" y="1970241"/>
            <a:ext cx="10648949" cy="326644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Once my mother told me a story. This story happens in Africa: When a zebra wakes up every morning, the first thing he thinks about is, “I must be able to run faster than the fastest lion , or I will be killed.” At the same time, a lion wakes from his dream. The first thing the lion thinks a bout is, “I must be able to catch the slowest zebra, or I will </a:t>
            </a:r>
            <a:r>
              <a:rPr lang="en-US" altLang="zh-CN" sz="2400" u="sng" dirty="0">
                <a:solidFill>
                  <a:schemeClr val="tx1">
                    <a:lumMod val="75000"/>
                    <a:lumOff val="25000"/>
                  </a:schemeClr>
                </a:solidFill>
                <a:latin typeface="Times New Roman" panose="02020603050405020304" charset="0"/>
                <a:cs typeface="Times New Roman" panose="02020603050405020304" charset="0"/>
              </a:rPr>
              <a:t>starve</a:t>
            </a:r>
            <a:r>
              <a:rPr lang="en-US" altLang="zh-CN" sz="2400" dirty="0">
                <a:solidFill>
                  <a:schemeClr val="tx1">
                    <a:lumMod val="75000"/>
                    <a:lumOff val="25000"/>
                  </a:schemeClr>
                </a:solidFill>
                <a:latin typeface="Times New Roman" panose="02020603050405020304" charset="0"/>
                <a:cs typeface="Times New Roman" panose="02020603050405020304" charset="0"/>
              </a:rPr>
              <a:t> to death.” Therefore, almost at the same time, the zebra and the lion get up and start running when the sun rises.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1525" y="424660"/>
            <a:ext cx="10648949" cy="49288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That shows us a truth: Where there are chances, there are challenges. Life is full of chances and challenges. Whether you are a zebra or a lion, you must go ahead when you wake up. For students, it is just the same. If we do not study hard, sooner or later, we will fall behind the other students. At first, I did not know what the word “exam” meant. Later, I knew an exam was a kind of competition. In competitions, there are always winners and losers. As I grew up, I got to know competition well. In one’s life, there must be competitions, so that people can improve.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Each time I saw children playing games, and heard their laughter, I wished I were at that age again. However, I remembered my parents’ words, “You must work very hard in order to have a good future.” So I picked up my pen and began to study hard again.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717983"/>
            <a:ext cx="10648949" cy="359925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But I was still not sure what competition really meant. One day, I was taking part in an English-speaking competition. When I went to the stage, I saw other students looking at me kindly. I suddenly knew what competition was. It is not as cruel as my teacher and parents told me. In fact, competition is the opposite: It is kind and necessary.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learned a lot from this fact. Now I understand more about the world. I know competition is important for us all. People can make progress by attending competitions.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When the zebra wakes up, the first thing he has to do is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run faster than other zebras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run after other zebras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run faster than the slowest lion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run faster than the fastest lion</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细节判断题。根据第一段第二句话 </a:t>
            </a:r>
            <a:r>
              <a:rPr lang="en-US" altLang="zh-CN" sz="2400" dirty="0">
                <a:solidFill>
                  <a:srgbClr val="C00000"/>
                </a:solidFill>
                <a:latin typeface="Times New Roman" panose="02020603050405020304" charset="0"/>
                <a:cs typeface="Times New Roman" panose="02020603050405020304" charset="0"/>
              </a:rPr>
              <a:t>I must be able to run faster than the fastest lion, or I will be killed</a:t>
            </a:r>
            <a:r>
              <a:rPr lang="zh-CN" altLang="en-US" sz="2400" dirty="0">
                <a:solidFill>
                  <a:srgbClr val="C00000"/>
                </a:solidFill>
                <a:latin typeface="Times New Roman" panose="02020603050405020304" charset="0"/>
                <a:cs typeface="Times New Roman" panose="02020603050405020304" charset="0"/>
              </a:rPr>
              <a:t>可知，斑马需要比跑得最快的狮子还要快，才不会被吃掉。故此题答案为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786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“starve” in Paragraph 1 means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feel very hungry                  B. to struggle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beat                                      D. to fear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词义猜测题。结合第一段第四句</a:t>
            </a:r>
            <a:r>
              <a:rPr lang="en-US" altLang="zh-CN" sz="2400" dirty="0">
                <a:solidFill>
                  <a:srgbClr val="C00000"/>
                </a:solidFill>
                <a:latin typeface="Times New Roman" panose="02020603050405020304" charset="0"/>
                <a:cs typeface="Times New Roman" panose="02020603050405020304" charset="0"/>
              </a:rPr>
              <a:t>I must be able to catch the slowest zebra, or I will starve to death</a:t>
            </a:r>
            <a:r>
              <a:rPr lang="zh-CN" altLang="en-US" sz="2400" dirty="0">
                <a:solidFill>
                  <a:srgbClr val="C00000"/>
                </a:solidFill>
                <a:latin typeface="Times New Roman" panose="02020603050405020304" charset="0"/>
                <a:cs typeface="Times New Roman" panose="02020603050405020304" charset="0"/>
              </a:rPr>
              <a:t>，根据常识，应该容易猜出</a:t>
            </a:r>
            <a:r>
              <a:rPr lang="en-US" altLang="zh-CN" sz="2400" dirty="0">
                <a:solidFill>
                  <a:srgbClr val="C00000"/>
                </a:solidFill>
                <a:latin typeface="Times New Roman" panose="02020603050405020304" charset="0"/>
                <a:cs typeface="Times New Roman" panose="02020603050405020304" charset="0"/>
              </a:rPr>
              <a:t>starve</a:t>
            </a:r>
            <a:r>
              <a:rPr lang="zh-CN" altLang="en-US" sz="2400" dirty="0">
                <a:solidFill>
                  <a:srgbClr val="C00000"/>
                </a:solidFill>
                <a:latin typeface="Times New Roman" panose="02020603050405020304" charset="0"/>
                <a:cs typeface="Times New Roman" panose="02020603050405020304" charset="0"/>
              </a:rPr>
              <a:t>的意思为“挨饿”，</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项意为“挣扎”，</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项意为“击打”，</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项意为“害怕”，均不符合题意。故此题答案为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8229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62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is the author’s opinion about competition?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is cruel.        B. It is terrible.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is kind.         D. It is impolite.</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72009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细节判断题。根据第四段最后一句</a:t>
            </a:r>
            <a:r>
              <a:rPr lang="en-US" altLang="zh-CN" sz="2400" dirty="0">
                <a:solidFill>
                  <a:srgbClr val="C00000"/>
                </a:solidFill>
                <a:latin typeface="Times New Roman" panose="02020603050405020304" charset="0"/>
                <a:cs typeface="Times New Roman" panose="02020603050405020304" charset="0"/>
              </a:rPr>
              <a:t>In fact, competition is the opposite: It is kind and necessary.</a:t>
            </a:r>
            <a:r>
              <a:rPr lang="zh-CN" altLang="en-US" sz="2400" dirty="0">
                <a:solidFill>
                  <a:srgbClr val="C00000"/>
                </a:solidFill>
                <a:latin typeface="Times New Roman" panose="02020603050405020304" charset="0"/>
                <a:cs typeface="Times New Roman" panose="02020603050405020304" charset="0"/>
              </a:rPr>
              <a:t>可知，作者认为竞争是友善的。故此题答案为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did the author understand after she grew up?</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 exam wasn’t a kind of competition.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Competitions made people improve.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 competitions, there were always winners.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knew what the word “exam” meant.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推理判断题。根据第二段 </a:t>
            </a:r>
            <a:r>
              <a:rPr lang="en-US" altLang="zh-CN" sz="2400" dirty="0">
                <a:solidFill>
                  <a:srgbClr val="C00000"/>
                </a:solidFill>
                <a:latin typeface="Times New Roman" panose="02020603050405020304" charset="0"/>
                <a:cs typeface="Times New Roman" panose="02020603050405020304" charset="0"/>
              </a:rPr>
              <a:t>At first, I did not know what the word “exam” meant. Later, I knew an exam was a kind of competition. In competitions, there are always winners and losers. As I grew up, I got to know competition well. In one’s life, there must be competitions, so people can improve.</a:t>
            </a:r>
            <a:r>
              <a:rPr lang="zh-CN" altLang="en-US" sz="2400" dirty="0">
                <a:solidFill>
                  <a:srgbClr val="C00000"/>
                </a:solidFill>
                <a:latin typeface="Times New Roman" panose="02020603050405020304" charset="0"/>
                <a:cs typeface="Times New Roman" panose="02020603050405020304" charset="0"/>
              </a:rPr>
              <a:t>可知竞争可以使人们进步和提高。故此题答案为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169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When the author attended an English-speaking competition, she learned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that other students laughed at her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real meaning of competition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that competition was as cruel as her teacher and parents told her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that competition was bad and unnecessary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推理判断题。根据最后两段</a:t>
            </a:r>
            <a:r>
              <a:rPr lang="en-US" altLang="zh-CN" sz="2400" dirty="0">
                <a:solidFill>
                  <a:srgbClr val="C00000"/>
                </a:solidFill>
                <a:latin typeface="Times New Roman" panose="02020603050405020304" charset="0"/>
                <a:cs typeface="Times New Roman" panose="02020603050405020304" charset="0"/>
              </a:rPr>
              <a:t>One day, I was taking part in an English-speaking competition. When I went to the stage, I saw other students looking at me kindly. I suddenly knew what competition was. It is not as cruel as my teacher and parents told me. In fact, competition is the opposite: It is kind and necessary.</a:t>
            </a:r>
            <a:r>
              <a:rPr lang="zh-CN" altLang="en-US" sz="2400" dirty="0">
                <a:solidFill>
                  <a:srgbClr val="C00000"/>
                </a:solidFill>
                <a:latin typeface="Times New Roman" panose="02020603050405020304" charset="0"/>
                <a:cs typeface="Times New Roman" panose="02020603050405020304" charset="0"/>
              </a:rPr>
              <a:t>可知，作者参加了英语演讲比赛之后明白了竞赛真正的意义。故此题答题为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480" y="157844"/>
            <a:ext cx="11115675" cy="6247765"/>
          </a:xfrm>
          <a:prstGeom prst="rect">
            <a:avLst/>
          </a:prstGeom>
          <a:noFill/>
        </p:spPr>
        <p:txBody>
          <a:bodyPr wrap="square" rtlCol="0" anchor="ctr">
            <a:spAutoFit/>
          </a:bodyPr>
          <a:lstStyle/>
          <a:p>
            <a:pPr algn="ctr">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Long, long ago, there was a very rich and powerful king. He lived in a beautiful palace. But he was always ill and unhappy. Besides, all the people in his country were afraid of him. </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ordered all the doctors in his country to treat him, but nobody could cure him. He was so angry with them that he cut off all their heads. Therefore, there was no doctor left. One day two famous doctors from another country came to see him. The king said to both of them, “If you can cure me and make me happy, I’ll give you a lot of gold.”</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doctor examined the king exactly. But he found nothing wrong with him. “Oh, my king, you are very well,” said the doctor. “You think you are ill and that makes you unhappy.” Hearing such words, the king was very angry. He told his soldiers to cut off the first doctor’s head. The second doctor knew he had to be careful. “Oh, my king, you’ll be all right if you find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a happy man and wear his shoes,” he said. The king was satisfied with his words and thought that the doctor was clever. Then he gave the doctor a bag of gold.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2224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king asked hundreds of people whether they were always happy. They all said they were sometimes happy and sometimes unhappy. At last the king met a beggar. The beggar said that he was always happy. The king felt satisfied when he heard what the beggar said. “Give me your shoes immediately,” said the king. “And I’ll make you a very rich man.” The beggar smiled and said, “Sorry, I never wear shoes.”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218305"/>
            <a:ext cx="8681720"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king was NOT a _______ person.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rich         B. powerful         C. rude         D. happy</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Who got a bag of gold from the king?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first doctor.		B. The second doctor.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king’s soldiers.             	D. The beggar.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1394474"/>
            <a:ext cx="894071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细节判断题。根据第一段第三句</a:t>
            </a:r>
            <a:r>
              <a:rPr lang="en-US" altLang="zh-CN" sz="2400" dirty="0">
                <a:solidFill>
                  <a:srgbClr val="C00000"/>
                </a:solidFill>
                <a:latin typeface="Times New Roman" panose="02020603050405020304" charset="0"/>
                <a:cs typeface="Times New Roman" panose="02020603050405020304" charset="0"/>
              </a:rPr>
              <a:t>But he was always ill and unhappy</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为正确选项。故此答案为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1004487" y="4637234"/>
            <a:ext cx="875974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推理判断题。根据第三段得知两个医生中只有第二个医生从国王那拿到了一袋金子。故此题答案为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17575" y="2844165"/>
            <a:ext cx="6343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from Paragraph 3?</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king thought he was ill and that made him unhappy.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king was unsatisfied with the first doctor.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 was angry with the second doctor.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second doctor told the truth to the king.</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beggar didn’t give the shoes to the king because he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didn’t want to be a rich man           B. didn’t like the king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didn’t want to die                            D. didn’t have shoes at all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913999" y="262517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推理判断题。根据第三段可知，国王对第一个医生不满意，因为医生说国王的病源于国王以为自己生病了。故此题答案为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959426" y="5215556"/>
            <a:ext cx="9558738"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a:t>
            </a:r>
            <a:r>
              <a:rPr lang="en-US" altLang="zh-CN" sz="2400" dirty="0">
                <a:solidFill>
                  <a:srgbClr val="C00000"/>
                </a:solidFill>
                <a:latin typeface="Times New Roman" panose="02020603050405020304" charset="0"/>
                <a:cs typeface="Times New Roman" panose="02020603050405020304" charset="0"/>
              </a:rPr>
              <a:t>The beggar smiled and said, “Sorry, I never wear shoes.”</a:t>
            </a:r>
            <a:r>
              <a:rPr lang="zh-CN" altLang="en-US" sz="2400" dirty="0">
                <a:solidFill>
                  <a:srgbClr val="C00000"/>
                </a:solidFill>
                <a:latin typeface="Times New Roman" panose="02020603050405020304" charset="0"/>
                <a:cs typeface="Times New Roman" panose="02020603050405020304" charset="0"/>
              </a:rPr>
              <a:t>可知，乞丐根本没有鞋子。故此题答案为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59485" y="376301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According to the passage, which of the following is true?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king was badly ill, so he felt unhappy.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people in the king’s country were not afraid of him.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king was very angry with the first doctor.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If the king wore shoes which belonged to a happy person, he would also be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happy.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细节理解题。通读全文可知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三项均不符合文意。故此题答案为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821690"/>
            <a:ext cx="11341735" cy="3046095"/>
          </a:xfrm>
          <a:prstGeom prst="rect">
            <a:avLst/>
          </a:prstGeom>
          <a:noFill/>
        </p:spPr>
        <p:txBody>
          <a:bodyPr wrap="square" rtlCol="0" anchor="ctr">
            <a:spAutoFit/>
          </a:bodyPr>
          <a:lstStyle/>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Lionel Messi, one of the greatest athletes in the world, was born on 24 June 1987 in </a:t>
            </a: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Argentina. He developed a great passion for football when he was a child. At the age of eight, he joined Newells Old Boys Club in the town.</a:t>
            </a:r>
          </a:p>
          <a:p>
            <a:pPr algn="just">
              <a:lnSpc>
                <a:spcPct val="10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Unfortunately, three years later he was diagnosed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确诊</a:t>
            </a:r>
            <a:r>
              <a:rPr lang="en-US" altLang="zh-CN" sz="2400" dirty="0">
                <a:solidFill>
                  <a:schemeClr val="tx1">
                    <a:lumMod val="75000"/>
                    <a:lumOff val="25000"/>
                  </a:schemeClr>
                </a:solidFill>
                <a:latin typeface="Times New Roman" panose="02020603050405020304" charset="0"/>
                <a:cs typeface="Times New Roman" panose="02020603050405020304" charset="0"/>
              </a:rPr>
              <a:t>) with growth hormone deficiency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生长激素缺乏</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medicine was so expensive that his family couldn’t afford it. The club that he was playing for refused to pay for the therapy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治疗</a:t>
            </a:r>
            <a:r>
              <a:rPr lang="en-US" altLang="zh-CN" sz="2400" dirty="0">
                <a:solidFill>
                  <a:schemeClr val="tx1">
                    <a:lumMod val="75000"/>
                    <a:lumOff val="25000"/>
                  </a:schemeClr>
                </a:solidFill>
                <a:latin typeface="Times New Roman" panose="02020603050405020304" charset="0"/>
                <a:cs typeface="Times New Roman" panose="02020603050405020304" charset="0"/>
              </a:rPr>
              <a:t>). Even though Messi was the shortest player in his team, he tried his best to improve his skills and trained even harder than before.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custDataLst>
              <p:tags r:id="rId1"/>
            </p:custDataLst>
          </p:nvPr>
        </p:nvSpPr>
        <p:spPr>
          <a:xfrm>
            <a:off x="544830" y="161290"/>
            <a:ext cx="10923270"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nvSpPr>
        <p:spPr>
          <a:xfrm>
            <a:off x="962025" y="3867468"/>
            <a:ext cx="10313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He dreamed of becoming a professional football player.</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they were also shocked of how good and talented he was.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If he passed it, the club would cover his medical bills.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He worked extremely hard and fought to reach his dream.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That meant he was unable to grow tall unless he could receive special treatment.</a:t>
            </a:r>
          </a:p>
        </p:txBody>
      </p:sp>
      <p:sp>
        <p:nvSpPr>
          <p:cNvPr id="13" name="TextBox 4"/>
          <p:cNvSpPr txBox="1"/>
          <p:nvPr>
            <p:custDataLst>
              <p:tags r:id="rId2"/>
            </p:custDataLst>
          </p:nvPr>
        </p:nvSpPr>
        <p:spPr>
          <a:xfrm>
            <a:off x="4464685" y="2219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5" name="TextBox 4"/>
          <p:cNvSpPr txBox="1"/>
          <p:nvPr>
            <p:custDataLst>
              <p:tags r:id="rId3"/>
            </p:custDataLst>
          </p:nvPr>
        </p:nvSpPr>
        <p:spPr>
          <a:xfrm>
            <a:off x="5913755" y="33458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7" action="ppaction://hlinksldjump"/>
          </p:cNvPr>
          <p:cNvSpPr txBox="1"/>
          <p:nvPr>
            <p:custDataLst>
              <p:tags r:id="rId4"/>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逻辑推理题。根据空白处上一句“三年后他不幸确诊生长激素缺乏</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症”可知，E项“That meant he was unable to grow tall unless he could receive special treatment (那意味着他长不高，除非他接受特殊的治疗).”符合语境，故此题正确答案为E。</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细节判断题。根据空白处上一句“尽管梅西是球队里最矮的球员，为了提升球技，他比之前更努力训练”可知，A项“He dreamed of becoming a professional football player (他梦想成为一名专业的足球运动员).”符合语境，故此题正确答案为A。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8630" y="459105"/>
            <a:ext cx="1124204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Luckily, Messi’s capability and talent were noticed by the coach of football club Barcelona. He proposed a test period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试用期</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But on one condition, Messi needs to leave his hometown and move to Spain. Messi and his family accepted the offer.</a:t>
            </a: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When Messi’s teammates in Spain saw him for the first time, they were very surprised at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how short he was.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And the coach knew that he was born to play football, so he offered him</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 contract that would change his life forever. </a:t>
            </a: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Messi’s remarkable success didn’t come by accident or from pure luck.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There were so many lessons to be learned from Messi’s success story.</a:t>
            </a:r>
          </a:p>
        </p:txBody>
      </p:sp>
      <p:sp>
        <p:nvSpPr>
          <p:cNvPr id="3" name="文本框 2"/>
          <p:cNvSpPr txBox="1"/>
          <p:nvPr>
            <p:custDataLst>
              <p:tags r:id="rId1"/>
            </p:custDataLst>
          </p:nvPr>
        </p:nvSpPr>
        <p:spPr>
          <a:xfrm>
            <a:off x="932815" y="3957955"/>
            <a:ext cx="10313035" cy="1751965"/>
          </a:xfrm>
          <a:prstGeom prst="rect">
            <a:avLst/>
          </a:prstGeom>
          <a:solidFill>
            <a:schemeClr val="bg1"/>
          </a:solidFill>
        </p:spPr>
        <p:txBody>
          <a:bodyPr wrap="non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He dreamed of becoming a professional football player.</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they were also shocked of how good and talented he was.</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If he passed it, the club would cover his medical bills.</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He worked extremely hard and fought to reach his dream. </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That meant he was unable to grow tall unless he could receive special treatment.</a:t>
            </a:r>
          </a:p>
        </p:txBody>
      </p:sp>
      <p:sp>
        <p:nvSpPr>
          <p:cNvPr id="10" name="文本框 9">
            <a:hlinkClick r:id="rId8"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TextBox 4"/>
          <p:cNvSpPr txBox="1"/>
          <p:nvPr>
            <p:custDataLst>
              <p:tags r:id="rId3"/>
            </p:custDataLst>
          </p:nvPr>
        </p:nvSpPr>
        <p:spPr>
          <a:xfrm>
            <a:off x="6956425" y="8972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4"/>
            </p:custDataLst>
          </p:nvPr>
        </p:nvSpPr>
        <p:spPr>
          <a:xfrm>
            <a:off x="3377565" y="2092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5" name="TextBox 4"/>
          <p:cNvSpPr txBox="1"/>
          <p:nvPr>
            <p:custDataLst>
              <p:tags r:id="rId5"/>
            </p:custDataLst>
          </p:nvPr>
        </p:nvSpPr>
        <p:spPr>
          <a:xfrm>
            <a:off x="10090785" y="29070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916940"/>
            <a:ext cx="10854055" cy="51390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细节判断题。根据第三段第二句“他提出了一个试用期”可知，“If he passed it”中的it指“试用期”，因此C项“If he passed it, the club would cover his medical bills (如果他通过了，俱乐部会支付他的治疗费用).”符合语境，故此题正确答案为C。</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逻辑推理题。根据第四段的第一句“在西班牙，队员们第一次看到梅西的时候，对他的身高感到惊讶”可知，B项“But they were also shocked of how good and talented he was (但对他球场上的能力和球技感到惊叹).”符合语境，故此题正确答案为B。</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逻辑推理题。根据全文可知，梅西的成功不是来自偶然或者运气，而是因为他为实现自己的梦想而不断努力的行动。故此题正确答案为D。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 have left my pen in the library. Could you lend one to me?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Sure, here you are                                B. Yes, please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don’t mind                                          D. No, please don’t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Could you lend one to me?</a:t>
            </a:r>
            <a:r>
              <a:rPr lang="zh-CN" altLang="en-US" sz="2400" dirty="0">
                <a:solidFill>
                  <a:srgbClr val="C00000"/>
                </a:solidFill>
                <a:latin typeface="Times New Roman" panose="02020603050405020304" charset="0"/>
                <a:cs typeface="Times New Roman" panose="02020603050405020304" charset="0"/>
              </a:rPr>
              <a:t>（你能借一支给我吗？）得知说话人想借钢笔，</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项“好的，给你”符合上下文语境。因此，答案是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235585" y="83820"/>
            <a:ext cx="120637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995680" y="2319238"/>
            <a:ext cx="1020063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you are about to do something hard, a cheerful wish of “Good luck!” from a friend can be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(help). But if you think you need lots of luck, what else can you do?</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In the U.K. and U.S. there are some strange traditions for bringing yourself a little more good luck. Some are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(hundred) of years old and some are much newer.</a:t>
            </a:r>
          </a:p>
        </p:txBody>
      </p:sp>
      <p:sp>
        <p:nvSpPr>
          <p:cNvPr id="7" name="TextBox 4"/>
          <p:cNvSpPr txBox="1"/>
          <p:nvPr/>
        </p:nvSpPr>
        <p:spPr>
          <a:xfrm>
            <a:off x="4087232" y="2727699"/>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helpful</a:t>
            </a:r>
          </a:p>
        </p:txBody>
      </p:sp>
      <p:sp>
        <p:nvSpPr>
          <p:cNvPr id="8" name="TextBox 4"/>
          <p:cNvSpPr txBox="1"/>
          <p:nvPr/>
        </p:nvSpPr>
        <p:spPr>
          <a:xfrm>
            <a:off x="5721294" y="4498882"/>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hundreds</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504825" y="1219200"/>
            <a:ext cx="10854055" cy="224536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本题考查词性变化。分析句子可知，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动词后应用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的形容词形式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helpful</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有帮助的”。故此题正确答案为：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hundreds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为固定搭配，意为“成百上千的”。故此题正确答案为：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hundreds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Have you </a:t>
            </a:r>
            <a:r>
              <a:rPr lang="en-US" altLang="zh-CN" sz="2400" u="sng" dirty="0">
                <a:latin typeface="Times New Roman" panose="02020603050405020304" charset="0"/>
                <a:ea typeface="宋体" panose="02010600030101010101" pitchFamily="2" charset="-122"/>
                <a:cs typeface="Times New Roman" panose="02020603050405020304" charset="0"/>
              </a:rPr>
              <a:t>48</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(hear) the saying “when you wish upon a star”? If you are looking up at the sky on </a:t>
            </a:r>
            <a:r>
              <a:rPr lang="en-US" altLang="zh-CN" sz="2400" u="sng" dirty="0">
                <a:latin typeface="Times New Roman" panose="02020603050405020304" charset="0"/>
                <a:ea typeface="宋体" panose="02010600030101010101" pitchFamily="2" charset="-122"/>
                <a:cs typeface="Times New Roman" panose="02020603050405020304" charset="0"/>
              </a:rPr>
              <a:t>49</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clear night and you see a sudden flash of light, it is probably a shooting star! </a:t>
            </a:r>
            <a:r>
              <a:rPr lang="en-US" altLang="zh-CN" sz="2400" u="sng" dirty="0">
                <a:latin typeface="Times New Roman" panose="02020603050405020304" charset="0"/>
                <a:ea typeface="宋体" panose="02010600030101010101" pitchFamily="2" charset="-122"/>
                <a:cs typeface="Times New Roman" panose="02020603050405020304" charset="0"/>
              </a:rPr>
              <a:t>50</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(see) one doesn’t happen very often. The saying goes that if you see one you have been very lucky, and so if you make a wish, it will come true.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907977"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heard</a:t>
            </a:r>
          </a:p>
        </p:txBody>
      </p:sp>
      <p:sp>
        <p:nvSpPr>
          <p:cNvPr id="6" name="TextBox 4"/>
          <p:cNvSpPr txBox="1"/>
          <p:nvPr/>
        </p:nvSpPr>
        <p:spPr>
          <a:xfrm>
            <a:off x="4504370" y="10206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7" name="TextBox 4"/>
          <p:cNvSpPr txBox="1"/>
          <p:nvPr/>
        </p:nvSpPr>
        <p:spPr>
          <a:xfrm>
            <a:off x="4725348" y="1414425"/>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Seeing</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504825" y="1219200"/>
            <a:ext cx="10854055" cy="403098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本题考查动词的时态变化。根据句子结构，空格处要填的词与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构成现在完成时，应填入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hear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的过去分词。故此题正确答案为：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heard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本题考查不定冠词的用法。根据空格解题法分析出空格中需填入冠词，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night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在前文中没有出现过，且为单数可数名词，因此选择不定冠词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本题考查非谓语动词中动名词作主语的用法。根据句意“能看到一颗流星并不经常发生”。故此题正确答案为：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Seeing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Maybe you have heard of the lucky </a:t>
            </a:r>
            <a:r>
              <a:rPr lang="en-US" altLang="zh-CN" sz="2400" u="sng" dirty="0">
                <a:latin typeface="Times New Roman" panose="02020603050405020304" charset="0"/>
                <a:ea typeface="宋体" panose="02010600030101010101" pitchFamily="2" charset="-122"/>
                <a:cs typeface="Times New Roman" panose="02020603050405020304" charset="0"/>
              </a:rPr>
              <a:t>51</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(rabbit) foot. Some people believe that rabbits are lucky animals, so they carry a part of the rabbit, its foot, for good luck. There are all kinds of strange, unclear rules about which of the rabbit’s feet is the luckiest. It is said </a:t>
            </a:r>
            <a:r>
              <a:rPr lang="en-US" altLang="zh-CN" sz="2400" u="sng" dirty="0">
                <a:latin typeface="Times New Roman" panose="02020603050405020304" charset="0"/>
                <a:ea typeface="宋体" panose="02010600030101010101" pitchFamily="2" charset="-122"/>
                <a:cs typeface="Times New Roman" panose="02020603050405020304" charset="0"/>
              </a:rPr>
              <a:t>52</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this good luck tradition is the </a:t>
            </a:r>
            <a:r>
              <a:rPr lang="en-US" altLang="zh-CN" sz="2400" u="sng" dirty="0">
                <a:latin typeface="Times New Roman" panose="02020603050405020304" charset="0"/>
                <a:ea typeface="宋体" panose="02010600030101010101" pitchFamily="2" charset="-122"/>
                <a:cs typeface="Times New Roman" panose="02020603050405020304" charset="0"/>
              </a:rPr>
              <a:t>53</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(old) one of all. However, as the funny saying </a:t>
            </a:r>
            <a:r>
              <a:rPr lang="en-US" altLang="zh-CN" sz="2400" u="sng" dirty="0">
                <a:latin typeface="Times New Roman" panose="02020603050405020304" charset="0"/>
                <a:ea typeface="宋体" panose="02010600030101010101" pitchFamily="2" charset="-122"/>
                <a:cs typeface="Times New Roman" panose="02020603050405020304" charset="0"/>
              </a:rPr>
              <a:t>54</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(go), “Depend </a:t>
            </a:r>
            <a:r>
              <a:rPr lang="en-US" altLang="zh-CN" sz="2400" u="sng" dirty="0">
                <a:latin typeface="Times New Roman" panose="02020603050405020304" charset="0"/>
                <a:ea typeface="宋体" panose="02010600030101010101" pitchFamily="2" charset="-122"/>
                <a:cs typeface="Times New Roman" panose="02020603050405020304" charset="0"/>
              </a:rPr>
              <a:t>55</a:t>
            </a:r>
            <a:r>
              <a:rPr lang="zh-CN" altLang="en-US" sz="2400" u="sng"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 the rabbit’s foot if you will, but remember it didn’t work for the rabbit!”</a:t>
            </a: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839303"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rabbit’s</a:t>
            </a:r>
          </a:p>
        </p:txBody>
      </p:sp>
      <p:sp>
        <p:nvSpPr>
          <p:cNvPr id="6" name="TextBox 4"/>
          <p:cNvSpPr txBox="1"/>
          <p:nvPr/>
        </p:nvSpPr>
        <p:spPr>
          <a:xfrm>
            <a:off x="2208845" y="1908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a:t>
            </a:r>
          </a:p>
        </p:txBody>
      </p:sp>
      <p:sp>
        <p:nvSpPr>
          <p:cNvPr id="7" name="TextBox 4"/>
          <p:cNvSpPr txBox="1"/>
          <p:nvPr/>
        </p:nvSpPr>
        <p:spPr>
          <a:xfrm>
            <a:off x="7774300" y="1907455"/>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oldest</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4808698" y="2347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goes</a:t>
            </a:r>
          </a:p>
        </p:txBody>
      </p:sp>
      <p:sp>
        <p:nvSpPr>
          <p:cNvPr id="12" name="TextBox 4"/>
          <p:cNvSpPr txBox="1"/>
          <p:nvPr/>
        </p:nvSpPr>
        <p:spPr>
          <a:xfrm>
            <a:off x="8320985" y="2341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459740" y="274955"/>
            <a:ext cx="10854055" cy="5972175"/>
          </a:xfrm>
          <a:prstGeom prst="rect">
            <a:avLst/>
          </a:prstGeom>
          <a:noFill/>
        </p:spPr>
        <p:txBody>
          <a:bodyPr wrap="square">
            <a:spAutoFit/>
          </a:bodyPr>
          <a:lstStyle/>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【解析】本题考查名词所有格用法。根据分析句意解题法，在名词foot前需填入名词所有格。故此题正确答案为：rabbit’s。</a:t>
            </a:r>
          </a:p>
          <a:p>
            <a:pPr indent="0" algn="just" fontAlgn="auto">
              <a:lnSpc>
                <a:spcPct val="90000"/>
              </a:lnSpc>
              <a:spcAft>
                <a:spcPts val="1200"/>
              </a:spcAft>
            </a:pP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本题考查主语从句的用法。根据分析句子结构解题法，填入词与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is said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构成主语从句，填入连词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引导。故此题正确答案为：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90000"/>
              </a:lnSpc>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本题考查形容词的最高级。根据分析句意解题法，句意为“据说好运气的习俗是所有习俗中最古老的”。故此题正确答案为：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oldest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90000"/>
              </a:lnSpc>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本题考查动词时态。分析全文，通篇使用的时态为一般现在时，空格处缺谓语动词。故此题正确答案为：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goes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90000"/>
              </a:lnSpc>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本题考查固定搭配。根据关键词解题法，空格前是动词，应填入介词，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depend 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意为“依靠”，符合句意。故此题正确答案为：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看完电影</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福尔摩斯</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后</a:t>
            </a:r>
            <a:r>
              <a:rPr lang="en-US" altLang="zh-CN" sz="2400" dirty="0">
                <a:latin typeface="Times New Roman" panose="02020603050405020304" charset="0"/>
                <a:ea typeface="宋体" panose="02010600030101010101" pitchFamily="2" charset="-122"/>
                <a:cs typeface="Times New Roman" panose="02020603050405020304" charset="0"/>
              </a:rPr>
              <a:t>), the little boy dreamed to be a detective.</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1939290" y="1622934"/>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Having seen the movie/film </a:t>
            </a:r>
            <a:r>
              <a:rPr lang="en-US" altLang="zh-CN" sz="2400" i="1" dirty="0">
                <a:solidFill>
                  <a:srgbClr val="C00000"/>
                </a:solidFill>
                <a:latin typeface="Times New Roman" panose="02020603050405020304" charset="0"/>
                <a:ea typeface="宋体" panose="02010600030101010101" pitchFamily="2" charset="-122"/>
                <a:cs typeface="Times New Roman" panose="02020603050405020304" charset="0"/>
              </a:rPr>
              <a:t>Holmes</a:t>
            </a: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本题考查非谓语动词。句中的主语为</a:t>
            </a:r>
            <a:r>
              <a:rPr lang="en-US" altLang="zh-CN" sz="2400" dirty="0">
                <a:solidFill>
                  <a:srgbClr val="C00000"/>
                </a:solidFill>
                <a:latin typeface="Times New Roman" panose="02020603050405020304" charset="0"/>
                <a:cs typeface="Times New Roman" panose="02020603050405020304" charset="0"/>
              </a:rPr>
              <a:t>the little boy</a:t>
            </a:r>
            <a:r>
              <a:rPr lang="zh-CN" altLang="en-US" sz="2400" dirty="0">
                <a:solidFill>
                  <a:srgbClr val="C00000"/>
                </a:solidFill>
                <a:latin typeface="Times New Roman" panose="02020603050405020304" charset="0"/>
                <a:cs typeface="Times New Roman" panose="02020603050405020304" charset="0"/>
              </a:rPr>
              <a:t>，因此选择现在分词，再次分析句意得知“看电影”在前，“梦想成为侦探”在后，需要使用现在分词的完成时。因此本题的正确答案为：</a:t>
            </a:r>
            <a:r>
              <a:rPr lang="en-US" altLang="zh-CN" sz="2400" dirty="0">
                <a:solidFill>
                  <a:srgbClr val="C00000"/>
                </a:solidFill>
                <a:latin typeface="Times New Roman" panose="02020603050405020304" charset="0"/>
                <a:cs typeface="Times New Roman" panose="02020603050405020304" charset="0"/>
              </a:rPr>
              <a:t>Having seen the movie/film </a:t>
            </a:r>
            <a:r>
              <a:rPr lang="en-US" altLang="zh-CN" sz="2400" i="1" dirty="0">
                <a:solidFill>
                  <a:srgbClr val="C00000"/>
                </a:solidFill>
                <a:latin typeface="Times New Roman" panose="02020603050405020304" charset="0"/>
                <a:cs typeface="Times New Roman" panose="02020603050405020304" charset="0"/>
              </a:rPr>
              <a:t>Holmes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令她吃惊的是</a:t>
            </a:r>
            <a:r>
              <a:rPr lang="en-US" altLang="zh-CN" sz="2400" dirty="0">
                <a:latin typeface="Times New Roman" panose="02020603050405020304" charset="0"/>
                <a:ea typeface="宋体" panose="02010600030101010101" pitchFamily="2" charset="-122"/>
                <a:cs typeface="Times New Roman" panose="02020603050405020304" charset="0"/>
              </a:rPr>
              <a:t>), she received a special present from her parents working in Japan.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It was he that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把那个男孩从河里救了上来</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190750" y="614680"/>
            <a:ext cx="28740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her surprise</a:t>
            </a: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本题考查强调句。</a:t>
            </a:r>
            <a:r>
              <a:rPr lang="en-US" altLang="zh-CN" sz="2400" dirty="0">
                <a:solidFill>
                  <a:srgbClr val="C00000"/>
                </a:solidFill>
                <a:latin typeface="Times New Roman" panose="02020603050405020304" charset="0"/>
                <a:cs typeface="Times New Roman" panose="02020603050405020304" charset="0"/>
              </a:rPr>
              <a:t>It was he that___</a:t>
            </a:r>
            <a:r>
              <a:rPr lang="zh-CN" altLang="en-US" sz="2400" dirty="0">
                <a:solidFill>
                  <a:srgbClr val="C00000"/>
                </a:solidFill>
                <a:latin typeface="Times New Roman" panose="02020603050405020304" charset="0"/>
                <a:cs typeface="Times New Roman" panose="02020603050405020304" charset="0"/>
              </a:rPr>
              <a:t>根据后面的中文句子判断缺少主语，得知强调的成分为主语</a:t>
            </a:r>
            <a:r>
              <a:rPr lang="en-US" altLang="zh-CN" sz="2400" dirty="0">
                <a:solidFill>
                  <a:srgbClr val="C00000"/>
                </a:solidFill>
                <a:latin typeface="Times New Roman" panose="02020603050405020304" charset="0"/>
                <a:cs typeface="Times New Roman" panose="02020603050405020304" charset="0"/>
              </a:rPr>
              <a:t>he</a:t>
            </a:r>
            <a:r>
              <a:rPr lang="zh-CN" altLang="en-US" sz="2400" dirty="0">
                <a:solidFill>
                  <a:srgbClr val="C00000"/>
                </a:solidFill>
                <a:latin typeface="Times New Roman" panose="02020603050405020304" charset="0"/>
                <a:cs typeface="Times New Roman" panose="02020603050405020304" charset="0"/>
              </a:rPr>
              <a:t>。因此本题正确答案为：</a:t>
            </a:r>
            <a:r>
              <a:rPr lang="en-US" altLang="zh-CN" sz="2400" dirty="0">
                <a:solidFill>
                  <a:srgbClr val="C00000"/>
                </a:solidFill>
                <a:latin typeface="Times New Roman" panose="02020603050405020304" charset="0"/>
                <a:cs typeface="Times New Roman" panose="02020603050405020304" charset="0"/>
              </a:rPr>
              <a:t>saved that boy out of the river</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34098" y="195262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a:t>
            </a:r>
            <a:r>
              <a:rPr lang="en-US" altLang="zh-CN" sz="2400" dirty="0">
                <a:solidFill>
                  <a:srgbClr val="C00000"/>
                </a:solidFill>
                <a:latin typeface="Times New Roman" panose="02020603050405020304" charset="0"/>
                <a:cs typeface="Times New Roman" panose="02020603050405020304" charset="0"/>
              </a:rPr>
              <a:t>to one’s surprise</a:t>
            </a:r>
            <a:r>
              <a:rPr lang="zh-CN" altLang="en-US" sz="2400" dirty="0">
                <a:solidFill>
                  <a:srgbClr val="C00000"/>
                </a:solidFill>
                <a:latin typeface="Times New Roman" panose="02020603050405020304" charset="0"/>
                <a:cs typeface="Times New Roman" panose="02020603050405020304" charset="0"/>
              </a:rPr>
              <a:t>为固定搭配，意为“令某人吃惊的是”。故本题的正确答案为：</a:t>
            </a:r>
            <a:r>
              <a:rPr lang="en-US" altLang="zh-CN" sz="2400" dirty="0">
                <a:solidFill>
                  <a:srgbClr val="C00000"/>
                </a:solidFill>
                <a:latin typeface="Times New Roman" panose="02020603050405020304" charset="0"/>
                <a:cs typeface="Times New Roman" panose="02020603050405020304" charset="0"/>
              </a:rPr>
              <a:t>To her surprise</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170638" y="3167390"/>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saved that boy out of the river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Some people work hard every day,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尽管他们已经不再年轻</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They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在这里工作了二十年</a:t>
            </a:r>
            <a:r>
              <a:rPr lang="en-US" altLang="zh-CN" sz="2400" dirty="0">
                <a:latin typeface="Times New Roman" panose="02020603050405020304" charset="0"/>
                <a:ea typeface="宋体" panose="02010600030101010101" pitchFamily="2" charset="-122"/>
                <a:cs typeface="Times New Roman" panose="02020603050405020304" charset="0"/>
              </a:rPr>
              <a:t>) by the end of last week.</a:t>
            </a:r>
          </a:p>
        </p:txBody>
      </p:sp>
      <p:sp>
        <p:nvSpPr>
          <p:cNvPr id="13" name="TextBox 4"/>
          <p:cNvSpPr txBox="1"/>
          <p:nvPr/>
        </p:nvSpPr>
        <p:spPr>
          <a:xfrm>
            <a:off x="6096000" y="54771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although/though they are not young</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34098" y="195262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本题考查状语从句，根据句意，选定状语从句的连接词</a:t>
            </a:r>
            <a:r>
              <a:rPr lang="en-US" altLang="zh-CN" sz="2400" dirty="0">
                <a:solidFill>
                  <a:srgbClr val="C00000"/>
                </a:solidFill>
                <a:latin typeface="Times New Roman" panose="02020603050405020304" charset="0"/>
                <a:cs typeface="Times New Roman" panose="02020603050405020304" charset="0"/>
              </a:rPr>
              <a:t>although/though</a:t>
            </a:r>
            <a:r>
              <a:rPr lang="zh-CN" altLang="en-US"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sym typeface="+mn-ea"/>
              </a:rPr>
              <a:t>尽</a:t>
            </a:r>
            <a:r>
              <a:rPr lang="zh-CN" altLang="en-US" sz="2400" dirty="0">
                <a:solidFill>
                  <a:srgbClr val="C00000"/>
                </a:solidFill>
                <a:latin typeface="Times New Roman" panose="02020603050405020304" charset="0"/>
                <a:cs typeface="Times New Roman" panose="02020603050405020304" charset="0"/>
              </a:rPr>
              <a:t>管”。故本题的正确答案为：</a:t>
            </a:r>
            <a:r>
              <a:rPr lang="en-US" altLang="zh-CN" sz="2400" dirty="0">
                <a:solidFill>
                  <a:srgbClr val="C00000"/>
                </a:solidFill>
                <a:latin typeface="Times New Roman" panose="02020603050405020304" charset="0"/>
                <a:cs typeface="Times New Roman" panose="02020603050405020304" charset="0"/>
              </a:rPr>
              <a:t>although/though they </a:t>
            </a:r>
            <a:r>
              <a:rPr lang="zh-CN" altLang="en-US" sz="2400" dirty="0">
                <a:solidFill>
                  <a:srgbClr val="C00000"/>
                </a:solidFill>
                <a:latin typeface="Times New Roman" panose="02020603050405020304" charset="0"/>
                <a:cs typeface="Times New Roman" panose="02020603050405020304" charset="0"/>
              </a:rPr>
              <a:t>are </a:t>
            </a:r>
            <a:r>
              <a:rPr lang="en-US" altLang="zh-CN" sz="2400" dirty="0">
                <a:solidFill>
                  <a:srgbClr val="C00000"/>
                </a:solidFill>
                <a:latin typeface="Times New Roman" panose="02020603050405020304" charset="0"/>
                <a:cs typeface="Times New Roman" panose="02020603050405020304" charset="0"/>
              </a:rPr>
              <a:t>not young</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本题考查时态。由</a:t>
            </a:r>
            <a:r>
              <a:rPr lang="en-US" altLang="zh-CN" sz="2400" dirty="0">
                <a:solidFill>
                  <a:srgbClr val="C00000"/>
                </a:solidFill>
                <a:latin typeface="Times New Roman" panose="02020603050405020304" charset="0"/>
                <a:cs typeface="Times New Roman" panose="02020603050405020304" charset="0"/>
              </a:rPr>
              <a:t>by the end of last week</a:t>
            </a:r>
            <a:r>
              <a:rPr lang="zh-CN" altLang="en-US" sz="2400" dirty="0">
                <a:solidFill>
                  <a:srgbClr val="C00000"/>
                </a:solidFill>
                <a:latin typeface="Times New Roman" panose="02020603050405020304" charset="0"/>
                <a:cs typeface="Times New Roman" panose="02020603050405020304" charset="0"/>
              </a:rPr>
              <a:t>可知句子的时态为过去完成时。故本题的正确答案为：</a:t>
            </a:r>
            <a:r>
              <a:rPr lang="en-US" altLang="zh-CN" sz="2400" dirty="0">
                <a:solidFill>
                  <a:srgbClr val="C00000"/>
                </a:solidFill>
                <a:latin typeface="Times New Roman" panose="02020603050405020304" charset="0"/>
                <a:cs typeface="Times New Roman" panose="02020603050405020304" charset="0"/>
              </a:rPr>
              <a:t>had worked here for 20 years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had worked here for 20 years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have a good time today. Thank you for inviting me.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That’s good                                B. All right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It’s nothing                                 D. It’s my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12190" y="7131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Thank you for inviting me.</a:t>
            </a:r>
            <a:r>
              <a:rPr lang="zh-CN" altLang="en-US" sz="2400" dirty="0">
                <a:solidFill>
                  <a:srgbClr val="C00000"/>
                </a:solidFill>
                <a:latin typeface="Times New Roman" panose="02020603050405020304" charset="0"/>
                <a:cs typeface="Times New Roman" panose="02020603050405020304" charset="0"/>
              </a:rPr>
              <a:t>（谢谢您的邀请），得知说话人想表达谢意。</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It’s my pleasure</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（这是我的荣幸）最符合对话情景。因此，答案是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5240" y="0"/>
            <a:ext cx="1240663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61.【写作内容】假设你是Johnson，原本和中国朋友李华约定，今年春节来中国过新年，但由于流行病不能如约前来。请用英语写一封信给李华，告诉他你很想与他在中国共度春节，但是无法赴约，并表达歉意。</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【写作要求】正文约40个英文单词，文中不可出现你自己的真实姓名、学校名称等</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294129" y="1708099"/>
            <a:ext cx="9324976" cy="3156057"/>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Li Hua,</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I’m sorry that I can’t keep the promise that I’m going to spend the Spring Festival with you during my winter holiday in China. Because of the pandemic, it is difficult for us to go abroad. I do hope that you can understand me and accept my apology.</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 sincerely,</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Johnson</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My mother told me to _______ my little brother, because he is much 	younger than me.</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look for 		B. take care of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look down 		D. take charge of</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本题考查动词短语。根据筛选法，句意需要的词义为“照顾，照料”。分析四个选项，A 项“寻找”、C 项“轻视”、D 项“负责”均不符合题意；B 项为“照顾”，故此题正确答案为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It was _______ that she turned to for help when she was in trouble.</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him 		B. he 		C. his 		D. she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本题考查强调句型。根据定点法及句意，分析选项得知由 It was 引导的强调句强调的是主语或者宾语，分析 that 后面的从句得知 turn to 后缺少宾语，答案中唯有 A 项 him 是宾语，故此题正确答案为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At last, he made up his mind _______ he should finish all the tasks by 	himself.</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whether		 B. that		 C. which 		D. what</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本题考查同位语从句。根据分析法，需要选择从句的连词，而这个从句在名词后，进一步分析从句中不缺少成分，因此判断为同位语从句，故此题正确答案为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Nobody can succeed easily _______ they work hard.</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until 		B. as long as		 C. unless 		D. if</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本题考查状语从句。根据分析法，空格前后各为一个完整的句子，需要选择一个连词连接两个句子使其句意合理。A 项“直到”、B 项“只要”、D 项“如果”均不符合句意。C 项为“除非”，故此题正确答案为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The singer _______ going to hold a concert in Hong Kong Coliseum next 	month.</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was 		B. were		 C. is		 D. are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本题考查主谓一致。根据分析法，由名词 The singer 作主语，可以分析出答案可能是 A 或 C，然后根据句子中 next month 可以排除 A，故此题正确答案为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 where is the school library?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Turn left at the second crossing.</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Hello                                          B. Sure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Excuse me                                  D. Yes</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4102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Where is the school library?</a:t>
            </a:r>
            <a:r>
              <a:rPr lang="zh-CN" altLang="en-US" sz="2400" dirty="0">
                <a:solidFill>
                  <a:srgbClr val="C00000"/>
                </a:solidFill>
                <a:latin typeface="Times New Roman" panose="02020603050405020304" charset="0"/>
                <a:cs typeface="Times New Roman" panose="02020603050405020304" charset="0"/>
              </a:rPr>
              <a:t>（学校图书馆在哪里？）得知说话人是在向对方问路。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项“你好”、</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项“当然”和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项“是的”均不符合上下文，而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项“打扰一下”符合对话情景。因此，答案是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He always believes that there will be superheroes in the world,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does he 			B. doesn’t he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will there 			D. won’t there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本题考查反义疑问句。根据语法，主句的主语不是第一人称时，反义疑问句需要与主句的主语和时态一致，主句的主语是 he，谓语动词为believes，因此反义疑问句中的谓语动词要用助动词 does，再根据“前肯定后否定”的原则，故此题正确答案为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He is made _______ about the noise from the road.</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complain 		B. complaining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complain 		D. complained</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本题考查非谓语动词不定式。使役动词 make 后接不带 to 的不定式，但当 make 为被动语态时，不定式中的 to 需要还原，故此题正确答案为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Not _______ this disease, doctors didn’t know how to treat the patients.</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being known 		B. known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know 		D. having known</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本题考查非谓语动词。根据分析法，这里考查现在分词作状语，主语为doctors，与 know 的关系为主动，因此选择现在分词，“不了解疾病”发生在“不知道如何治疗”之前，故此题正确答案为 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It was twenty years since China _______ the member of the World Trade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Organization.</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had been 		B. have been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has been 		D. had entered</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本题考查过去完成时。根据定点法，It was+时间段+since引导的从句中应该用过去完成时，排除 B 项和 C 项，但 enter 与 member 语义不符，故此题正确答案为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The project _______ people will move to Mars may come true in the 	future.</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where 		B. that 		C. what 		D. which</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0979451" cy="1399679"/>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本题考查同位语从句。根据分析法，project 后的从句缺一个引导词，分析后发现从句不缺少成分，因此判断该从句为同位语从句，故此题正确答案为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Today is a nice day. I have passed my final exam.</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luck                                     B. Thank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Congratulations                            D. That’s OK</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have passed my final exam.</a:t>
            </a:r>
            <a:r>
              <a:rPr lang="zh-CN" altLang="en-US" sz="2400" dirty="0">
                <a:solidFill>
                  <a:srgbClr val="C00000"/>
                </a:solidFill>
                <a:latin typeface="Times New Roman" panose="02020603050405020304" charset="0"/>
                <a:cs typeface="Times New Roman" panose="02020603050405020304" charset="0"/>
              </a:rPr>
              <a:t>（我通过了期末考试）得知说话人带来了自己的一个好消息，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项“祝你好运”、</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项“谢谢”和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项“好的”均不妥当，而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项“祝贺”符合对话情景。因此，答案是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50545" y="3468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根据下文</a:t>
            </a:r>
            <a:r>
              <a:rPr lang="en-US" altLang="zh-CN" sz="2400" dirty="0">
                <a:solidFill>
                  <a:srgbClr val="C00000"/>
                </a:solidFill>
                <a:latin typeface="Times New Roman" panose="02020603050405020304" charset="0"/>
                <a:cs typeface="Times New Roman" panose="02020603050405020304" charset="0"/>
              </a:rPr>
              <a:t>I’d like this shirt.</a:t>
            </a:r>
            <a:r>
              <a:rPr lang="zh-CN" altLang="en-US" sz="2400" dirty="0">
                <a:solidFill>
                  <a:srgbClr val="C00000"/>
                </a:solidFill>
                <a:latin typeface="Times New Roman" panose="02020603050405020304" charset="0"/>
                <a:cs typeface="Times New Roman" panose="02020603050405020304" charset="0"/>
              </a:rPr>
              <a:t>（我想买这件衬衫）和</a:t>
            </a:r>
            <a:r>
              <a:rPr lang="en-US" altLang="zh-CN" sz="2400" dirty="0">
                <a:solidFill>
                  <a:srgbClr val="C00000"/>
                </a:solidFill>
                <a:latin typeface="Times New Roman" panose="02020603050405020304" charset="0"/>
                <a:cs typeface="Times New Roman" panose="02020603050405020304" charset="0"/>
              </a:rPr>
              <a:t>How much does it cost?</a:t>
            </a:r>
            <a:r>
              <a:rPr lang="zh-CN" altLang="en-US" sz="2400" dirty="0">
                <a:solidFill>
                  <a:srgbClr val="C00000"/>
                </a:solidFill>
                <a:latin typeface="Times New Roman" panose="02020603050405020304" charset="0"/>
                <a:cs typeface="Times New Roman" panose="02020603050405020304" charset="0"/>
              </a:rPr>
              <a:t>（多少钱？）可以推断出这是购物的场景，所以</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项“我能为你做什么？”符合上下文。因此，答案是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this shirt. How much does it cost?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is it                                    B. What can I do for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 do you do                          D. Who’s speaking</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701d8dcb-fc31-49ff-a5fe-424c51c95480"/>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23</TotalTime>
  <Words>7361</Words>
  <Application>Microsoft Office PowerPoint</Application>
  <PresentationFormat>宽屏</PresentationFormat>
  <Paragraphs>513</Paragraphs>
  <Slides>75</Slides>
  <Notes>75</Notes>
  <HiddenSlides>10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75</vt:i4>
      </vt:variant>
    </vt:vector>
  </HeadingPairs>
  <TitlesOfParts>
    <vt:vector size="86" baseType="lpstr">
      <vt:lpstr>Arial</vt:lpstr>
      <vt:lpstr>微软雅黑</vt:lpstr>
      <vt:lpstr>方正黑体简体</vt:lpstr>
      <vt:lpstr>黑体</vt:lpstr>
      <vt:lpstr>等线</vt:lpstr>
      <vt:lpstr>方正大黑简体</vt:lpstr>
      <vt:lpstr>Impact</vt:lpstr>
      <vt:lpstr>方正公文黑体</vt:lpstr>
      <vt:lpstr>Times New Roman</vt:lpstr>
      <vt:lpstr>宋体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120</cp:revision>
  <dcterms:created xsi:type="dcterms:W3CDTF">2021-08-19T06:32:00Z</dcterms:created>
  <dcterms:modified xsi:type="dcterms:W3CDTF">2023-09-02T03:27:15Z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