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0.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1.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22.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23.xml" ContentType="application/vnd.openxmlformats-officedocument.presentationml.tags+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ags/tag24.xml" ContentType="application/vnd.openxmlformats-officedocument.presentationml.tag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tags/tag25.xml" ContentType="application/vnd.openxmlformats-officedocument.presentationml.tags+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tags/tag26.xml" ContentType="application/vnd.openxmlformats-officedocument.presentationml.tags+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76"/>
  </p:notesMasterIdLst>
  <p:sldIdLst>
    <p:sldId id="256" r:id="rId2"/>
    <p:sldId id="257" r:id="rId3"/>
    <p:sldId id="258" r:id="rId4"/>
    <p:sldId id="259" r:id="rId5"/>
    <p:sldId id="268" r:id="rId6"/>
    <p:sldId id="331" r:id="rId7"/>
    <p:sldId id="269" r:id="rId8"/>
    <p:sldId id="270" r:id="rId9"/>
    <p:sldId id="292" r:id="rId10"/>
    <p:sldId id="293" r:id="rId11"/>
    <p:sldId id="333" r:id="rId12"/>
    <p:sldId id="334" r:id="rId13"/>
    <p:sldId id="335" r:id="rId14"/>
    <p:sldId id="336" r:id="rId15"/>
    <p:sldId id="337" r:id="rId16"/>
    <p:sldId id="338" r:id="rId17"/>
    <p:sldId id="339" r:id="rId18"/>
    <p:sldId id="340" r:id="rId19"/>
    <p:sldId id="341" r:id="rId20"/>
    <p:sldId id="342" r:id="rId21"/>
    <p:sldId id="343" r:id="rId22"/>
    <p:sldId id="355" r:id="rId23"/>
    <p:sldId id="332" r:id="rId24"/>
    <p:sldId id="371" r:id="rId25"/>
    <p:sldId id="295" r:id="rId26"/>
    <p:sldId id="372" r:id="rId27"/>
    <p:sldId id="373" r:id="rId28"/>
    <p:sldId id="374" r:id="rId29"/>
    <p:sldId id="375" r:id="rId30"/>
    <p:sldId id="376" r:id="rId31"/>
    <p:sldId id="301" r:id="rId32"/>
    <p:sldId id="302" r:id="rId33"/>
    <p:sldId id="303" r:id="rId34"/>
    <p:sldId id="304" r:id="rId35"/>
    <p:sldId id="357" r:id="rId36"/>
    <p:sldId id="305" r:id="rId37"/>
    <p:sldId id="358" r:id="rId38"/>
    <p:sldId id="359" r:id="rId39"/>
    <p:sldId id="360" r:id="rId40"/>
    <p:sldId id="361" r:id="rId41"/>
    <p:sldId id="362" r:id="rId42"/>
    <p:sldId id="363" r:id="rId43"/>
    <p:sldId id="364" r:id="rId44"/>
    <p:sldId id="365" r:id="rId45"/>
    <p:sldId id="431" r:id="rId46"/>
    <p:sldId id="366" r:id="rId47"/>
    <p:sldId id="432" r:id="rId48"/>
    <p:sldId id="307" r:id="rId49"/>
    <p:sldId id="308" r:id="rId50"/>
    <p:sldId id="377" r:id="rId51"/>
    <p:sldId id="378" r:id="rId52"/>
    <p:sldId id="380" r:id="rId53"/>
    <p:sldId id="379" r:id="rId54"/>
    <p:sldId id="381" r:id="rId55"/>
    <p:sldId id="312" r:id="rId56"/>
    <p:sldId id="382" r:id="rId57"/>
    <p:sldId id="383" r:id="rId58"/>
    <p:sldId id="384" r:id="rId59"/>
    <p:sldId id="314" r:id="rId60"/>
    <p:sldId id="315" r:id="rId61"/>
    <p:sldId id="326" r:id="rId62"/>
    <p:sldId id="433" r:id="rId63"/>
    <p:sldId id="434" r:id="rId64"/>
    <p:sldId id="435" r:id="rId65"/>
    <p:sldId id="436" r:id="rId66"/>
    <p:sldId id="437" r:id="rId67"/>
    <p:sldId id="438" r:id="rId68"/>
    <p:sldId id="439" r:id="rId69"/>
    <p:sldId id="440" r:id="rId70"/>
    <p:sldId id="441" r:id="rId71"/>
    <p:sldId id="442" r:id="rId72"/>
    <p:sldId id="443" r:id="rId73"/>
    <p:sldId id="444" r:id="rId74"/>
    <p:sldId id="284" r:id="rId75"/>
  </p:sldIdLst>
  <p:sldSz cx="12192000" cy="6858000"/>
  <p:notesSz cx="6858000" cy="9144000"/>
  <p:embeddedFontLst>
    <p:embeddedFont>
      <p:font typeface="方正公文黑体" panose="02000500000000000000"/>
      <p:regular r:id="rId77"/>
    </p:embeddedFont>
    <p:embeddedFont>
      <p:font typeface="Impact" panose="020B0806030902050204" pitchFamily="34" charset="0"/>
      <p:regular r:id="rId78"/>
    </p:embeddedFont>
    <p:embeddedFont>
      <p:font typeface="等线" panose="02010600030101010101" pitchFamily="2" charset="-122"/>
      <p:regular r:id="rId79"/>
      <p:bold r:id="rId80"/>
    </p:embeddedFont>
    <p:embeddedFont>
      <p:font typeface="方正大黑简体" panose="02000000000000000000" pitchFamily="2" charset="-122"/>
      <p:regular r:id="rId81"/>
    </p:embeddedFont>
    <p:embeddedFont>
      <p:font typeface="黑体" panose="02010609060101010101" pitchFamily="49" charset="-122"/>
      <p:regular r:id="rId82"/>
    </p:embeddedFont>
    <p:embeddedFont>
      <p:font typeface="微软雅黑" panose="020B0503020204020204" pitchFamily="34" charset="-122"/>
      <p:regular r:id="rId83"/>
      <p:bold r:id="rId84"/>
    </p:embeddedFont>
  </p:embeddedFontLst>
  <p:custDataLst>
    <p:tags r:id="rId8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01"/>
            <p14:sldId id="302"/>
            <p14:sldId id="303"/>
            <p14:sldId id="304"/>
            <p14:sldId id="357"/>
            <p14:sldId id="305"/>
            <p14:sldId id="358"/>
            <p14:sldId id="359"/>
            <p14:sldId id="360"/>
            <p14:sldId id="361"/>
            <p14:sldId id="362"/>
            <p14:sldId id="363"/>
            <p14:sldId id="364"/>
            <p14:sldId id="365"/>
            <p14:sldId id="431"/>
            <p14:sldId id="366"/>
            <p14:sldId id="432"/>
            <p14:sldId id="307"/>
            <p14:sldId id="308"/>
            <p14:sldId id="377"/>
            <p14:sldId id="378"/>
            <p14:sldId id="380"/>
            <p14:sldId id="379"/>
            <p14:sldId id="381"/>
            <p14:sldId id="312"/>
            <p14:sldId id="382"/>
            <p14:sldId id="383"/>
            <p14:sldId id="384"/>
            <p14:sldId id="314"/>
            <p14:sldId id="315"/>
            <p14:sldId id="326"/>
            <p14:sldId id="433"/>
            <p14:sldId id="434"/>
            <p14:sldId id="435"/>
            <p14:sldId id="436"/>
            <p14:sldId id="437"/>
            <p14:sldId id="438"/>
            <p14:sldId id="439"/>
            <p14:sldId id="440"/>
            <p14:sldId id="441"/>
            <p14:sldId id="442"/>
            <p14:sldId id="443"/>
            <p14:sldId id="444"/>
          </p14:sldIdLst>
        </p14:section>
        <p14:section name="结束页" id="{98773F69-2DDF-47CC-BD69-D575D8CAAC6E}">
          <p14:sldIdLst>
            <p14:sldId id="284"/>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93" userDrawn="1">
          <p15:clr>
            <a:srgbClr val="A4A3A4"/>
          </p15:clr>
        </p15:guide>
        <p15:guide id="4" pos="7376" userDrawn="1">
          <p15:clr>
            <a:srgbClr val="A4A3A4"/>
          </p15:clr>
        </p15:guide>
        <p15:guide id="5" orient="horz" pos="389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10"/>
        <p:guide orient="horz" pos="4211"/>
        <p:guide pos="93"/>
        <p:guide pos="7376"/>
        <p:guide orient="horz" pos="389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8.fntdata"/><Relationship Id="rId89"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font" Target="fonts/font3.fntdata"/><Relationship Id="rId5" Type="http://schemas.openxmlformats.org/officeDocument/2006/relationships/slide" Target="slides/slide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1.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4.fntdata"/><Relationship Id="rId85"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7.fntdata"/><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font" Target="fonts/font2.fntdata"/><Relationship Id="rId81" Type="http://schemas.openxmlformats.org/officeDocument/2006/relationships/font" Target="fonts/font5.fntdata"/><Relationship Id="rId8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font" Target="fonts/font6.fntdata"/><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2023/9/2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74</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 Target="../slides/slide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4" action="ppaction://hlinksldjump"/>
          </p:cNvPr>
          <p:cNvSpPr txBox="1"/>
          <p:nvPr userDrawn="1">
            <p:custDataLst>
              <p:tags r:id="rId1"/>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12" name="文本框 11">
            <a:hlinkClick r:id="" action="ppaction://hlinkshowjump?jump=nextslide"/>
          </p:cNvPr>
          <p:cNvSpPr txBox="1"/>
          <p:nvPr userDrawn="1">
            <p:custDataLst>
              <p:tags r:id="rId2"/>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 name="矩形 1"/>
          <p:cNvSpPr/>
          <p:nvPr userDrawn="1">
            <p:custDataLst>
              <p:tags r:id="rId1"/>
            </p:custDataLst>
          </p:nvPr>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3"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12" name="文本框 1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7" name="文本框 6">
            <a:hlinkClick r:id="" action="ppaction://hlinkshowjump?jump=nextslide"/>
          </p:cNvPr>
          <p:cNvSpPr txBox="1"/>
          <p:nvPr userDrawn="1"/>
        </p:nvSpPr>
        <p:spPr>
          <a:xfrm>
            <a:off x="10714355"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2" name="文本框 1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
        <p:nvSpPr>
          <p:cNvPr id="13" name="文本框 12">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notesSlide" Target="../notesSlides/notesSlide2.xml"/><Relationship Id="rId7" Type="http://schemas.openxmlformats.org/officeDocument/2006/relationships/slide" Target="slide31.xml"/><Relationship Id="rId12" Type="http://schemas.openxmlformats.org/officeDocument/2006/relationships/slide" Target="slide62.xml"/><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slide" Target="slide22.xml"/><Relationship Id="rId11" Type="http://schemas.openxmlformats.org/officeDocument/2006/relationships/image" Target="../media/image1.emf"/><Relationship Id="rId5" Type="http://schemas.openxmlformats.org/officeDocument/2006/relationships/slide" Target="slide10.xml"/><Relationship Id="rId10" Type="http://schemas.openxmlformats.org/officeDocument/2006/relationships/slide" Target="slide59.xml"/><Relationship Id="rId4" Type="http://schemas.openxmlformats.org/officeDocument/2006/relationships/slide" Target="slide3.xml"/><Relationship Id="rId9" Type="http://schemas.openxmlformats.org/officeDocument/2006/relationships/slide" Target="slide5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11.xml"/><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tags" Target="../tags/tag14.xml"/><Relationship Id="rId7" Type="http://schemas.openxmlformats.org/officeDocument/2006/relationships/notesSlide" Target="../notesSlides/notesSlide4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Layout" Target="../slideLayouts/slideLayout7.xml"/><Relationship Id="rId5" Type="http://schemas.openxmlformats.org/officeDocument/2006/relationships/tags" Target="../tags/tag16.xml"/><Relationship Id="rId4" Type="http://schemas.openxmlformats.org/officeDocument/2006/relationships/tags" Target="../tags/tag15.xml"/></Relationships>
</file>

<file path=ppt/slides/_rels/slide45.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19.xml"/><Relationship Id="rId7" Type="http://schemas.openxmlformats.org/officeDocument/2006/relationships/notesSlide" Target="../notesSlides/notesSlide46.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Layout" Target="../slideLayouts/slideLayout7.xml"/><Relationship Id="rId5" Type="http://schemas.openxmlformats.org/officeDocument/2006/relationships/tags" Target="../tags/tag21.xml"/><Relationship Id="rId4" Type="http://schemas.openxmlformats.org/officeDocument/2006/relationships/tags" Target="../tags/tag20.xml"/></Relationships>
</file>

<file path=ppt/slides/_rels/slide47.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2.jpeg"/></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slide" Target="slide49.xml"/></Relationships>
</file>

<file path=ppt/slides/_rels/slide54.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2.jpe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tags" Target="../tags/tag24.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xml"/><Relationship Id="rId1" Type="http://schemas.openxmlformats.org/officeDocument/2006/relationships/tags" Target="../tags/tag25.xml"/><Relationship Id="rId4" Type="http://schemas.openxmlformats.org/officeDocument/2006/relationships/image" Target="../media/image2.jpe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xml"/><Relationship Id="rId1" Type="http://schemas.openxmlformats.org/officeDocument/2006/relationships/tags" Target="../tags/tag26.x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p>
        </p:txBody>
      </p:sp>
      <p:sp>
        <p:nvSpPr>
          <p:cNvPr id="17" name="矩形 16"/>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4"/>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p>
          </p:txBody>
        </p:sp>
      </p:gr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p>
          <a:p>
            <a:pPr indent="0" algn="just" fontAlgn="auto">
              <a:lnSpc>
                <a:spcPct val="120000"/>
              </a:lnSpc>
            </a:pP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Professor Zhong Nanshan is a medical </a:t>
            </a:r>
            <a:r>
              <a:rPr lang="en-US" altLang="zh-CN" sz="2400" u="sng" dirty="0">
                <a:latin typeface="Times New Roman" panose="02020603050405020304" charset="0"/>
                <a:ea typeface="宋体" panose="02010600030101010101" pitchFamily="2" charset="-122"/>
                <a:cs typeface="Times New Roman" panose="02020603050405020304" charset="0"/>
              </a:rPr>
              <a:t>expert</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老师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探险家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专家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演说家</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expert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专家”，结合句意“钟南山教授是一位医学专家”，</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04112" y="983587"/>
            <a:ext cx="103060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62752"/>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She has </a:t>
            </a:r>
            <a:r>
              <a:rPr lang="en-US" altLang="zh-CN" sz="2400" u="sng" dirty="0">
                <a:latin typeface="Times New Roman" panose="02020603050405020304" charset="0"/>
                <a:ea typeface="宋体" panose="02010600030101010101" pitchFamily="2" charset="-122"/>
                <a:cs typeface="Times New Roman" panose="02020603050405020304" charset="0"/>
              </a:rPr>
              <a:t>developed</a:t>
            </a:r>
            <a:r>
              <a:rPr lang="en-US" altLang="zh-CN" sz="2400" dirty="0">
                <a:latin typeface="Times New Roman" panose="02020603050405020304" charset="0"/>
                <a:ea typeface="宋体" panose="02010600030101010101" pitchFamily="2" charset="-122"/>
                <a:cs typeface="Times New Roman" panose="02020603050405020304" charset="0"/>
              </a:rPr>
              <a:t> the good habit of getting up early in the morning.</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强迫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养成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冲洗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发展</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develop</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发展，养成”，结合句意“她养成了早起的好习惯”，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8100" y="96275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3180" y="817814"/>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Our teacher </a:t>
            </a:r>
            <a:r>
              <a:rPr lang="en-US" altLang="zh-CN" sz="2400" u="sng" dirty="0">
                <a:latin typeface="Times New Roman" panose="02020603050405020304" charset="0"/>
                <a:ea typeface="宋体" panose="02010600030101010101" pitchFamily="2" charset="-122"/>
                <a:cs typeface="Times New Roman" panose="02020603050405020304" charset="0"/>
              </a:rPr>
              <a:t>organized</a:t>
            </a:r>
            <a:r>
              <a:rPr lang="en-US" altLang="zh-CN" sz="2400" dirty="0">
                <a:latin typeface="Times New Roman" panose="02020603050405020304" charset="0"/>
                <a:ea typeface="宋体" panose="02010600030101010101" pitchFamily="2" charset="-122"/>
                <a:cs typeface="Times New Roman" panose="02020603050405020304" charset="0"/>
              </a:rPr>
              <a:t> a visit to the museum.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组织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参观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打算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完成</a:t>
            </a:r>
          </a:p>
        </p:txBody>
      </p:sp>
      <p:sp>
        <p:nvSpPr>
          <p:cNvPr id="109" name="TextBox 4"/>
          <p:cNvSpPr txBox="1"/>
          <p:nvPr/>
        </p:nvSpPr>
        <p:spPr>
          <a:xfrm>
            <a:off x="356235" y="43343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organize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组织”，结合句意“我们的老师组织我们去参观博物馆”，</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1016308"/>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a:t>
            </a:r>
            <a:r>
              <a:rPr lang="en-US" altLang="zh-CN" sz="2400" dirty="0" err="1">
                <a:latin typeface="Times New Roman" panose="02020603050405020304" charset="0"/>
                <a:ea typeface="宋体" panose="02010600030101010101" pitchFamily="2" charset="-122"/>
                <a:cs typeface="Times New Roman" panose="02020603050405020304" charset="0"/>
              </a:rPr>
              <a:t>Jiuzhaigou</a:t>
            </a:r>
            <a:r>
              <a:rPr lang="en-US" altLang="zh-CN" sz="2400" dirty="0">
                <a:latin typeface="Times New Roman" panose="02020603050405020304" charset="0"/>
                <a:ea typeface="宋体" panose="02010600030101010101" pitchFamily="2" charset="-122"/>
                <a:cs typeface="Times New Roman" panose="02020603050405020304" charset="0"/>
              </a:rPr>
              <a:t> is well known for its many </a:t>
            </a:r>
            <a:r>
              <a:rPr lang="en-US" altLang="zh-CN" sz="2400" u="sng" dirty="0">
                <a:latin typeface="Times New Roman" panose="02020603050405020304" charset="0"/>
                <a:ea typeface="宋体" panose="02010600030101010101" pitchFamily="2" charset="-122"/>
                <a:cs typeface="Times New Roman" panose="02020603050405020304" charset="0"/>
              </a:rPr>
              <a:t>waterfalls</a:t>
            </a:r>
            <a:r>
              <a:rPr lang="en-US" altLang="zh-CN" sz="2400" dirty="0">
                <a:latin typeface="Times New Roman" panose="02020603050405020304" charset="0"/>
                <a:ea typeface="宋体" panose="02010600030101010101" pitchFamily="2" charset="-122"/>
                <a:cs typeface="Times New Roman" panose="02020603050405020304" charset="0"/>
              </a:rPr>
              <a:t> and colorful lakes.</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雨水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秋天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雪花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瀑布</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waterfall</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瀑布”，结合句意“九寨沟以它的悬瀑和色彩斑斓的湖泊出名”，</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p>
          <a:p>
            <a:pPr marL="1259840" indent="-1259840" algn="just" fontAlgn="auto"/>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49998" y="101630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 10. She </a:t>
            </a:r>
            <a:r>
              <a:rPr lang="en-US" altLang="zh-CN" sz="2400" u="sng" dirty="0">
                <a:latin typeface="Times New Roman" panose="02020603050405020304" charset="0"/>
                <a:ea typeface="宋体" panose="02010600030101010101" pitchFamily="2" charset="-122"/>
                <a:cs typeface="Times New Roman" panose="02020603050405020304" charset="0"/>
              </a:rPr>
              <a:t>went through</a:t>
            </a:r>
            <a:r>
              <a:rPr lang="en-US" altLang="zh-CN" sz="2400" dirty="0">
                <a:latin typeface="Times New Roman" panose="02020603050405020304" charset="0"/>
                <a:ea typeface="宋体" panose="02010600030101010101" pitchFamily="2" charset="-122"/>
                <a:cs typeface="Times New Roman" panose="02020603050405020304" charset="0"/>
              </a:rPr>
              <a:t> an unhappy time.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接受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查阅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经历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错过</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go through</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经历，度过”，结合句意“她经历了一段不愉快的时光”，</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45470"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0720"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It is very </a:t>
            </a:r>
            <a:r>
              <a:rPr lang="en-US" altLang="zh-CN" sz="2400" u="sng" dirty="0">
                <a:latin typeface="Times New Roman" panose="02020603050405020304" charset="0"/>
                <a:ea typeface="宋体" panose="02010600030101010101" pitchFamily="2" charset="-122"/>
                <a:cs typeface="Times New Roman" panose="02020603050405020304" charset="0"/>
              </a:rPr>
              <a:t>likely</a:t>
            </a:r>
            <a:r>
              <a:rPr lang="en-US" altLang="zh-CN" sz="2400" dirty="0">
                <a:latin typeface="Times New Roman" panose="02020603050405020304" charset="0"/>
                <a:ea typeface="宋体" panose="02010600030101010101" pitchFamily="2" charset="-122"/>
                <a:cs typeface="Times New Roman" panose="02020603050405020304" charset="0"/>
              </a:rPr>
              <a:t> that they’ll hold a meeting.</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可能的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喜爱的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相似的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必须的 </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likely</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可能的”，结合句意“他们很有可能要开个会”，</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52937" y="850471"/>
            <a:ext cx="757941"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Mike works as a waiter in a restaurant in the </a:t>
            </a:r>
            <a:r>
              <a:rPr lang="en-US" altLang="zh-CN" sz="2400" u="sng" dirty="0">
                <a:latin typeface="Times New Roman" panose="02020603050405020304" charset="0"/>
                <a:ea typeface="宋体" panose="02010600030101010101" pitchFamily="2" charset="-122"/>
                <a:cs typeface="Times New Roman" panose="02020603050405020304" charset="0"/>
              </a:rPr>
              <a:t>downtown</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郊区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开发区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市中心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社区</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downtown</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市中心”，结合句意“</a:t>
            </a:r>
            <a:r>
              <a:rPr lang="en-US" altLang="zh-CN" sz="2400" dirty="0">
                <a:solidFill>
                  <a:srgbClr val="C00000"/>
                </a:solidFill>
                <a:latin typeface="Times New Roman" panose="02020603050405020304" charset="0"/>
                <a:cs typeface="Times New Roman" panose="02020603050405020304" charset="0"/>
              </a:rPr>
              <a:t>Mike</a:t>
            </a:r>
            <a:r>
              <a:rPr lang="zh-CN" altLang="en-US" sz="2400" dirty="0">
                <a:solidFill>
                  <a:srgbClr val="C00000"/>
                </a:solidFill>
                <a:latin typeface="Times New Roman" panose="02020603050405020304" charset="0"/>
                <a:cs typeface="Times New Roman" panose="02020603050405020304" charset="0"/>
              </a:rPr>
              <a:t>在市中心的一家餐厅做服务员”，</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7620"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My boss </a:t>
            </a:r>
            <a:r>
              <a:rPr lang="en-US" altLang="zh-CN" sz="2400" u="sng" dirty="0">
                <a:latin typeface="Times New Roman" panose="02020603050405020304" charset="0"/>
                <a:ea typeface="宋体" panose="02010600030101010101" pitchFamily="2" charset="-122"/>
                <a:cs typeface="Times New Roman" panose="02020603050405020304" charset="0"/>
              </a:rPr>
              <a:t>was content with</a:t>
            </a:r>
            <a:r>
              <a:rPr lang="en-US" altLang="zh-CN" sz="2400" dirty="0">
                <a:latin typeface="Times New Roman" panose="02020603050405020304" charset="0"/>
                <a:ea typeface="宋体" panose="02010600030101010101" pitchFamily="2" charset="-122"/>
                <a:cs typeface="Times New Roman" panose="02020603050405020304" charset="0"/>
              </a:rPr>
              <a:t> my work.</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批判的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满意的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生气的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感兴趣的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本题考查短语</a:t>
            </a:r>
            <a:r>
              <a:rPr lang="en-US" altLang="zh-CN" sz="2400" dirty="0">
                <a:solidFill>
                  <a:srgbClr val="C00000"/>
                </a:solidFill>
                <a:latin typeface="Times New Roman" panose="02020603050405020304" charset="0"/>
                <a:cs typeface="Times New Roman" panose="02020603050405020304" charset="0"/>
              </a:rPr>
              <a:t>be content with</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对</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感到满意”，结合句意“老板对我的工作感到满意”，</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4" action="ppaction://hlinksldjump"/>
          </p:cNvPr>
          <p:cNvSpPr txBox="1">
            <a:spLocks noChangeArrowheads="1"/>
          </p:cNvSpPr>
          <p:nvPr/>
        </p:nvSpPr>
        <p:spPr bwMode="auto">
          <a:xfrm>
            <a:off x="5644515" y="4248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3" name="文本框 13">
            <a:hlinkClick r:id="rId5" action="ppaction://hlinksldjump"/>
          </p:cNvPr>
          <p:cNvSpPr txBox="1">
            <a:spLocks noChangeArrowheads="1"/>
          </p:cNvSpPr>
          <p:nvPr/>
        </p:nvSpPr>
        <p:spPr bwMode="auto">
          <a:xfrm>
            <a:off x="5644515" y="12274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6" action="ppaction://hlinksldjump"/>
          </p:cNvPr>
          <p:cNvSpPr txBox="1">
            <a:spLocks noChangeArrowheads="1"/>
          </p:cNvSpPr>
          <p:nvPr/>
        </p:nvSpPr>
        <p:spPr bwMode="auto">
          <a:xfrm>
            <a:off x="5644515" y="20300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7" action="ppaction://hlinksldjump"/>
          </p:cNvPr>
          <p:cNvSpPr txBox="1">
            <a:spLocks noChangeArrowheads="1"/>
          </p:cNvSpPr>
          <p:nvPr/>
        </p:nvSpPr>
        <p:spPr bwMode="auto">
          <a:xfrm>
            <a:off x="5644515" y="28327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8" action="ppaction://hlinksldjump"/>
          </p:cNvPr>
          <p:cNvSpPr txBox="1">
            <a:spLocks noChangeArrowheads="1"/>
          </p:cNvSpPr>
          <p:nvPr/>
        </p:nvSpPr>
        <p:spPr bwMode="auto">
          <a:xfrm>
            <a:off x="5644515" y="363569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9" action="ppaction://hlinksldjump"/>
          </p:cNvPr>
          <p:cNvSpPr txBox="1">
            <a:spLocks noChangeArrowheads="1"/>
          </p:cNvSpPr>
          <p:nvPr/>
        </p:nvSpPr>
        <p:spPr bwMode="auto">
          <a:xfrm>
            <a:off x="5644515" y="44380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10" action="ppaction://hlinksldjump"/>
          </p:cNvPr>
          <p:cNvSpPr txBox="1">
            <a:spLocks noChangeArrowheads="1"/>
          </p:cNvSpPr>
          <p:nvPr/>
        </p:nvSpPr>
        <p:spPr bwMode="auto">
          <a:xfrm>
            <a:off x="5644515" y="52406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17" name="矩形 16"/>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01650" y="3326130"/>
            <a:ext cx="3482340" cy="2966085"/>
            <a:chOff x="1221" y="2153"/>
            <a:chExt cx="6375" cy="5430"/>
          </a:xfrm>
        </p:grpSpPr>
        <p:pic>
          <p:nvPicPr>
            <p:cNvPr id="10" name="图片 9"/>
            <p:cNvPicPr>
              <a:picLocks noChangeAspect="1"/>
            </p:cNvPicPr>
            <p:nvPr/>
          </p:nvPicPr>
          <p:blipFill>
            <a:blip r:embed="rId11"/>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p>
          </p:txBody>
        </p:sp>
      </p:grpSp>
      <p:sp>
        <p:nvSpPr>
          <p:cNvPr id="14" name="文本框 13">
            <a:hlinkClick r:id="rId12" action="ppaction://hlinksldjump"/>
          </p:cNvPr>
          <p:cNvSpPr txBox="1">
            <a:spLocks noChangeArrowheads="1"/>
          </p:cNvSpPr>
          <p:nvPr>
            <p:custDataLst>
              <p:tags r:id="rId1"/>
            </p:custDataLst>
          </p:nvPr>
        </p:nvSpPr>
        <p:spPr bwMode="auto">
          <a:xfrm>
            <a:off x="5644515" y="60432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3" grpId="0"/>
      <p:bldP spid="16" grpId="0"/>
      <p:bldP spid="3" grpId="0"/>
      <p:bldP spid="4" grpId="0"/>
      <p:bldP spid="5" grpId="0"/>
      <p:bldP spid="6" grpId="0"/>
      <p:bldP spid="7" grpId="0"/>
      <p:bldP spid="8" grpId="0"/>
      <p:bldP spid="17" grpId="0" bldLvl="0"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The manager seemed to </a:t>
            </a:r>
            <a:r>
              <a:rPr lang="en-US" altLang="zh-CN" sz="2400" u="sng" dirty="0">
                <a:latin typeface="Times New Roman" panose="02020603050405020304" charset="0"/>
                <a:ea typeface="宋体" panose="02010600030101010101" pitchFamily="2" charset="-122"/>
                <a:cs typeface="Times New Roman" panose="02020603050405020304" charset="0"/>
              </a:rPr>
              <a:t>decline</a:t>
            </a:r>
            <a:r>
              <a:rPr lang="en-US" altLang="zh-CN" sz="2400" dirty="0">
                <a:latin typeface="Times New Roman" panose="02020603050405020304" charset="0"/>
                <a:ea typeface="宋体" panose="02010600030101010101" pitchFamily="2" charset="-122"/>
                <a:cs typeface="Times New Roman" panose="02020603050405020304" charset="0"/>
              </a:rPr>
              <a:t> our suggestions.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婉拒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采纳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接受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下降</a:t>
            </a:r>
          </a:p>
        </p:txBody>
      </p:sp>
      <p:sp>
        <p:nvSpPr>
          <p:cNvPr id="109" name="TextBox 4"/>
          <p:cNvSpPr txBox="1"/>
          <p:nvPr/>
        </p:nvSpPr>
        <p:spPr>
          <a:xfrm>
            <a:off x="422910" y="4410559"/>
            <a:ext cx="1119759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decline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拒绝，下降”，结合句意“经理好像婉拒了我们的建议”，</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19986"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Heilongjiang Province is in the </a:t>
            </a:r>
            <a:r>
              <a:rPr lang="en-US" altLang="zh-CN" sz="2400" u="sng" dirty="0">
                <a:latin typeface="Times New Roman" panose="02020603050405020304" charset="0"/>
                <a:ea typeface="宋体" panose="02010600030101010101" pitchFamily="2" charset="-122"/>
                <a:cs typeface="Times New Roman" panose="02020603050405020304" charset="0"/>
              </a:rPr>
              <a:t>northeast</a:t>
            </a:r>
            <a:r>
              <a:rPr lang="en-US" altLang="zh-CN" sz="2400" dirty="0">
                <a:latin typeface="Times New Roman" panose="02020603050405020304" charset="0"/>
                <a:ea typeface="宋体" panose="02010600030101010101" pitchFamily="2" charset="-122"/>
                <a:cs typeface="Times New Roman" panose="02020603050405020304" charset="0"/>
              </a:rPr>
              <a:t> of China.</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西北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东北</a:t>
            </a:r>
            <a:r>
              <a:rPr lang="en-US" altLang="zh-CN" sz="2400" dirty="0">
                <a:latin typeface="Times New Roman" panose="02020603050405020304" charset="0"/>
                <a:ea typeface="宋体" panose="02010600030101010101" pitchFamily="2" charset="-122"/>
                <a:cs typeface="Times New Roman" panose="02020603050405020304" charset="0"/>
              </a:rPr>
              <a:t>		C. </a:t>
            </a:r>
            <a:r>
              <a:rPr lang="zh-CN" altLang="en-US" sz="2400" dirty="0">
                <a:latin typeface="Times New Roman" panose="02020603050405020304" charset="0"/>
                <a:ea typeface="宋体" panose="02010600030101010101" pitchFamily="2" charset="-122"/>
                <a:cs typeface="Times New Roman" panose="02020603050405020304" charset="0"/>
              </a:rPr>
              <a:t>西南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东南</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northeast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东北”，结合句意“黑龙江省在中国东北部”，</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5236" y="8655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57594" y="4169530"/>
            <a:ext cx="9077368"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pencil           B. brush         C. book        D. pen</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lost               B. shook         C. rose         D. hit</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important     B. brilliant      C. wrong      D. good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p>
        </p:txBody>
      </p:sp>
      <p:sp>
        <p:nvSpPr>
          <p:cNvPr id="4" name="文本框 3"/>
          <p:cNvSpPr txBox="1"/>
          <p:nvPr/>
        </p:nvSpPr>
        <p:spPr>
          <a:xfrm>
            <a:off x="515157" y="989984"/>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p>
        </p:txBody>
      </p:sp>
      <p:sp>
        <p:nvSpPr>
          <p:cNvPr id="5" name="文本框 4"/>
          <p:cNvSpPr txBox="1"/>
          <p:nvPr/>
        </p:nvSpPr>
        <p:spPr>
          <a:xfrm>
            <a:off x="515156" y="1800597"/>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My little brother John sat in the corner of the living room, a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in one hand and my father’s hymnbook (</a:t>
            </a:r>
            <a:r>
              <a:rPr lang="zh-CN" altLang="en-US" sz="2400" dirty="0">
                <a:latin typeface="Times New Roman" panose="02020603050405020304" charset="0"/>
                <a:ea typeface="宋体" panose="02010600030101010101" pitchFamily="2" charset="-122"/>
                <a:cs typeface="Times New Roman" panose="02020603050405020304" charset="0"/>
              </a:rPr>
              <a:t>赞美诗集</a:t>
            </a:r>
            <a:r>
              <a:rPr lang="en-US" altLang="zh-CN" sz="2400" dirty="0">
                <a:latin typeface="Times New Roman" panose="02020603050405020304" charset="0"/>
                <a:ea typeface="宋体" panose="02010600030101010101" pitchFamily="2" charset="-122"/>
                <a:cs typeface="Times New Roman" panose="02020603050405020304" charset="0"/>
              </a:rPr>
              <a:t>) in the other. As my father walked into the room, my brother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in fear slightly; he sensed that he had done something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 </a:t>
            </a:r>
          </a:p>
        </p:txBody>
      </p:sp>
      <p:sp>
        <p:nvSpPr>
          <p:cNvPr id="7" name="TextBox 4"/>
          <p:cNvSpPr txBox="1"/>
          <p:nvPr/>
        </p:nvSpPr>
        <p:spPr>
          <a:xfrm>
            <a:off x="1848220" y="425786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8" name="TextBox 4"/>
          <p:cNvSpPr txBox="1"/>
          <p:nvPr/>
        </p:nvSpPr>
        <p:spPr>
          <a:xfrm>
            <a:off x="1866618" y="473003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1" name="文本框 10">
            <a:hlinkClick r:id="rId3" action="ppaction://hlinksldjump"/>
          </p:cNvPr>
          <p:cNvSpPr txBox="1"/>
          <p:nvPr/>
        </p:nvSpPr>
        <p:spPr>
          <a:xfrm>
            <a:off x="4438248" y="584833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2" name="TextBox 4"/>
          <p:cNvSpPr txBox="1"/>
          <p:nvPr/>
        </p:nvSpPr>
        <p:spPr>
          <a:xfrm>
            <a:off x="1866616" y="513874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90575" y="705710"/>
            <a:ext cx="10458450" cy="372300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本题主要考查词义辨析和上下文联系。根据后文的信息提示，弟弟用钢笔在父亲的赞美诗集上乱写，可知其他选项与后文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with a pen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不符。故本题正确答案为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本题主要考查词义辨析和逻辑推理。句意为“看到父亲进来，弟弟害怕得微微颤抖”。</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项意为“失去”；</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项意为“上升”；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项意为“打”。这三项都不符合逻辑。</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项意为“颤抖”。故本题正确答案为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本题主要考查词义辨析和上下文联系。本句意为“弟弟察觉到自己做了错事”。</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项意为“重要的”，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项意为“杰出的”，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项意为“好的”，都不符合逻辑。</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项意为“错误的，不对的”。故本题正确答案为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4" name="文本框 3">
            <a:hlinkClick r:id="rId3"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8930" y="512020"/>
            <a:ext cx="1153413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From a distance, I saw that he had opened my father’s brand-new book and wrote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on the first page with a pen. Now , staring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my father fearfully, he and I both waited for his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4" name="文本框 3"/>
          <p:cNvSpPr txBox="1"/>
          <p:nvPr/>
        </p:nvSpPr>
        <p:spPr>
          <a:xfrm>
            <a:off x="1046543" y="2675935"/>
            <a:ext cx="9520411"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meaninglessly      B. carelessly      C. poorly             D. luckily</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in                          B. at                   C. to                     D. on</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lesson                   B. report             C. punishment     D. anger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7" name="TextBox 4"/>
          <p:cNvSpPr txBox="1"/>
          <p:nvPr/>
        </p:nvSpPr>
        <p:spPr>
          <a:xfrm>
            <a:off x="875728" y="36051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229791" y="696079"/>
            <a:ext cx="11543109" cy="409257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本题主要考查词义辨析和上下文联系。根据文章内容可知，因为弟弟只有两岁，所以是在父亲的赞美诗集上乱写，即写些没有意义的东西。</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项意为“无意义地”；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项意为“粗心地”；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项意为“糟糕地”；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项意为“幸运地”。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三项都不符合语境。故本题正确答案为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本题考查固定搭配。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stare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为固定搭配，意为“盯着</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staring at my father fearfully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意为“害怕地盯着我父亲”。故本题正确答案为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本题主要考查词义辨析和上下文联系。从上下文可以判断，弟弟认为父亲要惩罚他。由前文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staring at my father fearfully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，可排除</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项“上课”，</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项“报告”。此处指等待父亲的行为，而不是情感，故也不选</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项“愤怒”。</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项意为“惩罚”。故本题正确答案为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6114" y="584216"/>
            <a:ext cx="988631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My father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his prized hymnal, looked at it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 and then sat down without saying a word. Books were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to him; and yet, he loved his children. What he did in the next few minutes was </a:t>
            </a:r>
            <a:r>
              <a:rPr lang="en-US" altLang="zh-CN" sz="2400" u="sng" dirty="0">
                <a:latin typeface="Times New Roman" panose="02020603050405020304" charset="0"/>
                <a:ea typeface="宋体" panose="02010600030101010101" pitchFamily="2" charset="-122"/>
                <a:cs typeface="Times New Roman" panose="02020603050405020304" charset="0"/>
              </a:rPr>
              <a:t>25 </a:t>
            </a:r>
            <a:r>
              <a:rPr lang="en-US" altLang="zh-CN" sz="2400" dirty="0">
                <a:latin typeface="Times New Roman" panose="02020603050405020304" charset="0"/>
                <a:ea typeface="宋体" panose="02010600030101010101" pitchFamily="2" charset="-122"/>
                <a:cs typeface="Times New Roman" panose="02020603050405020304" charset="0"/>
              </a:rPr>
              <a:t>. Instead of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or yelling or criticizing,</a:t>
            </a:r>
          </a:p>
        </p:txBody>
      </p:sp>
      <p:sp>
        <p:nvSpPr>
          <p:cNvPr id="4" name="文本框 3"/>
          <p:cNvSpPr txBox="1"/>
          <p:nvPr/>
        </p:nvSpPr>
        <p:spPr>
          <a:xfrm>
            <a:off x="1035748" y="2602944"/>
            <a:ext cx="9886314"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hit                      B. caught               C. gave             D. opened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carefully            B. careful               C. hardly          D. silly</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precious             B. interesting        C. expensive     D. new</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disappointing     B. exciting            C. surprising     D. shouting</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encouraging       B. scolding           C. laughing       D. praising</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875729" y="353490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1" name="TextBox 4"/>
          <p:cNvSpPr txBox="1"/>
          <p:nvPr/>
        </p:nvSpPr>
        <p:spPr>
          <a:xfrm>
            <a:off x="875728" y="39527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2" name="TextBox 4"/>
          <p:cNvSpPr txBox="1"/>
          <p:nvPr/>
        </p:nvSpPr>
        <p:spPr>
          <a:xfrm>
            <a:off x="875729" y="43873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61975" y="310396"/>
            <a:ext cx="10372725" cy="5631180"/>
          </a:xfrm>
          <a:prstGeom prst="rect">
            <a:avLst/>
          </a:prstGeom>
          <a:noFill/>
        </p:spPr>
        <p:txBody>
          <a:bodyPr wrap="square">
            <a:spAutoFit/>
          </a:bodyPr>
          <a:lstStyle/>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本题主要考查词义辨析和上下文联系。联系后文可知，父亲仔细地翻看了他的书，因此只能选</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项“打开”。</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项意为“打”，</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项意为“抓住，赶上”，</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项意为“给”，均不符合语境。故本题正确答案为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本题主要考查词义辨析、词性和上下文联系。此处需要用一个副词修饰动词短语</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looked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项意为“仔细地”，是副词；</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项意为“仔细的”，是形容词；</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项意为“几乎不”是副词，但不合题意；</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项意为“谎缪的，傻的”，是形容词。故本题正确答案为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本题主要考查词义辨析和上下文联系。从后文“然而父亲更爱自己的孩子”可知，父亲非常珍惜书籍。</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项意为“珍贵的”；</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项意为“有趣的”；</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项意为“昂贵的”；</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项意为“新的”。后三项都不符合语境。故本题正确答案为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本题主要考查词义辨析和上下文联系。根据文章内容，“我”和弟弟都认为父亲会采取惩罚措施，而父亲并没有这样做，因此父亲的举动出乎我们的意料。</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项意为“令人失望的”；</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项意为“令人兴奋的”；</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项意为“叫喊”。这三项均不符合情景。</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项意为“令人意外的”。故本题正确答案为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本题主要考查词义辨析和逻辑推理。根据后面的动词</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yelling</a:t>
            </a:r>
            <a:r>
              <a:rPr lang="en-US" altLang="zh-CN" sz="20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大吼大叫”，</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criticizing</a:t>
            </a:r>
            <a:r>
              <a:rPr lang="en-US" altLang="zh-CN" sz="20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批评，斥责”可知，与这两个词能形成并列关系的只能是</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en-US" altLang="zh-CN" sz="20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责备”。</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项意为“鼓励”；</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项意为“大笑”；</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项意为“表扬”。故本题正确答案为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8251" y="340690"/>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he sat down, took the pen from my brother’s hand and then wrote in the book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 alongside the scribbles (</a:t>
            </a:r>
            <a:r>
              <a:rPr lang="zh-CN" altLang="en-US" sz="2400" dirty="0">
                <a:latin typeface="Times New Roman" panose="02020603050405020304" charset="0"/>
                <a:ea typeface="宋体" panose="02010600030101010101" pitchFamily="2" charset="-122"/>
                <a:cs typeface="Times New Roman" panose="02020603050405020304" charset="0"/>
              </a:rPr>
              <a:t>胡写乱画的东西</a:t>
            </a:r>
            <a:r>
              <a:rPr lang="en-US" altLang="zh-CN" sz="2400" dirty="0">
                <a:latin typeface="Times New Roman" panose="02020603050405020304" charset="0"/>
                <a:ea typeface="宋体" panose="02010600030101010101" pitchFamily="2" charset="-122"/>
                <a:cs typeface="Times New Roman" panose="02020603050405020304" charset="0"/>
              </a:rPr>
              <a:t>) John had made, “John’s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in 1990, age two. How many times have I looked into your beautiful face and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God for the one who has now scribbled in my new hymnal? You had made the book sacred (</a:t>
            </a:r>
            <a:r>
              <a:rPr lang="zh-CN" altLang="en-US" sz="2400" dirty="0">
                <a:latin typeface="Times New Roman" panose="02020603050405020304" charset="0"/>
                <a:ea typeface="宋体" panose="02010600030101010101" pitchFamily="2" charset="-122"/>
                <a:cs typeface="Times New Roman" panose="02020603050405020304" charset="0"/>
              </a:rPr>
              <a:t>神圣的</a:t>
            </a: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have your brothers and sister to so much of my life.” Wow, I thought. This is punishment?</a:t>
            </a:r>
          </a:p>
        </p:txBody>
      </p:sp>
      <p:sp>
        <p:nvSpPr>
          <p:cNvPr id="4" name="文本框 3"/>
          <p:cNvSpPr txBox="1"/>
          <p:nvPr/>
        </p:nvSpPr>
        <p:spPr>
          <a:xfrm>
            <a:off x="1019204" y="3428784"/>
            <a:ext cx="9070146"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himself            B. lonely          C. quickly      D. happily</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pen                   B. photo          C. mistake      D. words</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questioned        B. thanked      C. hated          D. complained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but                    B. although     C. while          D. as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58275" y="34951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6" name="TextBox 4"/>
          <p:cNvSpPr txBox="1"/>
          <p:nvPr/>
        </p:nvSpPr>
        <p:spPr>
          <a:xfrm>
            <a:off x="858275" y="391322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4" name="文本框 13">
            <a:hlinkClick r:id="rId4"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11" name="TextBox 4"/>
          <p:cNvSpPr txBox="1"/>
          <p:nvPr/>
        </p:nvSpPr>
        <p:spPr>
          <a:xfrm>
            <a:off x="846326" y="433132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2" name="TextBox 4"/>
          <p:cNvSpPr txBox="1"/>
          <p:nvPr/>
        </p:nvSpPr>
        <p:spPr>
          <a:xfrm>
            <a:off x="846326" y="480969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600075" y="447675"/>
            <a:ext cx="10854055" cy="498475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本题主要考查词义辨析和逻辑推理。此处用反身代词强调父亲“亲自”在诗集上写上了下面的话。</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项意为“他自己”；</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项意为“孤独地”；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项意为“快速地”；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项意为“高兴地”。故本题正确答案为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本题主要考查词义辨析和逻辑推理。此处父亲把弟弟乱写的东西当成是弟弟的“话”，表明父亲对孩子的尊重和疼爱。</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项意为“钢笔”；</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项意为“照片”；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项意为“错误”；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项意为“话语”。故本题正确答案为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本题主要考查词义辨析和逻辑推理。可爱的孩子在自己的诗集上乱写，父亲感谢上帝。</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项意为“质疑”；</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项意为“痛恨”；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项意为“抱怨”。这三项都不符合父亲疼爱子女的心理。</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项意为“感谢”。故本题正确答案为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本题主要考查词义辨析、状语从句和逻辑推理。</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在此处引导比较状语从句，说明其他子女在父亲眼里同样重要。</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while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引导并列句，意为“而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，或引导时间状语从句，意为“当</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时”。故本题正确答案为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p>
        </p:txBody>
      </p:sp>
      <p:sp>
        <p:nvSpPr>
          <p:cNvPr id="2" name="文本框 1"/>
          <p:cNvSpPr txBox="1"/>
          <p:nvPr/>
        </p:nvSpPr>
        <p:spPr>
          <a:xfrm>
            <a:off x="372746" y="1715859"/>
            <a:ext cx="11199493" cy="4595495"/>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Jack, a watchman of a large company, got a good salary. And he was always proud of his job because he could do something useful for his company although he was not well-educated. One day, the owner of his company, who was about to take a trip overseas, dropped into his office early in the morning to make some arrangements. He was telephoning for a ticket for his trip when Jack, who was just off his night shift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夜班</a:t>
            </a:r>
            <a:r>
              <a:rPr lang="en-US" altLang="zh-CN" sz="2400" dirty="0">
                <a:solidFill>
                  <a:schemeClr val="tx1">
                    <a:lumMod val="75000"/>
                    <a:lumOff val="25000"/>
                  </a:schemeClr>
                </a:solidFill>
                <a:latin typeface="Times New Roman" panose="02020603050405020304" charset="0"/>
                <a:cs typeface="Times New Roman" panose="02020603050405020304" charset="0"/>
              </a:rPr>
              <a:t>), came in and said “Good morning” to the owner. Then he said he had dreamed that very night of his employer’s plane crashing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坠毁</a:t>
            </a:r>
            <a:r>
              <a:rPr lang="en-US" altLang="zh-CN" sz="2400" dirty="0">
                <a:solidFill>
                  <a:schemeClr val="tx1">
                    <a:lumMod val="75000"/>
                    <a:lumOff val="25000"/>
                  </a:schemeClr>
                </a:solidFill>
                <a:latin typeface="Times New Roman" panose="02020603050405020304" charset="0"/>
                <a:cs typeface="Times New Roman" panose="02020603050405020304" charset="0"/>
              </a:rPr>
              <a:t>) after taking off. The owner was surprised to hear this. He thought there was something in what the night watchman said. So he </a:t>
            </a:r>
            <a:r>
              <a:rPr lang="en-US" altLang="zh-CN" sz="2400" u="sng" dirty="0">
                <a:solidFill>
                  <a:schemeClr val="tx1">
                    <a:lumMod val="75000"/>
                    <a:lumOff val="25000"/>
                  </a:schemeClr>
                </a:solidFill>
                <a:latin typeface="Times New Roman" panose="02020603050405020304" charset="0"/>
                <a:cs typeface="Times New Roman" panose="02020603050405020304" charset="0"/>
              </a:rPr>
              <a:t>postponed</a:t>
            </a:r>
            <a:r>
              <a:rPr lang="en-US" altLang="zh-CN" sz="2400" dirty="0">
                <a:solidFill>
                  <a:schemeClr val="tx1">
                    <a:lumMod val="75000"/>
                    <a:lumOff val="25000"/>
                  </a:schemeClr>
                </a:solidFill>
                <a:latin typeface="Times New Roman" panose="02020603050405020304" charset="0"/>
                <a:cs typeface="Times New Roman" panose="02020603050405020304" charset="0"/>
              </a:rPr>
              <a:t> his trip.</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6750" y="1445093"/>
            <a:ext cx="10648949"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As things turned out, Jack’s dream was correct. That day the plane exploded just after leaving the ground. The owner sent for him and gave him 5,000 dollars and a letter. He said to Jack, “I’m very sorry to do so, but you are fired. Read the letter when you get home, then you will understand everything.”</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Jack was very puzzled and hurried home. And then he opened the letter in a hurry. After taking a good look, he turned pale. There was only one sentence in it. It turned out that his employer knew his neglect of duty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失职</a:t>
            </a:r>
            <a:r>
              <a:rPr lang="en-US" altLang="zh-CN" sz="2400" dirty="0">
                <a:solidFill>
                  <a:schemeClr val="tx1">
                    <a:lumMod val="75000"/>
                    <a:lumOff val="25000"/>
                  </a:schemeClr>
                </a:solidFill>
                <a:latin typeface="Times New Roman" panose="02020603050405020304" charset="0"/>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9772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The owner of the company was taking a trip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by air           B. by water         C. by train         D. with his family</a:t>
            </a:r>
          </a:p>
        </p:txBody>
      </p:sp>
      <p:sp>
        <p:nvSpPr>
          <p:cNvPr id="109" name="TextBox 4"/>
          <p:cNvSpPr txBox="1"/>
          <p:nvPr/>
        </p:nvSpPr>
        <p:spPr>
          <a:xfrm>
            <a:off x="470760" y="4147679"/>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细节判断题。根据第二段第一、二句</a:t>
            </a:r>
            <a:r>
              <a:rPr lang="en-US" altLang="zh-CN" sz="2400" dirty="0">
                <a:solidFill>
                  <a:srgbClr val="C00000"/>
                </a:solidFill>
                <a:latin typeface="Times New Roman" panose="02020603050405020304" charset="0"/>
                <a:cs typeface="Times New Roman" panose="02020603050405020304" charset="0"/>
              </a:rPr>
              <a:t>As things turned out, Jack’s dream was correct. That day the plane exploded just after leaving the ground</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Jack</a:t>
            </a:r>
            <a:r>
              <a:rPr lang="zh-CN" altLang="en-US" sz="2400" dirty="0">
                <a:solidFill>
                  <a:srgbClr val="C00000"/>
                </a:solidFill>
                <a:latin typeface="Times New Roman" panose="02020603050405020304" charset="0"/>
                <a:cs typeface="Times New Roman" panose="02020603050405020304" charset="0"/>
              </a:rPr>
              <a:t>的梦成真了，那天，飞机在起飞后爆炸了）可知，公司老板坐飞机去旅行。故此题答案为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88975" y="879475"/>
            <a:ext cx="967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9772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The underlined word “postponed” in Paragraph 1 means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insisted on 	          B. put off 	 C. stopped 	   D. regretted</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07440" y="3133725"/>
            <a:ext cx="10982223"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词义猜测题。根据第一段末尾</a:t>
            </a:r>
            <a:r>
              <a:rPr lang="en-US" altLang="zh-CN" sz="2400" dirty="0">
                <a:solidFill>
                  <a:srgbClr val="C00000"/>
                </a:solidFill>
                <a:latin typeface="Times New Roman" panose="02020603050405020304" charset="0"/>
                <a:cs typeface="Times New Roman" panose="02020603050405020304" charset="0"/>
              </a:rPr>
              <a:t>The owner was surprised to hear this. He thought there was something in what the night watchman said. So he postponed his trip</a:t>
            </a:r>
            <a:r>
              <a:rPr lang="zh-CN" altLang="en-US" sz="2400" dirty="0">
                <a:solidFill>
                  <a:srgbClr val="C00000"/>
                </a:solidFill>
                <a:latin typeface="Times New Roman" panose="02020603050405020304" charset="0"/>
                <a:cs typeface="Times New Roman" panose="02020603050405020304" charset="0"/>
              </a:rPr>
              <a:t>可知，老板听了</a:t>
            </a:r>
            <a:r>
              <a:rPr lang="en-US" altLang="zh-CN" sz="2400" dirty="0">
                <a:solidFill>
                  <a:srgbClr val="C00000"/>
                </a:solidFill>
                <a:latin typeface="Times New Roman" panose="02020603050405020304" charset="0"/>
                <a:cs typeface="Times New Roman" panose="02020603050405020304" charset="0"/>
              </a:rPr>
              <a:t>Jack</a:t>
            </a:r>
            <a:r>
              <a:rPr lang="zh-CN" altLang="en-US" sz="2400" dirty="0">
                <a:solidFill>
                  <a:srgbClr val="C00000"/>
                </a:solidFill>
                <a:latin typeface="Times New Roman" panose="02020603050405020304" charset="0"/>
                <a:cs typeface="Times New Roman" panose="02020603050405020304" charset="0"/>
              </a:rPr>
              <a:t>的话后，虽然感到惊讶，但还是觉得这其中有值得注意的地方。</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项意为“坚持”；</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项意为“停止”；</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项意为“遗憾”。根据后文的故事情节可推测是推迟出游。故此题答案为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p>
          <a:p>
            <a:pPr marL="1259840" indent="-1259840" algn="just" fontAlgn="auto"/>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10" y="486410"/>
            <a:ext cx="9131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The owner of the company gave Jack 5,000 dollars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as a reward</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as his wage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as a prize for his hard work</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because Jack had made great contributions to the company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4554855"/>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推理判断题。通读全文可知，这笔钱是对于</a:t>
            </a:r>
            <a:r>
              <a:rPr lang="en-US" altLang="zh-CN" sz="2400" dirty="0">
                <a:solidFill>
                  <a:srgbClr val="C00000"/>
                </a:solidFill>
                <a:latin typeface="Times New Roman" panose="02020603050405020304" charset="0"/>
                <a:cs typeface="Times New Roman" panose="02020603050405020304" charset="0"/>
              </a:rPr>
              <a:t>Jack</a:t>
            </a:r>
            <a:r>
              <a:rPr lang="zh-CN" altLang="en-US" sz="2400" dirty="0">
                <a:solidFill>
                  <a:srgbClr val="C00000"/>
                </a:solidFill>
                <a:latin typeface="Times New Roman" panose="02020603050405020304" charset="0"/>
                <a:cs typeface="Times New Roman" panose="02020603050405020304" charset="0"/>
              </a:rPr>
              <a:t>告诉老板别坐飞机的奖赏。故此题答案为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99135" y="900430"/>
            <a:ext cx="922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3265" y="876550"/>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Jack was fired because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he had terrible dreams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he told the owner the terrible dream</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 always told the truth</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he didn’t devote himself to his work</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46166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解析：推理判断题。</a:t>
            </a:r>
            <a:r>
              <a:rPr lang="en-US" altLang="zh-CN" sz="2400" dirty="0">
                <a:solidFill>
                  <a:srgbClr val="C00000"/>
                </a:solidFill>
                <a:latin typeface="Times New Roman" panose="02020603050405020304" charset="0"/>
                <a:cs typeface="Times New Roman" panose="02020603050405020304" charset="0"/>
              </a:rPr>
              <a:t>Jack</a:t>
            </a:r>
            <a:r>
              <a:rPr lang="zh-CN" altLang="en-US" sz="2400" dirty="0">
                <a:solidFill>
                  <a:srgbClr val="C00000"/>
                </a:solidFill>
                <a:latin typeface="Times New Roman" panose="02020603050405020304" charset="0"/>
                <a:cs typeface="Times New Roman" panose="02020603050405020304" charset="0"/>
              </a:rPr>
              <a:t>被解雇的原因是他在值夜班时睡着了。故此题答案为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05790" y="876300"/>
            <a:ext cx="9486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8992" y="813461"/>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The sentence in the letter would probably be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 don’t want to use a man who has saved me.”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 don’t like a man who has saved me.”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night watchman’s duty is to stay awake the whole night.”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“Thanks a lot for your dream.”</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项意为“我不想用一个救了我的人”；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项意为“我不喜欢一个救了我的人”；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项意为“谢谢你做的梦”。这三项都不符合逻辑。</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项意为“值夜班的人的职责是一整晚都保持清醒”。故此题答案为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980"/>
            <a:ext cx="8585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3875" y="203562"/>
            <a:ext cx="11329987" cy="5925185"/>
          </a:xfrm>
          <a:prstGeom prst="rect">
            <a:avLst/>
          </a:prstGeom>
          <a:noFill/>
        </p:spPr>
        <p:txBody>
          <a:bodyPr wrap="square" rtlCol="0" anchor="ctr">
            <a:spAutoFit/>
          </a:bodyPr>
          <a:lstStyle/>
          <a:p>
            <a:pPr algn="ctr">
              <a:lnSpc>
                <a:spcPct val="120000"/>
              </a:lnSpc>
            </a:pPr>
            <a:r>
              <a:rPr lang="en-US" altLang="zh-CN" sz="2800" b="1" dirty="0">
                <a:solidFill>
                  <a:schemeClr val="tx1">
                    <a:lumMod val="75000"/>
                    <a:lumOff val="25000"/>
                  </a:schemeClr>
                </a:solidFill>
                <a:latin typeface="Times New Roman" panose="02020603050405020304" charset="0"/>
                <a:cs typeface="Times New Roman" panose="02020603050405020304" charset="0"/>
              </a:rPr>
              <a:t>B</a:t>
            </a: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 had just gone to bed after a very hard day when the phone rang. It was an eccentric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古怪的</a:t>
            </a:r>
            <a:r>
              <a:rPr lang="en-US" altLang="zh-CN" sz="2400" dirty="0">
                <a:solidFill>
                  <a:schemeClr val="tx1">
                    <a:lumMod val="75000"/>
                    <a:lumOff val="25000"/>
                  </a:schemeClr>
                </a:solidFill>
                <a:latin typeface="Times New Roman" panose="02020603050405020304" charset="0"/>
                <a:cs typeface="Times New Roman" panose="02020603050405020304" charset="0"/>
              </a:rPr>
              <a:t>) farmer I had never met before although I had often heard people talk about him. He sounded quite nervous and he had been talking for a minute or so before I understood anything. Even then all I could </a:t>
            </a:r>
            <a:r>
              <a:rPr lang="en-US" altLang="zh-CN" sz="2400" u="sng" dirty="0">
                <a:solidFill>
                  <a:schemeClr val="tx1">
                    <a:lumMod val="75000"/>
                    <a:lumOff val="25000"/>
                  </a:schemeClr>
                </a:solidFill>
                <a:latin typeface="Times New Roman" panose="02020603050405020304" charset="0"/>
                <a:cs typeface="Times New Roman" panose="02020603050405020304" charset="0"/>
              </a:rPr>
              <a:t>make out</a:t>
            </a:r>
            <a:r>
              <a:rPr lang="en-US" altLang="zh-CN" sz="2400" dirty="0">
                <a:solidFill>
                  <a:schemeClr val="tx1">
                    <a:lumMod val="75000"/>
                    <a:lumOff val="25000"/>
                  </a:schemeClr>
                </a:solidFill>
                <a:latin typeface="Times New Roman" panose="02020603050405020304" charset="0"/>
                <a:cs typeface="Times New Roman" panose="02020603050405020304" charset="0"/>
              </a:rPr>
              <a:t> was that someone called Milly had had a very bad accident. I didn’t have the slightest idea who she was but I obviously had to go.</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It had been snowing heavily that day and I didn’t know the way. I had been driving for at least an hour when I finally found his place. He was standing there, waiting for me. It seemed Milly had died. “She meant more to me than anyone...even my own wife! ” he said. I could see that he had been crying. I thought something terrible had taken place, a possible scandal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丑闻</a:t>
            </a:r>
            <a:r>
              <a:rPr lang="en-US" altLang="zh-CN" sz="2400" dirty="0">
                <a:solidFill>
                  <a:schemeClr val="tx1">
                    <a:lumMod val="75000"/>
                    <a:lumOff val="25000"/>
                  </a:schemeClr>
                </a:solidFill>
                <a:latin typeface="Times New Roman" panose="02020603050405020304" charset="0"/>
                <a:cs typeface="Times New Roman" panose="02020603050405020304" charset="0"/>
              </a:rPr>
              <a:t>). I was even more shocked when he told me he had put her in the barn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谷仓</a:t>
            </a:r>
            <a:r>
              <a:rPr lang="en-US" altLang="zh-CN" sz="2400" dirty="0">
                <a:solidFill>
                  <a:schemeClr val="tx1">
                    <a:lumMod val="75000"/>
                    <a:lumOff val="25000"/>
                  </a:schemeClr>
                </a:solidFill>
                <a:latin typeface="Times New Roman" panose="02020603050405020304" charset="0"/>
                <a:cs typeface="Times New Roman" panose="02020603050405020304" charset="0"/>
              </a:rPr>
              <a:t>). “I wouldn’t leave her out in the cold!” he said.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1462347"/>
            <a:ext cx="11115675" cy="1826462"/>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Milly had clearly been a secret lover of his. I was about to tell him he could not expect me to cover anything up when he opened the barn door. He lifted his candle and I saw a dark figure on the ground. “She was such a good cow! I wouldn’t let anyone but a doctor touch her!” he said, and burst into tears again.</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180385"/>
            <a:ext cx="10888762" cy="407860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The underlined phrase “make out” in Paragraph 1 means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expect                   B. understand               C. watch              D. hear clearly</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Before arriving at the farmer’s house, the author expected to see Milly lying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on the ground of a barn 	          B. on the floor of a room</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in bed in a room                             D. in bed in a barn</a:t>
            </a:r>
          </a:p>
        </p:txBody>
      </p:sp>
      <p:sp>
        <p:nvSpPr>
          <p:cNvPr id="109" name="TextBox 4"/>
          <p:cNvSpPr txBox="1"/>
          <p:nvPr/>
        </p:nvSpPr>
        <p:spPr>
          <a:xfrm>
            <a:off x="1071162" y="1370614"/>
            <a:ext cx="8940717"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词义猜测题。根据文章第一段得知，我“弄清楚”了，原来是一个叫</a:t>
            </a:r>
            <a:r>
              <a:rPr lang="en-US" altLang="zh-CN" sz="2400" dirty="0">
                <a:solidFill>
                  <a:srgbClr val="C00000"/>
                </a:solidFill>
                <a:latin typeface="Times New Roman" panose="02020603050405020304" charset="0"/>
                <a:cs typeface="Times New Roman" panose="02020603050405020304" charset="0"/>
              </a:rPr>
              <a:t>Milly</a:t>
            </a:r>
            <a:r>
              <a:rPr lang="zh-CN" altLang="en-US" sz="2400" dirty="0">
                <a:solidFill>
                  <a:srgbClr val="C00000"/>
                </a:solidFill>
                <a:latin typeface="Times New Roman" panose="02020603050405020304" charset="0"/>
                <a:cs typeface="Times New Roman" panose="02020603050405020304" charset="0"/>
              </a:rPr>
              <a:t>的出意外了。故此题答案为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8585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594912" y="4440637"/>
            <a:ext cx="10301688"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推理判断题。文章一开始，作者以为</a:t>
            </a:r>
            <a:r>
              <a:rPr lang="en-US" altLang="zh-CN" sz="2400" dirty="0">
                <a:solidFill>
                  <a:srgbClr val="C00000"/>
                </a:solidFill>
                <a:latin typeface="Times New Roman" panose="02020603050405020304" charset="0"/>
                <a:cs typeface="Times New Roman" panose="02020603050405020304" charset="0"/>
              </a:rPr>
              <a:t>Milly</a:t>
            </a:r>
            <a:r>
              <a:rPr lang="zh-CN" altLang="en-US" sz="2400" dirty="0">
                <a:solidFill>
                  <a:srgbClr val="C00000"/>
                </a:solidFill>
                <a:latin typeface="Times New Roman" panose="02020603050405020304" charset="0"/>
                <a:cs typeface="Times New Roman" panose="02020603050405020304" charset="0"/>
              </a:rPr>
              <a:t>是一个人，所以当作者到达农民家的时候，当然认为</a:t>
            </a:r>
            <a:r>
              <a:rPr lang="en-US" altLang="zh-CN" sz="2400" dirty="0">
                <a:solidFill>
                  <a:srgbClr val="C00000"/>
                </a:solidFill>
                <a:latin typeface="Times New Roman" panose="02020603050405020304" charset="0"/>
                <a:cs typeface="Times New Roman" panose="02020603050405020304" charset="0"/>
              </a:rPr>
              <a:t>Milly</a:t>
            </a:r>
            <a:r>
              <a:rPr lang="zh-CN" altLang="en-US" sz="2400" dirty="0">
                <a:solidFill>
                  <a:srgbClr val="C00000"/>
                </a:solidFill>
                <a:latin typeface="Times New Roman" panose="02020603050405020304" charset="0"/>
                <a:cs typeface="Times New Roman" panose="02020603050405020304" charset="0"/>
              </a:rPr>
              <a:t>是躺在房间里的床上。</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项意为“在谷仓的地上”；</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项意为“在房间的地板上”；</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项意为“在房间的床上”；</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项意为“在谷仓的床上”。故此题答案为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17575" y="2423160"/>
            <a:ext cx="8585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2" y="186273"/>
            <a:ext cx="10703895" cy="363601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What can we learn about Milly from the story?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had met her lover.                B. She had caused a scandal.</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was seriously injured.           D. She was hidden somewhere.</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The farmer wished that the author might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look into the accident                     B. bring Milly back to life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free him from a scandal                   D. keep the whole thing a secret</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452673" y="1545220"/>
            <a:ext cx="1132522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细节判断题。根据文章第一段第四句 “</a:t>
            </a:r>
            <a:r>
              <a:rPr lang="en-US" altLang="zh-CN" sz="2400" dirty="0">
                <a:solidFill>
                  <a:srgbClr val="C00000"/>
                </a:solidFill>
                <a:latin typeface="Times New Roman" panose="02020603050405020304" charset="0"/>
                <a:cs typeface="Times New Roman" panose="02020603050405020304" charset="0"/>
              </a:rPr>
              <a:t>Milly had had a very bad accident</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得知</a:t>
            </a:r>
            <a:r>
              <a:rPr lang="en-US" altLang="zh-CN" sz="2400" dirty="0">
                <a:solidFill>
                  <a:srgbClr val="C00000"/>
                </a:solidFill>
                <a:latin typeface="Times New Roman" panose="02020603050405020304" charset="0"/>
                <a:cs typeface="Times New Roman" panose="02020603050405020304" charset="0"/>
              </a:rPr>
              <a:t>Milly</a:t>
            </a:r>
            <a:r>
              <a:rPr lang="zh-CN" altLang="en-US" sz="2400" dirty="0">
                <a:solidFill>
                  <a:srgbClr val="C00000"/>
                </a:solidFill>
                <a:latin typeface="Times New Roman" panose="02020603050405020304" charset="0"/>
                <a:cs typeface="Times New Roman" panose="02020603050405020304" charset="0"/>
              </a:rPr>
              <a:t>出意外受伤了。故此题答案为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9823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6" name="TextBox 4"/>
          <p:cNvSpPr txBox="1"/>
          <p:nvPr/>
        </p:nvSpPr>
        <p:spPr>
          <a:xfrm>
            <a:off x="302219" y="3858739"/>
            <a:ext cx="11626132"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推理判断题。根据文章第二段中的“</a:t>
            </a:r>
            <a:r>
              <a:rPr lang="en-US" altLang="zh-CN" sz="2400" dirty="0">
                <a:solidFill>
                  <a:srgbClr val="C00000"/>
                </a:solidFill>
                <a:latin typeface="Times New Roman" panose="02020603050405020304" charset="0"/>
                <a:cs typeface="Times New Roman" panose="02020603050405020304" charset="0"/>
              </a:rPr>
              <a:t>It see med Milly had died. ‘She meant more to me than anyone...even my own wife!’ he said. I could see that he had been crying.”</a:t>
            </a:r>
            <a:r>
              <a:rPr lang="zh-CN" altLang="en-US" sz="2400" dirty="0">
                <a:solidFill>
                  <a:srgbClr val="C00000"/>
                </a:solidFill>
                <a:latin typeface="Times New Roman" panose="02020603050405020304" charset="0"/>
                <a:cs typeface="Times New Roman" panose="02020603050405020304" charset="0"/>
              </a:rPr>
              <a:t>以及最后一段中的“</a:t>
            </a:r>
            <a:r>
              <a:rPr lang="en-US" altLang="zh-CN" sz="2400" dirty="0">
                <a:solidFill>
                  <a:srgbClr val="C00000"/>
                </a:solidFill>
                <a:latin typeface="Times New Roman" panose="02020603050405020304" charset="0"/>
                <a:cs typeface="Times New Roman" panose="02020603050405020304" charset="0"/>
              </a:rPr>
              <a:t>I wouldn’t let anyone but a doctor touch her</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可知，农民一直都想请作者救他心爱的奶牛。</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项意为“调查这起事故”；</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项意为“使他摆脱丑闻”；</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项意为“保守秘密”。这三项均不合题意。</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项意为“救活</a:t>
            </a:r>
            <a:r>
              <a:rPr lang="en-US" altLang="zh-CN" sz="2400" dirty="0">
                <a:solidFill>
                  <a:srgbClr val="C00000"/>
                </a:solidFill>
                <a:latin typeface="Times New Roman" panose="02020603050405020304" charset="0"/>
                <a:cs typeface="Times New Roman" panose="02020603050405020304" charset="0"/>
              </a:rPr>
              <a:t>Milly</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056301" y="2376217"/>
            <a:ext cx="843363"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33465"/>
            <a:ext cx="10810874" cy="9772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The person who told the story is probably a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farmer        B. policeman        C. reporter         D. country doctor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429000"/>
            <a:ext cx="10425513"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推理判断题。根据文章第一段作者晚上接到电话得知</a:t>
            </a:r>
            <a:r>
              <a:rPr lang="en-US" altLang="zh-CN" sz="2400" dirty="0">
                <a:solidFill>
                  <a:srgbClr val="C00000"/>
                </a:solidFill>
                <a:latin typeface="Times New Roman" panose="02020603050405020304" charset="0"/>
                <a:cs typeface="Times New Roman" panose="02020603050405020304" charset="0"/>
              </a:rPr>
              <a:t>Milly</a:t>
            </a:r>
            <a:r>
              <a:rPr lang="zh-CN" altLang="en-US" sz="2400" dirty="0">
                <a:solidFill>
                  <a:srgbClr val="C00000"/>
                </a:solidFill>
                <a:latin typeface="Times New Roman" panose="02020603050405020304" charset="0"/>
                <a:cs typeface="Times New Roman" panose="02020603050405020304" charset="0"/>
              </a:rPr>
              <a:t>受伤，以及第一段最后一句“</a:t>
            </a:r>
            <a:r>
              <a:rPr lang="en-US" altLang="zh-CN" sz="2400" dirty="0">
                <a:solidFill>
                  <a:srgbClr val="C00000"/>
                </a:solidFill>
                <a:latin typeface="Times New Roman" panose="02020603050405020304" charset="0"/>
                <a:cs typeface="Times New Roman" panose="02020603050405020304" charset="0"/>
              </a:rPr>
              <a:t>I obviously had to go</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（显然我必须马上过去）和最后一段“</a:t>
            </a:r>
            <a:r>
              <a:rPr lang="en-US" altLang="zh-CN" sz="2400" dirty="0">
                <a:solidFill>
                  <a:srgbClr val="C00000"/>
                </a:solidFill>
                <a:latin typeface="Times New Roman" panose="02020603050405020304" charset="0"/>
                <a:cs typeface="Times New Roman" panose="02020603050405020304" charset="0"/>
              </a:rPr>
              <a:t>I wouldn’t let anyone but a doctor touch her!</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得知作者应该是一名乡村医生。</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项意为“农民”；</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项意为“警察”；</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项意为“记者”。这三项均不符合题意。故此题答案为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41375" y="824230"/>
            <a:ext cx="9410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7187" y="1260520"/>
            <a:ext cx="11115675"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It’s also one of the most beautiful and most famous cities in the world.</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Paris is called the City of Light. It’s an international dressing center. What the women are wearing in Paris will be worn by women all over the world.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For example, it is the headquarter (main office) of the United Nations Educational Scientific and Cultural Organization (UNESCO).</a:t>
            </a:r>
          </a:p>
        </p:txBody>
      </p:sp>
      <p:sp>
        <p:nvSpPr>
          <p:cNvPr id="6" name="文本框 5"/>
          <p:cNvSpPr txBox="1"/>
          <p:nvPr>
            <p:custDataLst>
              <p:tags r:id="rId1"/>
            </p:custDataLst>
          </p:nvPr>
        </p:nvSpPr>
        <p:spPr>
          <a:xfrm>
            <a:off x="576580" y="518117"/>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p>
        </p:txBody>
      </p:sp>
      <p:sp>
        <p:nvSpPr>
          <p:cNvPr id="2" name="TextBox 4"/>
          <p:cNvSpPr txBox="1"/>
          <p:nvPr>
            <p:custDataLst>
              <p:tags r:id="rId2"/>
            </p:custDataLst>
          </p:nvPr>
        </p:nvSpPr>
        <p:spPr>
          <a:xfrm>
            <a:off x="1140460" y="126047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3" name="TextBox 4"/>
          <p:cNvSpPr txBox="1"/>
          <p:nvPr>
            <p:custDataLst>
              <p:tags r:id="rId3"/>
            </p:custDataLst>
          </p:nvPr>
        </p:nvSpPr>
        <p:spPr>
          <a:xfrm>
            <a:off x="8533130" y="215265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5" name="文本框 4"/>
          <p:cNvSpPr txBox="1"/>
          <p:nvPr>
            <p:custDataLst>
              <p:tags r:id="rId4"/>
            </p:custDataLst>
          </p:nvPr>
        </p:nvSpPr>
        <p:spPr>
          <a:xfrm>
            <a:off x="962025" y="3774758"/>
            <a:ext cx="932688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Thirty-two bridges cross this beautiful river.</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Paris is the capital of France.</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Paris is also a famous world center of culture and education.</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Today around 12 million people live in the Paris area.</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However, the most famous building in the city must be the Eiffel Tower.</a:t>
            </a:r>
          </a:p>
        </p:txBody>
      </p:sp>
      <p:sp>
        <p:nvSpPr>
          <p:cNvPr id="10" name="文本框 9">
            <a:hlinkClick r:id="rId8" action="ppaction://hlinksldjump"/>
          </p:cNvPr>
          <p:cNvSpPr txBox="1"/>
          <p:nvPr>
            <p:custDataLst>
              <p:tags r:id="rId5"/>
            </p:custDataLst>
          </p:nvPr>
        </p:nvSpPr>
        <p:spPr>
          <a:xfrm>
            <a:off x="5019673" y="59212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261493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判断推理题。根据空白处下一句里的also和cities可以判断前一句是说“巴黎是法国的首都”。“首都”也是城市。故此题正确答案为B。</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逻辑推理题。根据空白处下一句“它是联合国教科文组织的总部”可以联系到C项“Paris is also a famous world centre of culture and education (巴黎也是著名的文化和教育中心).”，故此题正确答案为C。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296590"/>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Seine River, which flows northwest to English Channel, divides the city into two parts.</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The oldest and perhaps most well-known is the Pont Neuf, which was built in the sixteenth century. The Sorbonne, a famous university, lies on the left bank of the river. There are many other famous places in Paris, such as the well-known museum the Louvre as well as the Notre Dame de Paris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巴黎圣母院</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44______</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Paris is named after a group of people called the Parisii. They built a small village on an Island in the middle of the Seine River about two thousand years ago. This land, called the Île de la Cité, is where the Notre Dame de Paris is located.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45_______</a:t>
            </a:r>
          </a:p>
        </p:txBody>
      </p:sp>
      <p:sp>
        <p:nvSpPr>
          <p:cNvPr id="2" name="TextBox 4"/>
          <p:cNvSpPr txBox="1"/>
          <p:nvPr>
            <p:custDataLst>
              <p:tags r:id="rId1"/>
            </p:custDataLst>
          </p:nvPr>
        </p:nvSpPr>
        <p:spPr>
          <a:xfrm>
            <a:off x="1538605" y="75120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3" name="TextBox 4"/>
          <p:cNvSpPr txBox="1"/>
          <p:nvPr>
            <p:custDataLst>
              <p:tags r:id="rId2"/>
            </p:custDataLst>
          </p:nvPr>
        </p:nvSpPr>
        <p:spPr>
          <a:xfrm>
            <a:off x="8152765" y="210883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E</a:t>
            </a:r>
          </a:p>
        </p:txBody>
      </p:sp>
      <p:sp>
        <p:nvSpPr>
          <p:cNvPr id="5" name="TextBox 4"/>
          <p:cNvSpPr txBox="1"/>
          <p:nvPr>
            <p:custDataLst>
              <p:tags r:id="rId3"/>
            </p:custDataLst>
          </p:nvPr>
        </p:nvSpPr>
        <p:spPr>
          <a:xfrm>
            <a:off x="9522460" y="341058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6" name="文本框 5"/>
          <p:cNvSpPr txBox="1"/>
          <p:nvPr>
            <p:custDataLst>
              <p:tags r:id="rId4"/>
            </p:custDataLst>
          </p:nvPr>
        </p:nvSpPr>
        <p:spPr>
          <a:xfrm>
            <a:off x="962025" y="3990658"/>
            <a:ext cx="932688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Thirty-two bridges cross this beautiful river.</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Paris is the capital of France.</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Paris is also a famous world center of culture and education.</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Today around 12 million people live in the Paris area.</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However, the most famous building in the city must be the Eiffel Tower.</a:t>
            </a:r>
          </a:p>
        </p:txBody>
      </p:sp>
      <p:sp>
        <p:nvSpPr>
          <p:cNvPr id="10" name="文本框 9">
            <a:hlinkClick r:id="rId8" action="ppaction://hlinksldjump"/>
          </p:cNvPr>
          <p:cNvSpPr txBox="1"/>
          <p:nvPr>
            <p:custDataLst>
              <p:tags r:id="rId5"/>
            </p:custDataLst>
          </p:nvPr>
        </p:nvSpPr>
        <p:spPr>
          <a:xfrm>
            <a:off x="4716778" y="598733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762635"/>
            <a:ext cx="10854055" cy="48310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逻辑推理题。根据本段中的“The Seine River…”“the Pont Neuf, which was built…”可推断出the Pont Neuf是桥的名字，这座桥建于the sixteenth century（16世纪）。所以，这部分是介绍塞纳河及河上的桥。有32条桥横亘在这条漂亮的塞纳河上。故此题正确答案为A 。</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逻辑推理题。根据本段中“There are many other famous places in Paris.”可知，这部分是讲巴黎著名的地方，三者以上的比较用最高级。本段最后一句已提及the Louvre as well as the Notre Dame de Paris（卢浮宫和巴黎圣母院），所以最出名的地方是埃菲尔铁塔，E项“the most famous building in the city must be the Eiffel Tower.”符合语境，故此题正确答案为E。</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细节判断题。根据本段中“Paris is named after a group of people…They built a small village…”可知，这段讲述了巴黎的原居民，说明这部分跟人口有关系，故此题正确答案为D。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p>
        </p:txBody>
      </p:sp>
      <p:sp>
        <p:nvSpPr>
          <p:cNvPr id="5" name="文本框 4"/>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p>
        </p:txBody>
      </p:sp>
      <p:sp>
        <p:nvSpPr>
          <p:cNvPr id="6" name="文本框 5"/>
          <p:cNvSpPr txBox="1"/>
          <p:nvPr/>
        </p:nvSpPr>
        <p:spPr>
          <a:xfrm>
            <a:off x="809941" y="2438767"/>
            <a:ext cx="10857864"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Sharks are not as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(danger) to humans as humans are to sharks. Even though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(million) of people venture into the oceans each year, fewer than 50 serious shark attacks occur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the average, and only 10 of these are fatal (</a:t>
            </a:r>
            <a:r>
              <a:rPr lang="zh-CN" altLang="en-US" sz="2400" dirty="0">
                <a:latin typeface="Times New Roman" panose="02020603050405020304" charset="0"/>
                <a:ea typeface="宋体" panose="02010600030101010101" pitchFamily="2" charset="-122"/>
                <a:cs typeface="Times New Roman" panose="02020603050405020304" charset="0"/>
              </a:rPr>
              <a:t>致命的</a:t>
            </a:r>
            <a:r>
              <a:rPr lang="en-US" altLang="zh-CN" sz="2400" dirty="0">
                <a:latin typeface="Times New Roman" panose="02020603050405020304" charset="0"/>
                <a:ea typeface="宋体" panose="02010600030101010101" pitchFamily="2" charset="-122"/>
                <a:cs typeface="Times New Roman" panose="02020603050405020304" charset="0"/>
              </a:rPr>
              <a:t>). The reason for this low accident rate is that most sharks are afraid of creatures as large as humans.</a:t>
            </a:r>
          </a:p>
        </p:txBody>
      </p:sp>
      <p:sp>
        <p:nvSpPr>
          <p:cNvPr id="7" name="TextBox 4"/>
          <p:cNvSpPr txBox="1"/>
          <p:nvPr/>
        </p:nvSpPr>
        <p:spPr>
          <a:xfrm>
            <a:off x="3959166" y="2367933"/>
            <a:ext cx="186060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dangerous</a:t>
            </a:r>
          </a:p>
        </p:txBody>
      </p:sp>
      <p:sp>
        <p:nvSpPr>
          <p:cNvPr id="8" name="TextBox 4"/>
          <p:cNvSpPr txBox="1"/>
          <p:nvPr/>
        </p:nvSpPr>
        <p:spPr>
          <a:xfrm>
            <a:off x="3032431" y="2832695"/>
            <a:ext cx="1752601"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millions</a:t>
            </a:r>
          </a:p>
        </p:txBody>
      </p:sp>
      <p:sp>
        <p:nvSpPr>
          <p:cNvPr id="11" name="文本框 10">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0" name="TextBox 4"/>
          <p:cNvSpPr txBox="1"/>
          <p:nvPr/>
        </p:nvSpPr>
        <p:spPr>
          <a:xfrm>
            <a:off x="6426835" y="3291205"/>
            <a:ext cx="20161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on</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a:t>
            </a: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M: Do you mind looking after my dog when I go abroad?</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Thanks a lot. </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You should do it yourself           B. Yes, go ahead please</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Of course not                              D. No, you had better not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68587" y="7920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9" name="TextBox 4"/>
          <p:cNvSpPr txBox="1"/>
          <p:nvPr/>
        </p:nvSpPr>
        <p:spPr>
          <a:xfrm>
            <a:off x="287655" y="4303111"/>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do you mind...</a:t>
            </a:r>
            <a:r>
              <a:rPr lang="zh-CN" altLang="en-US" sz="2400" dirty="0">
                <a:solidFill>
                  <a:srgbClr val="C00000"/>
                </a:solidFill>
                <a:latin typeface="Times New Roman" panose="02020603050405020304" charset="0"/>
                <a:cs typeface="Times New Roman" panose="02020603050405020304" charset="0"/>
              </a:rPr>
              <a:t>（你介意</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吗？）是征求对方意见的常用句型。如果介意，用</a:t>
            </a:r>
            <a:r>
              <a:rPr lang="en-US" altLang="zh-CN" sz="2400" dirty="0">
                <a:solidFill>
                  <a:srgbClr val="C00000"/>
                </a:solidFill>
                <a:latin typeface="Times New Roman" panose="02020603050405020304" charset="0"/>
                <a:cs typeface="Times New Roman" panose="02020603050405020304" charset="0"/>
              </a:rPr>
              <a:t>Yes</a:t>
            </a:r>
            <a:r>
              <a:rPr lang="zh-CN" altLang="en-US" sz="2400" dirty="0">
                <a:solidFill>
                  <a:srgbClr val="C00000"/>
                </a:solidFill>
                <a:latin typeface="Times New Roman" panose="02020603050405020304" charset="0"/>
                <a:cs typeface="Times New Roman" panose="02020603050405020304" charset="0"/>
              </a:rPr>
              <a:t>或</a:t>
            </a:r>
            <a:r>
              <a:rPr lang="en-US" altLang="zh-CN" sz="2400" dirty="0">
                <a:solidFill>
                  <a:srgbClr val="C00000"/>
                </a:solidFill>
                <a:latin typeface="Times New Roman" panose="02020603050405020304" charset="0"/>
                <a:cs typeface="Times New Roman" panose="02020603050405020304" charset="0"/>
              </a:rPr>
              <a:t>You had better not</a:t>
            </a:r>
            <a:r>
              <a:rPr lang="zh-CN" altLang="en-US" sz="2400" dirty="0">
                <a:solidFill>
                  <a:srgbClr val="C00000"/>
                </a:solidFill>
                <a:latin typeface="Times New Roman" panose="02020603050405020304" charset="0"/>
                <a:cs typeface="Times New Roman" panose="02020603050405020304" charset="0"/>
              </a:rPr>
              <a:t>（最好不要）回答；如果不介意，用</a:t>
            </a:r>
            <a:r>
              <a:rPr lang="en-US" altLang="zh-CN" sz="2400" dirty="0">
                <a:solidFill>
                  <a:srgbClr val="C00000"/>
                </a:solidFill>
                <a:latin typeface="Times New Roman" panose="02020603050405020304" charset="0"/>
                <a:cs typeface="Times New Roman" panose="02020603050405020304" charset="0"/>
              </a:rPr>
              <a:t>No</a:t>
            </a:r>
            <a:r>
              <a:rPr lang="zh-CN" altLang="en-US" sz="2400" dirty="0">
                <a:solidFill>
                  <a:srgbClr val="C00000"/>
                </a:solidFill>
                <a:latin typeface="Times New Roman" panose="02020603050405020304" charset="0"/>
                <a:cs typeface="Times New Roman" panose="02020603050405020304" charset="0"/>
              </a:rPr>
              <a:t>或</a:t>
            </a:r>
            <a:r>
              <a:rPr lang="en-US" altLang="zh-CN" sz="2400" dirty="0">
                <a:solidFill>
                  <a:srgbClr val="C00000"/>
                </a:solidFill>
                <a:latin typeface="Times New Roman" panose="02020603050405020304" charset="0"/>
                <a:cs typeface="Times New Roman" panose="02020603050405020304" charset="0"/>
              </a:rPr>
              <a:t>Of course not</a:t>
            </a:r>
            <a:r>
              <a:rPr lang="zh-CN" altLang="en-US" sz="2400" dirty="0">
                <a:solidFill>
                  <a:srgbClr val="C00000"/>
                </a:solidFill>
                <a:latin typeface="Times New Roman" panose="02020603050405020304" charset="0"/>
                <a:cs typeface="Times New Roman" panose="02020603050405020304" charset="0"/>
              </a:rPr>
              <a:t>（当然不）回答。根据最后询问者的答谢可知对方不介意帮忙照看狗。因此，答案是</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454978" y="971550"/>
            <a:ext cx="10856277" cy="298450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本题考查词性变化。根据分析句子结构解题法，</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as...as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意为“与</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一样”，填入词应该是形容词。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danger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是名词，应转换为形容词。故此题正确答案为：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dangerous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本题考查数词。表示约数的短语要在数词后加“</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a:t>
            </a:r>
            <a:r>
              <a:rPr lang="en-US" altLang="zh-CN"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millions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本题考查介词。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on the average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为固定短语，意为“平均而言”。故此题正确答案为：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14093" y="972825"/>
            <a:ext cx="10796858"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Of the 350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(know) species of sharks, only one—the great white shark—is totally unafraid of humans. Meanwhile, human kill sharks in record numbers. Thousands are caught each year for food, or killed by underwater nets to protect </a:t>
            </a: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(swim). </a:t>
            </a:r>
          </a:p>
        </p:txBody>
      </p:sp>
      <p:sp>
        <p:nvSpPr>
          <p:cNvPr id="5" name="TextBox 4"/>
          <p:cNvSpPr txBox="1"/>
          <p:nvPr/>
        </p:nvSpPr>
        <p:spPr>
          <a:xfrm>
            <a:off x="2429825" y="972582"/>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known</a:t>
            </a:r>
          </a:p>
        </p:txBody>
      </p:sp>
      <p:sp>
        <p:nvSpPr>
          <p:cNvPr id="6" name="TextBox 4"/>
          <p:cNvSpPr txBox="1"/>
          <p:nvPr/>
        </p:nvSpPr>
        <p:spPr>
          <a:xfrm>
            <a:off x="1018220" y="1845180"/>
            <a:ext cx="1658305" cy="954107"/>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swimmers</a:t>
            </a:r>
          </a:p>
        </p:txBody>
      </p:sp>
      <p:sp>
        <p:nvSpPr>
          <p:cNvPr id="10" name="文本框 9">
            <a:hlinkClick r:id="rId3"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447675" y="1438275"/>
            <a:ext cx="10854055" cy="246126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本题考查过去分词。根据分析句子结构解题法，</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of the 350 known species of sharks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意为“对已被认知的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350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种鲨鱼来说”，这里的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known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是“被认知”的意思，用过去分词表示被动。故此题正确答案为：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known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本题考查词性变化。从横线前的动词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protect</a:t>
            </a:r>
            <a:r>
              <a:rPr lang="en-US" altLang="zh-CN" sz="2400" dirty="0">
                <a:solidFill>
                  <a:srgbClr val="C00000"/>
                </a:solidFill>
                <a:latin typeface="宋体" panose="02010600030101010101" pitchFamily="2" charset="-122"/>
                <a:ea typeface="宋体" panose="02010600030101010101" pitchFamily="2" charset="-122"/>
                <a:cs typeface="宋体" panose="02010600030101010101" pitchFamily="2" charset="-122"/>
                <a:sym typeface="iekie pocangqiong" panose="02000503000000000000" pitchFamily="2" charset="-122"/>
              </a:rPr>
              <a:t>“</a:t>
            </a:r>
            <a:r>
              <a:rPr lang="zh-CN" altLang="en-US" sz="2400" dirty="0">
                <a:solidFill>
                  <a:srgbClr val="C00000"/>
                </a:solidFill>
                <a:latin typeface="宋体" panose="02010600030101010101" pitchFamily="2" charset="-122"/>
                <a:ea typeface="宋体" panose="02010600030101010101" pitchFamily="2" charset="-122"/>
                <a:cs typeface="宋体" panose="02010600030101010101" pitchFamily="2" charset="-122"/>
                <a:sym typeface="iekie pocangqiong" panose="02000503000000000000" pitchFamily="2" charset="-122"/>
              </a:rPr>
              <a:t>保护</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”可知后面的词应该是名词，应把动词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swim</a:t>
            </a:r>
            <a:r>
              <a:rPr lang="en-US" altLang="zh-CN"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游泳”改为名词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swimmers</a:t>
            </a:r>
            <a:r>
              <a:rPr lang="en-US" altLang="zh-CN"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游泳者”。故此题正确答案为：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swimmers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90942" y="849523"/>
            <a:ext cx="10791792"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Even the great white shark is diminishing (</a:t>
            </a:r>
            <a:r>
              <a:rPr lang="zh-CN" altLang="en-US" sz="2400" dirty="0">
                <a:latin typeface="Times New Roman" panose="02020603050405020304" charset="0"/>
                <a:ea typeface="宋体" panose="02010600030101010101" pitchFamily="2" charset="-122"/>
                <a:cs typeface="Times New Roman" panose="02020603050405020304" charset="0"/>
              </a:rPr>
              <a:t>减少</a:t>
            </a:r>
            <a:r>
              <a:rPr lang="en-US" altLang="zh-CN" sz="2400" dirty="0">
                <a:latin typeface="Times New Roman" panose="02020603050405020304" charset="0"/>
                <a:ea typeface="宋体" panose="02010600030101010101" pitchFamily="2" charset="-122"/>
                <a:cs typeface="Times New Roman" panose="02020603050405020304" charset="0"/>
              </a:rPr>
              <a:t>) in number as humans hunt it for </a:t>
            </a: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(it)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(tooth) and jaws, which are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(sell) as collectors’ item. Maybe it is time we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(begin) worrying more about </a:t>
            </a: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(protect) shark from people.</a:t>
            </a: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1282863" y="1278310"/>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its</a:t>
            </a:r>
          </a:p>
        </p:txBody>
      </p:sp>
      <p:sp>
        <p:nvSpPr>
          <p:cNvPr id="6" name="TextBox 4"/>
          <p:cNvSpPr txBox="1"/>
          <p:nvPr/>
        </p:nvSpPr>
        <p:spPr>
          <a:xfrm>
            <a:off x="3659022" y="1278310"/>
            <a:ext cx="1163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teeth </a:t>
            </a:r>
          </a:p>
        </p:txBody>
      </p:sp>
      <p:sp>
        <p:nvSpPr>
          <p:cNvPr id="10" name="文本框 9">
            <a:hlinkClick r:id="rId3" action="ppaction://hlinksldjump"/>
          </p:cNvPr>
          <p:cNvSpPr txBox="1"/>
          <p:nvPr/>
        </p:nvSpPr>
        <p:spPr>
          <a:xfrm>
            <a:off x="4668676" y="373951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3" name="文本框 12">
            <a:hlinkClick r:id="rId4"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8" name="TextBox 4"/>
          <p:cNvSpPr txBox="1"/>
          <p:nvPr/>
        </p:nvSpPr>
        <p:spPr>
          <a:xfrm>
            <a:off x="9201379" y="1306940"/>
            <a:ext cx="1163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sold </a:t>
            </a:r>
          </a:p>
        </p:txBody>
      </p:sp>
      <p:sp>
        <p:nvSpPr>
          <p:cNvPr id="11" name="TextBox 4"/>
          <p:cNvSpPr txBox="1"/>
          <p:nvPr/>
        </p:nvSpPr>
        <p:spPr>
          <a:xfrm>
            <a:off x="5983122" y="1733660"/>
            <a:ext cx="1163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began </a:t>
            </a:r>
          </a:p>
        </p:txBody>
      </p:sp>
      <p:sp>
        <p:nvSpPr>
          <p:cNvPr id="12" name="TextBox 4"/>
          <p:cNvSpPr txBox="1"/>
          <p:nvPr/>
        </p:nvSpPr>
        <p:spPr>
          <a:xfrm>
            <a:off x="1584720" y="1635252"/>
            <a:ext cx="1635448" cy="954107"/>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protecting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367665" y="305435"/>
            <a:ext cx="11456670" cy="5688965"/>
          </a:xfrm>
          <a:prstGeom prst="rect">
            <a:avLst/>
          </a:prstGeom>
          <a:noFill/>
        </p:spPr>
        <p:txBody>
          <a:bodyPr wrap="square">
            <a:spAutoFit/>
          </a:bodyPr>
          <a:lstStyle/>
          <a:p>
            <a:pPr indent="0" algn="just" fontAlgn="auto">
              <a:lnSpc>
                <a:spcPct val="90000"/>
              </a:lnSpc>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本题考查代词的用法。根据分析句意解题法，填入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its“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它的”，即</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as humans hunt it for its teeth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意为“因为人类捕猎鲨鱼是为了得到它的牙齿和下颚”。故此题正确答案为：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its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lnSpc>
                <a:spcPct val="90000"/>
              </a:lnSpc>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本题考查名词复数。根据分析句子结构解题法，填入词与</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jaws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（“下颚”的复数形式）之间有一个并列词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and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，前后一致，都是复数，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as humans hunt it for its teeth and jaws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意为“因为人类捕猎鲨鱼是为了得到它的牙齿和下颚”。故此题正确答案为：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teeth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lnSpc>
                <a:spcPct val="90000"/>
              </a:lnSpc>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本题考查被动语态。根据分析句意解题法，</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which are sold as collectors’ items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那些得到的牙齿和下颚被作为收藏者家（所要）的物品出售。</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are sold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意为“被出售”。故此题正确答案为：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sold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lnSpc>
                <a:spcPct val="90000"/>
              </a:lnSpc>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it is time (that)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从句。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it is time (that)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从句为固定句型，意为“是时候做</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，从句谓语动词用过去式，所以要用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begin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的过去式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began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began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lnSpc>
                <a:spcPct val="90000"/>
              </a:lnSpc>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本题考查动名词。根据关键词解题法，介词后面跟动名词，动词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protect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前面是介词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about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protecting</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With a little care he 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就可以避免这起事故</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25" name="文本框 24"/>
          <p:cNvSpPr txBox="1"/>
          <p:nvPr/>
        </p:nvSpPr>
        <p:spPr>
          <a:xfrm>
            <a:off x="129540" y="46355"/>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p>
        </p:txBody>
      </p:sp>
      <p:sp>
        <p:nvSpPr>
          <p:cNvPr id="15" name="TextBox 4"/>
          <p:cNvSpPr txBox="1"/>
          <p:nvPr/>
        </p:nvSpPr>
        <p:spPr>
          <a:xfrm>
            <a:off x="3797300" y="1646049"/>
            <a:ext cx="507111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could have avoided the accident</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510457" y="946623"/>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p>
        </p:txBody>
      </p:sp>
      <p:sp>
        <p:nvSpPr>
          <p:cNvPr id="8" name="TextBox 4"/>
          <p:cNvSpPr txBox="1"/>
          <p:nvPr/>
        </p:nvSpPr>
        <p:spPr>
          <a:xfrm>
            <a:off x="1034098" y="3429000"/>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本题考查情态动词的完成时</a:t>
            </a:r>
            <a:r>
              <a:rPr lang="en-US" altLang="zh-CN" sz="2400" dirty="0">
                <a:solidFill>
                  <a:srgbClr val="C00000"/>
                </a:solidFill>
                <a:latin typeface="Times New Roman" panose="02020603050405020304" charset="0"/>
                <a:cs typeface="Times New Roman" panose="02020603050405020304" charset="0"/>
              </a:rPr>
              <a:t>could have done</a:t>
            </a:r>
            <a:r>
              <a:rPr lang="zh-CN" altLang="en-US" sz="2400" dirty="0">
                <a:solidFill>
                  <a:srgbClr val="C00000"/>
                </a:solidFill>
                <a:latin typeface="Times New Roman" panose="02020603050405020304" charset="0"/>
                <a:cs typeface="Times New Roman" panose="02020603050405020304" charset="0"/>
              </a:rPr>
              <a:t>（本可以），表虚拟。根据汉语提示，本题的正确答案为：</a:t>
            </a:r>
            <a:r>
              <a:rPr lang="en-US" altLang="zh-CN" sz="2400" dirty="0">
                <a:solidFill>
                  <a:srgbClr val="C00000"/>
                </a:solidFill>
                <a:latin typeface="Times New Roman" panose="02020603050405020304" charset="0"/>
                <a:cs typeface="Times New Roman" panose="02020603050405020304" charset="0"/>
              </a:rPr>
              <a:t>could have avoided the accident</a:t>
            </a:r>
            <a:r>
              <a:rPr lang="zh-CN" altLang="en-US" sz="2400" dirty="0">
                <a:solidFill>
                  <a:srgbClr val="C00000"/>
                </a:solidFill>
                <a:latin typeface="Times New Roman" panose="02020603050405020304" charset="0"/>
                <a:cs typeface="Times New Roman" panose="02020603050405020304" charset="0"/>
              </a:rPr>
              <a:t>。</a:t>
            </a:r>
          </a:p>
          <a:p>
            <a:pPr marL="1259840" indent="-1259840" algn="just" fontAlgn="auto"/>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81100" y="620590"/>
            <a:ext cx="10434907"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如果你坚持努力学习</a:t>
            </a:r>
            <a:r>
              <a:rPr lang="en-US" altLang="zh-CN" sz="2400" dirty="0">
                <a:latin typeface="Times New Roman" panose="02020603050405020304" charset="0"/>
                <a:ea typeface="宋体" panose="02010600030101010101" pitchFamily="2" charset="-122"/>
                <a:cs typeface="Times New Roman" panose="02020603050405020304" charset="0"/>
              </a:rPr>
              <a:t>), you will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make great progress.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It is quite usual for her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这么早起床</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5" name="TextBox 4"/>
          <p:cNvSpPr txBox="1"/>
          <p:nvPr/>
        </p:nvSpPr>
        <p:spPr>
          <a:xfrm>
            <a:off x="1867799" y="579310"/>
            <a:ext cx="502920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If you insist on studying hard</a:t>
            </a:r>
          </a:p>
        </p:txBody>
      </p:sp>
      <p:sp>
        <p:nvSpPr>
          <p:cNvPr id="13" name="TextBox 4"/>
          <p:cNvSpPr txBox="1"/>
          <p:nvPr/>
        </p:nvSpPr>
        <p:spPr>
          <a:xfrm>
            <a:off x="1090190" y="4281776"/>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本题考查非谓语动词不定式作主语。句意为“这么早起床对她来说是惯常的事”。由“</a:t>
            </a:r>
            <a:r>
              <a:rPr lang="en-US" altLang="zh-CN" sz="2400" dirty="0">
                <a:solidFill>
                  <a:srgbClr val="C00000"/>
                </a:solidFill>
                <a:latin typeface="Times New Roman" panose="02020603050405020304" charset="0"/>
                <a:cs typeface="Times New Roman" panose="02020603050405020304" charset="0"/>
              </a:rPr>
              <a:t>it is quite usual for her”</a:t>
            </a:r>
            <a:r>
              <a:rPr lang="zh-CN" altLang="en-US" sz="2400" dirty="0">
                <a:solidFill>
                  <a:srgbClr val="C00000"/>
                </a:solidFill>
                <a:latin typeface="Times New Roman" panose="02020603050405020304" charset="0"/>
                <a:cs typeface="Times New Roman" panose="02020603050405020304" charset="0"/>
              </a:rPr>
              <a:t>结构得知，</a:t>
            </a:r>
            <a:r>
              <a:rPr lang="en-US" altLang="zh-CN" sz="2400" dirty="0">
                <a:solidFill>
                  <a:srgbClr val="C00000"/>
                </a:solidFill>
                <a:latin typeface="Times New Roman" panose="02020603050405020304" charset="0"/>
                <a:cs typeface="Times New Roman" panose="02020603050405020304" charset="0"/>
              </a:rPr>
              <a:t>it</a:t>
            </a:r>
            <a:r>
              <a:rPr lang="zh-CN" altLang="en-US" sz="2400" dirty="0">
                <a:solidFill>
                  <a:srgbClr val="C00000"/>
                </a:solidFill>
                <a:latin typeface="Times New Roman" panose="02020603050405020304" charset="0"/>
                <a:cs typeface="Times New Roman" panose="02020603050405020304" charset="0"/>
              </a:rPr>
              <a:t>作形式主语，可由</a:t>
            </a:r>
            <a:r>
              <a:rPr lang="en-US" altLang="zh-CN" sz="2400" dirty="0">
                <a:solidFill>
                  <a:srgbClr val="C00000"/>
                </a:solidFill>
                <a:latin typeface="Times New Roman" panose="02020603050405020304" charset="0"/>
                <a:cs typeface="Times New Roman" panose="02020603050405020304" charset="0"/>
              </a:rPr>
              <a:t>to do</a:t>
            </a:r>
            <a:r>
              <a:rPr lang="zh-CN" altLang="en-US" sz="2400" dirty="0">
                <a:solidFill>
                  <a:srgbClr val="C00000"/>
                </a:solidFill>
                <a:latin typeface="Times New Roman" panose="02020603050405020304" charset="0"/>
                <a:cs typeface="Times New Roman" panose="02020603050405020304" charset="0"/>
              </a:rPr>
              <a:t>引导真正的主语后置，故“起床”</a:t>
            </a:r>
            <a:r>
              <a:rPr lang="en-US" altLang="zh-CN" sz="2400" dirty="0">
                <a:solidFill>
                  <a:srgbClr val="C00000"/>
                </a:solidFill>
                <a:latin typeface="Times New Roman" panose="02020603050405020304" charset="0"/>
                <a:cs typeface="Times New Roman" panose="02020603050405020304" charset="0"/>
              </a:rPr>
              <a:t>get up </a:t>
            </a:r>
            <a:r>
              <a:rPr lang="zh-CN" altLang="en-US" sz="2400" dirty="0">
                <a:solidFill>
                  <a:srgbClr val="C00000"/>
                </a:solidFill>
                <a:latin typeface="Times New Roman" panose="02020603050405020304" charset="0"/>
                <a:cs typeface="Times New Roman" panose="02020603050405020304" charset="0"/>
              </a:rPr>
              <a:t>前要加上</a:t>
            </a:r>
            <a:r>
              <a:rPr lang="en-US" altLang="zh-CN" sz="2400" dirty="0">
                <a:solidFill>
                  <a:srgbClr val="C00000"/>
                </a:solidFill>
                <a:latin typeface="Times New Roman" panose="02020603050405020304" charset="0"/>
                <a:cs typeface="Times New Roman" panose="02020603050405020304" charset="0"/>
              </a:rPr>
              <a:t>to</a:t>
            </a:r>
            <a:r>
              <a:rPr lang="zh-CN" altLang="en-US" sz="2400" dirty="0">
                <a:solidFill>
                  <a:srgbClr val="C00000"/>
                </a:solidFill>
                <a:latin typeface="Times New Roman" panose="02020603050405020304" charset="0"/>
                <a:cs typeface="Times New Roman" panose="02020603050405020304" charset="0"/>
              </a:rPr>
              <a:t>。根据汉语提示，本题的正确答案为：</a:t>
            </a:r>
            <a:r>
              <a:rPr lang="en-US" altLang="zh-CN" sz="2400" dirty="0">
                <a:solidFill>
                  <a:srgbClr val="C00000"/>
                </a:solidFill>
                <a:latin typeface="Times New Roman" panose="02020603050405020304" charset="0"/>
                <a:cs typeface="Times New Roman" panose="02020603050405020304" charset="0"/>
              </a:rPr>
              <a:t>to get up so early</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09163" y="1749876"/>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a:t>
            </a:r>
            <a:r>
              <a:rPr lang="en-US" altLang="zh-CN" sz="2400" dirty="0">
                <a:solidFill>
                  <a:srgbClr val="C00000"/>
                </a:solidFill>
                <a:latin typeface="Times New Roman" panose="02020603050405020304" charset="0"/>
                <a:cs typeface="Times New Roman" panose="02020603050405020304" charset="0"/>
              </a:rPr>
              <a:t>if </a:t>
            </a:r>
            <a:r>
              <a:rPr lang="zh-CN" altLang="en-US" sz="2400" dirty="0">
                <a:solidFill>
                  <a:srgbClr val="C00000"/>
                </a:solidFill>
                <a:latin typeface="Times New Roman" panose="02020603050405020304" charset="0"/>
                <a:cs typeface="Times New Roman" panose="02020603050405020304" charset="0"/>
              </a:rPr>
              <a:t>引导的条件状语从句，根据“主将从现”原则，主句用一般将来时，从句用一般现在时。本题的正确答案为：</a:t>
            </a:r>
            <a:r>
              <a:rPr lang="en-US" altLang="zh-CN" sz="2400" dirty="0">
                <a:solidFill>
                  <a:srgbClr val="C00000"/>
                </a:solidFill>
                <a:latin typeface="Times New Roman" panose="02020603050405020304" charset="0"/>
                <a:cs typeface="Times New Roman" panose="02020603050405020304" charset="0"/>
              </a:rPr>
              <a:t>if you insist on studying hard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3182249" y="3208724"/>
            <a:ext cx="563880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get up so early</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I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曾经害怕</a:t>
            </a:r>
            <a:r>
              <a:rPr lang="en-US" altLang="zh-CN" sz="2400" dirty="0">
                <a:latin typeface="Times New Roman" panose="02020603050405020304" charset="0"/>
                <a:ea typeface="宋体" panose="02010600030101010101" pitchFamily="2" charset="-122"/>
                <a:cs typeface="Times New Roman" panose="02020603050405020304" charset="0"/>
              </a:rPr>
              <a:t>) speaking in public.</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Only after a long walk ____________________________________________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我们才在午夜到达了车站</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13" name="TextBox 4"/>
          <p:cNvSpPr txBox="1"/>
          <p:nvPr/>
        </p:nvSpPr>
        <p:spPr>
          <a:xfrm>
            <a:off x="2457450" y="547716"/>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used to be afraid of</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34006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a:t>
            </a:r>
            <a:r>
              <a:rPr lang="en-US" altLang="zh-CN" sz="2400" dirty="0">
                <a:solidFill>
                  <a:srgbClr val="C00000"/>
                </a:solidFill>
                <a:latin typeface="Times New Roman" panose="02020603050405020304" charset="0"/>
                <a:cs typeface="Times New Roman" panose="02020603050405020304" charset="0"/>
              </a:rPr>
              <a:t>used to do </a:t>
            </a:r>
            <a:r>
              <a:rPr lang="en-US" altLang="zh-CN" sz="2400" dirty="0" err="1">
                <a:solidFill>
                  <a:srgbClr val="C00000"/>
                </a:solidFill>
                <a:latin typeface="Times New Roman" panose="02020603050405020304" charset="0"/>
                <a:cs typeface="Times New Roman" panose="02020603050405020304" charset="0"/>
              </a:rPr>
              <a:t>sth</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（过去常做某数）以及“</a:t>
            </a:r>
            <a:r>
              <a:rPr lang="en-US" altLang="zh-CN" sz="2400" dirty="0">
                <a:solidFill>
                  <a:srgbClr val="C00000"/>
                </a:solidFill>
                <a:latin typeface="Times New Roman" panose="02020603050405020304" charset="0"/>
                <a:cs typeface="Times New Roman" panose="02020603050405020304" charset="0"/>
              </a:rPr>
              <a:t>be afraid of”</a:t>
            </a:r>
            <a:r>
              <a:rPr lang="zh-CN" altLang="en-US" sz="2400" dirty="0">
                <a:solidFill>
                  <a:srgbClr val="C00000"/>
                </a:solidFill>
                <a:latin typeface="Times New Roman" panose="02020603050405020304" charset="0"/>
                <a:cs typeface="Times New Roman" panose="02020603050405020304" charset="0"/>
              </a:rPr>
              <a:t>（害怕）两个短语。根据汉语提示，本题的正确答案为：</a:t>
            </a:r>
            <a:r>
              <a:rPr lang="en-US" altLang="zh-CN" sz="2400" dirty="0">
                <a:solidFill>
                  <a:srgbClr val="C00000"/>
                </a:solidFill>
                <a:latin typeface="Times New Roman" panose="02020603050405020304" charset="0"/>
                <a:cs typeface="Times New Roman" panose="02020603050405020304" charset="0"/>
              </a:rPr>
              <a:t>used to be afraid of</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632709" y="3845802"/>
            <a:ext cx="10705216"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本题考查倒装句。</a:t>
            </a:r>
            <a:r>
              <a:rPr lang="en-US" altLang="zh-CN" sz="2400" dirty="0">
                <a:solidFill>
                  <a:srgbClr val="C00000"/>
                </a:solidFill>
                <a:latin typeface="Times New Roman" panose="02020603050405020304" charset="0"/>
                <a:cs typeface="Times New Roman" panose="02020603050405020304" charset="0"/>
              </a:rPr>
              <a:t>Only</a:t>
            </a:r>
            <a:r>
              <a:rPr lang="zh-CN" altLang="en-US" sz="2400" dirty="0">
                <a:solidFill>
                  <a:srgbClr val="C00000"/>
                </a:solidFill>
                <a:latin typeface="Times New Roman" panose="02020603050405020304" charset="0"/>
                <a:cs typeface="Times New Roman" panose="02020603050405020304" charset="0"/>
              </a:rPr>
              <a:t>后接方式状语置于句首要进行部分倒装。部分倒装的原则在于把</a:t>
            </a:r>
            <a:r>
              <a:rPr lang="en-US" altLang="zh-CN" sz="2400" dirty="0">
                <a:solidFill>
                  <a:srgbClr val="C00000"/>
                </a:solidFill>
                <a:latin typeface="Times New Roman" panose="02020603050405020304" charset="0"/>
                <a:cs typeface="Times New Roman" panose="02020603050405020304" charset="0"/>
              </a:rPr>
              <a:t>be</a:t>
            </a:r>
            <a:r>
              <a:rPr lang="zh-CN" altLang="en-US" sz="2400" dirty="0">
                <a:solidFill>
                  <a:srgbClr val="C00000"/>
                </a:solidFill>
                <a:latin typeface="Times New Roman" panose="02020603050405020304" charset="0"/>
                <a:cs typeface="Times New Roman" panose="02020603050405020304" charset="0"/>
              </a:rPr>
              <a:t>动词、情态动词、助动词置于主语之前，“到达”（</a:t>
            </a:r>
            <a:r>
              <a:rPr lang="en-US" altLang="zh-CN" sz="2400" dirty="0">
                <a:solidFill>
                  <a:srgbClr val="C00000"/>
                </a:solidFill>
                <a:latin typeface="Times New Roman" panose="02020603050405020304" charset="0"/>
                <a:cs typeface="Times New Roman" panose="02020603050405020304" charset="0"/>
              </a:rPr>
              <a:t>reach / get to / arrive at</a:t>
            </a:r>
            <a:r>
              <a:rPr lang="zh-CN" altLang="en-US" sz="2400" dirty="0">
                <a:solidFill>
                  <a:srgbClr val="C00000"/>
                </a:solidFill>
                <a:latin typeface="Times New Roman" panose="02020603050405020304" charset="0"/>
                <a:cs typeface="Times New Roman" panose="02020603050405020304" charset="0"/>
              </a:rPr>
              <a:t>）为动词，要借助助动词</a:t>
            </a:r>
            <a:r>
              <a:rPr lang="en-US" altLang="zh-CN" sz="2400" dirty="0">
                <a:solidFill>
                  <a:srgbClr val="C00000"/>
                </a:solidFill>
                <a:latin typeface="Times New Roman" panose="02020603050405020304" charset="0"/>
                <a:cs typeface="Times New Roman" panose="02020603050405020304" charset="0"/>
              </a:rPr>
              <a:t>do</a:t>
            </a:r>
            <a:r>
              <a:rPr lang="zh-CN" altLang="en-US" sz="2400" dirty="0">
                <a:solidFill>
                  <a:srgbClr val="C00000"/>
                </a:solidFill>
                <a:latin typeface="Times New Roman" panose="02020603050405020304" charset="0"/>
                <a:cs typeface="Times New Roman" panose="02020603050405020304" charset="0"/>
              </a:rPr>
              <a:t>，根据语境判断出时态为过去时，所以助动词要用过去式</a:t>
            </a:r>
            <a:r>
              <a:rPr lang="en-US" altLang="zh-CN" sz="2400" dirty="0">
                <a:solidFill>
                  <a:srgbClr val="C00000"/>
                </a:solidFill>
                <a:latin typeface="Times New Roman" panose="02020603050405020304" charset="0"/>
                <a:cs typeface="Times New Roman" panose="02020603050405020304" charset="0"/>
              </a:rPr>
              <a:t>did</a:t>
            </a:r>
            <a:r>
              <a:rPr lang="zh-CN" altLang="en-US" sz="2400" dirty="0">
                <a:solidFill>
                  <a:srgbClr val="C00000"/>
                </a:solidFill>
                <a:latin typeface="Times New Roman" panose="02020603050405020304" charset="0"/>
                <a:cs typeface="Times New Roman" panose="02020603050405020304" charset="0"/>
              </a:rPr>
              <a:t>。根据汉语提示，本题的正确答案为：</a:t>
            </a:r>
            <a:r>
              <a:rPr lang="en-US" altLang="zh-CN" sz="2400" dirty="0">
                <a:solidFill>
                  <a:srgbClr val="C00000"/>
                </a:solidFill>
                <a:latin typeface="Times New Roman" panose="02020603050405020304" charset="0"/>
                <a:cs typeface="Times New Roman" panose="02020603050405020304" charset="0"/>
              </a:rPr>
              <a:t>did we reach / get to / arrive at the station at midnight</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4557395" y="2684858"/>
            <a:ext cx="678053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did we reach / get to / arrive at the station at midnight</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a:hlinkClick r:id="rId3"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If I were you, I would tell her the truth. </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Thank you. _______.</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Mind your own business      B. It’s my pleasure </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 will think about it           	D. It’s very kind of you to help me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55040"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句意为“如果我是你的话，我会坦率地告诉她”。</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项“管好你自己的事”过于粗鲁；</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项“不客气”、</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项“有你帮我真好”均不符合题意。</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项“我会考虑一下”符合语境。因此，答案是</a:t>
            </a:r>
            <a:r>
              <a:rPr lang="en-US" altLang="zh-CN" sz="2400" dirty="0">
                <a:solidFill>
                  <a:srgbClr val="C00000"/>
                </a:solidFill>
                <a:latin typeface="Times New Roman" panose="02020603050405020304" charset="0"/>
                <a:cs typeface="Times New Roman" panose="02020603050405020304" charset="0"/>
              </a:rPr>
              <a:t>C</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p>
        </p:txBody>
      </p:sp>
      <p:sp>
        <p:nvSpPr>
          <p:cNvPr id="4" name="矩形 3"/>
          <p:cNvSpPr/>
          <p:nvPr/>
        </p:nvSpPr>
        <p:spPr>
          <a:xfrm>
            <a:off x="634682" y="1203007"/>
            <a:ext cx="11167745"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假设你是李明，你的妈妈今天早上（</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2021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年</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月</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日）在地铁上捡到一位乘客的黑色皮包。包里有一些美元、两张外国人的照片及一张信用卡。物品已经交给地铁站服务台（</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customer service center of the subway station</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）。请你帮妈妈发一则招领启事。</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3"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
        <p:nvSpPr>
          <p:cNvPr id="2" name="文本框 1"/>
          <p:cNvSpPr txBox="1"/>
          <p:nvPr/>
        </p:nvSpPr>
        <p:spPr>
          <a:xfrm>
            <a:off x="1284604" y="1238850"/>
            <a:ext cx="9324976" cy="3599255"/>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                                               FOUND</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October 8th, 2021</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My mother found a leather handbag while taking the subway (line 3) to work this morning. It is a black, small handbag with some dollars, two photos of foreigners and one credit card in it. The owner can contact the customer service center of the subway station by calling 020-12345678. Thanks!</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Li Ming</a:t>
            </a:r>
            <a:endParaRPr lang="zh-CN" alt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33730" y="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cs typeface="方正公文黑体" panose="02000500000000000000" charset="-122"/>
                <a:sym typeface="iekie pocangqiong" panose="02000503000000000000" pitchFamily="2" charset="-122"/>
              </a:rPr>
              <a:t>附加题：语法</a:t>
            </a:r>
          </a:p>
        </p:txBody>
      </p:sp>
      <p:sp>
        <p:nvSpPr>
          <p:cNvPr id="4" name="矩形 3"/>
          <p:cNvSpPr/>
          <p:nvPr/>
        </p:nvSpPr>
        <p:spPr>
          <a:xfrm>
            <a:off x="634682" y="1438592"/>
            <a:ext cx="11167745" cy="2416175"/>
          </a:xfrm>
          <a:prstGeom prst="rect">
            <a:avLst/>
          </a:prstGeom>
          <a:noFill/>
        </p:spPr>
        <p:txBody>
          <a:bodyPr wrap="square">
            <a:spAutoFit/>
          </a:bodyPr>
          <a:lstStyle/>
          <a:p>
            <a:pPr indent="0" algn="just" fontAlgn="auto">
              <a:lnSpc>
                <a:spcPct val="120000"/>
              </a:lnSpc>
            </a:pPr>
            <a:r>
              <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阅读下列句子，从A、B、C、D中选出可以填入空白处的最佳答案。</a:t>
            </a:r>
          </a:p>
          <a:p>
            <a:pPr indent="0" algn="just" fontAlgn="auto">
              <a:lnSpc>
                <a:spcPct val="120000"/>
              </a:lnSpc>
            </a:pPr>
            <a:endParaRPr sz="2400" b="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例：It _______ me a long time to finish my homework last night.</a:t>
            </a: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take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took</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has taken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had taken</a:t>
            </a: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答案是B。</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He drives much _______ than he did 3 years ago.</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careful 			B. carefully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more careful 		D. more carefully</a:t>
            </a:r>
          </a:p>
        </p:txBody>
      </p:sp>
      <p:sp>
        <p:nvSpPr>
          <p:cNvPr id="105" name="TextBox 4"/>
          <p:cNvSpPr txBox="1"/>
          <p:nvPr/>
        </p:nvSpPr>
        <p:spPr>
          <a:xfrm>
            <a:off x="97620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本题考查比较级。根据分析法，这里需要副词修饰动词 drive。由 than可知此处要用比较级，故此题正确答案为 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You _______ be late for work tomorrow.</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mustn’t			  B. needn’t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don’t have to 		  D. don’t need to</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本题考查情态动词。句意为“你明天上班不得迟到”。mustn’t 意为“不得，禁止”。B、C 、D 项均意为“不需要，不必”，均不合题意。故此题正确答案为 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I won’t go skating. I have _______ to do today.</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important something</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B. something important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important anything</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D. anything important</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本题考查形容词修饰复合不定代词。根据定点法，形容词要放在复合不定代词的后面，肯定句中要用 something。故此题正确答案为 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4. Her friend suggested that she _______ a journey to China.</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will take 	B. would take 		C. take 		D. took</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109" name="TextBox 4"/>
          <p:cNvSpPr txBox="1"/>
          <p:nvPr/>
        </p:nvSpPr>
        <p:spPr>
          <a:xfrm>
            <a:off x="266065" y="4295140"/>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本题考查虚拟语气在宾语从句中的用法。根据分析法，表“坚持、命令、建议、要求”等意义的动词在引导宾语从句时，其谓语形式是（should）+ 动词原形，should 可省略。故此题正确答案为 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5.	 When they got to the cinema, the film _______ for 10 minutes.</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have begun 		B. had begun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had been on 		D. has begun</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109" name="TextBox 4"/>
          <p:cNvSpPr txBox="1"/>
          <p:nvPr/>
        </p:nvSpPr>
        <p:spPr>
          <a:xfrm>
            <a:off x="320675" y="3714750"/>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本题考查过去完成时。根据句意“当他们到达电影院时，电影已开演十分钟了”。句中有 for 10 minutes 引导的时间状语，表示一段时间，不能用瞬间性动词 begin，用 be on 表示“开始”。过去完成时表示“过去的过去”，结构是 had+ 动词的过去分词。故此题正确答案为 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6. The postcard is sent by _______.</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a friend of my brother 		B. a friend of my brother’s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my brother friend		 D. my brother friend’s</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320675" y="425894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 题 考 查 名 词 的 双 重 所 有 格。 根 据 分 析 法，of 用 于 a、an、that、this、these、those、some、any 等与名词所有格（’s）共同修饰一个名词的结构中。故此题正确答案为 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871689" y="307340"/>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How long are you going to stay?</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I don’t know.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It depends           B. Never mind</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That’s OK           D. It doesn’t matter</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700616" y="307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37" name="TextBox 4"/>
          <p:cNvSpPr txBox="1"/>
          <p:nvPr/>
        </p:nvSpPr>
        <p:spPr>
          <a:xfrm>
            <a:off x="309245" y="4284720"/>
            <a:ext cx="11039475"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I don’t know</a:t>
            </a:r>
            <a:r>
              <a:rPr lang="zh-CN" altLang="en-US" sz="2400" dirty="0">
                <a:solidFill>
                  <a:srgbClr val="C00000"/>
                </a:solidFill>
                <a:latin typeface="Times New Roman" panose="02020603050405020304" charset="0"/>
                <a:cs typeface="Times New Roman" panose="02020603050405020304" charset="0"/>
              </a:rPr>
              <a:t>（我不知道）可知说话人对自己要待多久不确定。</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项“别在意”、</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项“没关系”、</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项“没什么”均不符合题意。</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项“看情况吧”符合语境。因此，答案是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7. The hero of the story is an artist in his _______.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fortieth 		B. forty		C. forty’s		 D. forties</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本题考查数词的复数形式。表示“在某人几十岁时”，用in one’s+数词的复数形式。故此题正确答案为D。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8. Mary did a part-time job when she was _______ university student.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a 		B. an		 C. / 		D. the</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本题考查冠词。此处表示泛指要用 a 或 an。university 虽然以元音字母 u开头，但 u 的发音是辅音 /ju:/。故此题正确答案为 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3027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9. George likes traveling very much, _______?</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isn’t it 		B. does he		 C. doesn’t he 		D. is it</a:t>
            </a:r>
          </a:p>
        </p:txBody>
      </p:sp>
      <p:sp>
        <p:nvSpPr>
          <p:cNvPr id="105" name="TextBox 4"/>
          <p:cNvSpPr txBox="1"/>
          <p:nvPr/>
        </p:nvSpPr>
        <p:spPr>
          <a:xfrm>
            <a:off x="612775" y="706120"/>
            <a:ext cx="10934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本题考查反义疑问句。句子的谓语动词是 likes，反义疑问句中的谓语动词用助动词 does，因此排除 A、D 两项。再根据“前肯后否”的原则，排除 B 项。故此题正确答案为 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10. The man _______ talked to our head master just now is Bob’s father.</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which 		B. where 		C. whom		 D. who</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p>
        </p:txBody>
      </p:sp>
      <p:sp>
        <p:nvSpPr>
          <p:cNvPr id="109" name="TextBox 4"/>
          <p:cNvSpPr txBox="1"/>
          <p:nvPr/>
        </p:nvSpPr>
        <p:spPr>
          <a:xfrm>
            <a:off x="320675" y="4171082"/>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本题考查定语从句。根据分析法，句意为“刚才和我们校长谈话的那个男人是 Bob 的父亲”，句子的主干部分为 the man is Bob’s father，“____ talked to our head master”相当于形容词作为定语来修饰主语 the man，可判断此句为定语从句，主语指人，因此排除 A、B 两项。从句中的谓语为 talked to，宾语为 our head master，判断出缺少了主语。故此题正确答案为 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p>
        </p:txBody>
      </p:sp>
      <p:sp>
        <p:nvSpPr>
          <p:cNvPr id="9" name="矩形 8"/>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4"/>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p>
          </p:txBody>
        </p:sp>
      </p:gr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76262" y="346710"/>
            <a:ext cx="11354753" cy="3156057"/>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I’m interested in that desk. How much do you want for it?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$100.</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I’ll give you $60.</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I’m afraid that’s not enough.</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The desk is really nice                        B. That’s too much</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don’t care                                         D. Nobody will have it except me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根据卖方出价的</a:t>
            </a:r>
            <a:r>
              <a:rPr lang="en-US" altLang="zh-CN" sz="2400" dirty="0">
                <a:solidFill>
                  <a:srgbClr val="C00000"/>
                </a:solidFill>
                <a:latin typeface="Times New Roman" panose="02020603050405020304" charset="0"/>
                <a:cs typeface="Times New Roman" panose="02020603050405020304" charset="0"/>
              </a:rPr>
              <a:t>100</a:t>
            </a:r>
            <a:r>
              <a:rPr lang="zh-CN" altLang="en-US" sz="2400" dirty="0">
                <a:solidFill>
                  <a:srgbClr val="C00000"/>
                </a:solidFill>
                <a:latin typeface="Times New Roman" panose="02020603050405020304" charset="0"/>
                <a:cs typeface="Times New Roman" panose="02020603050405020304" charset="0"/>
              </a:rPr>
              <a:t>美元和买方提出的</a:t>
            </a:r>
            <a:r>
              <a:rPr lang="en-US" altLang="zh-CN" sz="2400" dirty="0">
                <a:solidFill>
                  <a:srgbClr val="C00000"/>
                </a:solidFill>
                <a:latin typeface="Times New Roman" panose="02020603050405020304" charset="0"/>
                <a:cs typeface="Times New Roman" panose="02020603050405020304" charset="0"/>
              </a:rPr>
              <a:t>60</a:t>
            </a:r>
            <a:r>
              <a:rPr lang="zh-CN" altLang="en-US" sz="2400" dirty="0">
                <a:solidFill>
                  <a:srgbClr val="C00000"/>
                </a:solidFill>
                <a:latin typeface="Times New Roman" panose="02020603050405020304" charset="0"/>
                <a:cs typeface="Times New Roman" panose="02020603050405020304" charset="0"/>
              </a:rPr>
              <a:t>美元可知，买方觉得书桌太贵了。</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项“太贵了”符合题意。</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项“这张书桌真的很好”、</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项“我不在乎”和</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项“除了我没人会要的”均不符合题意。因此，答案是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How do you like...?</a:t>
            </a:r>
            <a:r>
              <a:rPr lang="zh-CN" altLang="en-US" sz="2400" dirty="0">
                <a:solidFill>
                  <a:srgbClr val="C00000"/>
                </a:solidFill>
                <a:latin typeface="Times New Roman" panose="02020603050405020304" charset="0"/>
                <a:cs typeface="Times New Roman" panose="02020603050405020304" charset="0"/>
              </a:rPr>
              <a:t>可知，说话人在询问对方觉得</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怎么样。</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项“我觉得小说很枯燥”符合语境。</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三项分别意为“是的，我很喜欢”“不，我不喜欢”“我不知道”，均不符合题意。因此，答案是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69925" y="33401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How do you like the novel I lent to you?</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Yes, I like it very much 	B. No, I don’t like it</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don’t know 		D. I think it’s very boring</a:t>
            </a:r>
          </a:p>
        </p:txBody>
      </p:sp>
      <p:sp>
        <p:nvSpPr>
          <p:cNvPr id="8" name="文本框 7">
            <a:hlinkClick r:id="" action="ppaction://hlinkshowjump?jump=nextslide"/>
          </p:cNvPr>
          <p:cNvSpPr txBox="1"/>
          <p:nvPr/>
        </p:nvSpPr>
        <p:spPr>
          <a:xfrm>
            <a:off x="10688955" y="621855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105" name="TextBox 4"/>
          <p:cNvSpPr txBox="1"/>
          <p:nvPr>
            <p:custDataLst>
              <p:tags r:id="rId1"/>
            </p:custDataLst>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4cc40720-a198-4443-b620-7dfa445823da"/>
</p:tagLst>
</file>

<file path=ppt/tags/tag1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1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765,&quot;width&quot;:19199}"/>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12</TotalTime>
  <Words>7636</Words>
  <Application>Microsoft Office PowerPoint</Application>
  <PresentationFormat>宽屏</PresentationFormat>
  <Paragraphs>494</Paragraphs>
  <Slides>74</Slides>
  <Notes>74</Notes>
  <HiddenSlides>10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74</vt:i4>
      </vt:variant>
    </vt:vector>
  </HeadingPairs>
  <TitlesOfParts>
    <vt:vector size="84" baseType="lpstr">
      <vt:lpstr>微软雅黑</vt:lpstr>
      <vt:lpstr>黑体</vt:lpstr>
      <vt:lpstr>等线</vt:lpstr>
      <vt:lpstr>Impact</vt:lpstr>
      <vt:lpstr>Times New Roman</vt:lpstr>
      <vt:lpstr>方正大黑简体</vt:lpstr>
      <vt:lpstr>宋体</vt:lpstr>
      <vt:lpstr>方正公文黑体</vt:lpstr>
      <vt:lpstr>Arial</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LUYAO HAN</cp:lastModifiedBy>
  <cp:revision>113</cp:revision>
  <dcterms:created xsi:type="dcterms:W3CDTF">2021-08-19T06:32:00Z</dcterms:created>
  <dcterms:modified xsi:type="dcterms:W3CDTF">2023-09-02T03:29:48Z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2052-11.1.0.12980</vt:lpwstr>
  </property>
</Properties>
</file>