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9.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0.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23.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24.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5.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26.xml" ContentType="application/vnd.openxmlformats-officedocument.presentationml.tags+xml"/>
  <Override PartName="/ppt/notesSlides/notesSlide67.xml" ContentType="application/vnd.openxmlformats-officedocument.presentationml.notesSlide+xml"/>
  <Override PartName="/ppt/tags/tag27.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28.xml" ContentType="application/vnd.openxmlformats-officedocument.presentationml.tags+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1"/>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431" r:id="rId30"/>
    <p:sldId id="432"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62" r:id="rId44"/>
    <p:sldId id="363" r:id="rId45"/>
    <p:sldId id="433" r:id="rId46"/>
    <p:sldId id="364" r:id="rId47"/>
    <p:sldId id="365" r:id="rId48"/>
    <p:sldId id="484" r:id="rId49"/>
    <p:sldId id="366" r:id="rId50"/>
    <p:sldId id="485" r:id="rId51"/>
    <p:sldId id="436" r:id="rId52"/>
    <p:sldId id="486" r:id="rId53"/>
    <p:sldId id="307" r:id="rId54"/>
    <p:sldId id="308" r:id="rId55"/>
    <p:sldId id="377" r:id="rId56"/>
    <p:sldId id="378" r:id="rId57"/>
    <p:sldId id="380" r:id="rId58"/>
    <p:sldId id="379" r:id="rId59"/>
    <p:sldId id="381" r:id="rId60"/>
    <p:sldId id="312" r:id="rId61"/>
    <p:sldId id="382" r:id="rId62"/>
    <p:sldId id="383" r:id="rId63"/>
    <p:sldId id="384" r:id="rId64"/>
    <p:sldId id="314" r:id="rId65"/>
    <p:sldId id="315" r:id="rId66"/>
    <p:sldId id="326" r:id="rId67"/>
    <p:sldId id="487" r:id="rId68"/>
    <p:sldId id="472" r:id="rId69"/>
    <p:sldId id="473" r:id="rId70"/>
    <p:sldId id="474" r:id="rId71"/>
    <p:sldId id="475" r:id="rId72"/>
    <p:sldId id="476" r:id="rId73"/>
    <p:sldId id="477" r:id="rId74"/>
    <p:sldId id="478" r:id="rId75"/>
    <p:sldId id="479" r:id="rId76"/>
    <p:sldId id="480" r:id="rId77"/>
    <p:sldId id="481" r:id="rId78"/>
    <p:sldId id="482" r:id="rId79"/>
    <p:sldId id="430" r:id="rId80"/>
  </p:sldIdLst>
  <p:sldSz cx="12192000" cy="6858000"/>
  <p:notesSz cx="6858000" cy="9144000"/>
  <p:embeddedFontLst>
    <p:embeddedFont>
      <p:font typeface="方正公文黑体" panose="02000500000000000000"/>
      <p:regular r:id="rId82"/>
    </p:embeddedFont>
    <p:embeddedFont>
      <p:font typeface="Impact" panose="020B0806030902050204" pitchFamily="34" charset="0"/>
      <p:regular r:id="rId83"/>
    </p:embeddedFont>
    <p:embeddedFont>
      <p:font typeface="等线" panose="02010600030101010101" pitchFamily="2" charset="-122"/>
      <p:regular r:id="rId84"/>
      <p:bold r:id="rId85"/>
    </p:embeddedFont>
    <p:embeddedFont>
      <p:font typeface="方正大黑简体" panose="02000000000000000000" pitchFamily="2" charset="-122"/>
      <p:regular r:id="rId86"/>
    </p:embeddedFont>
    <p:embeddedFont>
      <p:font typeface="方正黑体简体" panose="03000509000000000000" pitchFamily="65" charset="-122"/>
      <p:regular r:id="rId87"/>
    </p:embeddedFont>
    <p:embeddedFont>
      <p:font typeface="黑体" panose="02010609060101010101" pitchFamily="49" charset="-122"/>
      <p:regular r:id="rId88"/>
    </p:embeddedFont>
    <p:embeddedFont>
      <p:font typeface="微软雅黑" panose="020B0503020204020204" pitchFamily="34" charset="-122"/>
      <p:regular r:id="rId89"/>
      <p:bold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04"/>
            <p14:sldId id="357"/>
            <p14:sldId id="305"/>
            <p14:sldId id="358"/>
            <p14:sldId id="359"/>
            <p14:sldId id="360"/>
            <p14:sldId id="361"/>
            <p14:sldId id="362"/>
            <p14:sldId id="363"/>
            <p14:sldId id="433"/>
            <p14:sldId id="364"/>
            <p14:sldId id="365"/>
            <p14:sldId id="484"/>
            <p14:sldId id="366"/>
            <p14:sldId id="485"/>
            <p14:sldId id="436"/>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48"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48"/>
        <p:guide orient="horz" pos="4211"/>
        <p:guide pos="82"/>
        <p:guide pos="7418"/>
        <p:guide orient="horz" pos="3969"/>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3.fntdata"/><Relationship Id="rId89"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9.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4.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6.fntdata"/><Relationship Id="rId61" Type="http://schemas.openxmlformats.org/officeDocument/2006/relationships/slide" Target="slides/slide60.xml"/><Relationship Id="rId82"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endParaRPr lang="zh-CN" altLang="en-US"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notesSlide" Target="../notesSlides/notesSlide2.xml"/><Relationship Id="rId7" Type="http://schemas.openxmlformats.org/officeDocument/2006/relationships/slide" Target="slide33.xml"/><Relationship Id="rId12" Type="http://schemas.openxmlformats.org/officeDocument/2006/relationships/slide" Target="slide67.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4.xml"/><Relationship Id="rId4" Type="http://schemas.openxmlformats.org/officeDocument/2006/relationships/slide" Target="slide3.xml"/><Relationship Id="rId9" Type="http://schemas.openxmlformats.org/officeDocument/2006/relationships/slide" Target="slide6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slide" Target="slide48.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7.xm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slide" Target="slide50.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49.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slide" Target="slide5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51.xml"/><Relationship Id="rId5" Type="http://schemas.openxmlformats.org/officeDocument/2006/relationships/slideLayout" Target="../slideLayouts/slideLayout7.xml"/><Relationship Id="rId4" Type="http://schemas.openxmlformats.org/officeDocument/2006/relationships/tags" Target="../tags/tag22.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slide" Target="slide54.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Please </a:t>
            </a:r>
            <a:r>
              <a:rPr lang="en-US" altLang="zh-CN" sz="2400" u="sng" dirty="0">
                <a:latin typeface="Times New Roman" panose="02020603050405020304" charset="0"/>
                <a:ea typeface="宋体" panose="02010600030101010101" pitchFamily="2" charset="-122"/>
                <a:cs typeface="Times New Roman" panose="02020603050405020304" charset="0"/>
              </a:rPr>
              <a:t>remind</a:t>
            </a:r>
            <a:r>
              <a:rPr lang="en-US" altLang="zh-CN" sz="2400" dirty="0">
                <a:latin typeface="Times New Roman" panose="02020603050405020304" charset="0"/>
                <a:ea typeface="宋体" panose="02010600030101010101" pitchFamily="2" charset="-122"/>
                <a:cs typeface="Times New Roman" panose="02020603050405020304" charset="0"/>
              </a:rPr>
              <a:t> me to buy some bread on the way home.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告诉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提醒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允许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回忆</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remind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提醒”，结合句意“请提醒我在回家的路上买些面包”，</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I’ll meet you at the </a:t>
            </a:r>
            <a:r>
              <a:rPr lang="en-US" altLang="zh-CN" sz="2400" u="sng" dirty="0">
                <a:latin typeface="Times New Roman" panose="02020603050405020304" charset="0"/>
                <a:ea typeface="宋体" panose="02010600030101010101" pitchFamily="2" charset="-122"/>
                <a:cs typeface="Times New Roman" panose="02020603050405020304" charset="0"/>
              </a:rPr>
              <a:t>entrance</a:t>
            </a:r>
            <a:r>
              <a:rPr lang="en-US" altLang="zh-CN" sz="2400" dirty="0">
                <a:latin typeface="Times New Roman" panose="02020603050405020304" charset="0"/>
                <a:ea typeface="宋体" panose="02010600030101010101" pitchFamily="2" charset="-122"/>
                <a:cs typeface="Times New Roman" panose="02020603050405020304" charset="0"/>
              </a:rPr>
              <a:t> to the cinema.</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出口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售票处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入口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大厅</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entrance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入口”，结合句意“我和你在电影院入口碰面”，</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Some streets are very </a:t>
            </a:r>
            <a:r>
              <a:rPr lang="en-US" altLang="zh-CN" sz="2400" u="sng" dirty="0">
                <a:latin typeface="Times New Roman" panose="02020603050405020304" charset="0"/>
                <a:ea typeface="宋体" panose="02010600030101010101" pitchFamily="2" charset="-122"/>
                <a:cs typeface="Times New Roman" panose="02020603050405020304" charset="0"/>
              </a:rPr>
              <a:t>narrow</a:t>
            </a:r>
            <a:r>
              <a:rPr lang="en-US" altLang="zh-CN" sz="2400" dirty="0">
                <a:latin typeface="Times New Roman" panose="02020603050405020304" charset="0"/>
                <a:ea typeface="宋体" panose="02010600030101010101" pitchFamily="2" charset="-122"/>
                <a:cs typeface="Times New Roman" panose="02020603050405020304" charset="0"/>
              </a:rPr>
              <a:t> in this town.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狭窄的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宽阔的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拥挤的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繁华的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narrow</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狭窄的”，结合句意“这个城镇的一些街道非常狭窄”，</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Losing the contract is to be avoided </a:t>
            </a:r>
            <a:r>
              <a:rPr lang="en-US" altLang="zh-CN" sz="2400" u="sng" dirty="0">
                <a:latin typeface="Times New Roman" panose="02020603050405020304" charset="0"/>
                <a:ea typeface="宋体" panose="02010600030101010101" pitchFamily="2" charset="-122"/>
                <a:cs typeface="Times New Roman" panose="02020603050405020304" charset="0"/>
              </a:rPr>
              <a:t>by all means</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通过这种方法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采取必要的手段</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用不同的方法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用尽一切办法</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本题考查固定短语</a:t>
            </a:r>
            <a:r>
              <a:rPr lang="en-US" altLang="zh-CN" sz="2400" dirty="0">
                <a:solidFill>
                  <a:srgbClr val="C00000"/>
                </a:solidFill>
                <a:latin typeface="Times New Roman" panose="02020603050405020304" charset="0"/>
                <a:cs typeface="Times New Roman" panose="02020603050405020304" charset="0"/>
              </a:rPr>
              <a:t>by all means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一定，务必；用尽一切办法”，结合句意“用尽一切办法也要避免丢掉这份合同”，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have already </a:t>
            </a:r>
            <a:r>
              <a:rPr lang="en-US" altLang="zh-CN" sz="2400" u="sng" dirty="0">
                <a:latin typeface="Times New Roman" panose="02020603050405020304" charset="0"/>
                <a:ea typeface="宋体" panose="02010600030101010101" pitchFamily="2" charset="-122"/>
                <a:cs typeface="Times New Roman" panose="02020603050405020304" charset="0"/>
              </a:rPr>
              <a:t>established</a:t>
            </a:r>
            <a:r>
              <a:rPr lang="en-US" altLang="zh-CN" sz="2400" dirty="0">
                <a:latin typeface="Times New Roman" panose="02020603050405020304" charset="0"/>
                <a:ea typeface="宋体" panose="02010600030101010101" pitchFamily="2" charset="-122"/>
                <a:cs typeface="Times New Roman" panose="02020603050405020304" charset="0"/>
              </a:rPr>
              <a:t> contact with the museum.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保持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断绝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取消</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establish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建立，创立”，结合句意“我们已经与那个博物馆建立了联系”，</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If you get up early, try not to </a:t>
            </a:r>
            <a:r>
              <a:rPr lang="en-US" altLang="zh-CN" sz="2400" u="sng" dirty="0">
                <a:latin typeface="Times New Roman" panose="02020603050405020304" charset="0"/>
                <a:ea typeface="宋体" panose="02010600030101010101" pitchFamily="2" charset="-122"/>
                <a:cs typeface="Times New Roman" panose="02020603050405020304" charset="0"/>
              </a:rPr>
              <a:t>disturb</a:t>
            </a:r>
            <a:r>
              <a:rPr lang="en-US" altLang="zh-CN" sz="2400" dirty="0">
                <a:latin typeface="Times New Roman" panose="02020603050405020304" charset="0"/>
                <a:ea typeface="宋体" panose="02010600030101010101" pitchFamily="2" charset="-122"/>
                <a:cs typeface="Times New Roman" panose="02020603050405020304" charset="0"/>
              </a:rPr>
              <a:t> everyone else.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唤醒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吵闹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惊吓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打扰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disturb</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打扰，妨碍”，结合句意“如果你起得早，尽量不要打扰其他人”，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young badminton player will compete against that old one in this 	     summer </a:t>
            </a:r>
            <a:r>
              <a:rPr lang="en-US" altLang="zh-CN" sz="2400" u="sng" dirty="0">
                <a:latin typeface="Times New Roman" panose="02020603050405020304" charset="0"/>
                <a:ea typeface="宋体" panose="02010600030101010101" pitchFamily="2" charset="-122"/>
                <a:cs typeface="Times New Roman" panose="02020603050405020304" charset="0"/>
              </a:rPr>
              <a:t>competition</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训练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比赛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活动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演习</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competition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竞争，比赛”，结合句意“这位年轻的羽毛球运动员在这个夏天的比赛中将对抗那位老选手”，</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 can</a:t>
            </a:r>
            <a:r>
              <a:rPr lang="en-US" altLang="zh-CN" sz="2400" u="sng" dirty="0">
                <a:latin typeface="Times New Roman" panose="02020603050405020304" charset="0"/>
                <a:ea typeface="宋体" panose="02010600030101010101" pitchFamily="2" charset="-122"/>
                <a:cs typeface="Times New Roman" panose="02020603050405020304" charset="0"/>
              </a:rPr>
              <a:t> probably</a:t>
            </a:r>
            <a:r>
              <a:rPr lang="en-US" altLang="zh-CN" sz="2400" dirty="0">
                <a:latin typeface="Times New Roman" panose="02020603050405020304" charset="0"/>
                <a:ea typeface="宋体" panose="02010600030101010101" pitchFamily="2" charset="-122"/>
                <a:cs typeface="Times New Roman" panose="02020603050405020304" charset="0"/>
              </a:rPr>
              <a:t> make the time to see them, but I’m not sure.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肯定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绝对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可能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从不</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probably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大概，或许，可能”，结合句意“我可能会腾出时间去看望他们，但我不确定”，</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3416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8364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67081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46233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2525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49999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644515" y="58553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could hardly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her because we hadn’t met each other for a long 	   time.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认出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认识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记得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描述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recognize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认出，识别”，结合句意“由于我们很长时间没见面了，我几乎认不出她”，</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If he had studied harder, he wouldn’t have </a:t>
            </a:r>
            <a:r>
              <a:rPr lang="en-US" altLang="zh-CN" sz="2400" u="sng" dirty="0">
                <a:latin typeface="Times New Roman" panose="02020603050405020304" charset="0"/>
                <a:ea typeface="宋体" panose="02010600030101010101" pitchFamily="2" charset="-122"/>
                <a:cs typeface="Times New Roman" panose="02020603050405020304" charset="0"/>
              </a:rPr>
              <a:t>fallen behind</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摔倒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超越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落后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击败</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本题考查固定短语</a:t>
            </a:r>
            <a:r>
              <a:rPr lang="en-US" altLang="zh-CN" sz="2400" dirty="0">
                <a:solidFill>
                  <a:srgbClr val="C00000"/>
                </a:solidFill>
                <a:latin typeface="Times New Roman" panose="02020603050405020304" charset="0"/>
                <a:cs typeface="Times New Roman" panose="02020603050405020304" charset="0"/>
              </a:rPr>
              <a:t>fall behind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落后”，结合句意“如果他学习更努力一点的话，他就不会落后了”，</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43675" y="4151104"/>
            <a:ext cx="870464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told           B. made           C. had             D. let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finished 	 B. did              C. began	 D. had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ring           B. garden         C. bucket         D. work</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457835" y="90547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382245" y="1732902"/>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a king showed two men a large basket in his garden. 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them to fill it with water from a well. After they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their work, he left them, saying, “When the sun is down, I will come and see your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15807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604908" y="46903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TextBox 4"/>
          <p:cNvSpPr txBox="1"/>
          <p:nvPr/>
        </p:nvSpPr>
        <p:spPr>
          <a:xfrm>
            <a:off x="1628775" y="5144135"/>
            <a:ext cx="982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335343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本题主要考查动词用法辨析。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tell sb. to do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为固定搭配，意为“告诉某人做某事”，而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make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均为使役动词，后接不带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的动词不定式。故本题正确答案为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本题主要考查词义辨析和逻辑推理。根据上文得知国王要这两人从井里打水来装满篮子，可以判断出当他们开始工作时，国王离开。故本题正确答案为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本题主要考查逻辑推理和联系上下文。联系上下文得知国王在太阳落山时会来检查他们的工作情况。故本题正确答案为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After a while one of them said, “What’s the use of doing this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work? We can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fill the basket.”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man said, “We should do our job.”</a:t>
            </a:r>
          </a:p>
        </p:txBody>
      </p:sp>
      <p:sp>
        <p:nvSpPr>
          <p:cNvPr id="4" name="文本框 3"/>
          <p:cNvSpPr txBox="1"/>
          <p:nvPr/>
        </p:nvSpPr>
        <p:spPr>
          <a:xfrm>
            <a:off x="1724687" y="3303812"/>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interesting      B. intelligent      C. foolish        D. useful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ever 	      B. never 	        C. easily 	        D. finally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The other       B. Another         C. One             D. Other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565" y="335724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1599630" y="37530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1599629" y="41242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76275" y="447675"/>
            <a:ext cx="10496550" cy="335343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 may do as you like, but I am not going to do </a:t>
            </a:r>
            <a:r>
              <a:rPr lang="en-US" altLang="zh-CN" sz="2400" u="sng"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so foolish”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，可以推测出这人认为这项工作很愚蠢。故本题正确答案为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本题主要考查词义辨析和联系上下文。上文提到他认为这项工作很愚蠢，可以推测出他认为往篮子里盛满水是永远不可能的。故本题正确答案为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本题主要考查代词和联系上下文。根据上文中的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two men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得知共有两人，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one...the other...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表示“一个</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，另一个</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first man said, “You may do as you like , but I am not going to do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so foolish.” 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his bucket and went away. The other man said nothing, and kept on carrying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At last the well was almost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a:t>
            </a: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33033" y="3302105"/>
            <a:ext cx="9812949"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anything             B. something     C. nothing           D. everything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washed away     B. put away        C. took away       D. threw away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water                  B. basket            C. well                 D. work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full 	          B. empty 	 C. fine	                  D. clean </a:t>
            </a: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TextBox 4"/>
          <p:cNvSpPr txBox="1"/>
          <p:nvPr/>
        </p:nvSpPr>
        <p:spPr>
          <a:xfrm>
            <a:off x="1253520" y="465768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14350" y="530523"/>
            <a:ext cx="10829925"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本题主要考查代词。句意为“你想做就做吧，但我不会再做这么愚蠢的事了”，否定句中要用不定代词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anything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本题主要考查动词短语辨析和逻辑推理。根据上文得知此人不愿意做这件蠢事了。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wash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意为“冲走，洗掉”，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put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意为“收好，好”，</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take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意为“带走，拿走”，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throw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意为“扔掉，丢弃”。故本题正确答案为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本题主要考查逻辑推理和联系上下文。根据上文得知另一个人没有再说一句话，一直在打水。故本题正确答案为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本题主要考查逻辑推理和联系上下文。根据下文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saw a bright thing in it. He picked it up. It was a beautiful gold ring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（他看到里面有一个东西闪闪发亮，他捡了起来，这是一枚漂亮的金戒指），可以推测出井里的水被掏空了。故本题正确答案为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As he poured the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bucket of water into the basket, he saw a bright thing in it. He picked it up. It was a beautiful gold ring. Just then the king came.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he saw the ring, he knew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he had found the kind of man he wanted. He told him to keep the ring for himself. </a:t>
            </a:r>
          </a:p>
        </p:txBody>
      </p:sp>
      <p:sp>
        <p:nvSpPr>
          <p:cNvPr id="4" name="文本框 3"/>
          <p:cNvSpPr txBox="1"/>
          <p:nvPr/>
        </p:nvSpPr>
        <p:spPr>
          <a:xfrm>
            <a:off x="1020575" y="2610245"/>
            <a:ext cx="873852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first 	 B. last 	     C. only 	     D. second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While        B. As soon as      C. Before         D. Since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which        B. what                C. who            D. that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04850" y="762000"/>
            <a:ext cx="10372725" cy="446151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本题主要考查逻辑推理和联系上下文。根据下文得知此人在掏空的井底发现了一个金戒指，可以推测出他把最后一桶水倒到篮子里。故本题正确答案为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本题主要考查词义辨析和逻辑推理。句意为“他一看到戒指，就知道他找到了自己要找的那种人”，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（当</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时）引导时间状语从句时，后接延续性动词，而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before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之前）和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since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（自从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）不符合文意，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 soon 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本题主要考查连词用法辨析。分析句子得知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had found the kind of man he wanted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在句中作动词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knew</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的宾语，空格处要填的词是宾语从句的引导词，根据句意“他知道他已经找到自己要的那种人”可知，引导词要用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“You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so well in this little thing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I know I can trust you with many things,” he said.</a:t>
            </a:r>
          </a:p>
        </p:txBody>
      </p:sp>
      <p:sp>
        <p:nvSpPr>
          <p:cNvPr id="4" name="文本框 3"/>
          <p:cNvSpPr txBox="1"/>
          <p:nvPr/>
        </p:nvSpPr>
        <p:spPr>
          <a:xfrm>
            <a:off x="1558954" y="2764014"/>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have done      B. will do      C. do            D. are doing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what              B. why           C. when        D. that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11600" y="284920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1483360" y="3252470"/>
            <a:ext cx="8509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本题主要考查动词时态辨析和联系上下文。根据上下文得知国王是因为这个诚实的人所做过的事情而表扬他，时态为现在完成时。故本题正确答案为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为固定句式，意为“如此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以致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85799" y="2085966"/>
            <a:ext cx="10648949" cy="411632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 a cold winter afternoon, Jane was walking home from a supermarket. She felt a little tired, as she was carrying her shopping bags. They were so heavy that she decided to have a rest in the park. She walked towards the gate of the park and noticed a poor man walking out of a restaurant. The man was holding a paper bag. He walked to a rubbish bin and started looking through it.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Jane suddenly felt sad. She knew this man would take all that he could get, so she went up to him and gave him some fruit. The man looked up in surprise and took what she gave him.</a:t>
            </a: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19112" y="777656"/>
            <a:ext cx="11153775" cy="3156057"/>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big smile appeared on his face and she felt very happy. Then he said, “Wow! First someone gave me this sandwich, then the orange juice, and now some delicious fruit. This is my daughter’s lucky day. Thank you, girl.” Then he went away, singing a song.</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Just then, Jane understood what the saying “Giving is getting” really meant. Everyone in the world may need help, and everyone can offer help by showing kindness. Giving sometimes doesn’t cost much, but it means a lot to the people in need. The man’s smile at that moment comes into Jane’s mind every time she has the chance to help others.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Jane felt a little tired because she _______.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walked a lot                    B. looked through a rubbish bin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felt cold                          D. carried heavy shopping bags</a:t>
            </a:r>
          </a:p>
        </p:txBody>
      </p:sp>
      <p:sp>
        <p:nvSpPr>
          <p:cNvPr id="109" name="TextBox 4"/>
          <p:cNvSpPr txBox="1"/>
          <p:nvPr/>
        </p:nvSpPr>
        <p:spPr>
          <a:xfrm>
            <a:off x="470760" y="41476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细节判断题。根据第一段第二、三句</a:t>
            </a:r>
            <a:r>
              <a:rPr lang="en-US" altLang="zh-CN" sz="2400" dirty="0">
                <a:solidFill>
                  <a:srgbClr val="C00000"/>
                </a:solidFill>
                <a:latin typeface="Times New Roman" panose="02020603050405020304" charset="0"/>
                <a:cs typeface="Times New Roman" panose="02020603050405020304" charset="0"/>
              </a:rPr>
              <a:t>She felt a little tired, as she was carrying her shopping bags. They were so heavy that she decided to have a rest in the park</a:t>
            </a:r>
            <a:r>
              <a:rPr lang="zh-CN" altLang="en-US" sz="2400" dirty="0">
                <a:solidFill>
                  <a:srgbClr val="C00000"/>
                </a:solidFill>
                <a:latin typeface="Times New Roman" panose="02020603050405020304" charset="0"/>
                <a:cs typeface="Times New Roman" panose="02020603050405020304" charset="0"/>
              </a:rPr>
              <a:t>可知，她感到有点累的原因是她提着很重的购物袋。故此题答案为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78041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poor man felt _______ when Jane gave him some fruit.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sad                                B. surprised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interested                      D. angry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细节判断题。根据第二段中的</a:t>
            </a:r>
            <a:r>
              <a:rPr lang="en-US" altLang="zh-CN" sz="2400" dirty="0">
                <a:solidFill>
                  <a:srgbClr val="C00000"/>
                </a:solidFill>
                <a:latin typeface="Times New Roman" panose="02020603050405020304" charset="0"/>
                <a:cs typeface="Times New Roman" panose="02020603050405020304" charset="0"/>
              </a:rPr>
              <a:t>The man looked up in surprise and took what she gave him</a:t>
            </a:r>
            <a:r>
              <a:rPr lang="zh-CN" altLang="en-US" sz="2400" dirty="0">
                <a:solidFill>
                  <a:srgbClr val="C00000"/>
                </a:solidFill>
                <a:latin typeface="Times New Roman" panose="02020603050405020304" charset="0"/>
                <a:cs typeface="Times New Roman" panose="02020603050405020304" charset="0"/>
              </a:rPr>
              <a:t>可知，当</a:t>
            </a:r>
            <a:r>
              <a:rPr lang="en-US" altLang="zh-CN" sz="2400" dirty="0">
                <a:solidFill>
                  <a:srgbClr val="C00000"/>
                </a:solidFill>
                <a:latin typeface="Times New Roman" panose="02020603050405020304" charset="0"/>
                <a:cs typeface="Times New Roman" panose="02020603050405020304" charset="0"/>
              </a:rPr>
              <a:t>Jane</a:t>
            </a:r>
            <a:r>
              <a:rPr lang="zh-CN" altLang="en-US" sz="2400" dirty="0">
                <a:solidFill>
                  <a:srgbClr val="C00000"/>
                </a:solidFill>
                <a:latin typeface="Times New Roman" panose="02020603050405020304" charset="0"/>
                <a:cs typeface="Times New Roman" panose="02020603050405020304" charset="0"/>
              </a:rPr>
              <a:t>给那个男人水果时，他感到很惊讶。故此题答案为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37" y="51711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poor man’s daughter probably couldn’t get _______ that day.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some orange juice               B. some fruit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some coffee 	 	           D. a sandwich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细节判断题。根据第三段中的</a:t>
            </a:r>
            <a:r>
              <a:rPr lang="en-US" altLang="zh-CN" sz="2400" dirty="0">
                <a:solidFill>
                  <a:srgbClr val="C00000"/>
                </a:solidFill>
                <a:latin typeface="Times New Roman" panose="02020603050405020304" charset="0"/>
                <a:cs typeface="Times New Roman" panose="02020603050405020304" charset="0"/>
              </a:rPr>
              <a:t>First someone gave me this sandwich, then the orange juice, and now some delicious fruit</a:t>
            </a:r>
            <a:r>
              <a:rPr lang="zh-CN" altLang="en-US" sz="2400" dirty="0">
                <a:solidFill>
                  <a:srgbClr val="C00000"/>
                </a:solidFill>
                <a:latin typeface="Times New Roman" panose="02020603050405020304" charset="0"/>
                <a:cs typeface="Times New Roman" panose="02020603050405020304" charset="0"/>
              </a:rPr>
              <a:t>可知，没有收到</a:t>
            </a:r>
            <a:r>
              <a:rPr lang="en-US" altLang="zh-CN" sz="2400" dirty="0">
                <a:solidFill>
                  <a:srgbClr val="C00000"/>
                </a:solidFill>
                <a:latin typeface="Times New Roman" panose="02020603050405020304" charset="0"/>
                <a:cs typeface="Times New Roman" panose="02020603050405020304" charset="0"/>
              </a:rPr>
              <a:t>some coffee</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poor man couldn’t afford to buy food for his daughter.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was the poor man’s daughter’s birthday.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poor man asked Jane for some food.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poor man’s daughter was ill.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推理判断题。根据上下文得知男人在垃圾箱里找东西，还接受了他人赠送的食物，由此可以推测出他买不起食物给孩子吃。故此题答案为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35.The passage mainly tells us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giving means taking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giving is getting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 shouldn’t look through rubbish bins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we shouldn’t give others what we have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主旨大意题。最后一段中的</a:t>
            </a:r>
            <a:r>
              <a:rPr lang="en-US" altLang="zh-CN" sz="2400" dirty="0">
                <a:solidFill>
                  <a:srgbClr val="C00000"/>
                </a:solidFill>
                <a:latin typeface="Times New Roman" panose="02020603050405020304" charset="0"/>
                <a:cs typeface="Times New Roman" panose="02020603050405020304" charset="0"/>
              </a:rPr>
              <a:t>Just then, Jane understood what the saying “Giving is getting” really meant. Everyone in the world may need help, and everyone can offer help by showing kindness. Giving sometimes doesn’t cost much, but it means a lot to the people in need</a:t>
            </a:r>
            <a:r>
              <a:rPr lang="zh-CN" altLang="en-US" sz="2400" dirty="0">
                <a:solidFill>
                  <a:srgbClr val="C00000"/>
                </a:solidFill>
                <a:latin typeface="Times New Roman" panose="02020603050405020304" charset="0"/>
                <a:cs typeface="Times New Roman" panose="02020603050405020304" charset="0"/>
              </a:rPr>
              <a:t>意为“就在那时，</a:t>
            </a:r>
            <a:r>
              <a:rPr lang="en-US" altLang="zh-CN" sz="2400" dirty="0">
                <a:solidFill>
                  <a:srgbClr val="C00000"/>
                </a:solidFill>
                <a:latin typeface="Times New Roman" panose="02020603050405020304" charset="0"/>
                <a:cs typeface="Times New Roman" panose="02020603050405020304" charset="0"/>
              </a:rPr>
              <a:t>Jane</a:t>
            </a:r>
            <a:r>
              <a:rPr lang="zh-CN" altLang="en-US" sz="2400" dirty="0">
                <a:solidFill>
                  <a:srgbClr val="C00000"/>
                </a:solidFill>
                <a:latin typeface="Times New Roman" panose="02020603050405020304" charset="0"/>
                <a:cs typeface="Times New Roman" panose="02020603050405020304" charset="0"/>
              </a:rPr>
              <a:t>明白了‘付出即收获’这句谚语的真正含义。每个人都可能需要帮助，每个人都能通过善举为他人提供帮助。给予有时并不会花费太多，但对需要帮助的人却意义重大。”故此题答案为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167429"/>
            <a:ext cx="11315700"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are in Shanghai and want to throw away a cup of milk tea, be careful. You need to follow these steps. Firstly, pour out any leftover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残留物</a:t>
            </a:r>
            <a:r>
              <a:rPr lang="en-US" altLang="zh-CN" sz="2400" dirty="0">
                <a:solidFill>
                  <a:schemeClr val="tx1">
                    <a:lumMod val="75000"/>
                    <a:lumOff val="25000"/>
                  </a:schemeClr>
                </a:solidFill>
                <a:latin typeface="Times New Roman" panose="02020603050405020304" charset="0"/>
                <a:cs typeface="Times New Roman" panose="02020603050405020304" charset="0"/>
              </a:rPr>
              <a:t>) into a wet waste bin. Secondly, put the paper wrapper into a recyclable waste bin. Thirdly, throw the single-use cup into a dry waste bin.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Sound difficult? You’ll have to get used to it. From July l, 2019, people in Shanghai are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required to sort the garbage according to strict rules.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Why should we sort our garbage? The answer lies in the increasing amount of waste we are producing. Chinese cities produce over 200 million tons of waste each year, according to China Economic Net. Most of the waste is buried 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landfills</a:t>
            </a:r>
            <a:r>
              <a:rPr lang="en-US" altLang="zh-CN" sz="2400" dirty="0">
                <a:solidFill>
                  <a:schemeClr val="tx1">
                    <a:lumMod val="75000"/>
                    <a:lumOff val="25000"/>
                  </a:schemeClr>
                </a:solidFill>
                <a:latin typeface="Times New Roman" panose="02020603050405020304" charset="0"/>
                <a:cs typeface="Times New Roman" panose="02020603050405020304" charset="0"/>
              </a:rPr>
              <a:t>, which may pollute the water and soil. Moreover, we are running out of space for new landfills.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1223651"/>
            <a:ext cx="11115675" cy="359925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fact, more than half of our waste can be recycled. Recyclable garbage can be made into new materials. For example, wet garbage can be used to make gas, heat and many other kinds of useful things. But in order to recycle garbage efficiently, we need to sort our garbage.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Can’t garbage-processing companies do the sorting job? They can. But that requires a lot of work and costs lots of money. Things will become much easier if each of us can sort our own garbage. Besides, the difficult task of sorting might encourage people to produce less waste.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9359" y="44888"/>
            <a:ext cx="1148717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If you want to throw some paper, which of the following bins should you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throw in?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recyclable waste bin.                   B. A poisonous waste bin.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dry waste bin.                              D. A wet waste bin.</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does the underlined word “landfills” in Paragraph 3 mean?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place where rubbish can’t be found.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place where rubbish can be produced.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place where rubbish must be sorted according to strict rules.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place where rubbish can be buried.</a:t>
            </a:r>
          </a:p>
        </p:txBody>
      </p:sp>
      <p:sp>
        <p:nvSpPr>
          <p:cNvPr id="109" name="TextBox 4"/>
          <p:cNvSpPr txBox="1"/>
          <p:nvPr/>
        </p:nvSpPr>
        <p:spPr>
          <a:xfrm>
            <a:off x="876310" y="1852756"/>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细节判断题。根据第一段中的</a:t>
            </a:r>
            <a:r>
              <a:rPr lang="en-US" altLang="zh-CN" sz="2400" dirty="0">
                <a:solidFill>
                  <a:srgbClr val="C00000"/>
                </a:solidFill>
                <a:latin typeface="Times New Roman" panose="02020603050405020304" charset="0"/>
                <a:cs typeface="Times New Roman" panose="02020603050405020304" charset="0"/>
              </a:rPr>
              <a:t>put the paper wrapper into a recyclable waste bin</a:t>
            </a:r>
            <a:r>
              <a:rPr lang="zh-CN" altLang="en-US" sz="2400" dirty="0">
                <a:solidFill>
                  <a:srgbClr val="C00000"/>
                </a:solidFill>
                <a:latin typeface="Times New Roman" panose="02020603050405020304" charset="0"/>
                <a:cs typeface="Times New Roman" panose="02020603050405020304" charset="0"/>
              </a:rPr>
              <a:t>可知，纸张应该丢入可回收垃圾箱里。故此题答案为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77956" y="103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876310" y="4979235"/>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猜测词义题。根据第三段中的</a:t>
            </a:r>
            <a:r>
              <a:rPr lang="en-US" altLang="zh-CN" sz="2400" dirty="0">
                <a:solidFill>
                  <a:srgbClr val="C00000"/>
                </a:solidFill>
                <a:latin typeface="Times New Roman" panose="02020603050405020304" charset="0"/>
                <a:cs typeface="Times New Roman" panose="02020603050405020304" charset="0"/>
              </a:rPr>
              <a:t>Most of the waste is buried in landfills, which may pollute the water and soil</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landfills</a:t>
            </a:r>
            <a:r>
              <a:rPr lang="zh-CN" altLang="en-US" sz="2400" dirty="0">
                <a:solidFill>
                  <a:srgbClr val="C00000"/>
                </a:solidFill>
                <a:latin typeface="Times New Roman" panose="02020603050405020304" charset="0"/>
                <a:cs typeface="Times New Roman" panose="02020603050405020304" charset="0"/>
              </a:rPr>
              <a:t>是指填埋和处理垃圾的地方。故此题答案为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31268" y="2665723"/>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According to the passage, why should we sort our garbage?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people produce less waste.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of the increasing amount of waste.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no one recycles garbage.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recycling garbage is very easy.</a:t>
            </a: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细节判断题。根据第三段中的</a:t>
            </a:r>
            <a:r>
              <a:rPr lang="en-US" altLang="zh-CN" sz="2400" dirty="0">
                <a:solidFill>
                  <a:srgbClr val="C00000"/>
                </a:solidFill>
                <a:latin typeface="Times New Roman" panose="02020603050405020304" charset="0"/>
                <a:cs typeface="Times New Roman" panose="02020603050405020304" charset="0"/>
              </a:rPr>
              <a:t>The answer lies in the increasing amount of waste we are producing</a:t>
            </a:r>
            <a:r>
              <a:rPr lang="zh-CN" altLang="en-US" sz="2400" dirty="0">
                <a:solidFill>
                  <a:srgbClr val="C00000"/>
                </a:solidFill>
                <a:latin typeface="Times New Roman" panose="02020603050405020304" charset="0"/>
                <a:cs typeface="Times New Roman" panose="02020603050405020304" charset="0"/>
              </a:rPr>
              <a:t>可知，进行垃圾分类的原因是我们制造的垃圾数量在不断上升。故此题答案为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405" y="29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Which of the following can be used to make gas and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Wet garbage.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Dry garbage.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Recyclable garbage.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Harmful garbage.</a:t>
            </a:r>
          </a:p>
        </p:txBody>
      </p:sp>
      <p:sp>
        <p:nvSpPr>
          <p:cNvPr id="109" name="TextBox 4"/>
          <p:cNvSpPr txBox="1"/>
          <p:nvPr/>
        </p:nvSpPr>
        <p:spPr>
          <a:xfrm>
            <a:off x="799699" y="307284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细节判断题。根据第四段中的</a:t>
            </a:r>
            <a:r>
              <a:rPr lang="en-US" altLang="zh-CN" sz="2400" dirty="0">
                <a:solidFill>
                  <a:srgbClr val="C00000"/>
                </a:solidFill>
                <a:latin typeface="Times New Roman" panose="02020603050405020304" charset="0"/>
                <a:cs typeface="Times New Roman" panose="02020603050405020304" charset="0"/>
              </a:rPr>
              <a:t>wet garbage can be used to make gas, heat and many other kinds of useful things</a:t>
            </a:r>
            <a:r>
              <a:rPr lang="zh-CN" altLang="en-US" sz="2400" dirty="0">
                <a:solidFill>
                  <a:srgbClr val="C00000"/>
                </a:solidFill>
                <a:latin typeface="Times New Roman" panose="02020603050405020304" charset="0"/>
                <a:cs typeface="Times New Roman" panose="02020603050405020304" charset="0"/>
              </a:rPr>
              <a:t>可知，湿垃圾可以用来制造沼气、热量和许多其他有用的东西。故此题答案为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How to Sort Garbage Correctly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Wonderful Ways of Sorting Garbage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Introduction to Sorting Garbage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Environmental Protection in Shanghai</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主旨大意题。这篇文章主要介绍了垃圾分类的相关问题，因此文章的标题为垃圾分类的介绍。故此题答案为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94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1397" y="1066527"/>
            <a:ext cx="11540728"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Once upon a time, Yan has a small daughter named Nuwa. He loved his little daughter very much and often played with her. </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Yan went out to work. Princess Nuwa walked down to the beach alone. She slid </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her small boat into the water and rowed out to sea. Suddenly, clouds hid the sun. Birds returned to the beach. Rain poured down.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wind made the waves rise. Higher! Higher! The strong waves tipped over Nuwa’s boat. </a:t>
            </a:r>
          </a:p>
        </p:txBody>
      </p:sp>
      <p:sp>
        <p:nvSpPr>
          <p:cNvPr id="6" name="文本框 5"/>
          <p:cNvSpPr txBox="1"/>
          <p:nvPr>
            <p:custDataLst>
              <p:tags r:id="rId1"/>
            </p:custDataLst>
          </p:nvPr>
        </p:nvSpPr>
        <p:spPr>
          <a:xfrm>
            <a:off x="308610" y="31809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1016000" y="3807778"/>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That’s how Princess Nuwa got her new name.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p>
        </p:txBody>
      </p:sp>
      <p:sp>
        <p:nvSpPr>
          <p:cNvPr id="10" name="文本框 9">
            <a:hlinkClick r:id="rId7" action="ppaction://hlinksldjump"/>
          </p:cNvPr>
          <p:cNvSpPr txBox="1"/>
          <p:nvPr>
            <p:custDataLst>
              <p:tags r:id="rId3"/>
            </p:custDataLst>
          </p:nvPr>
        </p:nvSpPr>
        <p:spPr>
          <a:xfrm>
            <a:off x="4965698" y="58939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5932805" y="260159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细节过渡题。根据下文关键词 the wind 与 a strong wind 相呼应，再看空白处前两句提到太阳被乌云遮挡，小鸟们都返回到岸上，倾盆大雨，结合生活常识，可以得知大雨通常伴随着狂风。分析五个选项，排除不符合前后文意思内容的选项，故此题正确答案为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427717"/>
            <a:ext cx="11391900" cy="315531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 boat sank into the sea. Princess Nuwa sank too.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42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They seemed higher than the sun. Unfortunately, she died and then turned into a beautiful bird. </a:t>
            </a:r>
            <a:r>
              <a:rPr lang="en-US" altLang="zh-CN" sz="2400" dirty="0">
                <a:solidFill>
                  <a:schemeClr val="tx1">
                    <a:lumMod val="75000"/>
                    <a:lumOff val="25000"/>
                  </a:schemeClr>
                </a:solidFill>
                <a:latin typeface="Times New Roman" panose="02020603050405020304" charset="0"/>
                <a:cs typeface="Times New Roman" panose="02020603050405020304" charset="0"/>
              </a:rPr>
              <a:t>She spread her wings and flew high above the water. “Jingwei!Jingwei!” the princess bird cried.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Jingwei was mad at the sea. She cried her name as she flew. “Jingwei! Jingwei!” She picked up a stick and dropped the stick into the sea. On the second day, Jingwei dropped a rock into the sea. On the third day, Jingwei found a gold pebble. She dropped it into the sea. </a:t>
            </a:r>
          </a:p>
          <a:p>
            <a:pPr algn="just">
              <a:lnSpc>
                <a:spcPct val="110000"/>
              </a:lnSpc>
            </a:pP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1016000" y="3428683"/>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That’s how Princess Nuwa got her new name.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p>
        </p:txBody>
      </p:sp>
      <p:sp>
        <p:nvSpPr>
          <p:cNvPr id="10" name="文本框 9">
            <a:hlinkClick r:id="rId7" action="ppaction://hlinksldjump"/>
          </p:cNvPr>
          <p:cNvSpPr txBox="1"/>
          <p:nvPr>
            <p:custDataLst>
              <p:tags r:id="rId2"/>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7173595" y="4279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5" name="TextBox 4"/>
          <p:cNvSpPr txBox="1"/>
          <p:nvPr>
            <p:custDataLst>
              <p:tags r:id="rId4"/>
            </p:custDataLst>
          </p:nvPr>
        </p:nvSpPr>
        <p:spPr>
          <a:xfrm>
            <a:off x="9139555" y="13068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Mum, do you mind if I play computer games for a while? My work is 		      done already.</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But please turn down the sound.</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do it                                B. Yes, of course not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 do as you like                  D. No, you’d better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85090" y="419989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But please turn down the sound</a:t>
            </a:r>
            <a:r>
              <a:rPr lang="zh-CN" altLang="en-US" sz="2400" dirty="0">
                <a:solidFill>
                  <a:srgbClr val="C00000"/>
                </a:solidFill>
                <a:latin typeface="Times New Roman" panose="02020603050405020304" charset="0"/>
                <a:cs typeface="Times New Roman" panose="02020603050405020304" charset="0"/>
              </a:rPr>
              <a:t>（但是请调低音量），可以得知妈妈允许孩子玩一会儿电脑游戏。</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No, do as you like</a:t>
            </a:r>
            <a:r>
              <a:rPr lang="zh-CN" altLang="en-US" sz="2400" dirty="0">
                <a:solidFill>
                  <a:srgbClr val="C00000"/>
                </a:solidFill>
                <a:latin typeface="Times New Roman" panose="02020603050405020304" charset="0"/>
                <a:cs typeface="Times New Roman" panose="02020603050405020304" charset="0"/>
              </a:rPr>
              <a:t>（不介意，想玩就玩吧）最符合对话情景。而</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项“是的（我介意），请玩吧”、</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项“是的（我介意），当然不”和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项“不，你最好不要玩”均不符合上下文。因此，答案是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细节过渡题。根据上文“The strong waves tipped over Nuwa’s boat.”可知，巨浪把她的船掀翻了，她和海浪进行斗争，故此题正确答案为 D。</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细节过渡题。根据空白处上一句“‘Jingwei! Jingwei!’ the princess bird cried.”和空白处下一句“Jingwei was mad at the sea.”可知，女娃有了一个新的名字叫精卫，故此题正确答案为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849038"/>
            <a:ext cx="11391900"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The sea laughed at Jingwei. “Your pebbles can never fill me up!” Its waves grew higher.</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They almost reached Jingwei.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44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“I will still try!” Jingwei cried. “I will never give up!” She flew in the sunshine. “I will fill you up, Sea! I will stop you from sinking any more boats! ” </a:t>
            </a:r>
            <a:r>
              <a:rPr lang="en-US" altLang="zh-CN" sz="2400" u="sng" dirty="0">
                <a:solidFill>
                  <a:schemeClr val="tx1">
                    <a:lumMod val="75000"/>
                    <a:lumOff val="25000"/>
                  </a:schemeClr>
                </a:solidFill>
                <a:latin typeface="Times New Roman" panose="02020603050405020304" charset="0"/>
                <a:cs typeface="Times New Roman" panose="02020603050405020304" charset="0"/>
                <a:sym typeface="+mn-ea"/>
              </a:rPr>
              <a:t>45______</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Jingwei teaches us a lesson. She shows us to never give up even when it is hard.</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3" name="文本框 2"/>
          <p:cNvSpPr txBox="1"/>
          <p:nvPr>
            <p:custDataLst>
              <p:tags r:id="rId1"/>
            </p:custDataLst>
          </p:nvPr>
        </p:nvSpPr>
        <p:spPr>
          <a:xfrm>
            <a:off x="961390" y="3428683"/>
            <a:ext cx="874395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That’s how Princess Nuwa got her new name.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Day after day, Jingwei dropped a pebble, rock, or stick into the sea.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A strong wind blew across the sea.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She fought against the waves.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She flew higher.</a:t>
            </a:r>
          </a:p>
        </p:txBody>
      </p:sp>
      <p:sp>
        <p:nvSpPr>
          <p:cNvPr id="10" name="文本框 9">
            <a:hlinkClick r:id="rId7" action="ppaction://hlinksldjump"/>
          </p:cNvPr>
          <p:cNvSpPr txBox="1"/>
          <p:nvPr>
            <p:custDataLst>
              <p:tags r:id="rId2"/>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4545965" y="127000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5" name="TextBox 4"/>
          <p:cNvSpPr txBox="1"/>
          <p:nvPr>
            <p:custDataLst>
              <p:tags r:id="rId4"/>
            </p:custDataLst>
          </p:nvPr>
        </p:nvSpPr>
        <p:spPr>
          <a:xfrm>
            <a:off x="2444750" y="21939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细节过渡题。根据空白处上两句，“Its waves grew higher.”和“They almost reached Jingwei.”可以推出，海浪越来越高，它们几乎打到精卫身上，所以精卫要飞得更高一些，故此题正确答案为 E。</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细节过渡题。根据空白处上面几句可以得知，精卫不断地扔东西到海里，想把海填平，可以推测出她每天都在向海里扔东西，故此题正确答案为B。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042297" y="2305539"/>
            <a:ext cx="10235303"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Jenny is a warm-hearted girl. She is only 10 years old, but she has big ideas of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(help) other kids. Jenny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(take) part in a winter camp at the age of 8. During her stay in the camp, she went to visit some kids in poor areas. She felt sad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the kids there didn’t have new clothes to wear and toys to play with. After she returned home, she kept thinking about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49                   </a:t>
            </a:r>
            <a:r>
              <a:rPr lang="en-US" altLang="zh-CN" sz="2400" dirty="0">
                <a:latin typeface="Times New Roman" panose="02020603050405020304" charset="0"/>
                <a:ea typeface="宋体" panose="02010600030101010101" pitchFamily="2" charset="-122"/>
                <a:cs typeface="Times New Roman" panose="02020603050405020304" charset="0"/>
              </a:rPr>
              <a:t>to do to help those kids.</a:t>
            </a:r>
          </a:p>
        </p:txBody>
      </p:sp>
      <p:sp>
        <p:nvSpPr>
          <p:cNvPr id="7" name="TextBox 4"/>
          <p:cNvSpPr txBox="1"/>
          <p:nvPr/>
        </p:nvSpPr>
        <p:spPr>
          <a:xfrm>
            <a:off x="1284765" y="2717227"/>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helping</a:t>
            </a:r>
          </a:p>
        </p:txBody>
      </p:sp>
      <p:sp>
        <p:nvSpPr>
          <p:cNvPr id="8" name="TextBox 4"/>
          <p:cNvSpPr txBox="1"/>
          <p:nvPr/>
        </p:nvSpPr>
        <p:spPr>
          <a:xfrm>
            <a:off x="7020191" y="2717227"/>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took</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4383405" y="3589020"/>
            <a:ext cx="185483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p>
        </p:txBody>
      </p:sp>
      <p:sp>
        <p:nvSpPr>
          <p:cNvPr id="12" name="TextBox 4"/>
          <p:cNvSpPr txBox="1"/>
          <p:nvPr/>
        </p:nvSpPr>
        <p:spPr>
          <a:xfrm>
            <a:off x="1510831" y="4495178"/>
            <a:ext cx="140799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5" name="矩形 4"/>
          <p:cNvSpPr/>
          <p:nvPr/>
        </p:nvSpPr>
        <p:spPr>
          <a:xfrm>
            <a:off x="504825" y="933450"/>
            <a:ext cx="10854055" cy="350774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本题考查非谓语动词。根据关键词解题法，空格前的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是介词，后面应使用动名词形式，故此题正确答案为：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本题考查时态。根据分析句子结构解题法，句中的时间状语是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the age of 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（在八岁时），谓语动词的时态为一般过去时，故此题正确答案为：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took</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本题考查状语从句连词的用法。根据句意，“她感到难过”和“那里的孩子没有新衣服穿，没有玩具玩”是因果关系，故此题正确答案为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本题考查疑问词。根据句意“她一直在考虑能做些什么去帮助那些孩子”，故此题正确答案为：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One morning Jenny saw some elder kids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(sell) lemon juice by the street. They wanted to raise money to help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(they) friends. Then she came up with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idea.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the help of her mother, Jenny set up her first lemonade stand (</a:t>
            </a:r>
            <a:r>
              <a:rPr lang="zh-CN" altLang="en-US" sz="2400" dirty="0">
                <a:latin typeface="Times New Roman" panose="02020603050405020304" charset="0"/>
                <a:ea typeface="宋体" panose="02010600030101010101" pitchFamily="2" charset="-122"/>
                <a:cs typeface="Times New Roman" panose="02020603050405020304" charset="0"/>
              </a:rPr>
              <a:t>摊位</a:t>
            </a:r>
            <a:r>
              <a:rPr lang="en-US" altLang="zh-CN" sz="2400" dirty="0">
                <a:latin typeface="Times New Roman" panose="02020603050405020304" charset="0"/>
                <a:ea typeface="宋体" panose="02010600030101010101" pitchFamily="2" charset="-122"/>
                <a:cs typeface="Times New Roman" panose="02020603050405020304" charset="0"/>
              </a:rPr>
              <a:t>). In a week, it made $52.</a:t>
            </a:r>
          </a:p>
        </p:txBody>
      </p:sp>
      <p:sp>
        <p:nvSpPr>
          <p:cNvPr id="5" name="TextBox 4"/>
          <p:cNvSpPr txBox="1"/>
          <p:nvPr/>
        </p:nvSpPr>
        <p:spPr>
          <a:xfrm>
            <a:off x="6460490" y="493395"/>
            <a:ext cx="17240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selling</a:t>
            </a:r>
          </a:p>
        </p:txBody>
      </p:sp>
      <p:sp>
        <p:nvSpPr>
          <p:cNvPr id="6" name="TextBox 4"/>
          <p:cNvSpPr txBox="1"/>
          <p:nvPr/>
        </p:nvSpPr>
        <p:spPr>
          <a:xfrm>
            <a:off x="6367145" y="974725"/>
            <a:ext cx="18738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their</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3051810" y="1362075"/>
            <a:ext cx="10795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a:t>
            </a:r>
          </a:p>
        </p:txBody>
      </p:sp>
      <p:sp>
        <p:nvSpPr>
          <p:cNvPr id="8" name="TextBox 4"/>
          <p:cNvSpPr txBox="1"/>
          <p:nvPr/>
        </p:nvSpPr>
        <p:spPr>
          <a:xfrm>
            <a:off x="4909820" y="1404620"/>
            <a:ext cx="13423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With</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5" name="矩形 4"/>
          <p:cNvSpPr/>
          <p:nvPr/>
        </p:nvSpPr>
        <p:spPr>
          <a:xfrm>
            <a:off x="781050" y="609600"/>
            <a:ext cx="9935210" cy="42462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本题考查非谓语动词。句意为“她看见一些年纪大的孩子在街边卖柠檬汁。”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see sb. doing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为固定短语，意为“看见某人正在做某事”，故此题正确答案为：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selling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本题考查代词转换。根据分析句子结构解题法，填入词在句中作</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friends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的定语，应使用形容词性物主代词，故此题正确答案为：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本题考查冠词。根据分析句意解题法，空格后是可数名词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idea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，在句中泛指“一个主意”，应使用不定冠词，又因</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idea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是以元音发音开头的单词，故此题正确答案为：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本题考查介词。根据固定搭配解题法，应用词组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 the help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的帮助下”，故此题正确答案为：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8" y="626342"/>
            <a:ext cx="10089492"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Although it was only a little money, she helped 12 kids with it! She felt very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(excite) when she saw smiles on their faces. After that, her mother helped her start a program called Jenny’s Lemonade for Love. Up till now, she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(raise) more than $17,000 already! She is going to spend the money on clothes, toys and books for the poor kids.</a:t>
            </a:r>
          </a:p>
        </p:txBody>
      </p:sp>
      <p:sp>
        <p:nvSpPr>
          <p:cNvPr id="5" name="TextBox 4"/>
          <p:cNvSpPr txBox="1"/>
          <p:nvPr/>
        </p:nvSpPr>
        <p:spPr>
          <a:xfrm>
            <a:off x="1369060" y="1028700"/>
            <a:ext cx="1490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excited</a:t>
            </a:r>
          </a:p>
        </p:txBody>
      </p:sp>
      <p:sp>
        <p:nvSpPr>
          <p:cNvPr id="6" name="TextBox 4"/>
          <p:cNvSpPr txBox="1"/>
          <p:nvPr/>
        </p:nvSpPr>
        <p:spPr>
          <a:xfrm>
            <a:off x="1034956" y="1930991"/>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raised</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5" name="矩形 4"/>
          <p:cNvSpPr/>
          <p:nvPr/>
        </p:nvSpPr>
        <p:spPr>
          <a:xfrm>
            <a:off x="428625" y="1336119"/>
            <a:ext cx="10854055" cy="20916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本题考查词性转换。根据关键词解题法，空格前的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felt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是联系动词，后接形容词构成系表结构，因此要把动词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excite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excited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excited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本题考查时态。根据关键词解题法，句中的时间状语为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up till now</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（到目前为止），谓语动词的时态为现在完成时，故此题正确答案为：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has raised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Lisa, long time no see! How’s it going?</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Many thanks.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The same to you                    B. Pretty good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Help yourself</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How’s it going</a:t>
            </a:r>
            <a:r>
              <a:rPr lang="zh-CN" altLang="en-US" sz="2400" dirty="0">
                <a:solidFill>
                  <a:srgbClr val="C00000"/>
                </a:solidFill>
                <a:latin typeface="Times New Roman" panose="02020603050405020304" charset="0"/>
                <a:cs typeface="Times New Roman" panose="02020603050405020304" charset="0"/>
              </a:rPr>
              <a:t>（最近好吗），可以得知说话人要回答自己的近况如何。</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Pretty good</a:t>
            </a:r>
            <a:r>
              <a:rPr lang="zh-CN" altLang="en-US" sz="2400" dirty="0">
                <a:solidFill>
                  <a:srgbClr val="C00000"/>
                </a:solidFill>
                <a:latin typeface="Times New Roman" panose="02020603050405020304" charset="0"/>
                <a:cs typeface="Times New Roman" panose="02020603050405020304" charset="0"/>
              </a:rPr>
              <a:t>（非常好）最符合对话情景。而</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项“你也一样”、</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项“别介意”和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项“请自便”均不符合上下文。因此，答案是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It is very important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查找新单词</a:t>
            </a:r>
            <a:r>
              <a:rPr lang="en-US" altLang="zh-CN" sz="2400" dirty="0">
                <a:latin typeface="Times New Roman" panose="02020603050405020304" charset="0"/>
                <a:ea typeface="宋体" panose="02010600030101010101" pitchFamily="2" charset="-122"/>
                <a:cs typeface="Times New Roman" panose="02020603050405020304" charset="0"/>
              </a:rPr>
              <a:t>) in a dictionary when learning a language. </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4571281" y="1815465"/>
            <a:ext cx="4058369"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look up new words</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4805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本题考查的是非谓语动词的知识点。句中出现了固定句型“</a:t>
            </a:r>
            <a:r>
              <a:rPr lang="en-US" altLang="zh-CN" sz="2400" dirty="0">
                <a:solidFill>
                  <a:srgbClr val="C00000"/>
                </a:solidFill>
                <a:latin typeface="Times New Roman" panose="02020603050405020304" charset="0"/>
                <a:cs typeface="Times New Roman" panose="02020603050405020304" charset="0"/>
              </a:rPr>
              <a:t>It is+</a:t>
            </a:r>
            <a:r>
              <a:rPr lang="zh-CN" altLang="en-US" sz="2400" dirty="0">
                <a:solidFill>
                  <a:srgbClr val="C00000"/>
                </a:solidFill>
                <a:latin typeface="Times New Roman" panose="02020603050405020304" charset="0"/>
                <a:cs typeface="Times New Roman" panose="02020603050405020304" charset="0"/>
              </a:rPr>
              <a:t>形容词</a:t>
            </a:r>
            <a:r>
              <a:rPr lang="en-US" altLang="zh-CN" sz="2400" dirty="0">
                <a:solidFill>
                  <a:srgbClr val="C00000"/>
                </a:solidFill>
                <a:latin typeface="Times New Roman" panose="02020603050405020304" charset="0"/>
                <a:cs typeface="Times New Roman" panose="02020603050405020304" charset="0"/>
              </a:rPr>
              <a:t>+to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，意为“做某事是</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的”。根据汉语提示，故本题的正确答案为：</a:t>
            </a:r>
            <a:r>
              <a:rPr lang="en-US" altLang="zh-CN" sz="2400" dirty="0">
                <a:solidFill>
                  <a:srgbClr val="C00000"/>
                </a:solidFill>
                <a:latin typeface="Times New Roman" panose="02020603050405020304" charset="0"/>
                <a:cs typeface="Times New Roman" panose="02020603050405020304" charset="0"/>
              </a:rPr>
              <a:t>to look up new words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The teacher as well as his students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对足球感兴趣</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Get up earlier,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否则你会迟到</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5" name="TextBox 4"/>
          <p:cNvSpPr txBox="1"/>
          <p:nvPr/>
        </p:nvSpPr>
        <p:spPr>
          <a:xfrm>
            <a:off x="4176161" y="563838"/>
            <a:ext cx="703688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is interested in football</a:t>
            </a:r>
          </a:p>
        </p:txBody>
      </p:sp>
      <p:sp>
        <p:nvSpPr>
          <p:cNvPr id="13" name="TextBox 4"/>
          <p:cNvSpPr txBox="1"/>
          <p:nvPr/>
        </p:nvSpPr>
        <p:spPr>
          <a:xfrm>
            <a:off x="854618" y="4281993"/>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本题考查的是并列句和时态的知识点。句中的连词“</a:t>
            </a:r>
            <a:r>
              <a:rPr lang="en-US" altLang="zh-CN" sz="2400" dirty="0">
                <a:solidFill>
                  <a:srgbClr val="C00000"/>
                </a:solidFill>
                <a:latin typeface="Times New Roman" panose="02020603050405020304" charset="0"/>
                <a:cs typeface="Times New Roman" panose="02020603050405020304" charset="0"/>
              </a:rPr>
              <a:t>or”</a:t>
            </a:r>
            <a:r>
              <a:rPr lang="zh-CN" altLang="en-US" sz="2400" dirty="0">
                <a:solidFill>
                  <a:srgbClr val="C00000"/>
                </a:solidFill>
                <a:latin typeface="Times New Roman" panose="02020603050405020304" charset="0"/>
                <a:cs typeface="Times New Roman" panose="02020603050405020304" charset="0"/>
              </a:rPr>
              <a:t>意为“否则”，常用于句型“祈使句</a:t>
            </a:r>
            <a:r>
              <a:rPr lang="en-US" altLang="zh-CN" sz="2400" dirty="0">
                <a:solidFill>
                  <a:srgbClr val="C00000"/>
                </a:solidFill>
                <a:latin typeface="Times New Roman" panose="02020603050405020304" charset="0"/>
                <a:cs typeface="Times New Roman" panose="02020603050405020304" charset="0"/>
              </a:rPr>
              <a:t>+or+</a:t>
            </a:r>
            <a:r>
              <a:rPr lang="zh-CN" altLang="en-US" sz="2400" dirty="0">
                <a:solidFill>
                  <a:srgbClr val="C00000"/>
                </a:solidFill>
                <a:latin typeface="Times New Roman" panose="02020603050405020304" charset="0"/>
                <a:cs typeface="Times New Roman" panose="02020603050405020304" charset="0"/>
              </a:rPr>
              <a:t>一般将来时”。故本题的正确答案为：</a:t>
            </a:r>
            <a:r>
              <a:rPr lang="en-US" altLang="zh-CN" sz="2400" dirty="0">
                <a:solidFill>
                  <a:srgbClr val="C00000"/>
                </a:solidFill>
                <a:latin typeface="Times New Roman" panose="02020603050405020304" charset="0"/>
                <a:cs typeface="Times New Roman" panose="02020603050405020304" charset="0"/>
              </a:rPr>
              <a:t>or you will be late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772891"/>
            <a:ext cx="1024719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本题考查的是主谓一致的知识点。句中出现了短语“</a:t>
            </a:r>
            <a:r>
              <a:rPr lang="en-US" altLang="zh-CN" sz="2400" dirty="0">
                <a:solidFill>
                  <a:srgbClr val="C00000"/>
                </a:solidFill>
                <a:latin typeface="Times New Roman" panose="02020603050405020304" charset="0"/>
                <a:cs typeface="Times New Roman" panose="02020603050405020304" charset="0"/>
              </a:rPr>
              <a:t>as well as”</a:t>
            </a:r>
            <a:r>
              <a:rPr lang="zh-CN" altLang="en-US" sz="2400" dirty="0">
                <a:solidFill>
                  <a:srgbClr val="C00000"/>
                </a:solidFill>
                <a:latin typeface="Times New Roman" panose="02020603050405020304" charset="0"/>
                <a:cs typeface="Times New Roman" panose="02020603050405020304" charset="0"/>
              </a:rPr>
              <a:t>，意为“也；和</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一样”，根据主谓一致的原则得知句中的主语为“</a:t>
            </a:r>
            <a:r>
              <a:rPr lang="en-US" altLang="zh-CN" sz="2400" dirty="0">
                <a:solidFill>
                  <a:srgbClr val="C00000"/>
                </a:solidFill>
                <a:latin typeface="Times New Roman" panose="02020603050405020304" charset="0"/>
                <a:cs typeface="Times New Roman" panose="02020603050405020304" charset="0"/>
              </a:rPr>
              <a:t>The teacher”</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is interested in football</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808688" y="3226992"/>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or you will be late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That is 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我昨天借的小说</a:t>
            </a: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I’ll tell him this good news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他一回来</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2724150" y="482482"/>
            <a:ext cx="561975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novel (which/that) I borrowed yesterday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364798"/>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本题考查的是定语从句的知识点。句中“</a:t>
            </a:r>
            <a:r>
              <a:rPr lang="en-US" altLang="zh-CN" sz="2400" dirty="0">
                <a:solidFill>
                  <a:srgbClr val="C00000"/>
                </a:solidFill>
                <a:latin typeface="Times New Roman" panose="02020603050405020304" charset="0"/>
                <a:cs typeface="Times New Roman" panose="02020603050405020304" charset="0"/>
              </a:rPr>
              <a:t>I borrowed yesterday”</a:t>
            </a:r>
            <a:r>
              <a:rPr lang="zh-CN" altLang="en-US" sz="2400" dirty="0">
                <a:solidFill>
                  <a:srgbClr val="C00000"/>
                </a:solidFill>
                <a:latin typeface="Times New Roman" panose="02020603050405020304" charset="0"/>
                <a:cs typeface="Times New Roman" panose="02020603050405020304" charset="0"/>
              </a:rPr>
              <a:t>作定语，修饰先行词“</a:t>
            </a:r>
            <a:r>
              <a:rPr lang="en-US" altLang="zh-CN" sz="2400" dirty="0">
                <a:solidFill>
                  <a:srgbClr val="C00000"/>
                </a:solidFill>
                <a:latin typeface="Times New Roman" panose="02020603050405020304" charset="0"/>
                <a:cs typeface="Times New Roman" panose="02020603050405020304" charset="0"/>
              </a:rPr>
              <a:t>the novel”</a:t>
            </a:r>
            <a:r>
              <a:rPr lang="zh-CN" altLang="en-US" sz="2400" dirty="0">
                <a:solidFill>
                  <a:srgbClr val="C00000"/>
                </a:solidFill>
                <a:latin typeface="Times New Roman" panose="02020603050405020304" charset="0"/>
                <a:cs typeface="Times New Roman" panose="02020603050405020304" charset="0"/>
              </a:rPr>
              <a:t>，此外，关系代词</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或</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在定语从句中充当宾语，可以省略，故本题的正确答案为：</a:t>
            </a:r>
            <a:r>
              <a:rPr lang="en-US" altLang="zh-CN" sz="2400" dirty="0">
                <a:solidFill>
                  <a:srgbClr val="C00000"/>
                </a:solidFill>
                <a:latin typeface="Times New Roman" panose="02020603050405020304" charset="0"/>
                <a:cs typeface="Times New Roman" panose="02020603050405020304" charset="0"/>
              </a:rPr>
              <a:t>the novel (which/that) I borrowed yesterday</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58546" y="4179277"/>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本题考查的是时间状语从句的知识点。句中的“</a:t>
            </a:r>
            <a:r>
              <a:rPr lang="en-US" altLang="zh-CN" sz="2400" dirty="0">
                <a:solidFill>
                  <a:srgbClr val="C00000"/>
                </a:solidFill>
                <a:latin typeface="Times New Roman" panose="02020603050405020304" charset="0"/>
                <a:cs typeface="Times New Roman" panose="02020603050405020304" charset="0"/>
              </a:rPr>
              <a:t>as soon as”</a:t>
            </a:r>
            <a:r>
              <a:rPr lang="zh-CN" altLang="en-US" sz="2400" dirty="0">
                <a:solidFill>
                  <a:srgbClr val="C00000"/>
                </a:solidFill>
                <a:latin typeface="Times New Roman" panose="02020603050405020304" charset="0"/>
                <a:cs typeface="Times New Roman" panose="02020603050405020304" charset="0"/>
              </a:rPr>
              <a:t>用于引导时间状语从句，意为“一</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就</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，此外，时间状语从句中动词的时态要符合“主将从现”原则，应使用一般现在时。故本题的正确答案为：</a:t>
            </a:r>
            <a:r>
              <a:rPr lang="en-US" altLang="zh-CN" sz="2400" dirty="0">
                <a:solidFill>
                  <a:srgbClr val="C00000"/>
                </a:solidFill>
                <a:latin typeface="Times New Roman" panose="02020603050405020304" charset="0"/>
                <a:cs typeface="Times New Roman" panose="02020603050405020304" charset="0"/>
              </a:rPr>
              <a:t>as soon as he comes back</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200650" y="320393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as soon as he comes back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635"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假设你是李华，收到了在网上购买的一本英语词典，发现封面破损了。请你给网店老板</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先生写一封电子邮件，表达你的不满，并提出更换一本词典。</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286509" y="1622371"/>
            <a:ext cx="9324976" cy="3156057"/>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Smith,</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writing to make a complaint about the English dictionary I bought from your online shop several days ago. It arrived on time but I found the cover of the dictionary was broken. Can you change a new one for me?</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looking forward to your early reply. </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053700" y="123747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Some people are used to getting up late _______ a cold morning.</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on         C. at         D. of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本题考查介词。根据定点法，</a:t>
            </a:r>
            <a:r>
              <a:rPr lang="en-US" altLang="zh-CN" sz="2400" dirty="0">
                <a:solidFill>
                  <a:srgbClr val="C00000"/>
                </a:solidFill>
                <a:latin typeface="Times New Roman" panose="02020603050405020304" charset="0"/>
                <a:cs typeface="Times New Roman" panose="02020603050405020304" charset="0"/>
              </a:rPr>
              <a:t>a cold morning</a:t>
            </a:r>
            <a:r>
              <a:rPr lang="zh-CN" altLang="en-US" sz="2400" dirty="0">
                <a:solidFill>
                  <a:srgbClr val="C00000"/>
                </a:solidFill>
                <a:latin typeface="Times New Roman" panose="02020603050405020304" charset="0"/>
                <a:cs typeface="Times New Roman" panose="02020603050405020304" charset="0"/>
              </a:rPr>
              <a:t>表示具体的时间点，要用介词</a:t>
            </a:r>
            <a:r>
              <a:rPr lang="en-US" altLang="zh-CN" sz="2400" dirty="0">
                <a:solidFill>
                  <a:srgbClr val="C00000"/>
                </a:solidFill>
                <a:latin typeface="Times New Roman" panose="02020603050405020304" charset="0"/>
                <a:cs typeface="Times New Roman" panose="02020603050405020304" charset="0"/>
              </a:rPr>
              <a:t>on</a:t>
            </a:r>
            <a:r>
              <a:rPr lang="zh-CN" altLang="en-US" sz="2400" dirty="0">
                <a:solidFill>
                  <a:srgbClr val="C00000"/>
                </a:solidFill>
                <a:latin typeface="Times New Roman" panose="02020603050405020304" charset="0"/>
                <a:cs typeface="Times New Roman" panose="02020603050405020304" charset="0"/>
              </a:rPr>
              <a:t>修饰，故此题正确答案为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I am sorry to have kept you waiting.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all right                        B. All right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You’re welcome                      D. My pleasure </a:t>
            </a: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am sorry to have kept you waiting</a:t>
            </a:r>
            <a:r>
              <a:rPr lang="zh-CN" altLang="en-US" sz="2400" dirty="0">
                <a:solidFill>
                  <a:srgbClr val="C00000"/>
                </a:solidFill>
                <a:latin typeface="Times New Roman" panose="02020603050405020304" charset="0"/>
                <a:cs typeface="Times New Roman" panose="02020603050405020304" charset="0"/>
              </a:rPr>
              <a:t>（很抱歉让你一直等着）可以得知，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That’s all right</a:t>
            </a:r>
            <a:r>
              <a:rPr lang="zh-CN" altLang="en-US" sz="2400" dirty="0">
                <a:solidFill>
                  <a:srgbClr val="C00000"/>
                </a:solidFill>
                <a:latin typeface="Times New Roman" panose="02020603050405020304" charset="0"/>
                <a:cs typeface="Times New Roman" panose="02020603050405020304" charset="0"/>
              </a:rPr>
              <a:t>（没关系）最符合对话情景。因此，答案是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lnSpc>
                <a:spcPts val="3500"/>
              </a:lnSpc>
            </a:pP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He wrote two novels and _______ of them have been made into films.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none          B. all            C. neither              D. both </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本题考查代词。根据筛选法，由</a:t>
            </a:r>
            <a:r>
              <a:rPr lang="en-US" altLang="zh-CN" sz="2400" dirty="0">
                <a:solidFill>
                  <a:srgbClr val="C00000"/>
                </a:solidFill>
                <a:latin typeface="Times New Roman" panose="02020603050405020304" charset="0"/>
                <a:cs typeface="Times New Roman" panose="02020603050405020304" charset="0"/>
              </a:rPr>
              <a:t>two novels</a:t>
            </a:r>
            <a:r>
              <a:rPr lang="zh-CN" altLang="en-US" sz="2400" dirty="0">
                <a:solidFill>
                  <a:srgbClr val="C00000"/>
                </a:solidFill>
                <a:latin typeface="Times New Roman" panose="02020603050405020304" charset="0"/>
                <a:cs typeface="Times New Roman" panose="02020603050405020304" charset="0"/>
              </a:rPr>
              <a:t>可以筛选出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两项，然后根据</a:t>
            </a:r>
            <a:r>
              <a:rPr lang="en-US" altLang="zh-CN" sz="2400" dirty="0">
                <a:solidFill>
                  <a:srgbClr val="C00000"/>
                </a:solidFill>
                <a:latin typeface="Times New Roman" panose="02020603050405020304" charset="0"/>
                <a:cs typeface="Times New Roman" panose="02020603050405020304" charset="0"/>
              </a:rPr>
              <a:t>have been made</a:t>
            </a:r>
            <a:r>
              <a:rPr lang="zh-CN" altLang="en-US" sz="2400" dirty="0">
                <a:solidFill>
                  <a:srgbClr val="C00000"/>
                </a:solidFill>
                <a:latin typeface="Times New Roman" panose="02020603050405020304" charset="0"/>
                <a:cs typeface="Times New Roman" panose="02020603050405020304" charset="0"/>
              </a:rPr>
              <a:t>可以排除</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项，因为若主语为</a:t>
            </a:r>
            <a:r>
              <a:rPr lang="en-US" altLang="zh-CN" sz="2400" dirty="0">
                <a:solidFill>
                  <a:srgbClr val="C00000"/>
                </a:solidFill>
                <a:latin typeface="Times New Roman" panose="02020603050405020304" charset="0"/>
                <a:cs typeface="Times New Roman" panose="02020603050405020304" charset="0"/>
              </a:rPr>
              <a:t>neither of them</a:t>
            </a:r>
            <a:r>
              <a:rPr lang="zh-CN" altLang="en-US" sz="2400" dirty="0">
                <a:solidFill>
                  <a:srgbClr val="C00000"/>
                </a:solidFill>
                <a:latin typeface="Times New Roman" panose="02020603050405020304" charset="0"/>
                <a:cs typeface="Times New Roman" panose="02020603050405020304" charset="0"/>
              </a:rPr>
              <a:t>，谓语动词应该使用单数形式，故此题正确答案为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824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Martin just worked out _______ one of the two math problems.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less difficult 	                  B. the less difficult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the most difficult            D. the least difficult</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本题考查形容词。根据筛选法，由</a:t>
            </a:r>
            <a:r>
              <a:rPr lang="en-US" altLang="zh-CN" sz="2400" dirty="0">
                <a:solidFill>
                  <a:srgbClr val="C00000"/>
                </a:solidFill>
                <a:latin typeface="Times New Roman" panose="02020603050405020304" charset="0"/>
                <a:cs typeface="Times New Roman" panose="02020603050405020304" charset="0"/>
              </a:rPr>
              <a:t>the two math problems</a:t>
            </a:r>
            <a:r>
              <a:rPr lang="zh-CN" altLang="en-US" sz="2400" dirty="0">
                <a:solidFill>
                  <a:srgbClr val="C00000"/>
                </a:solidFill>
                <a:latin typeface="Times New Roman" panose="02020603050405020304" charset="0"/>
                <a:cs typeface="Times New Roman" panose="02020603050405020304" charset="0"/>
              </a:rPr>
              <a:t>得知两者之间作比较应使用形容词的比较级形式，可以筛选出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两项。固定结构“</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比较级</a:t>
            </a:r>
            <a:r>
              <a:rPr lang="en-US" altLang="zh-CN" sz="2400" dirty="0">
                <a:solidFill>
                  <a:srgbClr val="C00000"/>
                </a:solidFill>
                <a:latin typeface="Times New Roman" panose="02020603050405020304" charset="0"/>
                <a:cs typeface="Times New Roman" panose="02020603050405020304" charset="0"/>
              </a:rPr>
              <a:t>+of the two…”</a:t>
            </a:r>
            <a:r>
              <a:rPr lang="zh-CN" altLang="en-US" sz="2400" dirty="0">
                <a:solidFill>
                  <a:srgbClr val="C00000"/>
                </a:solidFill>
                <a:latin typeface="Times New Roman" panose="02020603050405020304" charset="0"/>
                <a:cs typeface="Times New Roman" panose="02020603050405020304" charset="0"/>
              </a:rPr>
              <a:t>用来表示“两者之间较</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的那一个”，故此题正确答案为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If you want to visit the Summer Palace, I _______ the tickets for you in advance.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book      B. have booked      C. am booking        D. will book</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本题考查时态。根据分析法，</a:t>
            </a:r>
            <a:r>
              <a:rPr lang="en-US" altLang="zh-CN" sz="2400" dirty="0">
                <a:solidFill>
                  <a:srgbClr val="C00000"/>
                </a:solidFill>
                <a:latin typeface="Times New Roman" panose="02020603050405020304" charset="0"/>
                <a:cs typeface="Times New Roman" panose="02020603050405020304" charset="0"/>
              </a:rPr>
              <a:t>if</a:t>
            </a:r>
            <a:r>
              <a:rPr lang="zh-CN" altLang="en-US" sz="2400" dirty="0">
                <a:solidFill>
                  <a:srgbClr val="C00000"/>
                </a:solidFill>
                <a:latin typeface="Times New Roman" panose="02020603050405020304" charset="0"/>
                <a:cs typeface="Times New Roman" panose="02020603050405020304" charset="0"/>
              </a:rPr>
              <a:t>引导的条件状语从句时态应遵循“主将从现”的原则，从句中的谓语动词时态为一般现在时，主句中的谓语动词</a:t>
            </a:r>
            <a:r>
              <a:rPr lang="en-US" altLang="zh-CN" sz="2400" dirty="0">
                <a:solidFill>
                  <a:srgbClr val="C00000"/>
                </a:solidFill>
                <a:latin typeface="Times New Roman" panose="02020603050405020304" charset="0"/>
                <a:cs typeface="Times New Roman" panose="02020603050405020304" charset="0"/>
              </a:rPr>
              <a:t>book</a:t>
            </a:r>
            <a:r>
              <a:rPr lang="zh-CN" altLang="en-US" sz="2400" dirty="0">
                <a:solidFill>
                  <a:srgbClr val="C00000"/>
                </a:solidFill>
                <a:latin typeface="Times New Roman" panose="02020603050405020304" charset="0"/>
                <a:cs typeface="Times New Roman" panose="02020603050405020304" charset="0"/>
              </a:rPr>
              <a:t>应使用一般将来时，故此题正确答案为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According to the traffic law, teenagers under 18 _______ drive a car.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may not       B. can’t         C. mustn’t                  D. needn’t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本题考查情态动词。句意为“根据交通法，</a:t>
            </a:r>
            <a:r>
              <a:rPr lang="en-US" altLang="zh-CN" sz="2400" dirty="0">
                <a:solidFill>
                  <a:srgbClr val="C00000"/>
                </a:solidFill>
                <a:latin typeface="Times New Roman" panose="02020603050405020304" charset="0"/>
                <a:cs typeface="Times New Roman" panose="02020603050405020304" charset="0"/>
              </a:rPr>
              <a:t>18</a:t>
            </a:r>
            <a:r>
              <a:rPr lang="zh-CN" altLang="en-US" sz="2400" dirty="0">
                <a:solidFill>
                  <a:srgbClr val="C00000"/>
                </a:solidFill>
                <a:latin typeface="Times New Roman" panose="02020603050405020304" charset="0"/>
                <a:cs typeface="Times New Roman" panose="02020603050405020304" charset="0"/>
              </a:rPr>
              <a:t>岁以下的青少年禁止驾驶汽车。”</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mustn’t</a:t>
            </a:r>
            <a:r>
              <a:rPr lang="zh-CN" altLang="en-US" sz="2400" dirty="0">
                <a:solidFill>
                  <a:srgbClr val="C00000"/>
                </a:solidFill>
                <a:latin typeface="Times New Roman" panose="02020603050405020304" charset="0"/>
                <a:cs typeface="Times New Roman" panose="02020603050405020304" charset="0"/>
              </a:rPr>
              <a:t>表示“禁止”，故此题正确答案为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_______ what to do, we turned to our teacher for help.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know         B. Know not      C. Knowing not       D. Not knowing</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本题考查非谓语动词。根据分析法，动词</a:t>
            </a:r>
            <a:r>
              <a:rPr lang="en-US" altLang="zh-CN" sz="2400" dirty="0">
                <a:solidFill>
                  <a:srgbClr val="C00000"/>
                </a:solidFill>
                <a:latin typeface="Times New Roman" panose="02020603050405020304" charset="0"/>
                <a:cs typeface="Times New Roman" panose="02020603050405020304" charset="0"/>
              </a:rPr>
              <a:t>know</a:t>
            </a:r>
            <a:r>
              <a:rPr lang="zh-CN" altLang="en-US" sz="2400" dirty="0">
                <a:solidFill>
                  <a:srgbClr val="C00000"/>
                </a:solidFill>
                <a:latin typeface="Times New Roman" panose="02020603050405020304" charset="0"/>
                <a:cs typeface="Times New Roman" panose="02020603050405020304" charset="0"/>
              </a:rPr>
              <a:t>的逻辑主语是</a:t>
            </a:r>
            <a:r>
              <a:rPr lang="en-US" altLang="zh-CN" sz="2400" dirty="0">
                <a:solidFill>
                  <a:srgbClr val="C00000"/>
                </a:solidFill>
                <a:latin typeface="Times New Roman" panose="02020603050405020304" charset="0"/>
                <a:cs typeface="Times New Roman" panose="02020603050405020304" charset="0"/>
              </a:rPr>
              <a:t>we</a:t>
            </a:r>
            <a:r>
              <a:rPr lang="zh-CN" altLang="en-US" sz="2400" dirty="0">
                <a:solidFill>
                  <a:srgbClr val="C00000"/>
                </a:solidFill>
                <a:latin typeface="Times New Roman" panose="02020603050405020304" charset="0"/>
                <a:cs typeface="Times New Roman" panose="02020603050405020304" charset="0"/>
              </a:rPr>
              <a:t>，表示主动应使用动词的现在分词形式，此外，动词的现在分词的否定形式为</a:t>
            </a:r>
            <a:r>
              <a:rPr lang="en-US" altLang="zh-CN" sz="2400" dirty="0">
                <a:solidFill>
                  <a:srgbClr val="C00000"/>
                </a:solidFill>
                <a:latin typeface="Times New Roman" panose="02020603050405020304" charset="0"/>
                <a:cs typeface="Times New Roman" panose="02020603050405020304" charset="0"/>
              </a:rPr>
              <a:t>not doing</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00455" y="889000"/>
            <a:ext cx="1066292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You will get a toothache _______ you clean your teeth regularly and carefully.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unless             B. when        C. though            D. because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本题考查连词。句意为“你会牙疼，除非你定期仔细地清洁你的牙齿。”故此题正确答案为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981226" y="8890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There is no need to _______ my sister at the airport. She will come here by taxi.</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see off 	 B. pick up 	 C. look after 	 D. come across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本题考查动词短语辨析。</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see off</a:t>
            </a:r>
            <a:r>
              <a:rPr lang="zh-CN" altLang="en-US" sz="2400" dirty="0">
                <a:solidFill>
                  <a:srgbClr val="C00000"/>
                </a:solidFill>
                <a:latin typeface="Times New Roman" panose="02020603050405020304" charset="0"/>
                <a:cs typeface="Times New Roman" panose="02020603050405020304" charset="0"/>
              </a:rPr>
              <a:t>意为“送行”，</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pick up</a:t>
            </a:r>
            <a:r>
              <a:rPr lang="zh-CN" altLang="en-US" sz="2400" dirty="0">
                <a:solidFill>
                  <a:srgbClr val="C00000"/>
                </a:solidFill>
                <a:latin typeface="Times New Roman" panose="02020603050405020304" charset="0"/>
                <a:cs typeface="Times New Roman" panose="02020603050405020304" charset="0"/>
              </a:rPr>
              <a:t>意为“接载”，</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look after</a:t>
            </a:r>
            <a:r>
              <a:rPr lang="zh-CN" altLang="en-US" sz="2400" dirty="0">
                <a:solidFill>
                  <a:srgbClr val="C00000"/>
                </a:solidFill>
                <a:latin typeface="Times New Roman" panose="02020603050405020304" charset="0"/>
                <a:cs typeface="Times New Roman" panose="02020603050405020304" charset="0"/>
              </a:rPr>
              <a:t>意为“照顾”，</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come across</a:t>
            </a:r>
            <a:r>
              <a:rPr lang="zh-CN" altLang="en-US" sz="2400" dirty="0">
                <a:solidFill>
                  <a:srgbClr val="C00000"/>
                </a:solidFill>
                <a:latin typeface="Times New Roman" panose="02020603050405020304" charset="0"/>
                <a:cs typeface="Times New Roman" panose="02020603050405020304" charset="0"/>
              </a:rPr>
              <a:t>意为“偶然遇见”。句意为“没有必要去机场接我姐姐，她将坐出租车来这里。”故此题正确答案为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failed in the examination, _______ made his father very angry.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which         B. it         C. that         D. what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本题考查定语从句。根据分析法，本句为非限定性定语从句，</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用于代替“</a:t>
            </a:r>
            <a:r>
              <a:rPr lang="en-US" altLang="zh-CN" sz="2400" dirty="0">
                <a:solidFill>
                  <a:srgbClr val="C00000"/>
                </a:solidFill>
                <a:latin typeface="Times New Roman" panose="02020603050405020304" charset="0"/>
                <a:cs typeface="Times New Roman" panose="02020603050405020304" charset="0"/>
              </a:rPr>
              <a:t>He failed in the examination”</a:t>
            </a:r>
            <a:r>
              <a:rPr lang="zh-CN" altLang="en-US" sz="2400" dirty="0">
                <a:solidFill>
                  <a:srgbClr val="C00000"/>
                </a:solidFill>
                <a:latin typeface="Times New Roman" panose="02020603050405020304" charset="0"/>
                <a:cs typeface="Times New Roman" panose="02020603050405020304" charset="0"/>
              </a:rPr>
              <a:t>这件事情，故此题正确答案为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本题考查倒装句和时态。根据定点法，否定词</a:t>
            </a:r>
            <a:r>
              <a:rPr lang="en-US" altLang="zh-CN" sz="2400" dirty="0">
                <a:solidFill>
                  <a:srgbClr val="C00000"/>
                </a:solidFill>
                <a:latin typeface="Times New Roman" panose="02020603050405020304" charset="0"/>
                <a:cs typeface="Times New Roman" panose="02020603050405020304" charset="0"/>
              </a:rPr>
              <a:t>hardly</a:t>
            </a:r>
            <a:r>
              <a:rPr lang="zh-CN" altLang="en-US" sz="2400" dirty="0">
                <a:solidFill>
                  <a:srgbClr val="C00000"/>
                </a:solidFill>
                <a:latin typeface="Times New Roman" panose="02020603050405020304" charset="0"/>
                <a:cs typeface="Times New Roman" panose="02020603050405020304" charset="0"/>
              </a:rPr>
              <a:t>放在句首，要使用部分倒装，此外，</a:t>
            </a:r>
            <a:r>
              <a:rPr lang="en-US" altLang="zh-CN" sz="2400" dirty="0">
                <a:solidFill>
                  <a:srgbClr val="C00000"/>
                </a:solidFill>
                <a:latin typeface="Times New Roman" panose="02020603050405020304" charset="0"/>
                <a:cs typeface="Times New Roman" panose="02020603050405020304" charset="0"/>
              </a:rPr>
              <a:t>enter the classroom</a:t>
            </a:r>
            <a:r>
              <a:rPr lang="zh-CN" altLang="en-US" sz="2400" dirty="0">
                <a:solidFill>
                  <a:srgbClr val="C00000"/>
                </a:solidFill>
                <a:latin typeface="Times New Roman" panose="02020603050405020304" charset="0"/>
                <a:cs typeface="Times New Roman" panose="02020603050405020304" charset="0"/>
              </a:rPr>
              <a:t>这一动作发生在</a:t>
            </a:r>
            <a:r>
              <a:rPr lang="en-US" altLang="zh-CN" sz="2400" dirty="0">
                <a:solidFill>
                  <a:srgbClr val="C00000"/>
                </a:solidFill>
                <a:latin typeface="Times New Roman" panose="02020603050405020304" charset="0"/>
                <a:cs typeface="Times New Roman" panose="02020603050405020304" charset="0"/>
              </a:rPr>
              <a:t>the bell rang</a:t>
            </a:r>
            <a:r>
              <a:rPr lang="zh-CN" altLang="en-US" sz="2400" dirty="0">
                <a:solidFill>
                  <a:srgbClr val="C00000"/>
                </a:solidFill>
                <a:latin typeface="Times New Roman" panose="02020603050405020304" charset="0"/>
                <a:cs typeface="Times New Roman" panose="02020603050405020304" charset="0"/>
              </a:rPr>
              <a:t>之前，应使用过去完成时，故此题正确答案为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Hardly _______ the classroom when the bell rang.</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entered         B. did I enter         C. I had entered          D. had I entered</a:t>
            </a: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5572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Will you please sing for the sick at the hospital to cheer them up?</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I’m afraid so                             B. It’s very kind of you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am sorry to hear that               D. Certainly, I’ll be glad to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Will you please sing for the sick at the hospital to cheer them up</a:t>
            </a:r>
            <a:r>
              <a:rPr lang="zh-CN" altLang="en-US" sz="2400" dirty="0">
                <a:solidFill>
                  <a:srgbClr val="C00000"/>
                </a:solidFill>
                <a:latin typeface="Times New Roman" panose="02020603050405020304" charset="0"/>
                <a:cs typeface="Times New Roman" panose="02020603050405020304" charset="0"/>
              </a:rPr>
              <a:t>（你愿意去医院为病人唱歌，让他们振作起来吗）可知，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Certainly, I’ll be glad to</a:t>
            </a:r>
            <a:r>
              <a:rPr lang="zh-CN" altLang="en-US" sz="2400" dirty="0">
                <a:solidFill>
                  <a:srgbClr val="C00000"/>
                </a:solidFill>
                <a:latin typeface="Times New Roman" panose="02020603050405020304" charset="0"/>
                <a:cs typeface="Times New Roman" panose="02020603050405020304" charset="0"/>
              </a:rPr>
              <a:t>（当然，我很乐意）最符合对话情景。因此，答案是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will take an important exam tomorrow</a:t>
            </a:r>
            <a:r>
              <a:rPr lang="zh-CN" altLang="en-US" sz="2400" dirty="0">
                <a:solidFill>
                  <a:srgbClr val="C00000"/>
                </a:solidFill>
                <a:latin typeface="Times New Roman" panose="02020603050405020304" charset="0"/>
                <a:cs typeface="Times New Roman" panose="02020603050405020304" charset="0"/>
              </a:rPr>
              <a:t>（我明天有个重要的考试）可以得知，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Good luck</a:t>
            </a:r>
            <a:r>
              <a:rPr lang="zh-CN" altLang="en-US" sz="2400" dirty="0">
                <a:solidFill>
                  <a:srgbClr val="C00000"/>
                </a:solidFill>
                <a:latin typeface="Times New Roman" panose="02020603050405020304" charset="0"/>
                <a:cs typeface="Times New Roman" panose="02020603050405020304" charset="0"/>
              </a:rPr>
              <a:t>（祝你好运）最符合对话情景。因此，答案是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will take an important exam tomorrow.</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Have fun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Good idea                                       D. Good luck</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105" name="TextBox 4"/>
          <p:cNvSpPr txBox="1"/>
          <p:nvPr>
            <p:custDataLst>
              <p:tags r:id="rId1"/>
            </p:custDataLst>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5363483-4e39-4bb7-893a-0b945d3ccfa2"/>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14</TotalTime>
  <Words>7545</Words>
  <Application>Microsoft Office PowerPoint</Application>
  <PresentationFormat>宽屏</PresentationFormat>
  <Paragraphs>526</Paragraphs>
  <Slides>79</Slides>
  <Notes>79</Notes>
  <HiddenSlides>12</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79</vt:i4>
      </vt:variant>
    </vt:vector>
  </HeadingPairs>
  <TitlesOfParts>
    <vt:vector size="90" baseType="lpstr">
      <vt:lpstr>微软雅黑</vt:lpstr>
      <vt:lpstr>黑体</vt:lpstr>
      <vt:lpstr>等线</vt:lpstr>
      <vt:lpstr>方正大黑简体</vt:lpstr>
      <vt:lpstr>Impact</vt:lpstr>
      <vt:lpstr>Times New Roman</vt:lpstr>
      <vt:lpstr>方正公文黑体</vt:lpstr>
      <vt:lpstr>方正黑体简体</vt:lpstr>
      <vt:lpstr>宋体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112</cp:revision>
  <dcterms:created xsi:type="dcterms:W3CDTF">2021-08-19T06:32:00Z</dcterms:created>
  <dcterms:modified xsi:type="dcterms:W3CDTF">2023-09-02T03:28:41Z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