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3.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24.xml" ContentType="application/vnd.openxmlformats-officedocument.presentationml.tags+xml"/>
  <Override PartName="/ppt/notesSlides/notesSlide50.xml" ContentType="application/vnd.openxmlformats-officedocument.presentationml.notesSlide+xml"/>
  <Override PartName="/ppt/tags/tag25.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28.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9.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30.xml" ContentType="application/vnd.openxmlformats-officedocument.presentationml.tags+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6"/>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62" r:id="rId42"/>
    <p:sldId id="387" r:id="rId43"/>
    <p:sldId id="363" r:id="rId44"/>
    <p:sldId id="388" r:id="rId45"/>
    <p:sldId id="364" r:id="rId46"/>
    <p:sldId id="365" r:id="rId47"/>
    <p:sldId id="435" r:id="rId48"/>
    <p:sldId id="389" r:id="rId49"/>
    <p:sldId id="436" r:id="rId50"/>
    <p:sldId id="307" r:id="rId51"/>
    <p:sldId id="308" r:id="rId52"/>
    <p:sldId id="377" r:id="rId53"/>
    <p:sldId id="378" r:id="rId54"/>
    <p:sldId id="380" r:id="rId55"/>
    <p:sldId id="379" r:id="rId56"/>
    <p:sldId id="381" r:id="rId57"/>
    <p:sldId id="312" r:id="rId58"/>
    <p:sldId id="382" r:id="rId59"/>
    <p:sldId id="383" r:id="rId60"/>
    <p:sldId id="384" r:id="rId61"/>
    <p:sldId id="314" r:id="rId62"/>
    <p:sldId id="315" r:id="rId63"/>
    <p:sldId id="326" r:id="rId64"/>
    <p:sldId id="284" r:id="rId65"/>
  </p:sldIdLst>
  <p:sldSz cx="12192000" cy="6858000"/>
  <p:notesSz cx="6858000" cy="9144000"/>
  <p:embeddedFontLst>
    <p:embeddedFont>
      <p:font typeface="方正公文黑体" panose="02000500000000000000"/>
      <p:regular r:id="rId67"/>
    </p:embeddedFont>
    <p:embeddedFont>
      <p:font typeface="Impact" panose="020B0806030902050204" pitchFamily="34" charset="0"/>
      <p:regular r:id="rId68"/>
    </p:embeddedFont>
    <p:embeddedFont>
      <p:font typeface="等线" panose="02010600030101010101" pitchFamily="2" charset="-122"/>
      <p:regular r:id="rId69"/>
      <p:bold r:id="rId70"/>
    </p:embeddedFont>
    <p:embeddedFont>
      <p:font typeface="方正大黑简体" panose="02000000000000000000" pitchFamily="2" charset="-122"/>
      <p:regular r:id="rId71"/>
    </p:embeddedFont>
    <p:embeddedFont>
      <p:font typeface="方正黑体简体" panose="03000509000000000000" pitchFamily="65" charset="-122"/>
      <p:regular r:id="rId72"/>
    </p:embeddedFont>
    <p:embeddedFont>
      <p:font typeface="黑体" panose="02010609060101010101" pitchFamily="49" charset="-122"/>
      <p:regular r:id="rId73"/>
    </p:embeddedFont>
    <p:embeddedFont>
      <p:font typeface="微软雅黑" panose="020B0503020204020204" pitchFamily="34" charset="-122"/>
      <p:regular r:id="rId74"/>
      <p:bold r:id="rId75"/>
    </p:embeddedFont>
  </p:embeddedFontLst>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87"/>
            <p14:sldId id="363"/>
            <p14:sldId id="388"/>
            <p14:sldId id="364"/>
            <p14:sldId id="365"/>
            <p14:sldId id="435"/>
            <p14:sldId id="389"/>
            <p14:sldId id="436"/>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163" userDrawn="1">
          <p15:clr>
            <a:srgbClr val="A4A3A4"/>
          </p15:clr>
        </p15:guide>
        <p15:guide id="3" pos="98" userDrawn="1">
          <p15:clr>
            <a:srgbClr val="A4A3A4"/>
          </p15:clr>
        </p15:guide>
        <p15:guide id="4" pos="7394" userDrawn="1">
          <p15:clr>
            <a:srgbClr val="A4A3A4"/>
          </p15:clr>
        </p15:guide>
        <p15:guide id="5" orient="horz" pos="39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163"/>
        <p:guide pos="98"/>
        <p:guide pos="7394"/>
        <p:guide orient="horz" pos="391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2.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font" Target="fonts/font8.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3.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6.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4.fntdata"/><Relationship Id="rId75"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7.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font" Target="fonts/font5.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slide" Target="slide3.xml"/><Relationship Id="rId7" Type="http://schemas.openxmlformats.org/officeDocument/2006/relationships/slide" Target="slide50.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22.xml"/><Relationship Id="rId10" Type="http://schemas.openxmlformats.org/officeDocument/2006/relationships/image" Target="../media/image1.emf"/><Relationship Id="rId4" Type="http://schemas.openxmlformats.org/officeDocument/2006/relationships/slide" Target="slide10.xml"/><Relationship Id="rId9" Type="http://schemas.openxmlformats.org/officeDocument/2006/relationships/slide" Target="slide6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 Target="slide24.xml"/><Relationship Id="rId5" Type="http://schemas.openxmlformats.org/officeDocument/2006/relationships/notesSlide" Target="../notesSlides/notesSlide23.xml"/><Relationship Id="rId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 Target="slide28.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6.xml"/><Relationship Id="rId7" Type="http://schemas.openxmlformats.org/officeDocument/2006/relationships/notesSlide" Target="../notesSlides/notesSlide4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7.xml"/><Relationship Id="rId5" Type="http://schemas.openxmlformats.org/officeDocument/2006/relationships/tags" Target="../tags/tag18.xml"/><Relationship Id="rId4" Type="http://schemas.openxmlformats.org/officeDocument/2006/relationships/tags" Target="../tags/tag17.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21.xml"/><Relationship Id="rId7" Type="http://schemas.openxmlformats.org/officeDocument/2006/relationships/notesSlide" Target="../notesSlides/notesSlide48.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7.xml"/><Relationship Id="rId5" Type="http://schemas.openxmlformats.org/officeDocument/2006/relationships/tags" Target="../tags/tag23.xml"/><Relationship Id="rId4" Type="http://schemas.openxmlformats.org/officeDocument/2006/relationships/tags" Target="../tags/tag22.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 Target="slide51.xml"/><Relationship Id="rId5" Type="http://schemas.openxmlformats.org/officeDocument/2006/relationships/slide" Target="slide56.xml"/><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2.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30.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take my medicine tomorrow.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强迫 	B. 建议 	C. 吩咐	 D. 提醒</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本题考查动词。remind（动词）“提醒”，结合句意“请提醒我明天带药”，故此题正确答案为：D。</a:t>
            </a:r>
          </a:p>
        </p:txBody>
      </p:sp>
      <p:sp>
        <p:nvSpPr>
          <p:cNvPr id="105" name="TextBox 4"/>
          <p:cNvSpPr txBox="1"/>
          <p:nvPr/>
        </p:nvSpPr>
        <p:spPr>
          <a:xfrm>
            <a:off x="1198880" y="964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are many</a:t>
            </a:r>
            <a:r>
              <a:rPr lang="en-US" altLang="zh-CN" sz="2400" u="sng" dirty="0">
                <a:latin typeface="Times New Roman" panose="02020603050405020304" charset="0"/>
                <a:ea typeface="宋体" panose="02010600030101010101" pitchFamily="2" charset="-122"/>
                <a:cs typeface="Times New Roman" panose="02020603050405020304" charset="0"/>
              </a:rPr>
              <a:t> poisonous</a:t>
            </a:r>
            <a:r>
              <a:rPr lang="en-US" altLang="zh-CN" sz="2400" dirty="0">
                <a:latin typeface="Times New Roman" panose="02020603050405020304" charset="0"/>
                <a:ea typeface="宋体" panose="02010600030101010101" pitchFamily="2" charset="-122"/>
                <a:cs typeface="Times New Roman" panose="02020603050405020304" charset="0"/>
              </a:rPr>
              <a:t> snakes in the area.</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可怕的		 B. 有毒的 		C. 凶猛的 	D. 稀有的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本题考查形容词。poisonous（形容词）“有毒的”，结合句意“这个区域有许多毒蛇”，故此题正确答案为：B。</a:t>
            </a:r>
          </a:p>
        </p:txBody>
      </p:sp>
      <p:sp>
        <p:nvSpPr>
          <p:cNvPr id="105" name="TextBox 4"/>
          <p:cNvSpPr txBox="1"/>
          <p:nvPr/>
        </p:nvSpPr>
        <p:spPr>
          <a:xfrm>
            <a:off x="117475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song was </a:t>
            </a:r>
            <a:r>
              <a:rPr lang="en-US" altLang="zh-CN" sz="2400" u="sng" dirty="0">
                <a:latin typeface="Times New Roman" panose="02020603050405020304" charset="0"/>
                <a:ea typeface="宋体" panose="02010600030101010101" pitchFamily="2" charset="-122"/>
                <a:cs typeface="Times New Roman" panose="02020603050405020304" charset="0"/>
              </a:rPr>
              <a:t>specially</a:t>
            </a:r>
            <a:r>
              <a:rPr lang="en-US" altLang="zh-CN" sz="2400" dirty="0">
                <a:latin typeface="Times New Roman" panose="02020603050405020304" charset="0"/>
                <a:ea typeface="宋体" panose="02010600030101010101" pitchFamily="2" charset="-122"/>
                <a:cs typeface="Times New Roman" panose="02020603050405020304" charset="0"/>
              </a:rPr>
              <a:t> written for her birthday.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单独地 		B. 随意地 	C.专门地 	D. 顺便地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本题考查副词。specially（副词）“特别地，专门地”，结合句意“这首歌是专门为她的生日写的”，故此题正确答案为：C。</a:t>
            </a: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0960" y="885190"/>
            <a:ext cx="105994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They have been </a:t>
            </a:r>
            <a:r>
              <a:rPr lang="en-US" altLang="zh-CN" sz="2400" u="sng" dirty="0">
                <a:latin typeface="Times New Roman" panose="02020603050405020304" charset="0"/>
                <a:ea typeface="宋体" panose="02010600030101010101" pitchFamily="2" charset="-122"/>
                <a:cs typeface="Times New Roman" panose="02020603050405020304" charset="0"/>
              </a:rPr>
              <a:t>out of work</a:t>
            </a:r>
            <a:r>
              <a:rPr lang="en-US" altLang="zh-CN" sz="2400" dirty="0">
                <a:latin typeface="Times New Roman" panose="02020603050405020304" charset="0"/>
                <a:ea typeface="宋体" panose="02010600030101010101" pitchFamily="2" charset="-122"/>
                <a:cs typeface="Times New Roman" panose="02020603050405020304" charset="0"/>
              </a:rPr>
              <a:t> for years since their factory was closed down.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失业 	B. 休假 	C. 忙碌 	D. 求职</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本题考查介词短语。out of work（介词短语）“失业”，结合句意“自从工厂被关闭，他们已经失业很多年了”，故此题正确答案为：A。</a:t>
            </a: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This business plan looks very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专业的 		B.著名的 	C. 一流的 	D. 国际的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本题考查形容词。professional（形容词）“专业的”，结合句意“这个商业计划看起来非常专业”，故此题正确答案为：A。</a:t>
            </a: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 </a:t>
            </a:r>
            <a:r>
              <a:rPr lang="en-US" altLang="zh-CN" sz="2400" u="sng" dirty="0">
                <a:latin typeface="Times New Roman" panose="02020603050405020304" charset="0"/>
                <a:ea typeface="宋体" panose="02010600030101010101" pitchFamily="2" charset="-122"/>
                <a:cs typeface="Times New Roman" panose="02020603050405020304" charset="0"/>
              </a:rPr>
              <a:t>applied</a:t>
            </a:r>
            <a:r>
              <a:rPr lang="en-US" altLang="zh-CN" sz="2400" dirty="0">
                <a:latin typeface="Times New Roman" panose="02020603050405020304" charset="0"/>
                <a:ea typeface="宋体" panose="02010600030101010101" pitchFamily="2" charset="-122"/>
                <a:cs typeface="Times New Roman" panose="02020603050405020304" charset="0"/>
              </a:rPr>
              <a:t> to work in another school.</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渴望 		B. 恳求 	C. 呼吁	 D. 申请</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本题考查动词。apply（动词）“申请，应用”，结合句意“他申请去另一所学校工作”，故此题正确答案为：D。</a:t>
            </a: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190"/>
            <a:ext cx="933704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rubbish must be </a:t>
            </a:r>
            <a:r>
              <a:rPr lang="en-US" altLang="zh-CN" sz="2400" u="sng" dirty="0">
                <a:latin typeface="Times New Roman" panose="02020603050405020304" charset="0"/>
                <a:ea typeface="宋体" panose="02010600030101010101" pitchFamily="2" charset="-122"/>
                <a:cs typeface="Times New Roman" panose="02020603050405020304" charset="0"/>
              </a:rPr>
              <a:t>removed</a:t>
            </a:r>
            <a:r>
              <a:rPr lang="en-US" altLang="zh-CN" sz="2400" dirty="0">
                <a:latin typeface="Times New Roman" panose="02020603050405020304" charset="0"/>
                <a:ea typeface="宋体" panose="02010600030101010101" pitchFamily="2" charset="-122"/>
                <a:cs typeface="Times New Roman" panose="02020603050405020304" charset="0"/>
              </a:rPr>
              <a:t> to keep the classroom tidy.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焚烧 		B. 掩埋 	C. 清除 	D. 分类</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本题考查动词。remove（动词）“移除”，结合句意“为了保持教室整洁，这些垃圾必须被清除”，故此题正确答案为：C。</a:t>
            </a: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72465" y="900430"/>
            <a:ext cx="1151953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had an accident on the road and didn’t </a:t>
            </a:r>
            <a:r>
              <a:rPr lang="en-US" altLang="zh-CN" sz="2400" u="sng" dirty="0">
                <a:latin typeface="Times New Roman" panose="02020603050405020304" charset="0"/>
                <a:ea typeface="宋体" panose="02010600030101010101" pitchFamily="2" charset="-122"/>
                <a:cs typeface="Times New Roman" panose="02020603050405020304" charset="0"/>
              </a:rPr>
              <a:t>check in</a:t>
            </a:r>
            <a:r>
              <a:rPr lang="en-US" altLang="zh-CN" sz="2400" dirty="0">
                <a:latin typeface="Times New Roman" panose="02020603050405020304" charset="0"/>
                <a:ea typeface="宋体" panose="02010600030101010101" pitchFamily="2" charset="-122"/>
                <a:cs typeface="Times New Roman" panose="02020603050405020304" charset="0"/>
              </a:rPr>
              <a:t> at their hotel until midnight.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认领行李 	B. 登记入住 		C. 抵达 	D. 通知</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本题考查动词短语。check in（动词短语）“登记入住”，结合句意“他们在路上发生了事故，并且直到深夜才在他们的酒店办理登记入住”，故此题正确答案为：B。</a:t>
            </a:r>
          </a:p>
        </p:txBody>
      </p:sp>
      <p:sp>
        <p:nvSpPr>
          <p:cNvPr id="105" name="TextBox 4"/>
          <p:cNvSpPr txBox="1"/>
          <p:nvPr/>
        </p:nvSpPr>
        <p:spPr>
          <a:xfrm>
            <a:off x="528320" y="964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3" action="ppaction://hlinksldjump"/>
          </p:cNvPr>
          <p:cNvSpPr txBox="1">
            <a:spLocks noChangeArrowheads="1"/>
          </p:cNvSpPr>
          <p:nvPr/>
        </p:nvSpPr>
        <p:spPr bwMode="auto">
          <a:xfrm>
            <a:off x="5644515" y="5708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4" action="ppaction://hlinksldjump"/>
          </p:cNvPr>
          <p:cNvSpPr txBox="1">
            <a:spLocks noChangeArrowheads="1"/>
          </p:cNvSpPr>
          <p:nvPr/>
        </p:nvSpPr>
        <p:spPr bwMode="auto">
          <a:xfrm>
            <a:off x="5644515" y="13671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p>
        </p:txBody>
      </p:sp>
      <p:sp>
        <p:nvSpPr>
          <p:cNvPr id="4" name="文本框 13">
            <a:hlinkClick r:id="rId5" action="ppaction://hlinksldjump"/>
          </p:cNvPr>
          <p:cNvSpPr txBox="1">
            <a:spLocks noChangeArrowheads="1"/>
          </p:cNvSpPr>
          <p:nvPr/>
        </p:nvSpPr>
        <p:spPr bwMode="auto">
          <a:xfrm>
            <a:off x="5644515" y="21634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6" action="ppaction://hlinksldjump"/>
          </p:cNvPr>
          <p:cNvSpPr txBox="1">
            <a:spLocks noChangeArrowheads="1"/>
          </p:cNvSpPr>
          <p:nvPr/>
        </p:nvSpPr>
        <p:spPr bwMode="auto">
          <a:xfrm>
            <a:off x="5644515" y="2959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7" action="ppaction://hlinksldjump"/>
          </p:cNvPr>
          <p:cNvSpPr txBox="1">
            <a:spLocks noChangeArrowheads="1"/>
          </p:cNvSpPr>
          <p:nvPr/>
        </p:nvSpPr>
        <p:spPr bwMode="auto">
          <a:xfrm>
            <a:off x="5644515" y="375634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8" action="ppaction://hlinksldjump"/>
          </p:cNvPr>
          <p:cNvSpPr txBox="1">
            <a:spLocks noChangeArrowheads="1"/>
          </p:cNvSpPr>
          <p:nvPr/>
        </p:nvSpPr>
        <p:spPr bwMode="auto">
          <a:xfrm>
            <a:off x="5644515" y="4552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nvSpPr>
        <p:spPr bwMode="auto">
          <a:xfrm>
            <a:off x="5644515" y="534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0"/>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Truth is what we have been </a:t>
            </a:r>
            <a:r>
              <a:rPr lang="en-US" altLang="zh-CN" sz="2400" u="sng" dirty="0">
                <a:latin typeface="Times New Roman" panose="02020603050405020304" charset="0"/>
                <a:ea typeface="宋体" panose="02010600030101010101" pitchFamily="2" charset="-122"/>
                <a:cs typeface="Times New Roman" panose="02020603050405020304" charset="0"/>
              </a:rPr>
              <a:t>seeking</a:t>
            </a:r>
            <a:r>
              <a:rPr lang="en-US" altLang="zh-CN" sz="2400" dirty="0">
                <a:latin typeface="Times New Roman" panose="02020603050405020304" charset="0"/>
                <a:ea typeface="宋体" panose="02010600030101010101" pitchFamily="2" charset="-122"/>
                <a:cs typeface="Times New Roman" panose="02020603050405020304" charset="0"/>
              </a:rPr>
              <a:t> all our life.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追求 		B. 认同 		C. 检验 		D. 传播</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本题考查动词。seek（动词）“探寻，追求”，结合句意“真理是我们一生追求的东西”，故此题正确答案为：A。</a:t>
            </a: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failure was an unexpected </a:t>
            </a:r>
            <a:r>
              <a:rPr lang="en-US" altLang="zh-CN" sz="2400" u="sng" dirty="0">
                <a:latin typeface="Times New Roman" panose="02020603050405020304" charset="0"/>
                <a:ea typeface="宋体" panose="02010600030101010101" pitchFamily="2" charset="-122"/>
                <a:cs typeface="Times New Roman" panose="02020603050405020304" charset="0"/>
              </a:rPr>
              <a:t>blow</a:t>
            </a:r>
            <a:r>
              <a:rPr lang="en-US" altLang="zh-CN" sz="2400" dirty="0">
                <a:latin typeface="Times New Roman" panose="02020603050405020304" charset="0"/>
                <a:ea typeface="宋体" panose="02010600030101010101" pitchFamily="2" charset="-122"/>
                <a:cs typeface="Times New Roman" panose="02020603050405020304" charset="0"/>
              </a:rPr>
              <a:t> to him.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机会 		B. 打击 		C. 教训 		D. 变故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本题考查名词。blow（名词）“打击”，结合句意“这次失败对他来说是个意外的打击”，故此题正确答案为：B。</a:t>
            </a: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480" y="3658870"/>
            <a:ext cx="90328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see 	B. understand 		C. keep 	D. like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roots 	B. leaves 		C. grasses 	D. branches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hide	B. grow 		C. control 	D. recover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touch	B. help	 		C. fight	D. push</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reply 	B. voice 		C. song 	D. move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Mouse was out gathering food for the winter, Buffalo (野牛) came down to eat the grass. The little mouse did not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this, for he knew that Buffalo would eat all the long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 and there would be no place for him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He made up his mind to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Buffalo. “Hi, Buffalo, I challenge you to a fight!” he cried in an angry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6" name="TextBox 4"/>
          <p:cNvSpPr txBox="1"/>
          <p:nvPr/>
        </p:nvSpPr>
        <p:spPr>
          <a:xfrm>
            <a:off x="1720215" y="3735705"/>
            <a:ext cx="474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TextBox 4"/>
          <p:cNvSpPr txBox="1"/>
          <p:nvPr/>
        </p:nvSpPr>
        <p:spPr>
          <a:xfrm>
            <a:off x="1766570" y="417449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文本框 10">
            <a:hlinkClick r:id="rId6" action="ppaction://hlinksldjump"/>
          </p:cNvPr>
          <p:cNvSpPr txBox="1"/>
          <p:nvPr/>
        </p:nvSpPr>
        <p:spPr>
          <a:xfrm>
            <a:off x="4076700" y="61079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3" name="TextBox 4"/>
          <p:cNvSpPr txBox="1"/>
          <p:nvPr>
            <p:custDataLst>
              <p:tags r:id="rId1"/>
            </p:custDataLst>
          </p:nvPr>
        </p:nvSpPr>
        <p:spPr>
          <a:xfrm>
            <a:off x="1766570" y="458978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TextBox 4"/>
          <p:cNvSpPr txBox="1"/>
          <p:nvPr>
            <p:custDataLst>
              <p:tags r:id="rId2"/>
            </p:custDataLst>
          </p:nvPr>
        </p:nvSpPr>
        <p:spPr>
          <a:xfrm>
            <a:off x="1766570" y="5079365"/>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9" name="TextBox 4"/>
          <p:cNvSpPr txBox="1"/>
          <p:nvPr>
            <p:custDataLst>
              <p:tags r:id="rId3"/>
            </p:custDataLst>
          </p:nvPr>
        </p:nvSpPr>
        <p:spPr>
          <a:xfrm>
            <a:off x="1766570" y="5443220"/>
            <a:ext cx="4286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3"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6405" y="502285"/>
            <a:ext cx="11191240" cy="5323205"/>
          </a:xfrm>
          <a:prstGeom prst="rect">
            <a:avLst/>
          </a:prstGeom>
          <a:noFill/>
        </p:spPr>
        <p:txBody>
          <a:bodyPr wrap="square">
            <a:spAutoFit/>
          </a:bodyPr>
          <a:lstStyle/>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  【解析】 本题考查动词词义和上下文逻辑理解。从上文我们得知，buffalo 是出来吃草的，而从下文我们又了解到 mouse 靠躲在草丛里藏身。因此我们推断出本题是 mouse 不喜欢 buffalo 的行为。A 项 see（看见）、B 项understand（理解）、C 项 keep（保持）和 D 项 like（喜欢）。故此题正确答案为：D。</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  【解析】 本题考查名词词义和上下文理解。从文章开头我们知道buffalo是吃草的，因此本题推断出是吃掉长的草。A 项 roots（根部）、B 项 leaves（叶子）、C 项 grasses（草）和 D 项 branches（枝干）。故此题正确答案为：C。</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  【解析】 本题考查动词词义和上下文推断。从上文了解到 mouse 不喜欢 buffalo吃草，而它吃掉长的草会影响 mouse，这也解释了 mouse 不喜欢 buffalo吃草的原因。A 项 hide（躲藏）、B 项 grow（生长）、C 项 control（控制）和 D 项 recover（恢复），故此题正确答案为：A。</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  【解析】 本题考查动词和联系上下文。从下文得知，mouse 最后战胜了 buffalo，所以推断出来本题是下定决心向 buffalo 发出挑战。A 项 touch（触碰）、B 项 help（帮助）、C 项 fight（对抗）和 D 项 push（推），故此题正确答案为：C。</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  【解析】 本题考查名词和句子理解。mouse 发出愤怒的声音。A 项 reply（回应）、B 项 voice（声音）、C 项 song（歌声）和 D 项 move（移动），故此题正确答案为：B。</a:t>
            </a:r>
          </a:p>
        </p:txBody>
      </p:sp>
      <p:sp>
        <p:nvSpPr>
          <p:cNvPr id="4" name="文本框 3">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89874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Buffalo looked at him and replied, “You’d better </a:t>
            </a:r>
            <a:r>
              <a:rPr sz="2400" u="sng" dirty="0">
                <a:latin typeface="Times New Roman" panose="02020603050405020304" charset="0"/>
                <a:ea typeface="宋体" panose="02010600030101010101" pitchFamily="2" charset="-122"/>
                <a:cs typeface="Times New Roman" panose="02020603050405020304" charset="0"/>
              </a:rPr>
              <a:t>21</a:t>
            </a:r>
            <a:r>
              <a:rPr sz="2400" dirty="0">
                <a:latin typeface="Times New Roman" panose="02020603050405020304" charset="0"/>
                <a:ea typeface="宋体" panose="02010600030101010101" pitchFamily="2" charset="-122"/>
                <a:cs typeface="Times New Roman" panose="02020603050405020304" charset="0"/>
              </a:rPr>
              <a:t> , little one, or I shall step on you and there will be nothing left!”</a:t>
            </a:r>
          </a:p>
          <a:p>
            <a:pPr indent="0" algn="just" fontAlgn="auto">
              <a:lnSpc>
                <a:spcPct val="120000"/>
              </a:lnSpc>
            </a:pPr>
            <a:r>
              <a:rPr lang="en-US"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But Mouse </a:t>
            </a:r>
            <a:r>
              <a:rPr sz="2400" u="sng" dirty="0">
                <a:latin typeface="Times New Roman" panose="02020603050405020304" charset="0"/>
                <a:ea typeface="宋体" panose="02010600030101010101" pitchFamily="2" charset="-122"/>
                <a:cs typeface="Times New Roman" panose="02020603050405020304" charset="0"/>
              </a:rPr>
              <a:t>22</a:t>
            </a:r>
            <a:r>
              <a:rPr sz="2400" dirty="0">
                <a:latin typeface="Times New Roman" panose="02020603050405020304" charset="0"/>
                <a:ea typeface="宋体" panose="02010600030101010101" pitchFamily="2" charset="-122"/>
                <a:cs typeface="Times New Roman" panose="02020603050405020304" charset="0"/>
              </a:rPr>
              <a:t> repeated the challenge.</a:t>
            </a:r>
          </a:p>
        </p:txBody>
      </p:sp>
      <p:sp>
        <p:nvSpPr>
          <p:cNvPr id="4" name="文本框 3"/>
          <p:cNvSpPr txBox="1"/>
          <p:nvPr/>
        </p:nvSpPr>
        <p:spPr>
          <a:xfrm>
            <a:off x="944308" y="3313443"/>
            <a:ext cx="1058921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shut up 	B. get up 	C. sit up 	D. come up</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sadly 	B. passively 	C. honestly 	D. angrily</a:t>
            </a:r>
          </a:p>
        </p:txBody>
      </p:sp>
      <p:sp>
        <p:nvSpPr>
          <p:cNvPr id="5" name="TextBox 4"/>
          <p:cNvSpPr txBox="1"/>
          <p:nvPr/>
        </p:nvSpPr>
        <p:spPr>
          <a:xfrm>
            <a:off x="821120" y="33555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6" name="TextBox 4"/>
          <p:cNvSpPr txBox="1"/>
          <p:nvPr/>
        </p:nvSpPr>
        <p:spPr>
          <a:xfrm>
            <a:off x="821120" y="382260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27050" y="969645"/>
            <a:ext cx="10496550"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  【解析】 本题考查动词搭配含义。A 项 shut up（闭嘴）、B 项 get up（起床）、C 项 sit up（熬夜）和 D 项 come up（走近）。从下文 buffalo 对 mouse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说否则我就会把你踩到渣都不剩，推断出 buffalo 是让 mouse 闭嘴。故此题正确答案为：A。</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  【解析】 本题考查副词及理解。从 repeated the challenge 看出 mouse 还是没有放弃挑战 buffalo 的决心，A 项 sadly（伤心地）、B 项 passively（消极地）、C 项 honestly（诚实地）和 D 项 angrily（愤怒地），经过比较得出“愤怒地”更合适，故此题正确答案为：D。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Buffalo rushed toward Mouse and stepped on him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Then he looked down. To his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he could not find Mouse anywhere. Just then he felt a pain inside his right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shook his head as hard as he could, and ran here and there wildly. But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went deeper and deeper until at last he fell to the ground and lay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Mouse came out of his ear, and stood proudly upon his body. “Eho!” he shouted loudly, “I have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the greatest animal of all!”</a:t>
            </a:r>
          </a:p>
        </p:txBody>
      </p:sp>
      <p:sp>
        <p:nvSpPr>
          <p:cNvPr id="4" name="文本框 3"/>
          <p:cNvSpPr txBox="1"/>
          <p:nvPr/>
        </p:nvSpPr>
        <p:spPr>
          <a:xfrm>
            <a:off x="944880" y="2994025"/>
            <a:ext cx="10029825"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quietly 	B. heavily 	C. beautifully 		D. patiently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joy 	B. regret 	C. surprise 		D. satisfaction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eye 	B. ear 		C. hand 		D. leg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fear 	B. worry 	C. curiosity 		D. pain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still 	B. awake 	C. relaxed 		D. alive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met 	B. eaten 	C. defeated 		D. lost</a:t>
            </a:r>
          </a:p>
        </p:txBody>
      </p:sp>
      <p:sp>
        <p:nvSpPr>
          <p:cNvPr id="5" name="TextBox 4"/>
          <p:cNvSpPr txBox="1"/>
          <p:nvPr/>
        </p:nvSpPr>
        <p:spPr>
          <a:xfrm>
            <a:off x="771590" y="30722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771554" y="35376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5" action="ppaction://hlinksldjump"/>
          </p:cNvPr>
          <p:cNvSpPr txBox="1"/>
          <p:nvPr/>
        </p:nvSpPr>
        <p:spPr>
          <a:xfrm>
            <a:off x="5246368" y="5860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771655" y="39224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TextBox 4"/>
          <p:cNvSpPr txBox="1"/>
          <p:nvPr/>
        </p:nvSpPr>
        <p:spPr>
          <a:xfrm>
            <a:off x="771590" y="44444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771590" y="4872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7" name="TextBox 4"/>
          <p:cNvSpPr txBox="1"/>
          <p:nvPr>
            <p:custDataLst>
              <p:tags r:id="rId2"/>
            </p:custDataLst>
          </p:nvPr>
        </p:nvSpPr>
        <p:spPr>
          <a:xfrm>
            <a:off x="771590" y="52756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2"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29260" y="303530"/>
            <a:ext cx="11440160" cy="5785485"/>
          </a:xfrm>
          <a:prstGeom prst="rect">
            <a:avLst/>
          </a:prstGeom>
          <a:noFill/>
        </p:spPr>
        <p:txBody>
          <a:bodyPr wrap="square">
            <a:spAutoFit/>
          </a:bodyPr>
          <a:lstStyle/>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  【解析】 本题考查副词及句子理解。从“Buffalo rushed toward Mouse and stepped on him”可知，buffalo 冲向 mouse 并踩在它身上，A 项 quietly（安静地）、B 项 heavily（重重地）、C 项 beautifully（美丽地）和 D 项 patiently（耐心地），只有重重地踩下去，才符合逻辑。故此题正确答案为：B。</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【解析】 本题考查名词固定搭配及词义辨析。to his joy（让他高兴的是）、to his regret（让他后悔的是）、to his surprise（让他惊讶的是）和 to his satisfaction（让他满意的是）。根据下文“he could not find Mouse anywhere”我们得知他找不到 mouse，应该是出乎他意料的。故此题正确答案为：C。</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  【解析】 本题考查上下文理解。从下文 Mouse came out of his ear 推断出 mouse 是钻进了 buffalo 的耳朵里了，故此题正确答案为：B。</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 </a:t>
            </a:r>
            <a:r>
              <a:rPr 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 本题考查词义和联系上文理解。根据上文 felt a pain inside 以及本句的but，我们得知疼痛没有减少，而是越来越深了。故此题正确答案为：D。</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  【解析】 本题考查形容词的词义。lay still（躺倒不动）、lay awake（醒着躺在那）和 lay relaxed（放松地躺着），lay alive 查无此搭配。根据下文 mouse自觉已经胜利了，这里buffalo只能是躺倒不动了。故此题正确答案为：A。</a:t>
            </a:r>
          </a:p>
          <a:p>
            <a:pPr indent="0" algn="just" fontAlgn="auto">
              <a:spcAft>
                <a:spcPts val="1200"/>
              </a:spcAft>
            </a:pPr>
            <a:r>
              <a:rPr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  【解析】 本题考查动词词义及联系上下文。联系上文，mouse 自觉已经胜利。A项 met（遇见）、B 项 eaten（吃掉）、C 项 defeated（打败）和 D 项 lost（失去），只有“打败”最符合题意。故此题正确答案为：C。</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307454"/>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rPr>
              <a:t>In another part of the grassland, the hungry Red Fox </a:t>
            </a:r>
            <a:r>
              <a:rPr sz="2400" u="sng" dirty="0">
                <a:latin typeface="Times New Roman" panose="02020603050405020304" charset="0"/>
                <a:ea typeface="宋体" panose="02010600030101010101" pitchFamily="2" charset="-122"/>
                <a:cs typeface="Times New Roman" panose="02020603050405020304" charset="0"/>
              </a:rPr>
              <a:t>29</a:t>
            </a:r>
            <a:r>
              <a:rPr sz="2400" dirty="0">
                <a:latin typeface="Times New Roman" panose="02020603050405020304" charset="0"/>
                <a:ea typeface="宋体" panose="02010600030101010101" pitchFamily="2" charset="-122"/>
                <a:cs typeface="Times New Roman" panose="02020603050405020304" charset="0"/>
              </a:rPr>
              <a:t> the shout. He ran as fast as he </a:t>
            </a: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could in the direction of the shout. Soon he came upon the huge body of Buffalo with the littlemouse still </a:t>
            </a:r>
            <a:r>
              <a:rPr sz="2400" u="sng" dirty="0">
                <a:latin typeface="Times New Roman" panose="02020603050405020304" charset="0"/>
                <a:ea typeface="宋体" panose="02010600030101010101" pitchFamily="2" charset="-122"/>
                <a:cs typeface="Times New Roman" panose="02020603050405020304" charset="0"/>
              </a:rPr>
              <a:t>30</a:t>
            </a:r>
            <a:r>
              <a:rPr sz="2400" dirty="0">
                <a:latin typeface="Times New Roman" panose="02020603050405020304" charset="0"/>
                <a:ea typeface="宋体" panose="02010600030101010101" pitchFamily="2" charset="-122"/>
                <a:cs typeface="Times New Roman" panose="02020603050405020304" charset="0"/>
              </a:rPr>
              <a:t> upon it. Fox jumped upon Mouse, who gave one last cry and disappeared.</a:t>
            </a:r>
          </a:p>
        </p:txBody>
      </p:sp>
      <p:sp>
        <p:nvSpPr>
          <p:cNvPr id="4" name="文本框 3"/>
          <p:cNvSpPr txBox="1"/>
          <p:nvPr/>
        </p:nvSpPr>
        <p:spPr>
          <a:xfrm>
            <a:off x="952462" y="3463750"/>
            <a:ext cx="103999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heard 	B. answered	 C. missed 	D. ignored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working 	B. lying 	 C. sleeping 	D. standing</a:t>
            </a:r>
          </a:p>
        </p:txBody>
      </p:sp>
      <p:sp>
        <p:nvSpPr>
          <p:cNvPr id="5" name="TextBox 4"/>
          <p:cNvSpPr txBox="1"/>
          <p:nvPr/>
        </p:nvSpPr>
        <p:spPr>
          <a:xfrm>
            <a:off x="821156" y="3464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952207" y="3923073"/>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 name="文本框 9">
            <a:hlinkClick r:id="rId3" action="ppaction://hlinksldjump"/>
          </p:cNvPr>
          <p:cNvSpPr txBox="1"/>
          <p:nvPr/>
        </p:nvSpPr>
        <p:spPr>
          <a:xfrm>
            <a:off x="4956173" y="52907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14985" y="96774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 【解析】 本题考查动词词义及联系上下文。从上文的 mouse 发出欢呼，到本题后面的 the shout，可以推断出这里是听到。故此题正确答案为：A。</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【解析】 本题考查动名词及逻辑推理。从上文“He ran as fast as he could in the direction of the shout.”可以推断出 mouse 当时还是处于一个欢呼的状态，A 项 working（工作中）、B 项 lying（躺着）、C 项 sleeping（睡着的）和 D 项 standing（站着的），只有“站着欢呼”最为符合逻辑。故此题正确答案为：D。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Topher White went to a protected area for wildlife in Indonesia. He and his friends were walking through the rainforest when they came across a man cutting down a huge tree. This kind of illegal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非法的</a:t>
            </a:r>
            <a:r>
              <a:rPr lang="en-US" altLang="zh-CN" sz="2400" dirty="0">
                <a:solidFill>
                  <a:schemeClr val="tx1">
                    <a:lumMod val="75000"/>
                    <a:lumOff val="25000"/>
                  </a:schemeClr>
                </a:solidFill>
                <a:latin typeface="Times New Roman" panose="02020603050405020304" charset="0"/>
                <a:cs typeface="Times New Roman" panose="02020603050405020304" charset="0"/>
              </a:rPr>
              <a:t>) activity is a big problem in rainforest around the world. It causes climate change and destroys the natural living environments of animals and plants. White reported this to forest guards, but the tree cutter had run away from the scene already when the guard arrived. This experience made him worried.</a:t>
            </a: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7655" y="251460"/>
            <a:ext cx="11543030"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a trained engineer, thought technology could be part of the solution in the fight against illegal tree cutting. “The rainforest is a noisy place, but it’s also a noisy thing to cut a tree down,” he later told a newspaper reporter. “It struck me that there had to be a way to hear this.”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Over the next few months, White created a piece of warning equipment called Guardian. Fixed on treetops, Guardians can pick up the sound of a cutting machine from as far as two-thirds of a mile away. When a Guardian catches a sound of cutting trees, it sends an alarm to forest guards, indicating where the sound is coming from. The guards then set off to stop theillegal activity. “If you respond in time, there’s a chance that you can stop much of the tree cutting.” White said.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White set the first Guardians in a wildlife protection area in Indonesia. They worked well.</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After that, he started a non-profit group called Rainforest Connection to set Guardians all over the world.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According to Paragraph 1, illegal cutting of forest trees leads to ________.</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disappearance of rainfalls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increase of forest guards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decrease of human activities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destruction of animal homes</a:t>
            </a: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细节理解题。根据第一段第四句“It causes climate change and destroys the natural living environments of animals and plants.”可知，非法砍树会导致气候变化和破坏动植物的生存环境。故此题正确答案为：D。</a:t>
            </a:r>
          </a:p>
        </p:txBody>
      </p:sp>
      <p:sp>
        <p:nvSpPr>
          <p:cNvPr id="13" name="TextBox 4"/>
          <p:cNvSpPr txBox="1"/>
          <p:nvPr/>
        </p:nvSpPr>
        <p:spPr>
          <a:xfrm>
            <a:off x="735965" y="826770"/>
            <a:ext cx="7594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White got the idea of creating Guardians from ________.</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 noise of tree cutting</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 news about tree cutting</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complaints from forest guards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encouragement from his friends</a:t>
            </a:r>
          </a:p>
        </p:txBody>
      </p:sp>
      <p:sp>
        <p:nvSpPr>
          <p:cNvPr id="109" name="TextBox 4"/>
          <p:cNvSpPr txBox="1"/>
          <p:nvPr/>
        </p:nvSpPr>
        <p:spPr>
          <a:xfrm>
            <a:off x="702337" y="3876675"/>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细节理解题。根据第二段第二、三句“‘The rainforest is a noisy place, but it’s also a noisy thing to cut a tree down,’ he later told a newspaper reporter. ‘It struck me that there had to be a way to hear this.”可知，这个伐树的噪声触动了我，让我想到必须找出一个听到伐木声的方法。故此题正确答案为：A。</a:t>
            </a: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Guardians can help forest guards to ________.</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alarm tree cutters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scare off wild animals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catch tree cutters in time</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protect exploring tourists</a:t>
            </a: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细节理解题。根据第三段最后一句“‘If you respond in time, there’s a chance that you can stop much of the tree cutting.’ White said.”可知，如果你反应及时，就有机会阻止砍树。故此题正确答案为：C。</a:t>
            </a:r>
          </a:p>
        </p:txBody>
      </p:sp>
      <p:sp>
        <p:nvSpPr>
          <p:cNvPr id="13" name="TextBox 4"/>
          <p:cNvSpPr txBox="1"/>
          <p:nvPr/>
        </p:nvSpPr>
        <p:spPr>
          <a:xfrm>
            <a:off x="6991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be inferred about Guardians?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They can locate the tree cutting site.</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They help White make much money.</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They produce noise to stop tree cutting.</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They drive away wildlife from treetops.</a:t>
            </a:r>
          </a:p>
        </p:txBody>
      </p:sp>
      <p:sp>
        <p:nvSpPr>
          <p:cNvPr id="109" name="TextBox 4"/>
          <p:cNvSpPr txBox="1"/>
          <p:nvPr/>
        </p:nvSpPr>
        <p:spPr>
          <a:xfrm>
            <a:off x="723265" y="342900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推理判断题。根据第三段第三句“When a Guardian catches a sound of cutting trees, it sends an alarm to forest guards, indicating where the sound is coming from.”可知，从文中可以推理出“They can locate the tree cutting site (他们能够确定砍树的地点).”。故此题正确答案为：A。</a:t>
            </a:r>
          </a:p>
        </p:txBody>
      </p:sp>
      <p:sp>
        <p:nvSpPr>
          <p:cNvPr id="13" name="TextBox 4"/>
          <p:cNvSpPr txBox="1"/>
          <p:nvPr/>
        </p:nvSpPr>
        <p:spPr>
          <a:xfrm>
            <a:off x="61785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purpose of the passage?</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To describe a forest guard’s job.</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 share an adventure in the rainforest.</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To explain the importance of forest protection.</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To introduce an invention for forest protection.</a:t>
            </a:r>
          </a:p>
        </p:txBody>
      </p:sp>
      <p:sp>
        <p:nvSpPr>
          <p:cNvPr id="109" name="TextBox 4"/>
          <p:cNvSpPr txBox="1"/>
          <p:nvPr/>
        </p:nvSpPr>
        <p:spPr>
          <a:xfrm>
            <a:off x="723265" y="37362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主旨大意题。根据文中关键句，“This kind of illegal (非法的) activity is a big problem in rainforest around the world.”“It struck me that there had to be a way to hear this.”“White created a piece of warning equipment called Guardian.”，我们可以总结出本文围绕一种invention called Guardian来介绍。故此题正确答案为：D。</a:t>
            </a: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320402"/>
            <a:ext cx="11115675"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was a warm fall day as I pulled open my front door, hurrying to pick up someone from somewhere, which is my daily existence as a mother of four kids. As I rushed toward my car, there was a car parked in front of my house and a woman was pulling a book from my Little Free Library, a sort of public bookcase in my front yard.</a:t>
            </a: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Not wanting to scare her off, I didn’t move. She looked up and </a:t>
            </a:r>
            <a:r>
              <a:rPr sz="2400" u="sng" dirty="0">
                <a:solidFill>
                  <a:schemeClr val="tx1">
                    <a:lumMod val="75000"/>
                    <a:lumOff val="25000"/>
                  </a:schemeClr>
                </a:solidFill>
                <a:latin typeface="Times New Roman" panose="02020603050405020304" charset="0"/>
                <a:cs typeface="Times New Roman" panose="02020603050405020304" charset="0"/>
              </a:rPr>
              <a:t>spotted</a:t>
            </a:r>
            <a:r>
              <a:rPr sz="2400" dirty="0">
                <a:solidFill>
                  <a:schemeClr val="tx1">
                    <a:lumMod val="75000"/>
                    <a:lumOff val="25000"/>
                  </a:schemeClr>
                </a:solidFill>
                <a:latin typeface="Times New Roman" panose="02020603050405020304" charset="0"/>
                <a:cs typeface="Times New Roman" panose="02020603050405020304" charset="0"/>
              </a:rPr>
              <a:t> me. “I just love your library,” she said. It’s like a stranger telling you how lovely your kid is. A big smile spread across my face. “Take as many as you want,” I replied.</a:t>
            </a: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I’ve always loved to read. When I was a little girl, my parents wrote to all my favorite writers to tell them what a fan I was and they sent back thank-you cards and signed books. I’ve been a member of a book club for at least 14 years, and heavy boxes of books have followed me on every move.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1247067"/>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library was a special gift for me. Last February, my family members “surprised me” with a Little Free Library for my birthday. It is actually a book sharing shelf, where visitors can take a book and don’t have to return it or leave anything in exchange.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library, standing between my mailbox and my neighbor’s, officially opened on April 26, 2021. On that day a lot of my neighbors came, excited and supportive. Encouraged by this, I wanted it to attract more attention. I took pictures of the library, posted them online, and mentioned it to everyone I came across, basically hoping for more and more visitors to come and have fun in reading.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can we learn from Paragraph 1?</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 woman stole a book.</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A woman was driving away.</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The author was a busy mother.</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The author worked in a library.</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02210" y="3693677"/>
            <a:ext cx="112659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推理判断题。根据文中第一段几个关键句“hurrying to pick up someone from somewhere, which is my daily existence as a mother of four kids. As I rushed toward my car…”可以推理“The author was a busy mother.”，故此题正确答案为：C。</a:t>
            </a:r>
          </a:p>
        </p:txBody>
      </p:sp>
      <p:sp>
        <p:nvSpPr>
          <p:cNvPr id="13" name="TextBox 4"/>
          <p:cNvSpPr txBox="1"/>
          <p:nvPr/>
        </p:nvSpPr>
        <p:spPr>
          <a:xfrm>
            <a:off x="702367" y="902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does the underlined word “spotted” in Paragraph 2 mean?</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Noticed. 		B. Met. </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Joined. 			D. Recognized.</a:t>
            </a:r>
          </a:p>
        </p:txBody>
      </p:sp>
      <p:sp>
        <p:nvSpPr>
          <p:cNvPr id="6" name="TextBox 4"/>
          <p:cNvSpPr txBox="1"/>
          <p:nvPr/>
        </p:nvSpPr>
        <p:spPr>
          <a:xfrm>
            <a:off x="679311" y="3731780"/>
            <a:ext cx="994578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猜测词义题。根据文中第二段第二句“She looked up and spotted me.”可知，猜测spotted应该和looked up并列，其他选项意思为B项met（遇见），C项joined（加入），D项recognized（认出），都不适合。故此题正确答案为：A。</a:t>
            </a:r>
          </a:p>
        </p:txBody>
      </p:sp>
      <p:sp>
        <p:nvSpPr>
          <p:cNvPr id="7" name="TextBox 4"/>
          <p:cNvSpPr txBox="1"/>
          <p:nvPr/>
        </p:nvSpPr>
        <p:spPr>
          <a:xfrm>
            <a:off x="921385" y="86042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Whenever the author moves, she will surely ________.</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write to her family</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join the local book club</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take her books with her</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send cards to new neighbors</a:t>
            </a:r>
          </a:p>
        </p:txBody>
      </p:sp>
      <p:sp>
        <p:nvSpPr>
          <p:cNvPr id="109" name="TextBox 4"/>
          <p:cNvSpPr txBox="1"/>
          <p:nvPr/>
        </p:nvSpPr>
        <p:spPr>
          <a:xfrm>
            <a:off x="948320" y="330081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细节理解题。根据文中第三段第三句“I’ve been a member of a book club for at least 14 years, and heavy boxes of books have followed me on every move.”，抓住关键语句heavy boxes of books have followed me on every move，故此题正确答案为：C。</a:t>
            </a:r>
          </a:p>
        </p:txBody>
      </p:sp>
      <p:sp>
        <p:nvSpPr>
          <p:cNvPr id="13" name="TextBox 4"/>
          <p:cNvSpPr txBox="1"/>
          <p:nvPr/>
        </p:nvSpPr>
        <p:spPr>
          <a:xfrm>
            <a:off x="948055"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 we know about the bookcase?</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It was a present to the author.</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It was made by the author herself.</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It was a surprise from a book club.</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It was bought from a famous writer.</a:t>
            </a:r>
          </a:p>
        </p:txBody>
      </p:sp>
      <p:sp>
        <p:nvSpPr>
          <p:cNvPr id="109" name="TextBox 4"/>
          <p:cNvSpPr txBox="1"/>
          <p:nvPr/>
        </p:nvSpPr>
        <p:spPr>
          <a:xfrm>
            <a:off x="797364" y="3657459"/>
            <a:ext cx="997877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细节理解题。根据文中第四段“This library was a special gift for me. Last February, my family members ‘surprised me’ with a Little Free Library for my birthday. It is actually a book sharing shelf…”可知，原文gift对应选项中的present，故此题正确答案为：A。</a:t>
            </a:r>
          </a:p>
        </p:txBody>
      </p:sp>
      <p:sp>
        <p:nvSpPr>
          <p:cNvPr id="13" name="TextBox 4"/>
          <p:cNvSpPr txBox="1"/>
          <p:nvPr/>
        </p:nvSpPr>
        <p:spPr>
          <a:xfrm>
            <a:off x="866140" y="86550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author ran the library to ________.</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sell old books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make new friends</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 share reading pleasure</a:t>
            </a:r>
          </a:p>
          <a:p>
            <a:pPr indent="45720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earn respect from neighbors</a:t>
            </a:r>
          </a:p>
        </p:txBody>
      </p:sp>
      <p:sp>
        <p:nvSpPr>
          <p:cNvPr id="109" name="TextBox 4"/>
          <p:cNvSpPr txBox="1"/>
          <p:nvPr/>
        </p:nvSpPr>
        <p:spPr>
          <a:xfrm>
            <a:off x="1004487" y="3943432"/>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推理判断题。根据文中最后一段最后一句“I took pictures of the library,posted them online, and mentioned it to everyone I came across, basically hoping for more and more visitors to come and have fun in reading.”可知，作者经营图书馆是为了分享读书的乐趣，故此题正确答案为：C。</a:t>
            </a:r>
          </a:p>
        </p:txBody>
      </p:sp>
      <p:sp>
        <p:nvSpPr>
          <p:cNvPr id="13" name="TextBox 4"/>
          <p:cNvSpPr txBox="1"/>
          <p:nvPr/>
        </p:nvSpPr>
        <p:spPr>
          <a:xfrm>
            <a:off x="83185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5285" y="1014095"/>
            <a:ext cx="1145921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there are still thousands of cowboys in the American West. People may think cowboys in the modern age are completely different from what they used to be.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____</a:t>
            </a:r>
            <a:r>
              <a:rPr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Although cowboys often travel on four wheels now, they still have to be expert horsemen. They ride horses very regularly. Cowboys work on farms to look after farm cattle. The farm cattle are often free to move over large areas. In many parts of those areas, there are steep hills, rivers and streams, forests and rocks.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only way to travel the long distance in such areas are on horseback, or on foot; and you can’t chase cattle on foot!</a:t>
            </a:r>
          </a:p>
        </p:txBody>
      </p:sp>
      <p:sp>
        <p:nvSpPr>
          <p:cNvPr id="6" name="文本框 5"/>
          <p:cNvSpPr txBox="1"/>
          <p:nvPr>
            <p:custDataLst>
              <p:tags r:id="rId1"/>
            </p:custDataLst>
          </p:nvPr>
        </p:nvSpPr>
        <p:spPr>
          <a:xfrm>
            <a:off x="702945" y="18288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590040" y="4119563"/>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p>
        </p:txBody>
      </p:sp>
      <p:sp>
        <p:nvSpPr>
          <p:cNvPr id="13" name="TextBox 4"/>
          <p:cNvSpPr txBox="1"/>
          <p:nvPr>
            <p:custDataLst>
              <p:tags r:id="rId3"/>
            </p:custDataLst>
          </p:nvPr>
        </p:nvSpPr>
        <p:spPr>
          <a:xfrm>
            <a:off x="10316843" y="1193081"/>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4"/>
            </p:custDataLst>
          </p:nvPr>
        </p:nvSpPr>
        <p:spPr>
          <a:xfrm>
            <a:off x="7832658" y="2743066"/>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8" action="ppaction://hlinksldjump"/>
          </p:cNvPr>
          <p:cNvSpPr txBox="1"/>
          <p:nvPr>
            <p:custDataLst>
              <p:tags r:id="rId5"/>
            </p:custDataLst>
          </p:nvPr>
        </p:nvSpPr>
        <p:spPr>
          <a:xfrm>
            <a:off x="9097643" y="494466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根 据 上 句“People may think cowboys in the modern age are completely different from what they used to be.”中的关键词 People may think…completely different 暗示下句中的 difference，用 yet 表示转折，故此题正确答案为：D。</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根据后面一句“The only way to travel the long distance in such areas are on horseback, or on foot; and you can’t chase cattle on foot!”可知，此处介绍了出行方式，而 C 项介绍了 car、motorcycle 等交通工具，故此题正确答案为：C。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26415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have lots of jobs to do: They have to mark cattle so that they can be identified; they have to move cattle from place to place; they have to check that they are healthy. They also have to examine miles and miles of fences.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is no shortage of people who want to be cowboys. The job has a very special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reputation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名声</a:t>
            </a:r>
            <a:r>
              <a:rPr lang="en-US" altLang="zh-CN" sz="2400" dirty="0">
                <a:solidFill>
                  <a:schemeClr val="tx1">
                    <a:lumMod val="75000"/>
                    <a:lumOff val="25000"/>
                  </a:schemeClr>
                </a:solidFill>
                <a:latin typeface="Times New Roman" panose="02020603050405020304" charset="0"/>
                <a:cs typeface="Times New Roman" panose="02020603050405020304" charset="0"/>
              </a:rPr>
              <a:t>); it is different from other jobs, but it can be hard work.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Cowboys’ job can also be very dangerous, so they need to carry guns. They may come across dangerous wild animals, such as wolves. There are bears too, but they do not usually attack humans.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a:t>
            </a:r>
          </a:p>
        </p:txBody>
      </p:sp>
      <p:sp>
        <p:nvSpPr>
          <p:cNvPr id="3" name="文本框 2"/>
          <p:cNvSpPr txBox="1"/>
          <p:nvPr>
            <p:custDataLst>
              <p:tags r:id="rId1"/>
            </p:custDataLst>
          </p:nvPr>
        </p:nvSpPr>
        <p:spPr>
          <a:xfrm>
            <a:off x="880745" y="4170998"/>
            <a:ext cx="700595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Cowboys are working men.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Besides, it is not well paid.</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is not possible to use a car, not even motorcycle.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Yet, the difference may not be as big as people think.</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Nevertheless, it is useful to have a gun, just in case.</a:t>
            </a:r>
          </a:p>
        </p:txBody>
      </p:sp>
      <p:sp>
        <p:nvSpPr>
          <p:cNvPr id="13" name="TextBox 4"/>
          <p:cNvSpPr txBox="1"/>
          <p:nvPr>
            <p:custDataLst>
              <p:tags r:id="rId2"/>
            </p:custDataLst>
          </p:nvPr>
        </p:nvSpPr>
        <p:spPr>
          <a:xfrm>
            <a:off x="1332865" y="3365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3"/>
            </p:custDataLst>
          </p:nvPr>
        </p:nvSpPr>
        <p:spPr>
          <a:xfrm>
            <a:off x="9832340" y="20720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8" action="ppaction://hlinksldjump"/>
          </p:cNvPr>
          <p:cNvSpPr txBox="1"/>
          <p:nvPr>
            <p:custDataLst>
              <p:tags r:id="rId4"/>
            </p:custDataLst>
          </p:nvPr>
        </p:nvSpPr>
        <p:spPr>
          <a:xfrm>
            <a:off x="8405495" y="49593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5" name="TextBox 4"/>
          <p:cNvSpPr txBox="1"/>
          <p:nvPr>
            <p:custDataLst>
              <p:tags r:id="rId5"/>
            </p:custDataLst>
          </p:nvPr>
        </p:nvSpPr>
        <p:spPr>
          <a:xfrm>
            <a:off x="3754120" y="33782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69290" y="617855"/>
            <a:ext cx="10854055" cy="476948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这一段缺少中心句，根据后面一句“They have lots of jobs to do: …”，它解释了中心句“Cowboys are working men.”，故此题正确答案为：A。</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第四段介绍了 cowboys 的工作 special reputation，different，hard work，最后用一个连词 besides 顺承一下说明“it is not well paid”，故此题正确答案为：B。</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最后一段“Cowboys’ job can also be very dangerous, so they need to carry guns.”中有关键词 gun。空格前一句是说“这里也有熊，但它们通常不攻击人类”。E 项中 Nevertheless 表转折，句意为“然而，以防万一，有把枪还是有用的”。E 项中既有关键词 gun，又承接前一句的句意，故此题正确答案为：E。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me to open the window?</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It doesn’t matter 		B. I don’t know</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Never mind 			D. Yes, please</a:t>
            </a:r>
          </a:p>
        </p:txBody>
      </p:sp>
      <p:sp>
        <p:nvSpPr>
          <p:cNvPr id="105" name="TextBox 4"/>
          <p:cNvSpPr txBox="1"/>
          <p:nvPr/>
        </p:nvSpPr>
        <p:spPr>
          <a:xfrm>
            <a:off x="940012"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根据“Would you like me to open the window (你想让我打开窗户吗)?”并结合选项，下句应该是对请求做出应答，D项“Yes, please (是的，请吧).”最符合语境，故选D项。前三个选项分别是“没关系”“我不知道”和“不要紧”，均不适合用在该情景之下。故此题正确答案为：D。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807720" y="2465705"/>
            <a:ext cx="106965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Cara was nervous before the race. For several weeks, she had been training every day to prepare for it.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(final) the race day came.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she arrived, her coach was already on the track. Cara started her warm-up exercise under the guidance of the coach. This was helpful to keep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(she) from getting hurt.</a:t>
            </a:r>
          </a:p>
        </p:txBody>
      </p:sp>
      <p:sp>
        <p:nvSpPr>
          <p:cNvPr id="7" name="TextBox 4"/>
          <p:cNvSpPr txBox="1"/>
          <p:nvPr/>
        </p:nvSpPr>
        <p:spPr>
          <a:xfrm>
            <a:off x="3878317" y="2905850"/>
            <a:ext cx="1235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Finally</a:t>
            </a:r>
          </a:p>
        </p:txBody>
      </p:sp>
      <p:sp>
        <p:nvSpPr>
          <p:cNvPr id="8" name="TextBox 4"/>
          <p:cNvSpPr txBox="1"/>
          <p:nvPr/>
        </p:nvSpPr>
        <p:spPr>
          <a:xfrm>
            <a:off x="8641024" y="29055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p>
        </p:txBody>
      </p:sp>
      <p:sp>
        <p:nvSpPr>
          <p:cNvPr id="11" name="文本框 10">
            <a:hlinkClick r:id="rId4"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1"/>
            </p:custDataLst>
          </p:nvPr>
        </p:nvSpPr>
        <p:spPr>
          <a:xfrm>
            <a:off x="6923984" y="3807207"/>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her</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3661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 【解析】本题考查词性变化。根据分析句子结构解题法，填入词在句子中作状语，需填入副词，故此题正确答案为：Finally。</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【解析】本题考查状语从句连词的用法。根据句意“当她到达的时候，她的教练已在跑道上”，故此题正确答案为：When。</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【解析】本题考查代词的用法。根据分析句子结构解题法，填入词在动词 keep后充当宾语，应填入宾格形式，故此题正确答案为：her。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Cara’s friends got there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(early) than her. They let her know that they were there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(cheer) for her. They all wished her good luck. It was time for the race. All the runners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(call) to line up on the tracks.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(hear) the signal gun, Cara jump-started from the ground. She began to run as hard as she could.</a:t>
            </a:r>
          </a:p>
        </p:txBody>
      </p:sp>
      <p:sp>
        <p:nvSpPr>
          <p:cNvPr id="5" name="TextBox 4"/>
          <p:cNvSpPr txBox="1"/>
          <p:nvPr/>
        </p:nvSpPr>
        <p:spPr>
          <a:xfrm>
            <a:off x="4704080" y="591820"/>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earlier</a:t>
            </a:r>
          </a:p>
        </p:txBody>
      </p:sp>
      <p:sp>
        <p:nvSpPr>
          <p:cNvPr id="6" name="TextBox 4"/>
          <p:cNvSpPr txBox="1"/>
          <p:nvPr/>
        </p:nvSpPr>
        <p:spPr>
          <a:xfrm>
            <a:off x="2180590" y="1050290"/>
            <a:ext cx="15741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cheer</a:t>
            </a:r>
          </a:p>
        </p:txBody>
      </p:sp>
      <p:sp>
        <p:nvSpPr>
          <p:cNvPr id="7" name="TextBox 4"/>
          <p:cNvSpPr txBox="1"/>
          <p:nvPr/>
        </p:nvSpPr>
        <p:spPr>
          <a:xfrm>
            <a:off x="3519805" y="1487805"/>
            <a:ext cx="19234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were called</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9491980" y="148780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Hearing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333375" y="429895"/>
            <a:ext cx="11334750" cy="50774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 【解析】本题考查副词比较级变化。根据关键词解题法，由关键词 than 可以判断用副词比较级，故此题正确答案为：earlier。</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 【解析】本题考查非谓语动词。根据分析句子结构解题法，填入动词表示目的，应填入不定式，故此题正确答案为：to cheer。</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 【解析】本题考查动词的时态语态变化。根据分析句子结构解题法，动词 call 与主语 runners 是被动关系，应用过去时的被动语态，故此题正确答案为：were called。</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 【解析】本题考查非谓语动词。根据分析句子结构解题法，动词 hear 和主语Care 是主动关系，应填入现在分词作伴随状语，故此题正确答案为：Hearing。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8084" y="960485"/>
            <a:ext cx="9558607"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Running past the stands, she heard the voices of her friends cheering her name. Cara kept her energy and continued to keep a good speed. When she rounded the track </a:t>
            </a:r>
            <a:r>
              <a:rPr lang="en-US" altLang="zh-CN" sz="2400" u="sng">
                <a:latin typeface="Times New Roman" panose="02020603050405020304" charset="0"/>
                <a:ea typeface="宋体" panose="02010600030101010101" pitchFamily="2" charset="-122"/>
                <a:cs typeface="Times New Roman" panose="02020603050405020304" charset="0"/>
              </a:rPr>
              <a:t>53              </a:t>
            </a:r>
            <a:r>
              <a:rPr lang="en-US" altLang="zh-CN" sz="2400">
                <a:latin typeface="Times New Roman" panose="02020603050405020304" charset="0"/>
                <a:ea typeface="宋体" panose="02010600030101010101" pitchFamily="2" charset="-122"/>
                <a:cs typeface="Times New Roman" panose="02020603050405020304" charset="0"/>
              </a:rPr>
              <a:t> the last time, she and another runner were neck and neck for </a:t>
            </a:r>
            <a:r>
              <a:rPr lang="en-US" altLang="zh-CN" sz="2400" u="sng">
                <a:latin typeface="Times New Roman" panose="02020603050405020304" charset="0"/>
                <a:ea typeface="宋体" panose="02010600030101010101" pitchFamily="2" charset="-122"/>
                <a:cs typeface="Times New Roman" panose="02020603050405020304" charset="0"/>
              </a:rPr>
              <a:t>54                 </a:t>
            </a:r>
            <a:r>
              <a:rPr lang="en-US" altLang="zh-CN" sz="2400">
                <a:latin typeface="Times New Roman" panose="02020603050405020304" charset="0"/>
                <a:ea typeface="宋体" panose="02010600030101010101" pitchFamily="2" charset="-122"/>
                <a:cs typeface="Times New Roman" panose="02020603050405020304" charset="0"/>
              </a:rPr>
              <a:t> finish line. As the end approached, Cara put all her effort into those last few </a:t>
            </a:r>
            <a:r>
              <a:rPr lang="en-US" altLang="zh-CN" sz="2400" u="sng">
                <a:latin typeface="Times New Roman" panose="02020603050405020304" charset="0"/>
                <a:ea typeface="宋体" panose="02010600030101010101" pitchFamily="2" charset="-122"/>
                <a:cs typeface="Times New Roman" panose="02020603050405020304" charset="0"/>
              </a:rPr>
              <a:t>55             </a:t>
            </a:r>
            <a:r>
              <a:rPr lang="en-US" altLang="zh-CN" sz="2400">
                <a:latin typeface="Times New Roman" panose="02020603050405020304" charset="0"/>
                <a:ea typeface="宋体" panose="02010600030101010101" pitchFamily="2" charset="-122"/>
                <a:cs typeface="Times New Roman" panose="02020603050405020304" charset="0"/>
              </a:rPr>
              <a:t> (foot). She won the race narrowly. Cara was so happy.</a:t>
            </a:r>
          </a:p>
        </p:txBody>
      </p:sp>
      <p:sp>
        <p:nvSpPr>
          <p:cNvPr id="5" name="TextBox 4"/>
          <p:cNvSpPr txBox="1"/>
          <p:nvPr/>
        </p:nvSpPr>
        <p:spPr>
          <a:xfrm>
            <a:off x="3825497" y="188060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for</a:t>
            </a:r>
          </a:p>
        </p:txBody>
      </p:sp>
      <p:sp>
        <p:nvSpPr>
          <p:cNvPr id="10" name="文本框 9">
            <a:hlinkClick r:id="rId5"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6"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2" name="TextBox 4"/>
          <p:cNvSpPr txBox="1"/>
          <p:nvPr>
            <p:custDataLst>
              <p:tags r:id="rId1"/>
            </p:custDataLst>
          </p:nvPr>
        </p:nvSpPr>
        <p:spPr>
          <a:xfrm>
            <a:off x="3553082" y="229398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4" name="TextBox 4"/>
          <p:cNvSpPr txBox="1"/>
          <p:nvPr>
            <p:custDataLst>
              <p:tags r:id="rId2"/>
            </p:custDataLst>
          </p:nvPr>
        </p:nvSpPr>
        <p:spPr>
          <a:xfrm>
            <a:off x="4897377" y="270419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feet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36614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 【解析】本题考查固定搭配。for the last time（最后一次）作状语，可以放句首或句末，故此题正确答案为：for。</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【解析】本题考查冠词用法。根据分析句子结构解题法，the finish line 指最后一圈冲刺线，应填入定冠词，故此题正确答案为：the。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【解析】本题考查可数名词单复数变化。根据关键词解题法，可数名词在不定代词 few 后，应用名词复数形式，故此题正确答案为：feet。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56. ___________________</a:t>
            </a:r>
            <a:r>
              <a:rPr lang="en-US" sz="2400" dirty="0">
                <a:latin typeface="Times New Roman" panose="02020603050405020304" charset="0"/>
                <a:ea typeface="宋体" panose="02010600030101010101" pitchFamily="2" charset="-122"/>
                <a:cs typeface="Times New Roman" panose="02020603050405020304" charset="0"/>
              </a:rPr>
              <a:t>________________</a:t>
            </a:r>
            <a:r>
              <a:rPr sz="2400" dirty="0">
                <a:latin typeface="Times New Roman" panose="02020603050405020304" charset="0"/>
                <a:ea typeface="宋体" panose="02010600030101010101" pitchFamily="2" charset="-122"/>
                <a:cs typeface="Times New Roman" panose="02020603050405020304" charset="0"/>
              </a:rPr>
              <a:t>__________ (我昨天看的电影) is very interesting.</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1569085" y="1592580"/>
            <a:ext cx="704532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movie/film that I watched/saw yesterday</a:t>
            </a: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本题考查定语从句。根据汉语提示，先行词为 the film 且在从句中作宾语，故选用关系代词 that 或 which，也可以省略。故此题正确答案为：The movie/film that I watched/saw yesterday。</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2115" y="679450"/>
            <a:ext cx="11339195" cy="3192780"/>
          </a:xfrm>
          <a:prstGeom prst="rect">
            <a:avLst/>
          </a:prstGeom>
          <a:noFill/>
        </p:spPr>
        <p:txBody>
          <a:bodyPr wrap="square" rtlCol="0" anchor="t">
            <a:spAutoFit/>
          </a:bodyPr>
          <a:lstStyle/>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57. You might not believe that _</a:t>
            </a:r>
            <a:r>
              <a:rPr lang="en-US" sz="2400" dirty="0">
                <a:latin typeface="Times New Roman" panose="02020603050405020304" charset="0"/>
                <a:ea typeface="宋体" panose="02010600030101010101" pitchFamily="2" charset="-122"/>
                <a:cs typeface="Times New Roman" panose="02020603050405020304" charset="0"/>
              </a:rPr>
              <a:t>__</a:t>
            </a:r>
            <a:r>
              <a:rPr sz="2400" dirty="0">
                <a:latin typeface="Times New Roman" panose="02020603050405020304" charset="0"/>
                <a:ea typeface="宋体" panose="02010600030101010101" pitchFamily="2" charset="-122"/>
                <a:cs typeface="Times New Roman" panose="02020603050405020304" charset="0"/>
              </a:rPr>
              <a:t>______________________</a:t>
            </a:r>
            <a:r>
              <a:rPr lang="en-US" sz="2400" dirty="0">
                <a:latin typeface="Times New Roman" panose="02020603050405020304" charset="0"/>
                <a:ea typeface="宋体" panose="02010600030101010101" pitchFamily="2" charset="-122"/>
                <a:cs typeface="Times New Roman" panose="02020603050405020304" charset="0"/>
              </a:rPr>
              <a:t>____</a:t>
            </a:r>
            <a:r>
              <a:rPr sz="2400" dirty="0">
                <a:latin typeface="Times New Roman" panose="02020603050405020304" charset="0"/>
                <a:ea typeface="宋体" panose="02010600030101010101" pitchFamily="2" charset="-122"/>
                <a:cs typeface="Times New Roman" panose="02020603050405020304" charset="0"/>
              </a:rPr>
              <a:t>______ (本周我将步行上班).</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58. What they are doing _____________________________ (跟我没有多大关系).</a:t>
            </a:r>
          </a:p>
        </p:txBody>
      </p:sp>
      <p:sp>
        <p:nvSpPr>
          <p:cNvPr id="5" name="TextBox 4"/>
          <p:cNvSpPr txBox="1"/>
          <p:nvPr/>
        </p:nvSpPr>
        <p:spPr>
          <a:xfrm>
            <a:off x="4241165" y="226695"/>
            <a:ext cx="5293360" cy="953135"/>
          </a:xfrm>
          <a:prstGeom prst="rect">
            <a:avLst/>
          </a:prstGeom>
          <a:noFill/>
        </p:spPr>
        <p:txBody>
          <a:bodyPr wrap="square" rtlCol="0">
            <a:spAutoFit/>
          </a:bodyPr>
          <a:lstStyle/>
          <a:p>
            <a:pPr algn="l"/>
            <a:r>
              <a:rPr lang="en-US" sz="2800" dirty="0">
                <a:solidFill>
                  <a:srgbClr val="C00000"/>
                </a:solidFill>
                <a:latin typeface="Times New Roman" panose="02020603050405020304" charset="0"/>
                <a:cs typeface="Times New Roman" panose="02020603050405020304" charset="0"/>
              </a:rPr>
              <a:t>I will walk to work this week / </a:t>
            </a:r>
          </a:p>
          <a:p>
            <a:pPr algn="l"/>
            <a:r>
              <a:rPr lang="en-US" sz="2800" dirty="0">
                <a:solidFill>
                  <a:srgbClr val="C00000"/>
                </a:solidFill>
                <a:latin typeface="Times New Roman" panose="02020603050405020304" charset="0"/>
                <a:cs typeface="Times New Roman" panose="02020603050405020304" charset="0"/>
              </a:rPr>
              <a:t>I will go to work on foot this week</a:t>
            </a:r>
          </a:p>
        </p:txBody>
      </p:sp>
      <p:sp>
        <p:nvSpPr>
          <p:cNvPr id="13" name="TextBox 4"/>
          <p:cNvSpPr txBox="1"/>
          <p:nvPr/>
        </p:nvSpPr>
        <p:spPr>
          <a:xfrm>
            <a:off x="1002348" y="4184689"/>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本题考查的是主谓一致。从句作主语时，谓语动词用第三人称单数形式，have nothing to do with（与……无关）为固定搭配，根据汉语提示，故此题正确答案为：has nothing to do with me。</a:t>
            </a:r>
          </a:p>
        </p:txBody>
      </p:sp>
      <p:sp>
        <p:nvSpPr>
          <p:cNvPr id="14" name="TextBox 4"/>
          <p:cNvSpPr txBox="1"/>
          <p:nvPr/>
        </p:nvSpPr>
        <p:spPr>
          <a:xfrm>
            <a:off x="891170" y="174748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本题考查的是宾语从句。根据汉语提示，步行上班为 walk to work 或 go to work on foot，故此题正确答案为：I will walk to work this week / I will go to work on foot this week。</a:t>
            </a:r>
          </a:p>
        </p:txBody>
      </p:sp>
      <p:sp>
        <p:nvSpPr>
          <p:cNvPr id="15" name="TextBox 4"/>
          <p:cNvSpPr txBox="1"/>
          <p:nvPr/>
        </p:nvSpPr>
        <p:spPr>
          <a:xfrm>
            <a:off x="3292475" y="3266440"/>
            <a:ext cx="45707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has nothing to do with me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________?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have a cup of coffee.</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What do you mean		 B. How are you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May I help you 		 D. Are you with me</a:t>
            </a:r>
          </a:p>
        </p:txBody>
      </p:sp>
      <p:sp>
        <p:nvSpPr>
          <p:cNvPr id="105" name="TextBox 4"/>
          <p:cNvSpPr txBox="1"/>
          <p:nvPr/>
        </p:nvSpPr>
        <p:spPr>
          <a:xfrm>
            <a:off x="916940"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根据“I’d like to have a cup of coffee (我想喝杯咖啡).”并结合选项，我们能判断出上句的说话人是向对方发出了提供服务的信号，A项“你是什么意思？”、B项“你好吗？”和D项“你明白我说的话吗？”都没有为他人效劳的意思。C项“我能为您服务吗？”符合上下文。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00710" y="544195"/>
            <a:ext cx="11160125"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is going to spend the summer holiday in Qingdao, _______________________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(那儿她有一些亲戚).</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60. Li Ming is _____________________________ (和我一样高).</a:t>
            </a:r>
          </a:p>
        </p:txBody>
      </p:sp>
      <p:sp>
        <p:nvSpPr>
          <p:cNvPr id="13" name="TextBox 4"/>
          <p:cNvSpPr txBox="1"/>
          <p:nvPr/>
        </p:nvSpPr>
        <p:spPr>
          <a:xfrm>
            <a:off x="7810500" y="461010"/>
            <a:ext cx="39503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she has some relatives</a:t>
            </a:r>
          </a:p>
        </p:txBody>
      </p:sp>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8" name="TextBox 4"/>
          <p:cNvSpPr txBox="1"/>
          <p:nvPr/>
        </p:nvSpPr>
        <p:spPr>
          <a:xfrm>
            <a:off x="986156" y="1753522"/>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本题考查的是非限制性定语从句的用法。先行词 Qingdao 在从句中表示地点，故选用关系副词 where，根据汉语提示，故此题正确答案为：where she has some relatives。</a:t>
            </a: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本题考查的是比较状语从句的用法。as…as（和……一样），根据汉语提示，故此题正确答案为：as tall as me。</a:t>
            </a:r>
          </a:p>
        </p:txBody>
      </p:sp>
      <p:sp>
        <p:nvSpPr>
          <p:cNvPr id="12" name="TextBox 4"/>
          <p:cNvSpPr txBox="1"/>
          <p:nvPr/>
        </p:nvSpPr>
        <p:spPr>
          <a:xfrm>
            <a:off x="3036888" y="3106623"/>
            <a:ext cx="3550602"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tall as me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415607" y="1260157"/>
            <a:ext cx="11516417" cy="1863725"/>
          </a:xfrm>
          <a:prstGeom prst="rect">
            <a:avLst/>
          </a:prstGeom>
          <a:noFill/>
        </p:spPr>
        <p:txBody>
          <a:bodyPr wrap="square">
            <a:spAutoFit/>
          </a:bodyPr>
          <a:lstStyle/>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61.【写作内容】你是李华。下周日是你的生日，请用英语给你的外教Robert写一封邮件，邀请他来参加你的生日聚会。</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【写作要求】正文约40个英文单词，文中不可出现你自己的真实姓名、学校等信息。</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p>
        </p:txBody>
      </p:sp>
      <p:sp>
        <p:nvSpPr>
          <p:cNvPr id="2" name="文本框 1">
            <a:hlinkClick r:id="rId3" action="ppaction://hlinksldjump"/>
          </p:cNvPr>
          <p:cNvSpPr txBox="1"/>
          <p:nvPr/>
        </p:nvSpPr>
        <p:spPr>
          <a:xfrm>
            <a:off x="4504054" y="45150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52646"/>
            <a:ext cx="1714500" cy="534035"/>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参考范文</a:t>
            </a:r>
          </a:p>
        </p:txBody>
      </p:sp>
      <p:sp>
        <p:nvSpPr>
          <p:cNvPr id="2" name="文本框 1"/>
          <p:cNvSpPr txBox="1"/>
          <p:nvPr/>
        </p:nvSpPr>
        <p:spPr>
          <a:xfrm>
            <a:off x="1235074" y="1610994"/>
            <a:ext cx="9324976" cy="363601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Robert,</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How is it going? I’m writing to invite you to my birthday party.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The party will be held at my home from 6 p.m. to 11 p.m. next Friday. All teachers and students in our class will be invited.</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Would you please let me know as soon as possible if you could accept my invitation? I’m sure that you will have a good time there.</a:t>
            </a:r>
          </a:p>
          <a:p>
            <a:pPr algn="r">
              <a:lnSpc>
                <a:spcPct val="120000"/>
              </a:lnSpc>
            </a:pPr>
            <a:r>
              <a:rPr lang="en-US" altLang="zh-CN" sz="2400" dirty="0">
                <a:solidFill>
                  <a:srgbClr val="C00000"/>
                </a:solidFill>
                <a:latin typeface="Times New Roman" panose="02020603050405020304" charset="0"/>
                <a:cs typeface="Times New Roman" panose="02020603050405020304" charset="0"/>
              </a:rPr>
              <a:t>Yours,</a:t>
            </a:r>
          </a:p>
          <a:p>
            <a:pPr algn="r">
              <a:lnSpc>
                <a:spcPct val="120000"/>
              </a:lnSpc>
            </a:pPr>
            <a:r>
              <a:rPr lang="en-US" altLang="zh-CN" sz="2400" dirty="0">
                <a:solidFill>
                  <a:srgbClr val="C00000"/>
                </a:solidFill>
                <a:latin typeface="Times New Roman" panose="02020603050405020304" charset="0"/>
                <a:cs typeface="Times New Roman" panose="02020603050405020304" charset="0"/>
              </a:rPr>
              <a:t>Li Hua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Thank you very much for coming to meet me, Mr. Smith.</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________.</a:t>
            </a: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I hope so 		B. Have a nice day</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I see 			D. My pleasure</a:t>
            </a:r>
          </a:p>
        </p:txBody>
      </p:sp>
      <p:sp>
        <p:nvSpPr>
          <p:cNvPr id="36" name="TextBox 4"/>
          <p:cNvSpPr txBox="1"/>
          <p:nvPr/>
        </p:nvSpPr>
        <p:spPr>
          <a:xfrm>
            <a:off x="590467" y="10629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5777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这是一个收到感谢后进行回应的对话。“Thank you very much for coming to meet me”意为“非常感谢你来接我”。D项“乐意效劳”最符合上下文，故选D项。前三个选项分别是“希望如此”“祝你一天过得愉快”和“我明白了”，均不适合用以回应感谢。故此题正确答案为：D。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Excuse me. Could you tell me how to get to Garden Hotel?</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Garden Hotel? ________. I really don’t know.</a:t>
            </a: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Forget it 		B. I’m sorry</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Go ahead 		D. All right</a:t>
            </a: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这是一个有关问路的对话。上句说话人询问如何前往花园酒店，而对方回复“I really don’t know (我真不知道).”可以说明对方无法提供帮助。B项“我很抱歉”，符合上下文，而A项“算了吧”、C项“你说吧”和D项“好吧”，都不符合对话的情境。故此题正确答案为：B。</a:t>
            </a: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401955" y="4337050"/>
            <a:ext cx="11307445"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根据对话内容“This is Tom speaking (我是Tom). May I speak to Jane, please (我可以和Jane通下话吗)?”，我们可以判断出这是一个打电话的情景。B项“不用谢”用于回应致谢，C项“很高兴见到你”用于问候，D项“她是我的姐妹”用于做介绍，而A项“请别挂电话”最符合语境，故此题正确答案为：A。</a:t>
            </a:r>
          </a:p>
        </p:txBody>
      </p:sp>
      <p:sp>
        <p:nvSpPr>
          <p:cNvPr id="6" name="文本框 5"/>
          <p:cNvSpPr txBox="1"/>
          <p:nvPr/>
        </p:nvSpPr>
        <p:spPr>
          <a:xfrm>
            <a:off x="69659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Hello! This is Tom speaking. May I speak to Jane, please?</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________.</a:t>
            </a:r>
          </a:p>
          <a:p>
            <a:pPr indent="45720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Hold on, please 			B. You’re welcome</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C. Nice to meet you 			D. She’s my sister </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13</TotalTime>
  <Words>5926</Words>
  <Application>Microsoft Office PowerPoint</Application>
  <PresentationFormat>宽屏</PresentationFormat>
  <Paragraphs>452</Paragraphs>
  <Slides>64</Slides>
  <Notes>64</Notes>
  <HiddenSlides>10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64</vt:i4>
      </vt:variant>
    </vt:vector>
  </HeadingPairs>
  <TitlesOfParts>
    <vt:vector size="75" baseType="lpstr">
      <vt:lpstr>微软雅黑</vt:lpstr>
      <vt:lpstr>方正大黑简体</vt:lpstr>
      <vt:lpstr>等线</vt:lpstr>
      <vt:lpstr>黑体</vt:lpstr>
      <vt:lpstr>Impact</vt:lpstr>
      <vt:lpstr>方正黑体简体</vt:lpstr>
      <vt:lpstr>Times New Roman</vt:lpstr>
      <vt:lpstr>宋体</vt:lpstr>
      <vt:lpstr>Arial</vt:lpstr>
      <vt:lpstr>方正公文黑体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121</cp:revision>
  <dcterms:created xsi:type="dcterms:W3CDTF">2021-08-19T06:32:00Z</dcterms:created>
  <dcterms:modified xsi:type="dcterms:W3CDTF">2023-09-02T03:21:33Z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