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5.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6.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7.xml" ContentType="application/vnd.openxmlformats-officedocument.presentationml.tags+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tags/tag8.xml" ContentType="application/vnd.openxmlformats-officedocument.presentationml.tags+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tags/tag9.xml" ContentType="application/vnd.openxmlformats-officedocument.presentationml.tags+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tags/tag10.xml" ContentType="application/vnd.openxmlformats-officedocument.presentationml.tags+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2"/>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44" r:id="rId23"/>
    <p:sldId id="345" r:id="rId24"/>
    <p:sldId id="346" r:id="rId25"/>
    <p:sldId id="347" r:id="rId26"/>
    <p:sldId id="348" r:id="rId27"/>
    <p:sldId id="349" r:id="rId28"/>
    <p:sldId id="350" r:id="rId29"/>
    <p:sldId id="351" r:id="rId30"/>
    <p:sldId id="352" r:id="rId31"/>
    <p:sldId id="353" r:id="rId32"/>
    <p:sldId id="385" r:id="rId33"/>
    <p:sldId id="355" r:id="rId34"/>
    <p:sldId id="332" r:id="rId35"/>
    <p:sldId id="371" r:id="rId36"/>
    <p:sldId id="295" r:id="rId37"/>
    <p:sldId id="372" r:id="rId38"/>
    <p:sldId id="373" r:id="rId39"/>
    <p:sldId id="374" r:id="rId40"/>
    <p:sldId id="375" r:id="rId41"/>
    <p:sldId id="376" r:id="rId42"/>
    <p:sldId id="439" r:id="rId43"/>
    <p:sldId id="440" r:id="rId44"/>
    <p:sldId id="301" r:id="rId45"/>
    <p:sldId id="302" r:id="rId46"/>
    <p:sldId id="437" r:id="rId47"/>
    <p:sldId id="304" r:id="rId48"/>
    <p:sldId id="357" r:id="rId49"/>
    <p:sldId id="305" r:id="rId50"/>
    <p:sldId id="358" r:id="rId51"/>
    <p:sldId id="359" r:id="rId52"/>
    <p:sldId id="360" r:id="rId53"/>
    <p:sldId id="361" r:id="rId54"/>
    <p:sldId id="362" r:id="rId55"/>
    <p:sldId id="438" r:id="rId56"/>
    <p:sldId id="363" r:id="rId57"/>
    <p:sldId id="433" r:id="rId58"/>
    <p:sldId id="364" r:id="rId59"/>
    <p:sldId id="365" r:id="rId60"/>
    <p:sldId id="436" r:id="rId61"/>
    <p:sldId id="367" r:id="rId62"/>
    <p:sldId id="368" r:id="rId63"/>
    <p:sldId id="369" r:id="rId64"/>
    <p:sldId id="370" r:id="rId65"/>
    <p:sldId id="435" r:id="rId66"/>
    <p:sldId id="307" r:id="rId67"/>
    <p:sldId id="308" r:id="rId68"/>
    <p:sldId id="377" r:id="rId69"/>
    <p:sldId id="378" r:id="rId70"/>
    <p:sldId id="380" r:id="rId71"/>
    <p:sldId id="379" r:id="rId72"/>
    <p:sldId id="381" r:id="rId73"/>
    <p:sldId id="312" r:id="rId74"/>
    <p:sldId id="382" r:id="rId75"/>
    <p:sldId id="383" r:id="rId76"/>
    <p:sldId id="384" r:id="rId77"/>
    <p:sldId id="314" r:id="rId78"/>
    <p:sldId id="315" r:id="rId79"/>
    <p:sldId id="326" r:id="rId80"/>
    <p:sldId id="430" r:id="rId81"/>
  </p:sldIdLst>
  <p:sldSz cx="12192000" cy="6858000"/>
  <p:notesSz cx="6858000" cy="9144000"/>
  <p:embeddedFontLst>
    <p:embeddedFont>
      <p:font typeface="方正公文黑体" panose="02000500000000000000"/>
      <p:regular r:id="rId83"/>
    </p:embeddedFont>
    <p:embeddedFont>
      <p:font typeface="Impact" panose="020B0806030902050204" pitchFamily="34" charset="0"/>
      <p:regular r:id="rId84"/>
    </p:embeddedFont>
    <p:embeddedFont>
      <p:font typeface="等线" panose="02010600030101010101" pitchFamily="2" charset="-122"/>
      <p:regular r:id="rId85"/>
      <p:bold r:id="rId86"/>
    </p:embeddedFont>
    <p:embeddedFont>
      <p:font typeface="方正大黑简体" panose="02000000000000000000" pitchFamily="2" charset="-122"/>
      <p:regular r:id="rId87"/>
    </p:embeddedFont>
    <p:embeddedFont>
      <p:font typeface="方正黑体简体" panose="03000509000000000000" pitchFamily="65" charset="-122"/>
      <p:regular r:id="rId88"/>
    </p:embeddedFont>
    <p:embeddedFont>
      <p:font typeface="黑体" panose="02010609060101010101" pitchFamily="49" charset="-122"/>
      <p:regular r:id="rId89"/>
    </p:embeddedFont>
    <p:embeddedFont>
      <p:font typeface="微软雅黑" panose="020B0503020204020204" pitchFamily="34" charset="-122"/>
      <p:regular r:id="rId90"/>
      <p:bold r:id="rId91"/>
    </p:embeddedFont>
  </p:embeddedFontLst>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85"/>
            <p14:sldId id="355"/>
            <p14:sldId id="332"/>
            <p14:sldId id="371"/>
            <p14:sldId id="295"/>
            <p14:sldId id="372"/>
            <p14:sldId id="373"/>
            <p14:sldId id="374"/>
            <p14:sldId id="375"/>
            <p14:sldId id="376"/>
            <p14:sldId id="439"/>
            <p14:sldId id="440"/>
            <p14:sldId id="301"/>
            <p14:sldId id="302"/>
            <p14:sldId id="437"/>
            <p14:sldId id="304"/>
            <p14:sldId id="357"/>
            <p14:sldId id="305"/>
            <p14:sldId id="358"/>
            <p14:sldId id="359"/>
            <p14:sldId id="360"/>
            <p14:sldId id="361"/>
            <p14:sldId id="362"/>
            <p14:sldId id="438"/>
            <p14:sldId id="363"/>
            <p14:sldId id="433"/>
            <p14:sldId id="364"/>
            <p14:sldId id="365"/>
            <p14:sldId id="436"/>
            <p14:sldId id="367"/>
            <p14:sldId id="368"/>
            <p14:sldId id="369"/>
            <p14:sldId id="370"/>
            <p14:sldId id="435"/>
            <p14:sldId id="307"/>
            <p14:sldId id="308"/>
            <p14:sldId id="377"/>
            <p14:sldId id="378"/>
            <p14:sldId id="380"/>
            <p14:sldId id="379"/>
            <p14:sldId id="381"/>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1"/>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8.fntdata"/><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3.fntdata"/><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font" Target="fonts/font9.fntdata"/><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4.fntdata"/><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gs" Target="tags/tag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5.fntdata"/><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2" name="文本框 1">
            <a:hlinkClick r:id="" action="ppaction://hlinkshowjump?jump=nextslide"/>
          </p:cNvPr>
          <p:cNvSpPr txBox="1"/>
          <p:nvPr userDrawn="1"/>
        </p:nvSpPr>
        <p:spPr>
          <a:xfrm>
            <a:off x="1071562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slide" Target="slide2.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73.xml"/><Relationship Id="rId3" Type="http://schemas.openxmlformats.org/officeDocument/2006/relationships/slide" Target="slide3.xml"/><Relationship Id="rId7" Type="http://schemas.openxmlformats.org/officeDocument/2006/relationships/slide" Target="slide66.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slide" Target="slide44.xml"/><Relationship Id="rId5" Type="http://schemas.openxmlformats.org/officeDocument/2006/relationships/slide" Target="slide33.xml"/><Relationship Id="rId10" Type="http://schemas.openxmlformats.org/officeDocument/2006/relationships/image" Target="../media/image1.emf"/><Relationship Id="rId4" Type="http://schemas.openxmlformats.org/officeDocument/2006/relationships/slide" Target="slide10.xml"/><Relationship Id="rId9" Type="http://schemas.openxmlformats.org/officeDocument/2006/relationships/slide" Target="slide7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slide" Target="slide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slide" Target="slide2.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slide" Target="slide34.xml"/></Relationships>
</file>

<file path=ppt/slides/_rels/slide4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slide" Target="slide2.xml"/><Relationship Id="rId4" Type="http://schemas.openxmlformats.org/officeDocument/2006/relationships/image" Target="../media/image2.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slide" Target="slide2.xml"/><Relationship Id="rId4" Type="http://schemas.openxmlformats.org/officeDocument/2006/relationships/image" Target="../media/image2.jpeg"/></Relationships>
</file>

<file path=ppt/slides/_rels/slide67.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slide" Target="slide67.xml"/></Relationships>
</file>

<file path=ppt/slides/_rels/slide7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slide" Target="slide2.xml"/><Relationship Id="rId4" Type="http://schemas.openxmlformats.org/officeDocument/2006/relationships/image" Target="../media/image2.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slide" Target="slide2.xml"/><Relationship Id="rId4" Type="http://schemas.openxmlformats.org/officeDocument/2006/relationships/image" Target="../media/image2.jpeg"/></Relationships>
</file>

<file path=ppt/slides/_rels/slide78.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67C9A6AE-2CE7-5DD2-3DE6-46FFE370788E}"/>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词汇与语法（20小题，共40分） 【建议用时：20 mins】</a:t>
            </a:r>
          </a:p>
        </p:txBody>
      </p:sp>
      <p:sp>
        <p:nvSpPr>
          <p:cNvPr id="4" name="文本框 3"/>
          <p:cNvSpPr txBox="1"/>
          <p:nvPr/>
        </p:nvSpPr>
        <p:spPr>
          <a:xfrm>
            <a:off x="753746" y="1302215"/>
            <a:ext cx="10990580"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中选出句中画线的单词或词组的意义。</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They lived in a big </a:t>
            </a:r>
            <a:r>
              <a:rPr lang="en-US" altLang="zh-CN" sz="2400" u="sng" dirty="0">
                <a:latin typeface="Times New Roman" panose="02020603050405020304" charset="0"/>
                <a:ea typeface="宋体" panose="02010600030101010101" pitchFamily="2" charset="-122"/>
                <a:cs typeface="Times New Roman" panose="02020603050405020304" charset="0"/>
              </a:rPr>
              <a:t>crowded</a:t>
            </a:r>
            <a:r>
              <a:rPr lang="en-US" altLang="zh-CN" sz="2400" dirty="0">
                <a:latin typeface="Times New Roman" panose="02020603050405020304" charset="0"/>
                <a:ea typeface="宋体" panose="02010600030101010101" pitchFamily="2" charset="-122"/>
                <a:cs typeface="Times New Roman" panose="02020603050405020304" charset="0"/>
              </a:rPr>
              <a:t> city.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开放的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现代的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拥挤的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脏乱的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crowded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拥挤的”，结合句意“他们居住在一个拥挤的大城市”，</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When he was 25, John bought a house and </a:t>
            </a:r>
            <a:r>
              <a:rPr lang="en-US" altLang="zh-CN" sz="2400" u="sng" dirty="0">
                <a:latin typeface="Times New Roman" panose="02020603050405020304" charset="0"/>
                <a:ea typeface="宋体" panose="02010600030101010101" pitchFamily="2" charset="-122"/>
                <a:cs typeface="Times New Roman" panose="02020603050405020304" charset="0"/>
              </a:rPr>
              <a:t>got married</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结婚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搬家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庆祝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居住</a:t>
            </a: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get married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结婚”，结合句意“在他二十五岁时，</a:t>
            </a:r>
            <a:r>
              <a:rPr lang="en-US" altLang="zh-CN" sz="2400" dirty="0">
                <a:solidFill>
                  <a:srgbClr val="C00000"/>
                </a:solidFill>
                <a:latin typeface="Times New Roman" panose="02020603050405020304" charset="0"/>
                <a:cs typeface="Times New Roman" panose="02020603050405020304" charset="0"/>
              </a:rPr>
              <a:t>John</a:t>
            </a:r>
            <a:r>
              <a:rPr lang="zh-CN" altLang="en-US" sz="2400" dirty="0">
                <a:solidFill>
                  <a:srgbClr val="C00000"/>
                </a:solidFill>
                <a:latin typeface="Times New Roman" panose="02020603050405020304" charset="0"/>
                <a:cs typeface="Times New Roman" panose="02020603050405020304" charset="0"/>
              </a:rPr>
              <a:t>买了房子并结婚了”，</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When Molly was 8 years old, Helen came to live in the house </a:t>
            </a:r>
            <a:r>
              <a:rPr lang="en-US" altLang="zh-CN" sz="2400" u="sng" dirty="0">
                <a:latin typeface="Times New Roman" panose="02020603050405020304" charset="0"/>
                <a:ea typeface="宋体" panose="02010600030101010101" pitchFamily="2" charset="-122"/>
                <a:cs typeface="Times New Roman" panose="02020603050405020304" charset="0"/>
              </a:rPr>
              <a:t>opposite to</a:t>
            </a:r>
            <a:r>
              <a:rPr lang="en-US" altLang="zh-CN" sz="2400" dirty="0">
                <a:latin typeface="Times New Roman" panose="02020603050405020304" charset="0"/>
                <a:ea typeface="宋体" panose="02010600030101010101" pitchFamily="2" charset="-122"/>
                <a:cs typeface="Times New Roman" panose="02020603050405020304" charset="0"/>
              </a:rPr>
              <a:t> hers.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前面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后面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下面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在</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对面</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本题考查介词短语</a:t>
            </a:r>
            <a:r>
              <a:rPr lang="en-US" altLang="zh-CN" sz="2400" dirty="0">
                <a:solidFill>
                  <a:srgbClr val="C00000"/>
                </a:solidFill>
                <a:latin typeface="Times New Roman" panose="02020603050405020304" charset="0"/>
                <a:cs typeface="Times New Roman" panose="02020603050405020304" charset="0"/>
              </a:rPr>
              <a:t>opposite to</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在</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对面”，结合句意“</a:t>
            </a:r>
            <a:r>
              <a:rPr lang="en-US" altLang="zh-CN" sz="2400" dirty="0">
                <a:solidFill>
                  <a:srgbClr val="C00000"/>
                </a:solidFill>
                <a:latin typeface="Times New Roman" panose="02020603050405020304" charset="0"/>
                <a:cs typeface="Times New Roman" panose="02020603050405020304" charset="0"/>
              </a:rPr>
              <a:t>Molly</a:t>
            </a:r>
            <a:r>
              <a:rPr lang="zh-CN" altLang="en-US" sz="2400" dirty="0">
                <a:solidFill>
                  <a:srgbClr val="C00000"/>
                </a:solidFill>
                <a:latin typeface="Times New Roman" panose="02020603050405020304" charset="0"/>
                <a:cs typeface="Times New Roman" panose="02020603050405020304" charset="0"/>
              </a:rPr>
              <a:t>八岁时，</a:t>
            </a:r>
            <a:r>
              <a:rPr lang="en-US" altLang="zh-CN" sz="2400" dirty="0">
                <a:solidFill>
                  <a:srgbClr val="C00000"/>
                </a:solidFill>
                <a:latin typeface="Times New Roman" panose="02020603050405020304" charset="0"/>
                <a:cs typeface="Times New Roman" panose="02020603050405020304" charset="0"/>
              </a:rPr>
              <a:t>Helen</a:t>
            </a:r>
            <a:r>
              <a:rPr lang="zh-CN" altLang="en-US" sz="2400" dirty="0">
                <a:solidFill>
                  <a:srgbClr val="C00000"/>
                </a:solidFill>
                <a:latin typeface="Times New Roman" panose="02020603050405020304" charset="0"/>
                <a:cs typeface="Times New Roman" panose="02020603050405020304" charset="0"/>
              </a:rPr>
              <a:t>住进了她家对面的房子”，</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Mrs. Green traveled a lot and she wasn’t </a:t>
            </a:r>
            <a:r>
              <a:rPr lang="en-US" altLang="zh-CN" sz="2400" u="sng" dirty="0">
                <a:latin typeface="Times New Roman" panose="02020603050405020304" charset="0"/>
                <a:ea typeface="宋体" panose="02010600030101010101" pitchFamily="2" charset="-122"/>
                <a:cs typeface="Times New Roman" panose="02020603050405020304" charset="0"/>
              </a:rPr>
              <a:t>afraid of</a:t>
            </a:r>
            <a:r>
              <a:rPr lang="en-US" altLang="zh-CN" sz="2400" dirty="0">
                <a:latin typeface="Times New Roman" panose="02020603050405020304" charset="0"/>
                <a:ea typeface="宋体" panose="02010600030101010101" pitchFamily="2" charset="-122"/>
                <a:cs typeface="Times New Roman" panose="02020603050405020304" charset="0"/>
              </a:rPr>
              <a:t> taking a plane.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欣赏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害怕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盼望</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本题考查介词短语</a:t>
            </a:r>
            <a:r>
              <a:rPr lang="en-US" altLang="zh-CN" sz="2400" dirty="0">
                <a:solidFill>
                  <a:srgbClr val="C00000"/>
                </a:solidFill>
                <a:latin typeface="Times New Roman" panose="02020603050405020304" charset="0"/>
                <a:cs typeface="Times New Roman" panose="02020603050405020304" charset="0"/>
              </a:rPr>
              <a:t>be afraid of</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害怕</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，结合句意“</a:t>
            </a:r>
            <a:r>
              <a:rPr lang="en-US" altLang="zh-CN" sz="2400" dirty="0">
                <a:solidFill>
                  <a:srgbClr val="C00000"/>
                </a:solidFill>
                <a:latin typeface="Times New Roman" panose="02020603050405020304" charset="0"/>
                <a:cs typeface="Times New Roman" panose="02020603050405020304" charset="0"/>
              </a:rPr>
              <a:t>Green</a:t>
            </a:r>
            <a:r>
              <a:rPr lang="zh-CN" altLang="en-US" sz="2400" dirty="0">
                <a:solidFill>
                  <a:srgbClr val="C00000"/>
                </a:solidFill>
                <a:latin typeface="Times New Roman" panose="02020603050405020304" charset="0"/>
                <a:cs typeface="Times New Roman" panose="02020603050405020304" charset="0"/>
              </a:rPr>
              <a:t>夫人旅游过很多次，她不害怕坐飞机”，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It is interesting that a little child can sing a song without understanding its meaning </a:t>
            </a:r>
            <a:r>
              <a:rPr lang="en-US" altLang="zh-CN" sz="2400" u="sng" dirty="0">
                <a:latin typeface="Times New Roman" panose="02020603050405020304" charset="0"/>
                <a:ea typeface="宋体" panose="02010600030101010101" pitchFamily="2" charset="-122"/>
                <a:cs typeface="Times New Roman" panose="02020603050405020304" charset="0"/>
              </a:rPr>
              <a:t>fully</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部分地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悄悄地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仓促地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完全地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a:t>
            </a:r>
            <a:r>
              <a:rPr lang="en-US" altLang="zh-CN" sz="2400" dirty="0">
                <a:solidFill>
                  <a:srgbClr val="C00000"/>
                </a:solidFill>
                <a:latin typeface="Times New Roman" panose="02020603050405020304" charset="0"/>
                <a:cs typeface="Times New Roman" panose="02020603050405020304" charset="0"/>
              </a:rPr>
              <a:t>fully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完全地”，结合句意“有趣的是，一个小孩子能够在不完全理解含义的情况下唱出一首歌”，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How did it </a:t>
            </a:r>
            <a:r>
              <a:rPr lang="en-US" altLang="zh-CN" sz="2400" u="sng" dirty="0">
                <a:latin typeface="Times New Roman" panose="02020603050405020304" charset="0"/>
                <a:ea typeface="宋体" panose="02010600030101010101" pitchFamily="2" charset="-122"/>
                <a:cs typeface="Times New Roman" panose="02020603050405020304" charset="0"/>
              </a:rPr>
              <a:t>come about</a:t>
            </a:r>
            <a:r>
              <a:rPr lang="en-US" altLang="zh-CN" sz="2400" dirty="0">
                <a:latin typeface="Times New Roman" panose="02020603050405020304" charset="0"/>
                <a:ea typeface="宋体" panose="02010600030101010101" pitchFamily="2" charset="-122"/>
                <a:cs typeface="Times New Roman" panose="02020603050405020304" charset="0"/>
              </a:rPr>
              <a:t> that the car fell into the river?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出来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发生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失败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到达</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come about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发生”，结合句意“轿车掉进河里这件事是如何发生的？”，</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Nobody could </a:t>
            </a:r>
            <a:r>
              <a:rPr lang="en-US" altLang="zh-CN" sz="2400" u="sng" dirty="0">
                <a:latin typeface="Times New Roman" panose="02020603050405020304" charset="0"/>
                <a:ea typeface="宋体" panose="02010600030101010101" pitchFamily="2" charset="-122"/>
                <a:cs typeface="Times New Roman" panose="02020603050405020304" charset="0"/>
              </a:rPr>
              <a:t>persuade</a:t>
            </a:r>
            <a:r>
              <a:rPr lang="en-US" altLang="zh-CN" sz="2400" dirty="0">
                <a:latin typeface="Times New Roman" panose="02020603050405020304" charset="0"/>
                <a:ea typeface="宋体" panose="02010600030101010101" pitchFamily="2" charset="-122"/>
                <a:cs typeface="Times New Roman" panose="02020603050405020304" charset="0"/>
              </a:rPr>
              <a:t> her to change her mind.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强迫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帮助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说服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阻止</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persuade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说服”，结合句意“没有人能够说服她改变主意”，</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A red light is the </a:t>
            </a:r>
            <a:r>
              <a:rPr lang="en-US" altLang="zh-CN" sz="2400" u="sng" dirty="0">
                <a:latin typeface="Times New Roman" panose="02020603050405020304" charset="0"/>
                <a:ea typeface="宋体" panose="02010600030101010101" pitchFamily="2" charset="-122"/>
                <a:cs typeface="Times New Roman" panose="02020603050405020304" charset="0"/>
              </a:rPr>
              <a:t>signal</a:t>
            </a:r>
            <a:r>
              <a:rPr lang="en-US" altLang="zh-CN" sz="2400" dirty="0">
                <a:latin typeface="Times New Roman" panose="02020603050405020304" charset="0"/>
                <a:ea typeface="宋体" panose="02010600030101010101" pitchFamily="2" charset="-122"/>
                <a:cs typeface="Times New Roman" panose="02020603050405020304" charset="0"/>
              </a:rPr>
              <a:t> of danger.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信号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图案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景象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签名</a:t>
            </a:r>
          </a:p>
        </p:txBody>
      </p:sp>
      <p:sp>
        <p:nvSpPr>
          <p:cNvPr id="109" name="TextBox 4"/>
          <p:cNvSpPr txBox="1"/>
          <p:nvPr/>
        </p:nvSpPr>
        <p:spPr>
          <a:xfrm>
            <a:off x="260985" y="4486759"/>
            <a:ext cx="1167003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解析：本题考查名词</a:t>
            </a:r>
            <a:r>
              <a:rPr lang="en-US" altLang="zh-CN" sz="2400" dirty="0">
                <a:solidFill>
                  <a:srgbClr val="C00000"/>
                </a:solidFill>
                <a:latin typeface="Times New Roman" panose="02020603050405020304" charset="0"/>
                <a:cs typeface="Times New Roman" panose="02020603050405020304" charset="0"/>
              </a:rPr>
              <a:t>signal</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信号”，结合句意“红灯是危险的信号”，</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3"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4"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5"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6"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7"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8"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0"/>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World War I </a:t>
            </a:r>
            <a:r>
              <a:rPr lang="en-US" altLang="zh-CN" sz="2400" u="sng" dirty="0">
                <a:latin typeface="Times New Roman" panose="02020603050405020304" charset="0"/>
                <a:ea typeface="宋体" panose="02010600030101010101" pitchFamily="2" charset="-122"/>
                <a:cs typeface="Times New Roman" panose="02020603050405020304" charset="0"/>
              </a:rPr>
              <a:t>broke out</a:t>
            </a:r>
            <a:r>
              <a:rPr lang="en-US" altLang="zh-CN" sz="2400" dirty="0">
                <a:latin typeface="Times New Roman" panose="02020603050405020304" charset="0"/>
                <a:ea typeface="宋体" panose="02010600030101010101" pitchFamily="2" charset="-122"/>
                <a:cs typeface="Times New Roman" panose="02020603050405020304" charset="0"/>
              </a:rPr>
              <a:t> in 1914.</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结束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爆发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升级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失败</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break out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爆发”，结合句意“第一次世界大战在</a:t>
            </a:r>
            <a:r>
              <a:rPr lang="en-US" altLang="zh-CN" sz="2400" dirty="0">
                <a:solidFill>
                  <a:srgbClr val="C00000"/>
                </a:solidFill>
                <a:latin typeface="Times New Roman" panose="02020603050405020304" charset="0"/>
                <a:cs typeface="Times New Roman" panose="02020603050405020304" charset="0"/>
              </a:rPr>
              <a:t>1914</a:t>
            </a:r>
            <a:r>
              <a:rPr lang="zh-CN" altLang="en-US" sz="2400" dirty="0">
                <a:solidFill>
                  <a:srgbClr val="C00000"/>
                </a:solidFill>
                <a:latin typeface="Times New Roman" panose="02020603050405020304" charset="0"/>
                <a:cs typeface="Times New Roman" panose="02020603050405020304" charset="0"/>
              </a:rPr>
              <a:t>年爆发”，</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There seems to be no </a:t>
            </a:r>
            <a:r>
              <a:rPr lang="en-US" altLang="zh-CN" sz="2400" u="sng" dirty="0">
                <a:latin typeface="Times New Roman" panose="02020603050405020304" charset="0"/>
                <a:ea typeface="宋体" panose="02010600030101010101" pitchFamily="2" charset="-122"/>
                <a:cs typeface="Times New Roman" panose="02020603050405020304" charset="0"/>
              </a:rPr>
              <a:t>solution</a:t>
            </a:r>
            <a:r>
              <a:rPr lang="en-US" altLang="zh-CN" sz="2400" dirty="0">
                <a:latin typeface="Times New Roman" panose="02020603050405020304" charset="0"/>
                <a:ea typeface="宋体" panose="02010600030101010101" pitchFamily="2" charset="-122"/>
                <a:cs typeface="Times New Roman" panose="02020603050405020304" charset="0"/>
              </a:rPr>
              <a:t> to the problem.</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解决办法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最终结论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不明原因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发展过程</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solution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解决（办法）”，结合句意“这个问题似乎没有解决办法”，</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6895" y="548498"/>
            <a:ext cx="10200005"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中选出可以填入空白处的最佳答案。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16. John is _______ holiday in France.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in             B. on              C. at                 D. with</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本题考查介词。根据分析法，</a:t>
            </a:r>
            <a:r>
              <a:rPr lang="en-US" altLang="zh-CN" sz="2400" dirty="0">
                <a:solidFill>
                  <a:srgbClr val="C00000"/>
                </a:solidFill>
                <a:latin typeface="Times New Roman" panose="02020603050405020304" charset="0"/>
                <a:cs typeface="Times New Roman" panose="02020603050405020304" charset="0"/>
              </a:rPr>
              <a:t>be on holiday</a:t>
            </a:r>
            <a:r>
              <a:rPr lang="zh-CN" altLang="en-US" sz="2400" dirty="0">
                <a:solidFill>
                  <a:srgbClr val="C00000"/>
                </a:solidFill>
                <a:latin typeface="Times New Roman" panose="02020603050405020304" charset="0"/>
                <a:cs typeface="Times New Roman" panose="02020603050405020304" charset="0"/>
              </a:rPr>
              <a:t>为固定搭配，意为“在度假”，故此题正确答案为：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17. I asked two people the way to the station but _______ of them knew.</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either            B. both               C. neither               D. none</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本题考查代词。根据定点法，由</a:t>
            </a:r>
            <a:r>
              <a:rPr lang="en-US" altLang="zh-CN" sz="2400" dirty="0">
                <a:solidFill>
                  <a:srgbClr val="C00000"/>
                </a:solidFill>
                <a:latin typeface="Times New Roman" panose="02020603050405020304" charset="0"/>
                <a:cs typeface="Times New Roman" panose="02020603050405020304" charset="0"/>
              </a:rPr>
              <a:t>two</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but</a:t>
            </a:r>
            <a:r>
              <a:rPr lang="zh-CN" altLang="en-US" sz="2400" dirty="0">
                <a:solidFill>
                  <a:srgbClr val="C00000"/>
                </a:solidFill>
                <a:latin typeface="Times New Roman" panose="02020603050405020304" charset="0"/>
                <a:cs typeface="Times New Roman" panose="02020603050405020304" charset="0"/>
              </a:rPr>
              <a:t>可知两个人都不认识去车站的路，故此题正确答案为：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18. I had a banana and an apple, and I gave _______ banana to Mary.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B. an                 C. /                    D. the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本题考查冠词。根据分析法，后面的</a:t>
            </a:r>
            <a:r>
              <a:rPr lang="en-US" altLang="zh-CN" sz="2400" dirty="0">
                <a:solidFill>
                  <a:srgbClr val="C00000"/>
                </a:solidFill>
                <a:latin typeface="Times New Roman" panose="02020603050405020304" charset="0"/>
                <a:cs typeface="Times New Roman" panose="02020603050405020304" charset="0"/>
              </a:rPr>
              <a:t>banana</a:t>
            </a:r>
            <a:r>
              <a:rPr lang="zh-CN" altLang="en-US" sz="2400" dirty="0">
                <a:solidFill>
                  <a:srgbClr val="C00000"/>
                </a:solidFill>
                <a:latin typeface="Times New Roman" panose="02020603050405020304" charset="0"/>
                <a:cs typeface="Times New Roman" panose="02020603050405020304" charset="0"/>
              </a:rPr>
              <a:t>指的是前面提到的那一根，表示特指需要加定冠词</a:t>
            </a:r>
            <a:r>
              <a:rPr lang="en-US" altLang="zh-CN" sz="2400" dirty="0">
                <a:solidFill>
                  <a:srgbClr val="C00000"/>
                </a:solidFill>
                <a:latin typeface="Times New Roman" panose="02020603050405020304" charset="0"/>
                <a:cs typeface="Times New Roman" panose="02020603050405020304" charset="0"/>
              </a:rPr>
              <a:t>the</a:t>
            </a:r>
            <a:r>
              <a:rPr lang="zh-CN" altLang="en-US" sz="2400" dirty="0">
                <a:solidFill>
                  <a:srgbClr val="C00000"/>
                </a:solidFill>
                <a:latin typeface="Times New Roman" panose="02020603050405020304" charset="0"/>
                <a:cs typeface="Times New Roman" panose="02020603050405020304" charset="0"/>
              </a:rPr>
              <a:t>，故此题正确答案为：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19. Let’s do it right now,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will you            B. shall we              C. don’t you               D. don’t we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521970" y="468605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本题考查反义疑问句。根据分析法，</a:t>
            </a:r>
            <a:r>
              <a:rPr lang="en-US" altLang="zh-CN" sz="2400" dirty="0">
                <a:solidFill>
                  <a:srgbClr val="C00000"/>
                </a:solidFill>
                <a:latin typeface="Times New Roman" panose="02020603050405020304" charset="0"/>
                <a:cs typeface="Times New Roman" panose="02020603050405020304" charset="0"/>
              </a:rPr>
              <a:t>Let’s...</a:t>
            </a:r>
            <a:r>
              <a:rPr lang="zh-CN" altLang="en-US" sz="2400" dirty="0">
                <a:solidFill>
                  <a:srgbClr val="C00000"/>
                </a:solidFill>
                <a:latin typeface="Times New Roman" panose="02020603050405020304" charset="0"/>
                <a:cs typeface="Times New Roman" panose="02020603050405020304" charset="0"/>
              </a:rPr>
              <a:t>的反义疑问部分应该用</a:t>
            </a:r>
            <a:r>
              <a:rPr lang="en-US" altLang="zh-CN" sz="2400" dirty="0">
                <a:solidFill>
                  <a:srgbClr val="C00000"/>
                </a:solidFill>
                <a:latin typeface="Times New Roman" panose="02020603050405020304" charset="0"/>
                <a:cs typeface="Times New Roman" panose="02020603050405020304" charset="0"/>
              </a:rPr>
              <a:t>shall we</a:t>
            </a:r>
            <a:r>
              <a:rPr lang="zh-CN" altLang="en-US" sz="2400" dirty="0">
                <a:solidFill>
                  <a:srgbClr val="C00000"/>
                </a:solidFill>
                <a:latin typeface="Times New Roman" panose="02020603050405020304" charset="0"/>
                <a:cs typeface="Times New Roman" panose="02020603050405020304" charset="0"/>
              </a:rPr>
              <a:t>。故此题正确答案为：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20. Haven’t seen her for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such long time                B. so long time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such a long time             D. so a long time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437869"/>
            <a:ext cx="104127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本题考查固定搭配。根据分析法，</a:t>
            </a:r>
            <a:r>
              <a:rPr lang="en-US" altLang="zh-CN" sz="2400" dirty="0">
                <a:solidFill>
                  <a:srgbClr val="C00000"/>
                </a:solidFill>
                <a:latin typeface="Times New Roman" panose="02020603050405020304" charset="0"/>
                <a:cs typeface="Times New Roman" panose="02020603050405020304" charset="0"/>
              </a:rPr>
              <a:t>time</a:t>
            </a:r>
            <a:r>
              <a:rPr lang="zh-CN" altLang="en-US" sz="2400" dirty="0">
                <a:solidFill>
                  <a:srgbClr val="C00000"/>
                </a:solidFill>
                <a:latin typeface="Times New Roman" panose="02020603050405020304" charset="0"/>
                <a:cs typeface="Times New Roman" panose="02020603050405020304" charset="0"/>
              </a:rPr>
              <a:t>原是不可数名词，但在前面有形容词修饰时为可数，如</a:t>
            </a:r>
            <a:r>
              <a:rPr lang="en-US" altLang="zh-CN" sz="2400" dirty="0">
                <a:solidFill>
                  <a:srgbClr val="C00000"/>
                </a:solidFill>
                <a:latin typeface="Times New Roman" panose="02020603050405020304" charset="0"/>
                <a:cs typeface="Times New Roman" panose="02020603050405020304" charset="0"/>
              </a:rPr>
              <a:t>have a good time</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err="1">
                <a:solidFill>
                  <a:srgbClr val="C00000"/>
                </a:solidFill>
                <a:latin typeface="Times New Roman" panose="02020603050405020304" charset="0"/>
                <a:cs typeface="Times New Roman" panose="02020603050405020304" charset="0"/>
              </a:rPr>
              <a:t>such+a</a:t>
            </a:r>
            <a:r>
              <a:rPr lang="en-US" altLang="zh-CN" sz="2400" dirty="0">
                <a:solidFill>
                  <a:srgbClr val="C00000"/>
                </a:solidFill>
                <a:latin typeface="Times New Roman" panose="02020603050405020304" charset="0"/>
                <a:cs typeface="Times New Roman" panose="02020603050405020304" charset="0"/>
              </a:rPr>
              <a:t>/</a:t>
            </a:r>
            <a:r>
              <a:rPr lang="en-US" altLang="zh-CN" sz="2400" dirty="0" err="1">
                <a:solidFill>
                  <a:srgbClr val="C00000"/>
                </a:solidFill>
                <a:latin typeface="Times New Roman" panose="02020603050405020304" charset="0"/>
                <a:cs typeface="Times New Roman" panose="02020603050405020304" charset="0"/>
              </a:rPr>
              <a:t>an+adj</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单数可数名词”的结构可知，这里指“这么长时间”。故此题正确答案为：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21. This question is _______ my ability.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beyond        B. in              C. beside                   D. with</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本题考查固定搭配。根据分析法，</a:t>
            </a:r>
            <a:r>
              <a:rPr lang="en-US" altLang="zh-CN" sz="2400" dirty="0">
                <a:solidFill>
                  <a:srgbClr val="C00000"/>
                </a:solidFill>
                <a:latin typeface="Times New Roman" panose="02020603050405020304" charset="0"/>
                <a:cs typeface="Times New Roman" panose="02020603050405020304" charset="0"/>
              </a:rPr>
              <a:t>beyond</a:t>
            </a:r>
            <a:r>
              <a:rPr lang="zh-CN" altLang="en-US" sz="2400" dirty="0">
                <a:solidFill>
                  <a:srgbClr val="C00000"/>
                </a:solidFill>
                <a:latin typeface="Times New Roman" panose="02020603050405020304" charset="0"/>
                <a:cs typeface="Times New Roman" panose="02020603050405020304" charset="0"/>
              </a:rPr>
              <a:t>意为“超出”，</a:t>
            </a:r>
            <a:r>
              <a:rPr lang="en-US" altLang="zh-CN" sz="2400" dirty="0">
                <a:solidFill>
                  <a:srgbClr val="C00000"/>
                </a:solidFill>
                <a:latin typeface="Times New Roman" panose="02020603050405020304" charset="0"/>
                <a:cs typeface="Times New Roman" panose="02020603050405020304" charset="0"/>
              </a:rPr>
              <a:t>beyond my ability</a:t>
            </a:r>
            <a:r>
              <a:rPr lang="zh-CN" altLang="en-US" sz="2400" dirty="0">
                <a:solidFill>
                  <a:srgbClr val="C00000"/>
                </a:solidFill>
                <a:latin typeface="Times New Roman" panose="02020603050405020304" charset="0"/>
                <a:cs typeface="Times New Roman" panose="02020603050405020304" charset="0"/>
              </a:rPr>
              <a:t>意为“超出我的能力范围”。故此题正确答案为：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22. It’s time for him _______ home.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goes         B. will go             C. going               D. to go</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本题考查固定句式。根据定点法，</a:t>
            </a:r>
            <a:r>
              <a:rPr lang="en-US" altLang="zh-CN" sz="2400" dirty="0">
                <a:solidFill>
                  <a:srgbClr val="C00000"/>
                </a:solidFill>
                <a:latin typeface="Times New Roman" panose="02020603050405020304" charset="0"/>
                <a:cs typeface="Times New Roman" panose="02020603050405020304" charset="0"/>
              </a:rPr>
              <a:t>It’s time for sb. to do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为固定句式，意为“某人是时候做某事了”。故此题正确答案为：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5" action="ppaction://hlinksldjump"/>
            <a:extLst>
              <a:ext uri="{FF2B5EF4-FFF2-40B4-BE49-F238E27FC236}">
                <a16:creationId xmlns:a16="http://schemas.microsoft.com/office/drawing/2014/main" id="{B9AE0107-FC7E-A56F-66B0-31B57B2BF303}"/>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23. He _______ in London since he was a child.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lives       B. lived            C. has lived              D. was living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本题考查现在完成时。根据定点法，</a:t>
            </a:r>
            <a:r>
              <a:rPr lang="en-US" altLang="zh-CN" sz="2400" dirty="0">
                <a:solidFill>
                  <a:srgbClr val="C00000"/>
                </a:solidFill>
                <a:latin typeface="Times New Roman" panose="02020603050405020304" charset="0"/>
                <a:cs typeface="Times New Roman" panose="02020603050405020304" charset="0"/>
              </a:rPr>
              <a:t>since+</a:t>
            </a:r>
            <a:r>
              <a:rPr lang="zh-CN" altLang="en-US" sz="2400" dirty="0">
                <a:solidFill>
                  <a:srgbClr val="C00000"/>
                </a:solidFill>
                <a:latin typeface="Times New Roman" panose="02020603050405020304" charset="0"/>
                <a:cs typeface="Times New Roman" panose="02020603050405020304" charset="0"/>
              </a:rPr>
              <a:t>时间点表示“自从</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he</a:t>
            </a:r>
            <a:r>
              <a:rPr lang="zh-CN" altLang="en-US" sz="2400" dirty="0">
                <a:solidFill>
                  <a:srgbClr val="C00000"/>
                </a:solidFill>
                <a:latin typeface="Times New Roman" panose="02020603050405020304" charset="0"/>
                <a:cs typeface="Times New Roman" panose="02020603050405020304" charset="0"/>
              </a:rPr>
              <a:t>为第三人称单数，故完成时应该用</a:t>
            </a:r>
            <a:r>
              <a:rPr lang="en-US" altLang="zh-CN" sz="2400" dirty="0">
                <a:solidFill>
                  <a:srgbClr val="C00000"/>
                </a:solidFill>
                <a:latin typeface="Times New Roman" panose="02020603050405020304" charset="0"/>
                <a:cs typeface="Times New Roman" panose="02020603050405020304" charset="0"/>
              </a:rPr>
              <a:t>has done</a:t>
            </a:r>
            <a:r>
              <a:rPr lang="zh-CN" altLang="en-US" sz="2400" dirty="0">
                <a:solidFill>
                  <a:srgbClr val="C00000"/>
                </a:solidFill>
                <a:latin typeface="Times New Roman" panose="02020603050405020304" charset="0"/>
                <a:cs typeface="Times New Roman" panose="02020603050405020304" charset="0"/>
              </a:rPr>
              <a:t>。故此题正确答案为：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0091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24. Peter couldn’t come to the party, _______ disappointed us.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           B. who              C. what               D. which</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本题考查非限制性定语从句。根据分析法，</a:t>
            </a:r>
            <a:r>
              <a:rPr lang="en-US" altLang="zh-CN" sz="2400" dirty="0">
                <a:solidFill>
                  <a:srgbClr val="C00000"/>
                </a:solidFill>
                <a:latin typeface="Times New Roman" panose="02020603050405020304" charset="0"/>
                <a:cs typeface="Times New Roman" panose="02020603050405020304" charset="0"/>
              </a:rPr>
              <a:t>which</a:t>
            </a:r>
            <a:r>
              <a:rPr lang="zh-CN" altLang="en-US" sz="2400" dirty="0">
                <a:solidFill>
                  <a:srgbClr val="C00000"/>
                </a:solidFill>
                <a:latin typeface="Times New Roman" panose="02020603050405020304" charset="0"/>
                <a:cs typeface="Times New Roman" panose="02020603050405020304" charset="0"/>
              </a:rPr>
              <a:t>指代“</a:t>
            </a:r>
            <a:r>
              <a:rPr lang="en-US" altLang="zh-CN" sz="2400" dirty="0">
                <a:solidFill>
                  <a:srgbClr val="C00000"/>
                </a:solidFill>
                <a:latin typeface="Times New Roman" panose="02020603050405020304" charset="0"/>
                <a:cs typeface="Times New Roman" panose="02020603050405020304" charset="0"/>
              </a:rPr>
              <a:t>Peter</a:t>
            </a:r>
            <a:r>
              <a:rPr lang="zh-CN" altLang="en-US" sz="2400" dirty="0">
                <a:solidFill>
                  <a:srgbClr val="C00000"/>
                </a:solidFill>
                <a:latin typeface="Times New Roman" panose="02020603050405020304" charset="0"/>
                <a:cs typeface="Times New Roman" panose="02020603050405020304" charset="0"/>
              </a:rPr>
              <a:t>不能来参加聚会”这件事。故此题正确答案为：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06277" y="447178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本题考查固定搭配。根据分析法，</a:t>
            </a:r>
            <a:r>
              <a:rPr lang="en-US" altLang="zh-CN" sz="2400" dirty="0">
                <a:solidFill>
                  <a:srgbClr val="C00000"/>
                </a:solidFill>
                <a:latin typeface="Times New Roman" panose="02020603050405020304" charset="0"/>
                <a:cs typeface="Times New Roman" panose="02020603050405020304" charset="0"/>
              </a:rPr>
              <a:t>be named after...</a:t>
            </a:r>
            <a:r>
              <a:rPr lang="zh-CN" altLang="en-US" sz="2400" dirty="0">
                <a:solidFill>
                  <a:srgbClr val="C00000"/>
                </a:solidFill>
                <a:latin typeface="Times New Roman" panose="02020603050405020304" charset="0"/>
                <a:cs typeface="Times New Roman" panose="02020603050405020304" charset="0"/>
              </a:rPr>
              <a:t>为固定搭配，意为“以</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命名”。故此题正确答案为：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25. The baby _______ after his father.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naming             B. was named              C. was naming              D. has named</a:t>
            </a:r>
          </a:p>
        </p:txBody>
      </p:sp>
      <p:sp>
        <p:nvSpPr>
          <p:cNvPr id="7" name="TextBox 4"/>
          <p:cNvSpPr txBox="1"/>
          <p:nvPr/>
        </p:nvSpPr>
        <p:spPr>
          <a:xfrm>
            <a:off x="746193" y="8988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97D85EF9-EE75-5816-BE39-94ACC253BEAA}"/>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6352" y="3790081"/>
            <a:ext cx="9293006" cy="1383264"/>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forget              B. meet          C. guess                 D. discuss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ordering          B. cooking     C. eating                D. delivering</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interesting       B. stressful     C. important          D. useful</a:t>
            </a:r>
          </a:p>
        </p:txBody>
      </p:sp>
      <p:sp>
        <p:nvSpPr>
          <p:cNvPr id="25" name="文本框 24"/>
          <p:cNvSpPr txBox="1"/>
          <p:nvPr/>
        </p:nvSpPr>
        <p:spPr>
          <a:xfrm>
            <a:off x="0" y="71755"/>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84655"/>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only knew two words of Chinese (“hello” and “thank you”) when I came to China in 2009. As you can probably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my life was difficult for a while after I arrived. Simple tasks like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food or taking a taxi were quite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6" name="TextBox 4"/>
          <p:cNvSpPr txBox="1"/>
          <p:nvPr/>
        </p:nvSpPr>
        <p:spPr>
          <a:xfrm>
            <a:off x="1542600" y="38359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1" name="文本框 10">
            <a:hlinkClick r:id="rId3" action="ppaction://hlinksldjump"/>
          </p:cNvPr>
          <p:cNvSpPr txBox="1"/>
          <p:nvPr/>
        </p:nvSpPr>
        <p:spPr>
          <a:xfrm>
            <a:off x="4958518" y="55422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9" name="TextBox 4"/>
          <p:cNvSpPr txBox="1"/>
          <p:nvPr/>
        </p:nvSpPr>
        <p:spPr>
          <a:xfrm>
            <a:off x="1530582" y="430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TextBox 4"/>
          <p:cNvSpPr txBox="1"/>
          <p:nvPr/>
        </p:nvSpPr>
        <p:spPr>
          <a:xfrm>
            <a:off x="151492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5155" y="1334631"/>
            <a:ext cx="10405745" cy="3724096"/>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本题考查词义辨析和逻辑推理。根据上下文可知，这里要表示“你可能会猜到”。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forget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（忘记）、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meet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（会见）、</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discuss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（讨论）均不符合题意。故本题正确答案为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order food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为固定搭配，意为“点餐”。故本题正确答案为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本题考查联系上下文和逻辑推理。从上文得知生活中使用语言的机会很多，而点餐和打车只是简单的任务，对于一个只会两个中文词汇的外国人来说，也是很有压力的，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stressful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意为“有压力的”。故本题正确答案为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knew I had to learn more Chinese, so I attended Chinese classes. Although my </a:t>
            </a:r>
            <a:r>
              <a:rPr lang="en-US" altLang="zh-CN" sz="2400" u="sng" dirty="0">
                <a:latin typeface="Times New Roman" panose="02020603050405020304" charset="0"/>
                <a:ea typeface="宋体" panose="02010600030101010101" pitchFamily="2" charset="-122"/>
                <a:cs typeface="Times New Roman" panose="02020603050405020304" charset="0"/>
              </a:rPr>
              <a:t>29 </a:t>
            </a:r>
            <a:r>
              <a:rPr lang="en-US" altLang="zh-CN" sz="2400" dirty="0">
                <a:latin typeface="Times New Roman" panose="02020603050405020304" charset="0"/>
                <a:ea typeface="宋体" panose="02010600030101010101" pitchFamily="2" charset="-122"/>
                <a:cs typeface="Times New Roman" panose="02020603050405020304" charset="0"/>
              </a:rPr>
              <a:t>was very helpful, I didn’t learn enough to have a real conversation. Later, I studied on my own as well, but my progress was still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I became very disappointed, but I never gave up.</a:t>
            </a:r>
          </a:p>
        </p:txBody>
      </p:sp>
      <p:sp>
        <p:nvSpPr>
          <p:cNvPr id="4" name="文本框 3"/>
          <p:cNvSpPr txBox="1"/>
          <p:nvPr/>
        </p:nvSpPr>
        <p:spPr>
          <a:xfrm>
            <a:off x="1724687" y="3270834"/>
            <a:ext cx="9028367" cy="940066"/>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boss          B. family        C. driver              D. teacher</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slow          B. certain       C. satisfying        D. endless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1" y="33574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p>
        </p:txBody>
      </p:sp>
      <p:sp>
        <p:nvSpPr>
          <p:cNvPr id="6" name="TextBox 4"/>
          <p:cNvSpPr txBox="1"/>
          <p:nvPr/>
        </p:nvSpPr>
        <p:spPr>
          <a:xfrm>
            <a:off x="1541813" y="374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返  回</a:t>
            </a:r>
          </a:p>
        </p:txBody>
      </p:sp>
      <p:sp>
        <p:nvSpPr>
          <p:cNvPr id="5" name="矩形 4"/>
          <p:cNvSpPr/>
          <p:nvPr/>
        </p:nvSpPr>
        <p:spPr>
          <a:xfrm>
            <a:off x="695325" y="942975"/>
            <a:ext cx="10496550" cy="209169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本题考查逻辑推理。从上文的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attended Chinese classes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可知，作者上课学习中文，因此这里指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teacher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（老师）很有帮助。故本题正确答案为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本题考查逻辑推理。句意为“后来我也开始自学汉语，但是进步仍然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表示句意发生了转折，可以推断出进步比较慢。故本题正确答案为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8" y="36325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 31</a:t>
            </a:r>
            <a:r>
              <a:rPr lang="en-US" altLang="zh-CN" sz="2400" dirty="0">
                <a:latin typeface="Times New Roman" panose="02020603050405020304" charset="0"/>
                <a:ea typeface="宋体" panose="02010600030101010101" pitchFamily="2" charset="-122"/>
                <a:cs typeface="Times New Roman" panose="02020603050405020304" charset="0"/>
              </a:rPr>
              <a:t> I found that the best </a:t>
            </a:r>
            <a:r>
              <a:rPr lang="en-US" altLang="zh-CN" sz="2400" u="sng" dirty="0">
                <a:latin typeface="Times New Roman" panose="02020603050405020304" charset="0"/>
                <a:ea typeface="宋体" panose="02010600030101010101" pitchFamily="2" charset="-122"/>
                <a:cs typeface="Times New Roman" panose="02020603050405020304" charset="0"/>
              </a:rPr>
              <a:t>32</a:t>
            </a:r>
            <a:r>
              <a:rPr lang="en-US" altLang="zh-CN" sz="2400" dirty="0">
                <a:latin typeface="Times New Roman" panose="02020603050405020304" charset="0"/>
                <a:ea typeface="宋体" panose="02010600030101010101" pitchFamily="2" charset="-122"/>
                <a:cs typeface="Times New Roman" panose="02020603050405020304" charset="0"/>
              </a:rPr>
              <a:t> of learning Chinese is to make friends with native speakers and spend time with them. Around this time, I </a:t>
            </a:r>
            <a:r>
              <a:rPr lang="en-US" altLang="zh-CN" sz="2400" u="sng" dirty="0">
                <a:latin typeface="Times New Roman" panose="02020603050405020304" charset="0"/>
                <a:ea typeface="宋体" panose="02010600030101010101" pitchFamily="2" charset="-122"/>
                <a:cs typeface="Times New Roman" panose="02020603050405020304" charset="0"/>
              </a:rPr>
              <a:t>33</a:t>
            </a:r>
            <a:r>
              <a:rPr lang="en-US" altLang="zh-CN" sz="2400" dirty="0">
                <a:latin typeface="Times New Roman" panose="02020603050405020304" charset="0"/>
                <a:ea typeface="宋体" panose="02010600030101010101" pitchFamily="2" charset="-122"/>
                <a:cs typeface="Times New Roman" panose="02020603050405020304" charset="0"/>
              </a:rPr>
              <a:t> a Chinese woman in a music group, who became one of my best friends in Beijing. I learned a lot of Chinese from her. For example, she taught me lots of </a:t>
            </a:r>
            <a:r>
              <a:rPr lang="en-US" altLang="zh-CN" sz="2400" u="sng" dirty="0">
                <a:latin typeface="Times New Roman" panose="02020603050405020304" charset="0"/>
                <a:ea typeface="宋体" panose="02010600030101010101" pitchFamily="2" charset="-122"/>
                <a:cs typeface="Times New Roman" panose="02020603050405020304" charset="0"/>
              </a:rPr>
              <a:t>34</a:t>
            </a:r>
            <a:r>
              <a:rPr lang="en-US" altLang="zh-CN" sz="2400" dirty="0">
                <a:latin typeface="Times New Roman" panose="02020603050405020304" charset="0"/>
                <a:ea typeface="宋体" panose="02010600030101010101" pitchFamily="2" charset="-122"/>
                <a:cs typeface="Times New Roman" panose="02020603050405020304" charset="0"/>
              </a:rPr>
              <a:t> about music, like “melody”. She learned lots of English from me </a:t>
            </a:r>
            <a:r>
              <a:rPr lang="en-US" altLang="zh-CN" sz="2400" u="sng" dirty="0">
                <a:latin typeface="Times New Roman" panose="02020603050405020304" charset="0"/>
                <a:ea typeface="宋体" panose="02010600030101010101" pitchFamily="2" charset="-122"/>
                <a:cs typeface="Times New Roman" panose="02020603050405020304" charset="0"/>
              </a:rPr>
              <a:t>35</a:t>
            </a:r>
            <a:r>
              <a:rPr lang="en-US" altLang="zh-CN" sz="2400" dirty="0">
                <a:latin typeface="Times New Roman" panose="02020603050405020304" charset="0"/>
                <a:ea typeface="宋体" panose="02010600030101010101" pitchFamily="2" charset="-122"/>
                <a:cs typeface="Times New Roman" panose="02020603050405020304" charset="0"/>
              </a:rPr>
              <a:t>. So this was a good language and culture </a:t>
            </a:r>
            <a:r>
              <a:rPr lang="en-US" altLang="zh-CN" sz="2400" u="sng" dirty="0">
                <a:latin typeface="Times New Roman" panose="02020603050405020304" charset="0"/>
                <a:ea typeface="宋体" panose="02010600030101010101" pitchFamily="2" charset="-122"/>
                <a:cs typeface="Times New Roman" panose="02020603050405020304" charset="0"/>
              </a:rPr>
              <a:t>36</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4" name="文本框 3"/>
          <p:cNvSpPr txBox="1"/>
          <p:nvPr/>
        </p:nvSpPr>
        <p:spPr>
          <a:xfrm>
            <a:off x="1745599" y="3027871"/>
            <a:ext cx="9303708" cy="2712859"/>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31. A. Hopefully     B. Finally              C. Usually           D. Helpfully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32. A. part               B. chance              C. result               D. way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33. A. told               B. introduced        C. met                  D. saved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34. A. words            B. manners           C. skills                D. stories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35. A. in order         B. in public           C. as usual            D. as well</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36. A. exchange      B. use                    C. form                 D. material</a:t>
            </a:r>
          </a:p>
        </p:txBody>
      </p:sp>
      <p:sp>
        <p:nvSpPr>
          <p:cNvPr id="5" name="TextBox 4"/>
          <p:cNvSpPr txBox="1"/>
          <p:nvPr/>
        </p:nvSpPr>
        <p:spPr>
          <a:xfrm>
            <a:off x="1616397" y="30613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1616399" y="3544335"/>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616398" y="396410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1" name="TextBox 4"/>
          <p:cNvSpPr txBox="1"/>
          <p:nvPr/>
        </p:nvSpPr>
        <p:spPr>
          <a:xfrm>
            <a:off x="1616397" y="444298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2" name="TextBox 4"/>
          <p:cNvSpPr txBox="1"/>
          <p:nvPr/>
        </p:nvSpPr>
        <p:spPr>
          <a:xfrm>
            <a:off x="1616396" y="4837947"/>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3" name="TextBox 4"/>
          <p:cNvSpPr txBox="1"/>
          <p:nvPr/>
        </p:nvSpPr>
        <p:spPr>
          <a:xfrm>
            <a:off x="1616396" y="523290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52450" y="638175"/>
            <a:ext cx="10829925" cy="5170646"/>
          </a:xfrm>
          <a:prstGeom prst="rect">
            <a:avLst/>
          </a:prstGeom>
          <a:noFill/>
        </p:spPr>
        <p:txBody>
          <a:bodyPr wrap="square">
            <a:spAutoFit/>
          </a:bodyPr>
          <a:lstStyle/>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31.【</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本题考查词义辨析和联系上下文。上文介绍了几种学习汉语的方法，但是收效甚微。这一段开始介绍另一种方法，收到了明显的效果，因此可以判断这里是指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finally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（最后）。故本题正确答案为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32.【</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本题考查词义辨析和联系上下文。从下文得知</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make friends with native speakers</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是一种学习汉语的好方法，</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best way of...</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最好的方式”。故本题正确答案为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33.【</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本题考查词义辨析。从本句意思可以推断出作者在音乐俱乐部遇见了一个女孩。故本题正确答案为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34.【</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本题考查词义辨析和联系上下文。从下文的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like “melody”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（像“旋律”这个词），可以推断出这个女孩教了作者很多关于音乐的词汇。故本题正确答案为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35.【</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本题考查词汇辨析和联系上下文。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 order</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意为“为了”；</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 public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意为“在公共场合”；</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 usual</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意为“和往常一样”；</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 well</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意为“也”。女孩教作者汉语，作者教女孩英语，这是一种并列关系，用</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 well</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最合适。故本题正确答案为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36.【</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本题考查词义辨析。这里指“语言和文化的交流”，其他三个选项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use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（使用）、</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form</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（形式）、</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material</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（材料）均不符合题意。故本题正确答案为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960" y="288003"/>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I’ve learned enough Chinese to </a:t>
            </a:r>
            <a:r>
              <a:rPr lang="en-US" altLang="zh-CN" sz="2400" u="sng" dirty="0">
                <a:latin typeface="Times New Roman" panose="02020603050405020304" charset="0"/>
                <a:ea typeface="宋体" panose="02010600030101010101" pitchFamily="2" charset="-122"/>
                <a:cs typeface="Times New Roman" panose="02020603050405020304" charset="0"/>
              </a:rPr>
              <a:t>37</a:t>
            </a:r>
            <a:r>
              <a:rPr lang="en-US" altLang="zh-CN" sz="2400" dirty="0">
                <a:latin typeface="Times New Roman" panose="02020603050405020304" charset="0"/>
                <a:ea typeface="宋体" panose="02010600030101010101" pitchFamily="2" charset="-122"/>
                <a:cs typeface="Times New Roman" panose="02020603050405020304" charset="0"/>
              </a:rPr>
              <a:t> some tasks, such as booking train tickets and speaking with my landlord (</a:t>
            </a:r>
            <a:r>
              <a:rPr lang="zh-CN" altLang="en-US" sz="2400" dirty="0">
                <a:latin typeface="Times New Roman" panose="02020603050405020304" charset="0"/>
                <a:ea typeface="宋体" panose="02010600030101010101" pitchFamily="2" charset="-122"/>
                <a:cs typeface="Times New Roman" panose="02020603050405020304" charset="0"/>
              </a:rPr>
              <a:t>房东</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38</a:t>
            </a:r>
            <a:r>
              <a:rPr lang="en-US" altLang="zh-CN" sz="2400" dirty="0">
                <a:latin typeface="Times New Roman" panose="02020603050405020304" charset="0"/>
                <a:ea typeface="宋体" panose="02010600030101010101" pitchFamily="2" charset="-122"/>
                <a:cs typeface="Times New Roman" panose="02020603050405020304" charset="0"/>
              </a:rPr>
              <a:t>, some complicated tasks, like going to the bank and anything else that needs technical terms, are still </a:t>
            </a:r>
            <a:r>
              <a:rPr lang="en-US" altLang="zh-CN" sz="2400" u="sng" dirty="0">
                <a:latin typeface="Times New Roman" panose="02020603050405020304" charset="0"/>
                <a:ea typeface="宋体" panose="02010600030101010101" pitchFamily="2" charset="-122"/>
                <a:cs typeface="Times New Roman" panose="02020603050405020304" charset="0"/>
              </a:rPr>
              <a:t>39</a:t>
            </a:r>
            <a:r>
              <a:rPr lang="en-US" altLang="zh-CN" sz="2400" dirty="0">
                <a:latin typeface="Times New Roman" panose="02020603050405020304" charset="0"/>
                <a:ea typeface="宋体" panose="02010600030101010101" pitchFamily="2" charset="-122"/>
                <a:cs typeface="Times New Roman" panose="02020603050405020304" charset="0"/>
              </a:rPr>
              <a:t> for me.</a:t>
            </a:r>
          </a:p>
        </p:txBody>
      </p:sp>
      <p:sp>
        <p:nvSpPr>
          <p:cNvPr id="4" name="文本框 3"/>
          <p:cNvSpPr txBox="1"/>
          <p:nvPr/>
        </p:nvSpPr>
        <p:spPr>
          <a:xfrm>
            <a:off x="1580011" y="2855638"/>
            <a:ext cx="8746226" cy="1383264"/>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37. A. know of       B. carry out     C. give out       D. think of</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38. A. Therefore     B. Besides       C. However     D. Then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39. A. attractive      B. funny          C. boring          D. hard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8473" y="28972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1478474" y="337117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1478475" y="375874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返  回</a:t>
            </a:r>
          </a:p>
        </p:txBody>
      </p:sp>
      <p:sp>
        <p:nvSpPr>
          <p:cNvPr id="5" name="矩形 4"/>
          <p:cNvSpPr/>
          <p:nvPr/>
        </p:nvSpPr>
        <p:spPr>
          <a:xfrm>
            <a:off x="668972" y="866775"/>
            <a:ext cx="10854055" cy="2985433"/>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本题考查词义辨析。宾语是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some tasks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，要与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carry out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（执行）这个动词短语搭配。故本题正确答案为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本题考查词义辨析和逻辑推理。根据上下文得知，作者已经能够完成简单的任务，但另一些需要专业术语的任务仍旧比较难，句意发生了转折，因此要用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however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（然而）连接。故本题的正确答案为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本题考查词义辨析和逻辑推理。由句意可以推断出，一些需要专业术语的任务对于作者而言仍然是困难的。故本题的正确答案为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5" y="556471"/>
            <a:ext cx="11276329"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These days, there are more foreigners than ever who are studying Chinese. I can understand why. It’s an interesting language, and there are always new words waiting to be </a:t>
            </a:r>
            <a:r>
              <a:rPr lang="en-US" altLang="zh-CN" sz="2400" u="sng" dirty="0">
                <a:latin typeface="Times New Roman" panose="02020603050405020304" charset="0"/>
                <a:ea typeface="宋体" panose="02010600030101010101" pitchFamily="2" charset="-122"/>
                <a:cs typeface="Times New Roman" panose="02020603050405020304" charset="0"/>
              </a:rPr>
              <a:t>40</a:t>
            </a:r>
            <a:r>
              <a:rPr lang="en-US" altLang="zh-CN" sz="2400" dirty="0">
                <a:latin typeface="Times New Roman" panose="02020603050405020304" charset="0"/>
                <a:ea typeface="宋体" panose="02010600030101010101" pitchFamily="2" charset="-122"/>
                <a:cs typeface="Times New Roman" panose="02020603050405020304" charset="0"/>
              </a:rPr>
              <a:t> . </a:t>
            </a:r>
          </a:p>
        </p:txBody>
      </p:sp>
      <p:sp>
        <p:nvSpPr>
          <p:cNvPr id="4" name="文本框 3"/>
          <p:cNvSpPr txBox="1"/>
          <p:nvPr/>
        </p:nvSpPr>
        <p:spPr>
          <a:xfrm>
            <a:off x="1787188" y="2786487"/>
            <a:ext cx="8617622" cy="496867"/>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40. A. chosen         B. spelt          C. learned         D. written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28727" y="28065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811847" y="1543050"/>
            <a:ext cx="10199053" cy="830997"/>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本题考查词义辨析和用法。由句意可以推断出，总会有新的汉语词汇有待学习，只有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learned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符合题意。故本题的正确答案为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90B4B86A-50C6-3214-2172-DCFE3E605722}"/>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阅读理解（15小题，共30分） 【建议用时：25 mins】</a:t>
            </a:r>
          </a:p>
        </p:txBody>
      </p:sp>
      <p:sp>
        <p:nvSpPr>
          <p:cNvPr id="2" name="文本框 1"/>
          <p:cNvSpPr txBox="1"/>
          <p:nvPr/>
        </p:nvSpPr>
        <p:spPr>
          <a:xfrm>
            <a:off x="619761" y="1970312"/>
            <a:ext cx="10648949" cy="422656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I have been working at a public high school for over 10 years. Though I always teach students of the seventh grade, I never feel tired of that. Over the first few weeks of every school year, my most important job is getting to know well about those little strangers in my class—discovering their personal wishes and learning about their former study and life experiences. For me this getting-to-know-you process is a very important part of my teaching, and I have developed many ways to “research” my students, including parent questionnaires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问卷</a:t>
            </a:r>
            <a:r>
              <a:rPr lang="en-US" altLang="zh-CN" sz="2400" dirty="0">
                <a:solidFill>
                  <a:schemeClr val="tx1">
                    <a:lumMod val="75000"/>
                    <a:lumOff val="25000"/>
                  </a:schemeClr>
                </a:solidFill>
                <a:latin typeface="Times New Roman" panose="02020603050405020304" charset="0"/>
                <a:cs typeface="Times New Roman" panose="02020603050405020304" charset="0"/>
              </a:rPr>
              <a:t>) and students’ letters of self-introduction.</a:t>
            </a:r>
          </a:p>
        </p:txBody>
      </p:sp>
      <p:sp>
        <p:nvSpPr>
          <p:cNvPr id="6" name="文本框 5"/>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4356" y="581051"/>
            <a:ext cx="10606088" cy="5372048"/>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like to give out parent questionnaires. These questionnaires are useful for me to learn about my students’ lives at home. From these questionnaires, I learn much about my students as well as their parents.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Another way to “research” my students is to read their letters of self-introduction. I always ask each student to write me a letter as the first piece of homework. They need to tell me all about themselves. I share with them my letter of self-introduction as an example. And I make sure my students know that I really want to learn about them so that I can help them in the best way.</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These getting-to-know-you activities, which last a whole year, are just the beginning of a long process for me to know about my students. I never take the first impressions as the final ones. Instead, I keep “researching” my students during the rest of the year in all possible ways.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41. We can learn from Paragraph 1 that the author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loves to learn about his students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works at a primary school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feels tired of teaching students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chooses to teach seventh-graders</a:t>
            </a:r>
          </a:p>
        </p:txBody>
      </p:sp>
      <p:sp>
        <p:nvSpPr>
          <p:cNvPr id="109" name="TextBox 4"/>
          <p:cNvSpPr txBox="1"/>
          <p:nvPr/>
        </p:nvSpPr>
        <p:spPr>
          <a:xfrm>
            <a:off x="626118" y="329042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主旨大意题。从第一段第三句</a:t>
            </a:r>
            <a:r>
              <a:rPr lang="en-US" altLang="zh-CN" sz="2400" dirty="0">
                <a:solidFill>
                  <a:srgbClr val="C00000"/>
                </a:solidFill>
                <a:latin typeface="Times New Roman" panose="02020603050405020304" charset="0"/>
                <a:cs typeface="Times New Roman" panose="02020603050405020304" charset="0"/>
              </a:rPr>
              <a:t>Over the first few weeks of every school year, my most important job is getting to know well about those little strangers in my class</a:t>
            </a:r>
            <a:r>
              <a:rPr lang="zh-CN" altLang="en-US" sz="2400" dirty="0">
                <a:solidFill>
                  <a:srgbClr val="C00000"/>
                </a:solidFill>
                <a:latin typeface="Times New Roman" panose="02020603050405020304" charset="0"/>
                <a:cs typeface="Times New Roman" panose="02020603050405020304" charset="0"/>
              </a:rPr>
              <a:t>可知，作者希望了解自己的学生。所以答案是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890" y="82693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42. The author thinks that the parent questionnaire helps to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get students’ home addresses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give students’ parents a test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understand students’ learning styles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learn about the students’ family life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136090" y="3708452"/>
            <a:ext cx="960811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细节理解题。文章第二段告诉我们通过问卷可以了解学生的家庭生活。所以答案是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1387" y="4681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43. Which of the following is true about the student’s letter of self-introduction?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should be completed in class.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tells mainly about the student’s parents.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It’s the student’s first piece of homework.</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helps the student learn about the teacher.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细节理解题。由第三段第二句</a:t>
            </a:r>
            <a:r>
              <a:rPr lang="en-US" altLang="zh-CN" sz="2400" dirty="0">
                <a:solidFill>
                  <a:srgbClr val="C00000"/>
                </a:solidFill>
                <a:latin typeface="Times New Roman" panose="02020603050405020304" charset="0"/>
                <a:cs typeface="Times New Roman" panose="02020603050405020304" charset="0"/>
              </a:rPr>
              <a:t>I always ask each students to write me a letter as the first piece of homework</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项的表述正确。故本题的正确答案为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Sorry, I’m late, Mrs. Smith.</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That’s all right                 B. You are welcome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Oh, come on                     D. Oh, dear</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209415"/>
            <a:ext cx="1066800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Sorry, I’m late, Mrs. Smith</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可以得知说话者在道歉，</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That’s all right</a:t>
            </a:r>
            <a:r>
              <a:rPr lang="zh-CN" altLang="en-US" sz="2400" dirty="0">
                <a:solidFill>
                  <a:srgbClr val="C00000"/>
                </a:solidFill>
                <a:latin typeface="Times New Roman" panose="02020603050405020304" charset="0"/>
                <a:cs typeface="Times New Roman" panose="02020603050405020304" charset="0"/>
              </a:rPr>
              <a:t>意为“没关系”，符合对话情景。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You are welcome</a:t>
            </a:r>
            <a:r>
              <a:rPr lang="zh-CN" altLang="en-US" sz="2400" dirty="0">
                <a:solidFill>
                  <a:srgbClr val="C00000"/>
                </a:solidFill>
                <a:latin typeface="Times New Roman" panose="02020603050405020304" charset="0"/>
                <a:cs typeface="Times New Roman" panose="02020603050405020304" charset="0"/>
              </a:rPr>
              <a:t>（不客气）、</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Oh, come on</a:t>
            </a:r>
            <a:r>
              <a:rPr lang="zh-CN" altLang="en-US" sz="2400" dirty="0">
                <a:solidFill>
                  <a:srgbClr val="C00000"/>
                </a:solidFill>
                <a:latin typeface="Times New Roman" panose="02020603050405020304" charset="0"/>
                <a:cs typeface="Times New Roman" panose="02020603050405020304" charset="0"/>
              </a:rPr>
              <a:t>（加油）、</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Oh, dear</a:t>
            </a:r>
            <a:r>
              <a:rPr lang="zh-CN" altLang="en-US" sz="2400" dirty="0">
                <a:solidFill>
                  <a:srgbClr val="C00000"/>
                </a:solidFill>
                <a:latin typeface="Times New Roman" panose="02020603050405020304" charset="0"/>
                <a:cs typeface="Times New Roman" panose="02020603050405020304" charset="0"/>
              </a:rPr>
              <a:t>（哎呀）均不符合语境。故此题的正确答案为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44. According to the last paragraph, the getting-to-know-you activities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stop after the first few weeks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last for 12 months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leave students with good impressions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help students do research</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细节理解题。由第四段第一句</a:t>
            </a:r>
            <a:r>
              <a:rPr lang="en-US" altLang="zh-CN" sz="2400" dirty="0">
                <a:solidFill>
                  <a:srgbClr val="C00000"/>
                </a:solidFill>
                <a:latin typeface="Times New Roman" panose="02020603050405020304" charset="0"/>
                <a:cs typeface="Times New Roman" panose="02020603050405020304" charset="0"/>
              </a:rPr>
              <a:t>These getting-to-know-you activities, which last a whole yea</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项的表述正确。故本题的正确答案为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0575" y="876550"/>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45. What is the best title of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Working at a Public School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Getting to Know My Students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How to Design Parent Questionnaires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How to Write Self-introduction Letters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94360" y="3578273"/>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主旨大意题。整篇文章主要介绍了作者通过调查问卷和自我介绍等手段对七年级学生进行为期一年的了解。故本题的正确答案为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628648"/>
            <a:ext cx="11315700" cy="4559518"/>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Galileo Galilei was born in 1564. He was born in the town of Pisa, in what is now Italy.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When he was 20 years old, he was studying in Pisa. Galileo was bored with school. The only subject he really liked was math. Because he was doing well in math, the court mathematician offered to teach him privately. He said Galileo could become an excellent mathematician. However, Galileo’s father wanted him to be a doctor.</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Galileo needed to earn money after leaving school , so he began experimenting with different things. He tried to come up with an invention he could sell for money. He had some success with one invention. It was a device that could be used to measure land.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862" y="1010920"/>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learned that Dutch inventors had invented something called spyglass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小型望远镜</a:t>
            </a:r>
            <a:r>
              <a:rPr lang="en-US" altLang="zh-CN" sz="2400" dirty="0">
                <a:solidFill>
                  <a:schemeClr val="tx1">
                    <a:lumMod val="75000"/>
                    <a:lumOff val="25000"/>
                  </a:schemeClr>
                </a:solidFill>
                <a:latin typeface="Times New Roman" panose="02020603050405020304" charset="0"/>
                <a:cs typeface="Times New Roman" panose="02020603050405020304" charset="0"/>
              </a:rPr>
              <a:t>). Galileo decided to work out one of his own. Within 24 hours, he invented the telescope. It could make things appear ten times larger. One night, he pointed his telescope toward the sky. He made his first of many space observations. Everyone thought the moon was smooth. Galileo </a:t>
            </a:r>
            <a:r>
              <a:rPr lang="en-US" altLang="zh-CN" sz="2400" dirty="0" err="1">
                <a:solidFill>
                  <a:schemeClr val="tx1">
                    <a:lumMod val="75000"/>
                    <a:lumOff val="25000"/>
                  </a:schemeClr>
                </a:solidFill>
                <a:latin typeface="Times New Roman" panose="02020603050405020304" charset="0"/>
                <a:cs typeface="Times New Roman" panose="02020603050405020304" charset="0"/>
              </a:rPr>
              <a:t>sawthat</a:t>
            </a:r>
            <a:r>
              <a:rPr lang="en-US" altLang="zh-CN" sz="2400" dirty="0">
                <a:solidFill>
                  <a:schemeClr val="tx1">
                    <a:lumMod val="75000"/>
                    <a:lumOff val="25000"/>
                  </a:schemeClr>
                </a:solidFill>
                <a:latin typeface="Times New Roman" panose="02020603050405020304" charset="0"/>
                <a:cs typeface="Times New Roman" panose="02020603050405020304" charset="0"/>
              </a:rPr>
              <a:t> it wasn’t. The moon was covered in hills and large holes.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technology improved, Galileo and many others made improvements on the telescope. Today, the telescope is a wonderful device that lets us see objects far, far away.</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46. According to Paragraph 1, Galileo was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interested in math</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interested in medicine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born in an inventor’s family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born in a mathematician’s family</a:t>
            </a:r>
          </a:p>
        </p:txBody>
      </p:sp>
      <p:sp>
        <p:nvSpPr>
          <p:cNvPr id="109" name="TextBox 4"/>
          <p:cNvSpPr txBox="1"/>
          <p:nvPr/>
        </p:nvSpPr>
        <p:spPr>
          <a:xfrm>
            <a:off x="581035" y="3790950"/>
            <a:ext cx="1061686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细节理解题。根据第一段可知，伽利略对数学感兴趣。</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项意为“对医学感兴趣”，</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项意为“出生于一个发明家家庭”，</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项意为“出生于一个数学家家庭”，均与文章内容不符。因此答案是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10" y="117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47. What did the father expect Galileo to be?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doctor.                   B. A teacher.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An inventor.              D. A mathematician.</a:t>
            </a:r>
          </a:p>
        </p:txBody>
      </p:sp>
      <p:sp>
        <p:nvSpPr>
          <p:cNvPr id="109" name="TextBox 4"/>
          <p:cNvSpPr txBox="1"/>
          <p:nvPr/>
        </p:nvSpPr>
        <p:spPr>
          <a:xfrm>
            <a:off x="876310" y="3872199"/>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细节理解题。由第一段最后一句</a:t>
            </a:r>
            <a:r>
              <a:rPr lang="en-US" altLang="zh-CN" sz="2400" dirty="0">
                <a:solidFill>
                  <a:srgbClr val="C00000"/>
                </a:solidFill>
                <a:latin typeface="Times New Roman" panose="02020603050405020304" charset="0"/>
                <a:cs typeface="Times New Roman" panose="02020603050405020304" charset="0"/>
              </a:rPr>
              <a:t>However, Galileo’s father wanted him to be a doctor</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项的表述正确。故本题的正确答案为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2510" y="1159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48. According to Paragraph 2, Galileo invented a device to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test others’ inventions           B. make his father happy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do experiments                     D. measure land</a:t>
            </a:r>
          </a:p>
        </p:txBody>
      </p:sp>
      <p:sp>
        <p:nvSpPr>
          <p:cNvPr id="109" name="TextBox 4"/>
          <p:cNvSpPr txBox="1"/>
          <p:nvPr/>
        </p:nvSpPr>
        <p:spPr>
          <a:xfrm>
            <a:off x="498542" y="2714182"/>
            <a:ext cx="1050283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细节理解题。由第二段最后一句</a:t>
            </a:r>
            <a:r>
              <a:rPr lang="en-US" altLang="zh-CN" sz="2400" dirty="0">
                <a:solidFill>
                  <a:srgbClr val="C00000"/>
                </a:solidFill>
                <a:latin typeface="Times New Roman" panose="02020603050405020304" charset="0"/>
                <a:cs typeface="Times New Roman" panose="02020603050405020304" charset="0"/>
              </a:rPr>
              <a:t>It was a device that could be used to measure land</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项的表述正确。故本题的正确答案为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2605" y="37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49. What made Galileo want to invent his own telescope?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His father’s expectation.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His desire to be famous.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invention of spyglass.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encouragement from his teacher.</a:t>
            </a: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细节理解题。由第三段第一、二句</a:t>
            </a:r>
            <a:r>
              <a:rPr lang="en-US" altLang="zh-CN" sz="2400" dirty="0">
                <a:solidFill>
                  <a:srgbClr val="C00000"/>
                </a:solidFill>
                <a:latin typeface="Times New Roman" panose="02020603050405020304" charset="0"/>
                <a:cs typeface="Times New Roman" panose="02020603050405020304" charset="0"/>
              </a:rPr>
              <a:t>He learned that Dutch inventors had invented something called spyglass. Galileo decided to work out one of his own</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项的表述正确。故本题的正确答案为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04487"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50. What can we learn about Galileo’s telescope from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helped people work out many other devices.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changed the moon.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helped Galileo make space observations.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was improved by Galileo’s math teacher.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32125" y="4215847"/>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细节理解题。由第三段中的</a:t>
            </a:r>
            <a:r>
              <a:rPr lang="en-US" altLang="zh-CN" sz="2400" dirty="0">
                <a:solidFill>
                  <a:srgbClr val="C00000"/>
                </a:solidFill>
                <a:latin typeface="Times New Roman" panose="02020603050405020304" charset="0"/>
                <a:cs typeface="Times New Roman" panose="02020603050405020304" charset="0"/>
              </a:rPr>
              <a:t>He made his first of many space observations</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项的表述正确。故本题的正确答案为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456292"/>
            <a:ext cx="11540728"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C</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Gardening is popular in many parts of the world. This outdoor activity gives us sweet flowers, fresh fruits and vegetables. And it also gives us many health benefits.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Gardening helps reduce loneliness. When you are gardening, you are working outside. So you can spend sometime with your neighbors. Most people love to talk about their hobbies, and gardeners are no different. They usually enjoy showing people what they are growing and sharing stories about their gardens.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Gardening is a healthy activity for children. It gets families outdoors and off computers,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televisions and other electronics. Children can learn about nature and wildlife. Gardening can teach children how to eat healthily and where food comes from. It can also help them understand the limits of natural resources and the importance of using them carefully.</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Hello, may I speak to Bob?</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you are right               B. Yes, Bob speaking</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Yes, I’m fine                      D. Yes, he is Bob</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53326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Hello, may I speak to Bob?</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可以得知说话者打电话找</a:t>
            </a:r>
            <a:r>
              <a:rPr lang="en-US" altLang="zh-CN" sz="2400" dirty="0">
                <a:solidFill>
                  <a:srgbClr val="C00000"/>
                </a:solidFill>
                <a:latin typeface="Times New Roman" panose="02020603050405020304" charset="0"/>
                <a:cs typeface="Times New Roman" panose="02020603050405020304" charset="0"/>
              </a:rPr>
              <a:t>Bob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三项均不符合打电话的语境，故此题的正确答案为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876660"/>
            <a:ext cx="11391900" cy="452183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Also, when you are gardening, you must move around. All the different movements needed for gardening—bending, stretching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伸展</a:t>
            </a:r>
            <a:r>
              <a:rPr lang="en-US" altLang="zh-CN" sz="2400" dirty="0">
                <a:solidFill>
                  <a:schemeClr val="tx1">
                    <a:lumMod val="75000"/>
                    <a:lumOff val="25000"/>
                  </a:schemeClr>
                </a:solidFill>
                <a:latin typeface="Times New Roman" panose="02020603050405020304" charset="0"/>
                <a:cs typeface="Times New Roman" panose="02020603050405020304" charset="0"/>
              </a:rPr>
              <a:t>) and lifting—have the effect of doing exercise. So you can easily get a good </a:t>
            </a:r>
            <a:r>
              <a:rPr lang="en-US" altLang="zh-CN" sz="2400" u="sng" dirty="0">
                <a:solidFill>
                  <a:schemeClr val="tx1">
                    <a:lumMod val="75000"/>
                    <a:lumOff val="25000"/>
                  </a:schemeClr>
                </a:solidFill>
                <a:latin typeface="Times New Roman" panose="02020603050405020304" charset="0"/>
                <a:cs typeface="Times New Roman" panose="02020603050405020304" charset="0"/>
              </a:rPr>
              <a:t>workout</a:t>
            </a:r>
            <a:r>
              <a:rPr lang="en-US" altLang="zh-CN" sz="2400" dirty="0">
                <a:solidFill>
                  <a:schemeClr val="tx1">
                    <a:lumMod val="75000"/>
                    <a:lumOff val="25000"/>
                  </a:schemeClr>
                </a:solidFill>
                <a:latin typeface="Times New Roman" panose="02020603050405020304" charset="0"/>
                <a:cs typeface="Times New Roman" panose="02020603050405020304" charset="0"/>
              </a:rPr>
              <a:t>.</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Studies found that the elderly could benefit most from gardening because they may have a much lower chance of getting brain diseases. Activities such as gardening require many repeated actions. These actions have a calming effect on the brain. The brain is still active but not in the same way as when we use computers.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our technology-filled lives, gardening offers a chance to relax. Growing flowers, even in a couple of pots at your city home, connects you to nature and pleases all of your senses.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855460"/>
            <a:ext cx="9764229"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51. When gardening, people can reduce their loneliness by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showing off their skills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thinking about stories of gardens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helping others give up bad hobbies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spending time with their neighbors</a:t>
            </a:r>
          </a:p>
        </p:txBody>
      </p:sp>
      <p:sp>
        <p:nvSpPr>
          <p:cNvPr id="109" name="TextBox 4"/>
          <p:cNvSpPr txBox="1"/>
          <p:nvPr/>
        </p:nvSpPr>
        <p:spPr>
          <a:xfrm>
            <a:off x="766097" y="3370931"/>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细节理解题。由第二段中的</a:t>
            </a:r>
            <a:r>
              <a:rPr lang="en-US" altLang="zh-CN" sz="2400" dirty="0">
                <a:solidFill>
                  <a:srgbClr val="C00000"/>
                </a:solidFill>
                <a:latin typeface="Times New Roman" panose="02020603050405020304" charset="0"/>
                <a:cs typeface="Times New Roman" panose="02020603050405020304" charset="0"/>
              </a:rPr>
              <a:t>Gardening helps reduce loneliness...you can spend sometime with your neighbors</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项的表述正确。故本题的正确答案为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p>
        </p:txBody>
      </p:sp>
      <p:sp>
        <p:nvSpPr>
          <p:cNvPr id="13" name="TextBox 4"/>
          <p:cNvSpPr txBox="1"/>
          <p:nvPr/>
        </p:nvSpPr>
        <p:spPr>
          <a:xfrm>
            <a:off x="965475" y="91440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72221"/>
            <a:ext cx="9764229" cy="270914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52. Gardening can help children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play with wild animals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live outdoors with their family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get away from electronic devices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learn various ways of cooking</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35994" y="4101111"/>
            <a:ext cx="1110610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细节理解题。由第三段第二句</a:t>
            </a:r>
            <a:r>
              <a:rPr lang="en-US" altLang="zh-CN" sz="2400" dirty="0">
                <a:solidFill>
                  <a:srgbClr val="C00000"/>
                </a:solidFill>
                <a:latin typeface="Times New Roman" panose="02020603050405020304" charset="0"/>
                <a:cs typeface="Times New Roman" panose="02020603050405020304" charset="0"/>
              </a:rPr>
              <a:t>It gets families outdoors and off computers, televisions and other electronics</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项的表述正确。故本题的正确答案为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79775" y="12426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19860"/>
            <a:ext cx="10692365" cy="1822743"/>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53. The underlined word “workout” in Paragraph 4 probably means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rest                          B. physical exercise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job                          D. gardening skill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55044" y="3644515"/>
            <a:ext cx="1052307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词义猜测题。由上文</a:t>
            </a:r>
            <a:r>
              <a:rPr lang="en-US" altLang="zh-CN" sz="2400" dirty="0">
                <a:solidFill>
                  <a:srgbClr val="C00000"/>
                </a:solidFill>
                <a:latin typeface="Times New Roman" panose="02020603050405020304" charset="0"/>
                <a:cs typeface="Times New Roman" panose="02020603050405020304" charset="0"/>
              </a:rPr>
              <a:t>have the effect of doing exercise</a:t>
            </a:r>
            <a:r>
              <a:rPr lang="zh-CN" altLang="en-US" sz="2400" dirty="0">
                <a:solidFill>
                  <a:srgbClr val="C00000"/>
                </a:solidFill>
                <a:latin typeface="Times New Roman" panose="02020603050405020304" charset="0"/>
                <a:cs typeface="Times New Roman" panose="02020603050405020304" charset="0"/>
              </a:rPr>
              <a:t>（拥有锻炼的功效）可知，</a:t>
            </a:r>
            <a:r>
              <a:rPr lang="en-US" altLang="zh-CN" sz="2400" dirty="0">
                <a:solidFill>
                  <a:srgbClr val="C00000"/>
                </a:solidFill>
                <a:latin typeface="Times New Roman" panose="02020603050405020304" charset="0"/>
                <a:cs typeface="Times New Roman" panose="02020603050405020304" charset="0"/>
              </a:rPr>
              <a:t>workout</a:t>
            </a:r>
            <a:r>
              <a:rPr lang="zh-CN" altLang="en-US" sz="2400" dirty="0">
                <a:solidFill>
                  <a:srgbClr val="C00000"/>
                </a:solidFill>
                <a:latin typeface="Times New Roman" panose="02020603050405020304" charset="0"/>
                <a:cs typeface="Times New Roman" panose="02020603050405020304" charset="0"/>
              </a:rPr>
              <a:t>意为“锻炼”。故本题的正确答案为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65722" y="11684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2903" y="492320"/>
            <a:ext cx="11125199"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54. From Paragraph 5, we know that gardening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helps the brain calm down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needs few repeated actions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connects the elderly with nature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makes the brain work as computers do</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79478" y="3535624"/>
            <a:ext cx="10888622"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细节理解题。由第五段中的</a:t>
            </a:r>
            <a:r>
              <a:rPr lang="en-US" altLang="zh-CN" sz="2400" dirty="0">
                <a:solidFill>
                  <a:srgbClr val="C00000"/>
                </a:solidFill>
                <a:latin typeface="Times New Roman" panose="02020603050405020304" charset="0"/>
                <a:cs typeface="Times New Roman" panose="02020603050405020304" charset="0"/>
              </a:rPr>
              <a:t>Studies found that the elderly could benefit most from gardening because they may have a much lower chance of getting brain diseases.</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These actions have a calming effect on the brain</a:t>
            </a:r>
            <a:r>
              <a:rPr lang="zh-CN" altLang="en-US" sz="2400" dirty="0">
                <a:solidFill>
                  <a:srgbClr val="C00000"/>
                </a:solidFill>
                <a:latin typeface="Times New Roman" panose="02020603050405020304" charset="0"/>
                <a:cs typeface="Times New Roman" panose="02020603050405020304" charset="0"/>
              </a:rPr>
              <a:t>可知，园艺可以帮助老人安神。故本题的正确答案为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20656" y="511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2723" y="1163059"/>
            <a:ext cx="1069922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55. In which section of a magazine can we probably find this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Technology.                        B. Education.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Health.                                D. Economy.</a:t>
            </a:r>
          </a:p>
        </p:txBody>
      </p:sp>
      <p:sp>
        <p:nvSpPr>
          <p:cNvPr id="109" name="TextBox 4"/>
          <p:cNvSpPr txBox="1"/>
          <p:nvPr/>
        </p:nvSpPr>
        <p:spPr>
          <a:xfrm>
            <a:off x="811501" y="3736964"/>
            <a:ext cx="1088862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主旨大意题。整篇文章围绕着园艺有助于改善健康状况的主题展开论述。故答案为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8898" y="11810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7D6D77F5-0028-7075-F6AD-C114F9E5E0B4}"/>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语法填空（10小题，共15分） 【建议用时：15 mins】</a:t>
            </a: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1239519" y="2360061"/>
            <a:ext cx="1023530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All day long, the radio stations played Martin Luther King Jr.’s famous speech. It </a:t>
            </a:r>
            <a:r>
              <a:rPr lang="en-US" altLang="zh-CN" sz="2400" u="sng" dirty="0">
                <a:latin typeface="Times New Roman" panose="02020603050405020304" charset="0"/>
                <a:ea typeface="宋体" panose="02010600030101010101" pitchFamily="2" charset="-122"/>
                <a:cs typeface="Times New Roman" panose="02020603050405020304" charset="0"/>
              </a:rPr>
              <a:t>56                     </a:t>
            </a:r>
            <a:r>
              <a:rPr lang="en-US" altLang="zh-CN" sz="2400" dirty="0">
                <a:latin typeface="Times New Roman" panose="02020603050405020304" charset="0"/>
                <a:ea typeface="宋体" panose="02010600030101010101" pitchFamily="2" charset="-122"/>
                <a:cs typeface="Times New Roman" panose="02020603050405020304" charset="0"/>
              </a:rPr>
              <a:t> (make) on the steps of the Lincoln Memorial </a:t>
            </a:r>
            <a:r>
              <a:rPr lang="en-US" altLang="zh-CN" sz="2400" u="sng" dirty="0">
                <a:latin typeface="Times New Roman" panose="02020603050405020304" charset="0"/>
                <a:ea typeface="宋体" panose="02010600030101010101" pitchFamily="2" charset="-122"/>
                <a:cs typeface="Times New Roman" panose="02020603050405020304" charset="0"/>
              </a:rPr>
              <a:t>57            </a:t>
            </a:r>
            <a:r>
              <a:rPr lang="en-US" altLang="zh-CN" sz="2400" dirty="0">
                <a:latin typeface="Times New Roman" panose="02020603050405020304" charset="0"/>
                <a:ea typeface="宋体" panose="02010600030101010101" pitchFamily="2" charset="-122"/>
                <a:cs typeface="Times New Roman" panose="02020603050405020304" charset="0"/>
              </a:rPr>
              <a:t> August 28, 1963. The speech “I Have a Dream” was broadcast over and over again. Five-year-old Daria asked her father </a:t>
            </a:r>
            <a:r>
              <a:rPr lang="en-US" altLang="zh-CN" sz="2400" u="sng" dirty="0">
                <a:latin typeface="Times New Roman" panose="02020603050405020304" charset="0"/>
                <a:ea typeface="宋体" panose="02010600030101010101" pitchFamily="2" charset="-122"/>
                <a:cs typeface="Times New Roman" panose="02020603050405020304" charset="0"/>
              </a:rPr>
              <a:t>58                   </a:t>
            </a:r>
            <a:r>
              <a:rPr lang="en-US" altLang="zh-CN" sz="2400" dirty="0">
                <a:latin typeface="Times New Roman" panose="02020603050405020304" charset="0"/>
                <a:ea typeface="宋体" panose="02010600030101010101" pitchFamily="2" charset="-122"/>
                <a:cs typeface="Times New Roman" panose="02020603050405020304" charset="0"/>
              </a:rPr>
              <a:t> it meant. Before the father could answer, her elder sister Janna jumped into the conversation.</a:t>
            </a:r>
          </a:p>
        </p:txBody>
      </p:sp>
      <p:sp>
        <p:nvSpPr>
          <p:cNvPr id="7" name="TextBox 4"/>
          <p:cNvSpPr txBox="1"/>
          <p:nvPr/>
        </p:nvSpPr>
        <p:spPr>
          <a:xfrm>
            <a:off x="1795797" y="2765824"/>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was made</a:t>
            </a:r>
          </a:p>
        </p:txBody>
      </p:sp>
      <p:sp>
        <p:nvSpPr>
          <p:cNvPr id="8" name="TextBox 4"/>
          <p:cNvSpPr txBox="1"/>
          <p:nvPr/>
        </p:nvSpPr>
        <p:spPr>
          <a:xfrm>
            <a:off x="5629273" y="3651744"/>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8895794" y="2765824"/>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返  回</a:t>
            </a:r>
          </a:p>
        </p:txBody>
      </p:sp>
      <p:sp>
        <p:nvSpPr>
          <p:cNvPr id="5" name="矩形 4"/>
          <p:cNvSpPr/>
          <p:nvPr/>
        </p:nvSpPr>
        <p:spPr>
          <a:xfrm>
            <a:off x="504825" y="933450"/>
            <a:ext cx="10854055" cy="2985433"/>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本题考查被动语态。分析句子可知，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指代上文提到的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speech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，空格处缺少谓语，主语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与谓语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make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之间是被动关系，时态为一般过去时。故此题正确答案为：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was made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本题考查介词。根据关键词解题法，空格后是具体的日期，应填入介词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本题考查宾语从句。句意为“五岁的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Daria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问父亲这是什么意思。”故此题正确答案为：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“We have studied about Dr. King at school. Our teacher says that he helped our country realize that it is wrong </a:t>
            </a:r>
            <a:r>
              <a:rPr lang="en-US" altLang="zh-CN" sz="2400" u="sng" dirty="0">
                <a:latin typeface="Times New Roman" panose="02020603050405020304" charset="0"/>
                <a:ea typeface="宋体" panose="02010600030101010101" pitchFamily="2" charset="-122"/>
                <a:cs typeface="Times New Roman" panose="02020603050405020304" charset="0"/>
              </a:rPr>
              <a:t>59               </a:t>
            </a:r>
            <a:r>
              <a:rPr lang="en-US" altLang="zh-CN" sz="2400" dirty="0">
                <a:latin typeface="Times New Roman" panose="02020603050405020304" charset="0"/>
                <a:ea typeface="宋体" panose="02010600030101010101" pitchFamily="2" charset="-122"/>
                <a:cs typeface="Times New Roman" panose="02020603050405020304" charset="0"/>
              </a:rPr>
              <a:t> (treat) people differently because of the color of </a:t>
            </a:r>
            <a:r>
              <a:rPr lang="en-US" altLang="zh-CN" sz="2400" u="sng" dirty="0">
                <a:latin typeface="Times New Roman" panose="02020603050405020304" charset="0"/>
                <a:ea typeface="宋体" panose="02010600030101010101" pitchFamily="2" charset="-122"/>
                <a:cs typeface="Times New Roman" panose="02020603050405020304" charset="0"/>
              </a:rPr>
              <a:t>60                    </a:t>
            </a:r>
            <a:r>
              <a:rPr lang="en-US" altLang="zh-CN" sz="2400" dirty="0">
                <a:latin typeface="Times New Roman" panose="02020603050405020304" charset="0"/>
                <a:ea typeface="宋体" panose="02010600030101010101" pitchFamily="2" charset="-122"/>
                <a:cs typeface="Times New Roman" panose="02020603050405020304" charset="0"/>
              </a:rPr>
              <a:t> (they) skins. Do you remember all your </a:t>
            </a:r>
            <a:r>
              <a:rPr lang="en-US" altLang="zh-CN" sz="2400" u="sng" dirty="0">
                <a:latin typeface="Times New Roman" panose="02020603050405020304" charset="0"/>
                <a:ea typeface="宋体" panose="02010600030101010101" pitchFamily="2" charset="-122"/>
                <a:cs typeface="Times New Roman" panose="02020603050405020304" charset="0"/>
              </a:rPr>
              <a:t>61               </a:t>
            </a:r>
            <a:r>
              <a:rPr lang="en-US" altLang="zh-CN" sz="2400" dirty="0">
                <a:latin typeface="Times New Roman" panose="02020603050405020304" charset="0"/>
                <a:ea typeface="宋体" panose="02010600030101010101" pitchFamily="2" charset="-122"/>
                <a:cs typeface="Times New Roman" panose="02020603050405020304" charset="0"/>
              </a:rPr>
              <a:t> (dream) about things you want to come true, Daria? Well, Dr. King had a dream that some day all people would be treated </a:t>
            </a:r>
            <a:r>
              <a:rPr lang="en-US" altLang="zh-CN" sz="2400" u="sng" dirty="0">
                <a:latin typeface="Times New Roman" panose="02020603050405020304" charset="0"/>
                <a:ea typeface="宋体" panose="02010600030101010101" pitchFamily="2" charset="-122"/>
                <a:cs typeface="Times New Roman" panose="02020603050405020304" charset="0"/>
              </a:rPr>
              <a:t>62                      </a:t>
            </a:r>
            <a:r>
              <a:rPr lang="en-US" altLang="zh-CN" sz="2400" dirty="0">
                <a:latin typeface="Times New Roman" panose="02020603050405020304" charset="0"/>
                <a:ea typeface="宋体" panose="02010600030101010101" pitchFamily="2" charset="-122"/>
                <a:cs typeface="Times New Roman" panose="02020603050405020304" charset="0"/>
              </a:rPr>
              <a:t> (equal).”</a:t>
            </a:r>
          </a:p>
        </p:txBody>
      </p:sp>
      <p:sp>
        <p:nvSpPr>
          <p:cNvPr id="5" name="TextBox 4"/>
          <p:cNvSpPr txBox="1"/>
          <p:nvPr/>
        </p:nvSpPr>
        <p:spPr>
          <a:xfrm>
            <a:off x="4064431" y="930169"/>
            <a:ext cx="308528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treat</a:t>
            </a:r>
          </a:p>
        </p:txBody>
      </p:sp>
      <p:sp>
        <p:nvSpPr>
          <p:cNvPr id="6" name="TextBox 4"/>
          <p:cNvSpPr txBox="1"/>
          <p:nvPr/>
        </p:nvSpPr>
        <p:spPr>
          <a:xfrm>
            <a:off x="2065252" y="1453389"/>
            <a:ext cx="146321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their</a:t>
            </a:r>
          </a:p>
        </p:txBody>
      </p:sp>
      <p:sp>
        <p:nvSpPr>
          <p:cNvPr id="10" name="文本框 9">
            <a:hlinkClick r:id="rId3" action="ppaction://hlinksldjump"/>
          </p:cNvPr>
          <p:cNvSpPr txBox="1"/>
          <p:nvPr/>
        </p:nvSpPr>
        <p:spPr>
          <a:xfrm>
            <a:off x="5040042" y="49656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7" name="TextBox 4"/>
          <p:cNvSpPr txBox="1"/>
          <p:nvPr/>
        </p:nvSpPr>
        <p:spPr>
          <a:xfrm>
            <a:off x="8221645" y="1418566"/>
            <a:ext cx="270095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dreams</a:t>
            </a:r>
          </a:p>
        </p:txBody>
      </p:sp>
      <p:sp>
        <p:nvSpPr>
          <p:cNvPr id="8" name="TextBox 4"/>
          <p:cNvSpPr txBox="1"/>
          <p:nvPr/>
        </p:nvSpPr>
        <p:spPr>
          <a:xfrm>
            <a:off x="5039760" y="2251921"/>
            <a:ext cx="146321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equally</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Hi, Susan. Can you show me the photos?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Here you are.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Sure                                B. Thanks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That’s it                           D. Go ahead</a:t>
            </a:r>
          </a:p>
        </p:txBody>
      </p:sp>
      <p:sp>
        <p:nvSpPr>
          <p:cNvPr id="36" name="TextBox 4"/>
          <p:cNvSpPr txBox="1"/>
          <p:nvPr/>
        </p:nvSpPr>
        <p:spPr>
          <a:xfrm>
            <a:off x="590467" y="325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7" name="TextBox 4"/>
          <p:cNvSpPr txBox="1"/>
          <p:nvPr/>
        </p:nvSpPr>
        <p:spPr>
          <a:xfrm>
            <a:off x="320675" y="4168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Can you show me the photos?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可以得知说话者请求</a:t>
            </a:r>
            <a:r>
              <a:rPr lang="en-US" altLang="zh-CN" sz="2400" dirty="0">
                <a:solidFill>
                  <a:srgbClr val="C00000"/>
                </a:solidFill>
                <a:latin typeface="Times New Roman" panose="02020603050405020304" charset="0"/>
                <a:cs typeface="Times New Roman" panose="02020603050405020304" charset="0"/>
              </a:rPr>
              <a:t>Susan</a:t>
            </a:r>
            <a:r>
              <a:rPr lang="zh-CN" altLang="en-US" sz="2400" dirty="0">
                <a:solidFill>
                  <a:srgbClr val="C00000"/>
                </a:solidFill>
                <a:latin typeface="Times New Roman" panose="02020603050405020304" charset="0"/>
                <a:cs typeface="Times New Roman" panose="02020603050405020304" charset="0"/>
              </a:rPr>
              <a:t>给自己看照片，</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Sure</a:t>
            </a:r>
            <a:r>
              <a:rPr lang="zh-CN" altLang="en-US" sz="2400" dirty="0">
                <a:solidFill>
                  <a:srgbClr val="C00000"/>
                </a:solidFill>
                <a:latin typeface="Times New Roman" panose="02020603050405020304" charset="0"/>
                <a:cs typeface="Times New Roman" panose="02020603050405020304" charset="0"/>
              </a:rPr>
              <a:t>意为“当然可以”，符合对话情景。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Thanks</a:t>
            </a:r>
            <a:r>
              <a:rPr lang="zh-CN" altLang="en-US" sz="2400" dirty="0">
                <a:solidFill>
                  <a:srgbClr val="C00000"/>
                </a:solidFill>
                <a:latin typeface="Times New Roman" panose="02020603050405020304" charset="0"/>
                <a:cs typeface="Times New Roman" panose="02020603050405020304" charset="0"/>
              </a:rPr>
              <a:t>意为“谢谢”，</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That’s it</a:t>
            </a:r>
            <a:r>
              <a:rPr lang="zh-CN" altLang="en-US" sz="2400" dirty="0">
                <a:solidFill>
                  <a:srgbClr val="C00000"/>
                </a:solidFill>
                <a:latin typeface="Times New Roman" panose="02020603050405020304" charset="0"/>
                <a:cs typeface="Times New Roman" panose="02020603050405020304" charset="0"/>
              </a:rPr>
              <a:t>表示“对了”，</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Go ahead</a:t>
            </a:r>
            <a:r>
              <a:rPr lang="zh-CN" altLang="en-US" sz="2400" dirty="0">
                <a:solidFill>
                  <a:srgbClr val="C00000"/>
                </a:solidFill>
                <a:latin typeface="Times New Roman" panose="02020603050405020304" charset="0"/>
                <a:cs typeface="Times New Roman" panose="02020603050405020304" charset="0"/>
              </a:rPr>
              <a:t>意为“去吧”，</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三项均不符合语境，故此题的正确答案为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返  回</a:t>
            </a:r>
          </a:p>
        </p:txBody>
      </p:sp>
      <p:sp>
        <p:nvSpPr>
          <p:cNvPr id="5" name="矩形 4"/>
          <p:cNvSpPr/>
          <p:nvPr/>
        </p:nvSpPr>
        <p:spPr>
          <a:xfrm>
            <a:off x="781050" y="809625"/>
            <a:ext cx="9935210" cy="4247317"/>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is+adj</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do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为固定句型，动词应用不定式。故此题正确答案为：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treat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本题考查代词。根据分析句子结构解题法，空格处要填入的词为名词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skin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的定语，需填入形容词性物主代词。故此题正确答案为：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their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本题考查可数名词单复数变化。根据关键词解题法，可数名词在不定代词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all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后，应用复数形式。故此题正确答案为：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dreams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本题考查词性转换。根据分析句子结构解题法，空格处要填入的词在谓语后修饰动词，要把形容词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equal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转换为副词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equally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equally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5223" y="587927"/>
            <a:ext cx="1070649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Janna’s father took her in his arms. He said, “The world </a:t>
            </a:r>
            <a:r>
              <a:rPr lang="en-US" altLang="zh-CN" sz="2400" u="sng" dirty="0">
                <a:latin typeface="Times New Roman" panose="02020603050405020304" charset="0"/>
                <a:ea typeface="宋体" panose="02010600030101010101" pitchFamily="2" charset="-122"/>
                <a:cs typeface="Times New Roman" panose="02020603050405020304" charset="0"/>
              </a:rPr>
              <a:t>63               </a:t>
            </a:r>
            <a:r>
              <a:rPr lang="en-US" altLang="zh-CN" sz="2400" dirty="0">
                <a:latin typeface="Times New Roman" panose="02020603050405020304" charset="0"/>
                <a:ea typeface="宋体" panose="02010600030101010101" pitchFamily="2" charset="-122"/>
                <a:cs typeface="Times New Roman" panose="02020603050405020304" charset="0"/>
              </a:rPr>
              <a:t> (be) very different since then. Girls, people like Dr. King have made this country </a:t>
            </a:r>
            <a:r>
              <a:rPr lang="en-US" altLang="zh-CN" sz="2400" u="sng" dirty="0">
                <a:latin typeface="Times New Roman" panose="02020603050405020304" charset="0"/>
                <a:ea typeface="宋体" panose="02010600030101010101" pitchFamily="2" charset="-122"/>
                <a:cs typeface="Times New Roman" panose="02020603050405020304" charset="0"/>
              </a:rPr>
              <a:t>64         </a:t>
            </a:r>
            <a:r>
              <a:rPr lang="en-US" altLang="zh-CN" sz="2400" dirty="0">
                <a:latin typeface="Times New Roman" panose="02020603050405020304" charset="0"/>
                <a:ea typeface="宋体" panose="02010600030101010101" pitchFamily="2" charset="-122"/>
                <a:cs typeface="Times New Roman" panose="02020603050405020304" charset="0"/>
              </a:rPr>
              <a:t> fairer place. I hope it will be even </a:t>
            </a:r>
            <a:r>
              <a:rPr lang="en-US" altLang="zh-CN" sz="2400" u="sng" dirty="0">
                <a:latin typeface="Times New Roman" panose="02020603050405020304" charset="0"/>
                <a:ea typeface="宋体" panose="02010600030101010101" pitchFamily="2" charset="-122"/>
                <a:cs typeface="Times New Roman" panose="02020603050405020304" charset="0"/>
              </a:rPr>
              <a:t>65                 </a:t>
            </a:r>
            <a:r>
              <a:rPr lang="en-US" altLang="zh-CN" sz="2400" dirty="0">
                <a:latin typeface="Times New Roman" panose="02020603050405020304" charset="0"/>
                <a:ea typeface="宋体" panose="02010600030101010101" pitchFamily="2" charset="-122"/>
                <a:cs typeface="Times New Roman" panose="02020603050405020304" charset="0"/>
              </a:rPr>
              <a:t> (good) for you in the future.”</a:t>
            </a:r>
          </a:p>
        </p:txBody>
      </p:sp>
      <p:sp>
        <p:nvSpPr>
          <p:cNvPr id="5" name="TextBox 4"/>
          <p:cNvSpPr txBox="1"/>
          <p:nvPr/>
        </p:nvSpPr>
        <p:spPr>
          <a:xfrm>
            <a:off x="8131895" y="544482"/>
            <a:ext cx="325706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 been</a:t>
            </a:r>
          </a:p>
        </p:txBody>
      </p:sp>
      <p:sp>
        <p:nvSpPr>
          <p:cNvPr id="6" name="TextBox 4"/>
          <p:cNvSpPr txBox="1"/>
          <p:nvPr/>
        </p:nvSpPr>
        <p:spPr>
          <a:xfrm>
            <a:off x="9380843" y="996226"/>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返  回</a:t>
            </a:r>
          </a:p>
        </p:txBody>
      </p:sp>
      <p:sp>
        <p:nvSpPr>
          <p:cNvPr id="8" name="TextBox 4"/>
          <p:cNvSpPr txBox="1"/>
          <p:nvPr/>
        </p:nvSpPr>
        <p:spPr>
          <a:xfrm>
            <a:off x="4390296" y="1485436"/>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better</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返  回</a:t>
            </a:r>
          </a:p>
        </p:txBody>
      </p:sp>
      <p:sp>
        <p:nvSpPr>
          <p:cNvPr id="5" name="矩形 4"/>
          <p:cNvSpPr/>
          <p:nvPr/>
        </p:nvSpPr>
        <p:spPr>
          <a:xfrm>
            <a:off x="495300" y="812899"/>
            <a:ext cx="10854055" cy="2616101"/>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本题考查时态。句意为“自那以后，世界已经完全不同了”，时态为现在完成时。故此题正确答案为：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has been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本题考查冠词。根据分析句子结构解题法，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fairer place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是可数名词且在句中第一次出现，并非特指，需填入不定冠词。故此题正确答案为：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本题考查形容词比较级。根据关键词解题法，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even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可以修饰形容词比较级，表示程度上“更甚”。故此题正确答案为：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better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C346C8E5-0CC1-9BEF-4F22-DCC52D0F5D22}"/>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3634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66. 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沿着这条街走五分钟</a:t>
            </a:r>
            <a:r>
              <a:rPr lang="en-US" altLang="zh-CN" sz="2400" dirty="0">
                <a:latin typeface="Times New Roman" panose="02020603050405020304" charset="0"/>
                <a:ea typeface="宋体" panose="02010600030101010101" pitchFamily="2" charset="-122"/>
                <a:cs typeface="Times New Roman" panose="02020603050405020304" charset="0"/>
              </a:rPr>
              <a:t>), and you will see the cinema.</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1470977" y="1815465"/>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Walk along this street for five minutes</a:t>
            </a: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119823" y="3429000"/>
            <a:ext cx="9952354" cy="1200329"/>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a:t>
            </a:r>
            <a:r>
              <a:rPr lang="en-US" altLang="zh-CN" sz="2400" dirty="0">
                <a:solidFill>
                  <a:srgbClr val="C00000"/>
                </a:solidFill>
                <a:latin typeface="Times New Roman" panose="02020603050405020304" charset="0"/>
                <a:cs typeface="Times New Roman" panose="02020603050405020304" charset="0"/>
              </a:rPr>
              <a:t>walk along</a:t>
            </a:r>
            <a:r>
              <a:rPr lang="zh-CN" altLang="en-US" sz="2400" dirty="0">
                <a:solidFill>
                  <a:srgbClr val="C00000"/>
                </a:solidFill>
                <a:latin typeface="Times New Roman" panose="02020603050405020304" charset="0"/>
                <a:cs typeface="Times New Roman" panose="02020603050405020304" charset="0"/>
              </a:rPr>
              <a:t>为固定搭配，意为“沿</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走”。故本题的正确答案为：</a:t>
            </a:r>
            <a:r>
              <a:rPr lang="en-US" altLang="zh-CN" sz="2400" dirty="0">
                <a:solidFill>
                  <a:srgbClr val="C00000"/>
                </a:solidFill>
                <a:latin typeface="Times New Roman" panose="02020603050405020304" charset="0"/>
                <a:cs typeface="Times New Roman" panose="02020603050405020304" charset="0"/>
              </a:rPr>
              <a:t>Walk along this street for five minutes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152338"/>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67. Running is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我最喜爱的运动</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68. To our surprise,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他没有参加本次会议</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5" name="TextBox 4"/>
          <p:cNvSpPr txBox="1"/>
          <p:nvPr/>
        </p:nvSpPr>
        <p:spPr>
          <a:xfrm>
            <a:off x="2668122" y="589015"/>
            <a:ext cx="523387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my favorite sport</a:t>
            </a:r>
          </a:p>
        </p:txBody>
      </p:sp>
      <p:sp>
        <p:nvSpPr>
          <p:cNvPr id="13" name="TextBox 4"/>
          <p:cNvSpPr txBox="1"/>
          <p:nvPr/>
        </p:nvSpPr>
        <p:spPr>
          <a:xfrm>
            <a:off x="809163" y="4207426"/>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本题考查一般过去时的否定句。“参加会议”的英文表达是</a:t>
            </a:r>
            <a:r>
              <a:rPr lang="en-US" altLang="zh-CN" sz="2400" dirty="0">
                <a:solidFill>
                  <a:srgbClr val="C00000"/>
                </a:solidFill>
                <a:latin typeface="Times New Roman" panose="02020603050405020304" charset="0"/>
                <a:cs typeface="Times New Roman" panose="02020603050405020304" charset="0"/>
              </a:rPr>
              <a:t>attend the meeting</a:t>
            </a:r>
            <a:r>
              <a:rPr lang="zh-CN" altLang="en-US" sz="2400" dirty="0">
                <a:solidFill>
                  <a:srgbClr val="C00000"/>
                </a:solidFill>
                <a:latin typeface="Times New Roman" panose="02020603050405020304" charset="0"/>
                <a:cs typeface="Times New Roman" panose="02020603050405020304" charset="0"/>
              </a:rPr>
              <a:t>。时态为一般过去时，其否定形式要用助动词</a:t>
            </a:r>
            <a:r>
              <a:rPr lang="en-US" altLang="zh-CN" sz="2400" dirty="0">
                <a:solidFill>
                  <a:srgbClr val="C00000"/>
                </a:solidFill>
                <a:latin typeface="Times New Roman" panose="02020603050405020304" charset="0"/>
                <a:cs typeface="Times New Roman" panose="02020603050405020304" charset="0"/>
              </a:rPr>
              <a:t>didn’t</a:t>
            </a:r>
            <a:r>
              <a:rPr lang="zh-CN" altLang="en-US" sz="2400" dirty="0">
                <a:solidFill>
                  <a:srgbClr val="C00000"/>
                </a:solidFill>
                <a:latin typeface="Times New Roman" panose="02020603050405020304" charset="0"/>
                <a:cs typeface="Times New Roman" panose="02020603050405020304" charset="0"/>
              </a:rPr>
              <a:t>，其后接动词原形。根据汉语提示，本题的正确答案为：</a:t>
            </a:r>
            <a:r>
              <a:rPr lang="en-US" altLang="zh-CN" sz="2400" dirty="0">
                <a:solidFill>
                  <a:srgbClr val="C00000"/>
                </a:solidFill>
                <a:latin typeface="Times New Roman" panose="02020603050405020304" charset="0"/>
                <a:cs typeface="Times New Roman" panose="02020603050405020304" charset="0"/>
              </a:rPr>
              <a:t>he didn’t attend this meeting</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67355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本题考查词义。形容词</a:t>
            </a:r>
            <a:r>
              <a:rPr lang="en-US" altLang="zh-CN" sz="2400" dirty="0">
                <a:solidFill>
                  <a:srgbClr val="C00000"/>
                </a:solidFill>
                <a:latin typeface="Times New Roman" panose="02020603050405020304" charset="0"/>
                <a:cs typeface="Times New Roman" panose="02020603050405020304" charset="0"/>
              </a:rPr>
              <a:t>favorite</a:t>
            </a:r>
            <a:r>
              <a:rPr lang="zh-CN" altLang="en-US" sz="2400" dirty="0">
                <a:solidFill>
                  <a:srgbClr val="C00000"/>
                </a:solidFill>
                <a:latin typeface="Times New Roman" panose="02020603050405020304" charset="0"/>
                <a:cs typeface="Times New Roman" panose="02020603050405020304" charset="0"/>
              </a:rPr>
              <a:t>意为“最喜爱的”。根据汉语提示，本题的正确答案为：</a:t>
            </a:r>
            <a:r>
              <a:rPr lang="en-US" altLang="zh-CN" sz="2400" dirty="0">
                <a:solidFill>
                  <a:srgbClr val="C00000"/>
                </a:solidFill>
                <a:latin typeface="Times New Roman" panose="02020603050405020304" charset="0"/>
                <a:cs typeface="Times New Roman" panose="02020603050405020304" charset="0"/>
              </a:rPr>
              <a:t>my favorite sport</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804219" y="3201089"/>
            <a:ext cx="786591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t>
            </a:r>
            <a:r>
              <a:rPr lang="en-US" altLang="zh-CN" sz="2800" dirty="0">
                <a:solidFill>
                  <a:srgbClr val="C00000"/>
                </a:solidFill>
                <a:latin typeface="Times New Roman" panose="02020603050405020304" charset="0"/>
                <a:cs typeface="Times New Roman" panose="02020603050405020304" charset="0"/>
              </a:rPr>
              <a:t>he didn’t attend this meeting</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3595536"/>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69.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我认为有必要</a:t>
            </a:r>
            <a:r>
              <a:rPr lang="en-US" altLang="zh-CN" sz="2400" dirty="0">
                <a:latin typeface="Times New Roman" panose="02020603050405020304" charset="0"/>
                <a:ea typeface="宋体" panose="02010600030101010101" pitchFamily="2" charset="-122"/>
                <a:cs typeface="Times New Roman" panose="02020603050405020304" charset="0"/>
              </a:rPr>
              <a:t>) to discuss the matter in class.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70.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天气很冷</a:t>
            </a:r>
            <a:r>
              <a:rPr lang="en-US" altLang="zh-CN" sz="2400" dirty="0">
                <a:latin typeface="Times New Roman" panose="02020603050405020304" charset="0"/>
                <a:ea typeface="宋体" panose="02010600030101010101" pitchFamily="2" charset="-122"/>
                <a:cs typeface="Times New Roman" panose="02020603050405020304" charset="0"/>
              </a:rPr>
              <a:t>) in winter here.</a:t>
            </a:r>
          </a:p>
        </p:txBody>
      </p:sp>
      <p:sp>
        <p:nvSpPr>
          <p:cNvPr id="13" name="TextBox 4"/>
          <p:cNvSpPr txBox="1"/>
          <p:nvPr/>
        </p:nvSpPr>
        <p:spPr>
          <a:xfrm>
            <a:off x="1840395" y="524145"/>
            <a:ext cx="4144963"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I think it necessary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88721" y="1529667"/>
            <a:ext cx="1032556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a:t>
            </a:r>
            <a:r>
              <a:rPr lang="en-US" altLang="zh-CN" sz="2400" dirty="0">
                <a:solidFill>
                  <a:srgbClr val="C00000"/>
                </a:solidFill>
                <a:latin typeface="Times New Roman" panose="02020603050405020304" charset="0"/>
                <a:cs typeface="Times New Roman" panose="02020603050405020304" charset="0"/>
              </a:rPr>
              <a:t>it</a:t>
            </a:r>
            <a:r>
              <a:rPr lang="zh-CN" altLang="en-US" sz="2400" dirty="0">
                <a:solidFill>
                  <a:srgbClr val="C00000"/>
                </a:solidFill>
                <a:latin typeface="Times New Roman" panose="02020603050405020304" charset="0"/>
                <a:cs typeface="Times New Roman" panose="02020603050405020304" charset="0"/>
              </a:rPr>
              <a:t>作形式宾语的用法。</a:t>
            </a:r>
            <a:r>
              <a:rPr lang="en-US" altLang="zh-CN" sz="2400" dirty="0">
                <a:solidFill>
                  <a:srgbClr val="C00000"/>
                </a:solidFill>
                <a:latin typeface="Times New Roman" panose="02020603050405020304" charset="0"/>
                <a:cs typeface="Times New Roman" panose="02020603050405020304" charset="0"/>
              </a:rPr>
              <a:t>it</a:t>
            </a:r>
            <a:r>
              <a:rPr lang="zh-CN" altLang="en-US" sz="2400" dirty="0">
                <a:solidFill>
                  <a:srgbClr val="C00000"/>
                </a:solidFill>
                <a:latin typeface="Times New Roman" panose="02020603050405020304" charset="0"/>
                <a:cs typeface="Times New Roman" panose="02020603050405020304" charset="0"/>
              </a:rPr>
              <a:t>在句中作形式宾语，真正的宾语是动词不定式短语</a:t>
            </a:r>
            <a:r>
              <a:rPr lang="en-US" altLang="zh-CN" sz="2400" dirty="0">
                <a:solidFill>
                  <a:srgbClr val="C00000"/>
                </a:solidFill>
                <a:latin typeface="Times New Roman" panose="02020603050405020304" charset="0"/>
                <a:cs typeface="Times New Roman" panose="02020603050405020304" charset="0"/>
              </a:rPr>
              <a:t>to discuss the matter</a:t>
            </a:r>
            <a:r>
              <a:rPr lang="zh-CN" altLang="en-US" sz="2400" dirty="0">
                <a:solidFill>
                  <a:srgbClr val="C00000"/>
                </a:solidFill>
                <a:latin typeface="Times New Roman" panose="02020603050405020304" charset="0"/>
                <a:cs typeface="Times New Roman" panose="02020603050405020304" charset="0"/>
              </a:rPr>
              <a:t>。根据汉语提示，本题正确答案为：</a:t>
            </a:r>
            <a:r>
              <a:rPr lang="en-US" altLang="zh-CN" sz="2400" dirty="0">
                <a:solidFill>
                  <a:srgbClr val="C00000"/>
                </a:solidFill>
                <a:latin typeface="Times New Roman" panose="02020603050405020304" charset="0"/>
                <a:cs typeface="Times New Roman" panose="02020603050405020304" charset="0"/>
              </a:rPr>
              <a:t>I think it necessary</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09181" y="4497336"/>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a:t>
            </a:r>
            <a:r>
              <a:rPr lang="en-US" altLang="zh-CN" sz="2400" dirty="0">
                <a:solidFill>
                  <a:srgbClr val="C00000"/>
                </a:solidFill>
                <a:latin typeface="Times New Roman" panose="02020603050405020304" charset="0"/>
                <a:cs typeface="Times New Roman" panose="02020603050405020304" charset="0"/>
              </a:rPr>
              <a:t>it</a:t>
            </a:r>
            <a:r>
              <a:rPr lang="zh-CN" altLang="en-US" sz="2400" dirty="0">
                <a:solidFill>
                  <a:srgbClr val="C00000"/>
                </a:solidFill>
                <a:latin typeface="Times New Roman" panose="02020603050405020304" charset="0"/>
                <a:cs typeface="Times New Roman" panose="02020603050405020304" charset="0"/>
              </a:rPr>
              <a:t>指代天气的用法。根据汉语提示，本题正确答案为：</a:t>
            </a:r>
            <a:r>
              <a:rPr lang="en-US" altLang="zh-CN" sz="2400" dirty="0">
                <a:solidFill>
                  <a:srgbClr val="C00000"/>
                </a:solidFill>
                <a:latin typeface="Times New Roman" panose="02020603050405020304" charset="0"/>
                <a:cs typeface="Times New Roman" panose="02020603050405020304" charset="0"/>
              </a:rPr>
              <a:t>It is/was very cold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184088" y="3574474"/>
            <a:ext cx="364807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It is/was very cold</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FFD1EB75-A249-8B86-2343-04ADB4D3E0CB}"/>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512127" y="1203006"/>
            <a:ext cx="11167745" cy="2692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假设你是班长李华，刚接到学校通知，下周一全体学生要去博物馆参观，因此原定的班会将推迟召开。请用英语给外国交换生（</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exchange student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Tom</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写一张留言条告知此事，并请</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Tom</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转告其他交换生。</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923925" y="1509952"/>
            <a:ext cx="9792335" cy="3666645"/>
          </a:xfrm>
          <a:prstGeom prst="rect">
            <a:avLst/>
          </a:prstGeom>
          <a:noFill/>
        </p:spPr>
        <p:txBody>
          <a:bodyPr wrap="square" rtlCol="0" anchor="ctr">
            <a:spAutoFit/>
          </a:bodyPr>
          <a:lstStyle/>
          <a:p>
            <a:pPr algn="just">
              <a:lnSpc>
                <a:spcPct val="120000"/>
              </a:lnSpc>
            </a:pPr>
            <a:r>
              <a:rPr lang="en-US" altLang="zh-CN" sz="2800" dirty="0">
                <a:solidFill>
                  <a:srgbClr val="C00000"/>
                </a:solidFill>
                <a:latin typeface="Times New Roman" panose="02020603050405020304" charset="0"/>
                <a:cs typeface="Times New Roman" panose="02020603050405020304" charset="0"/>
              </a:rPr>
              <a:t>Dear Tom,</a:t>
            </a: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Just now, I received a notice from the school, informing that all the students are going to visit the museum next Monday. Thus, the intended class meeting will be put off. Would you please pass on the message to other exchange students? Thank you!</a:t>
            </a: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Yours,</a:t>
            </a: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Li Hua</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_______, Madam?</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I’d like to buy a skirt.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can I do for you               B. How are you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What’s the matter                      D. What happened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91509"/>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根据答语“</a:t>
            </a:r>
            <a:r>
              <a:rPr lang="en-US" altLang="zh-CN" sz="2400" dirty="0">
                <a:solidFill>
                  <a:srgbClr val="C00000"/>
                </a:solidFill>
                <a:latin typeface="Times New Roman" panose="02020603050405020304" charset="0"/>
                <a:cs typeface="Times New Roman" panose="02020603050405020304" charset="0"/>
              </a:rPr>
              <a:t>I’d like to buy a skirt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可以得知该对话为购物的情景，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What can I do for you</a:t>
            </a:r>
            <a:r>
              <a:rPr lang="zh-CN" altLang="en-US" sz="2400" dirty="0">
                <a:solidFill>
                  <a:srgbClr val="C00000"/>
                </a:solidFill>
                <a:latin typeface="Times New Roman" panose="02020603050405020304" charset="0"/>
                <a:cs typeface="Times New Roman" panose="02020603050405020304" charset="0"/>
              </a:rPr>
              <a:t>意为“我能为您做什么”，符合对话情景。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How are you</a:t>
            </a:r>
            <a:r>
              <a:rPr lang="zh-CN" altLang="en-US" sz="2400" dirty="0">
                <a:solidFill>
                  <a:srgbClr val="C00000"/>
                </a:solidFill>
                <a:latin typeface="Times New Roman" panose="02020603050405020304" charset="0"/>
                <a:cs typeface="Times New Roman" panose="02020603050405020304" charset="0"/>
              </a:rPr>
              <a:t>意为“你好吗”，</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What’s the matter</a:t>
            </a:r>
            <a:r>
              <a:rPr lang="zh-CN" altLang="en-US" sz="2400" dirty="0">
                <a:solidFill>
                  <a:srgbClr val="C00000"/>
                </a:solidFill>
                <a:latin typeface="Times New Roman" panose="02020603050405020304" charset="0"/>
                <a:cs typeface="Times New Roman" panose="02020603050405020304" charset="0"/>
              </a:rPr>
              <a:t>意为“出了什么事”，</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What happened</a:t>
            </a:r>
            <a:r>
              <a:rPr lang="zh-CN" altLang="en-US" sz="2400" dirty="0">
                <a:solidFill>
                  <a:srgbClr val="C00000"/>
                </a:solidFill>
                <a:latin typeface="Times New Roman" panose="02020603050405020304" charset="0"/>
                <a:cs typeface="Times New Roman" panose="02020603050405020304" charset="0"/>
              </a:rPr>
              <a:t>意为“发生了什么”，</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三项均不符合语境，故此题的正确答案为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I called you yesterday morning, but no one answered the phone.</a:t>
            </a:r>
            <a:r>
              <a:rPr lang="zh-CN" altLang="en-US" sz="2400" dirty="0">
                <a:solidFill>
                  <a:srgbClr val="C00000"/>
                </a:solidFill>
                <a:latin typeface="Times New Roman" panose="02020603050405020304" charset="0"/>
                <a:cs typeface="Times New Roman" panose="02020603050405020304" charset="0"/>
              </a:rPr>
              <a:t>意为“昨天上午我打电话给你，但没有人接。”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I’m sorry</a:t>
            </a:r>
            <a:r>
              <a:rPr lang="zh-CN" altLang="en-US" sz="2400" dirty="0">
                <a:solidFill>
                  <a:srgbClr val="C00000"/>
                </a:solidFill>
                <a:latin typeface="Times New Roman" panose="02020603050405020304" charset="0"/>
                <a:cs typeface="Times New Roman" panose="02020603050405020304" charset="0"/>
              </a:rPr>
              <a:t>表示“我很抱歉”，符合对话情景。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Never mind</a:t>
            </a:r>
            <a:r>
              <a:rPr lang="zh-CN" altLang="en-US" sz="2400" dirty="0">
                <a:solidFill>
                  <a:srgbClr val="C00000"/>
                </a:solidFill>
                <a:latin typeface="Times New Roman" panose="02020603050405020304" charset="0"/>
                <a:cs typeface="Times New Roman" panose="02020603050405020304" charset="0"/>
              </a:rPr>
              <a:t>意为“没关系”，</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Don’t worry</a:t>
            </a:r>
            <a:r>
              <a:rPr lang="zh-CN" altLang="en-US" sz="2400" dirty="0">
                <a:solidFill>
                  <a:srgbClr val="C00000"/>
                </a:solidFill>
                <a:latin typeface="Times New Roman" panose="02020603050405020304" charset="0"/>
                <a:cs typeface="Times New Roman" panose="02020603050405020304" charset="0"/>
              </a:rPr>
              <a:t>意为“不用担心”，</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Take it easy</a:t>
            </a:r>
            <a:r>
              <a:rPr lang="zh-CN" altLang="en-US" sz="2400" dirty="0">
                <a:solidFill>
                  <a:srgbClr val="C00000"/>
                </a:solidFill>
                <a:latin typeface="Times New Roman" panose="02020603050405020304" charset="0"/>
                <a:cs typeface="Times New Roman" panose="02020603050405020304" charset="0"/>
              </a:rPr>
              <a:t>意为“请放松”，</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三项均不符合语境，故此题的正确答案为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14575"/>
            <a:ext cx="11039475" cy="2712859"/>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Hi, Tom! I called you yesterday morning, but no one answered the phone.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but I was out.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Never mind                B. Don’t worry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I’m sorry                    D. Take it easy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3b3e1b9d-7cd7-43fd-8ecc-4e044c0de00d"/>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21</TotalTime>
  <Words>7175</Words>
  <Application>Microsoft Office PowerPoint</Application>
  <PresentationFormat>宽屏</PresentationFormat>
  <Paragraphs>530</Paragraphs>
  <Slides>80</Slides>
  <Notes>80</Notes>
  <HiddenSlides>9</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80</vt:i4>
      </vt:variant>
    </vt:vector>
  </HeadingPairs>
  <TitlesOfParts>
    <vt:vector size="91" baseType="lpstr">
      <vt:lpstr>微软雅黑</vt:lpstr>
      <vt:lpstr>黑体</vt:lpstr>
      <vt:lpstr>等线</vt:lpstr>
      <vt:lpstr>Impact</vt:lpstr>
      <vt:lpstr>Times New Roman</vt:lpstr>
      <vt:lpstr>方正公文黑体</vt:lpstr>
      <vt:lpstr>方正大黑简体</vt:lpstr>
      <vt:lpstr>方正黑体简体</vt:lpstr>
      <vt:lpstr>宋体</vt:lpstr>
      <vt:lpstr>Arial</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117</cp:revision>
  <dcterms:created xsi:type="dcterms:W3CDTF">2021-08-19T06:32:00Z</dcterms:created>
  <dcterms:modified xsi:type="dcterms:W3CDTF">2023-09-02T03:19:27Z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