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9.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22.xml" ContentType="application/vnd.openxmlformats-officedocument.presentationml.tags+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tags/tag23.xml" ContentType="application/vnd.openxmlformats-officedocument.presentationml.tags+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tags/tag24.xml" ContentType="application/vnd.openxmlformats-officedocument.presentationml.tags+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tags/tag25.xml" ContentType="application/vnd.openxmlformats-officedocument.presentationml.tags+xml"/>
  <Override PartName="/ppt/notesSlides/notesSlide68.xml" ContentType="application/vnd.openxmlformats-officedocument.presentationml.notesSlide+xml"/>
  <Override PartName="/ppt/tags/tag26.xml" ContentType="application/vnd.openxmlformats-officedocument.presentationml.tags+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tags/tag27.xml" ContentType="application/vnd.openxmlformats-officedocument.presentationml.tags+xml"/>
  <Override PartName="/ppt/notesSlides/notesSlide79.xml" ContentType="application/vnd.openxmlformats-officedocument.presentationml.notesSlide+xml"/>
  <Override PartName="/ppt/tags/tag28.xml" ContentType="application/vnd.openxmlformats-officedocument.presentationml.tags+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2"/>
  </p:notesMasterIdLst>
  <p:sldIdLst>
    <p:sldId id="256" r:id="rId2"/>
    <p:sldId id="257" r:id="rId3"/>
    <p:sldId id="258" r:id="rId4"/>
    <p:sldId id="259" r:id="rId5"/>
    <p:sldId id="268" r:id="rId6"/>
    <p:sldId id="331" r:id="rId7"/>
    <p:sldId id="269" r:id="rId8"/>
    <p:sldId id="270" r:id="rId9"/>
    <p:sldId id="292" r:id="rId10"/>
    <p:sldId id="293" r:id="rId11"/>
    <p:sldId id="333" r:id="rId12"/>
    <p:sldId id="334"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295" r:id="rId26"/>
    <p:sldId id="372" r:id="rId27"/>
    <p:sldId id="373" r:id="rId28"/>
    <p:sldId id="374" r:id="rId29"/>
    <p:sldId id="375" r:id="rId30"/>
    <p:sldId id="376" r:id="rId31"/>
    <p:sldId id="390" r:id="rId32"/>
    <p:sldId id="391" r:id="rId33"/>
    <p:sldId id="301" r:id="rId34"/>
    <p:sldId id="302" r:id="rId35"/>
    <p:sldId id="303" r:id="rId36"/>
    <p:sldId id="392" r:id="rId37"/>
    <p:sldId id="304" r:id="rId38"/>
    <p:sldId id="357" r:id="rId39"/>
    <p:sldId id="305" r:id="rId40"/>
    <p:sldId id="358" r:id="rId41"/>
    <p:sldId id="359" r:id="rId42"/>
    <p:sldId id="360" r:id="rId43"/>
    <p:sldId id="361" r:id="rId44"/>
    <p:sldId id="362" r:id="rId45"/>
    <p:sldId id="393" r:id="rId46"/>
    <p:sldId id="363" r:id="rId47"/>
    <p:sldId id="364" r:id="rId48"/>
    <p:sldId id="365" r:id="rId49"/>
    <p:sldId id="450" r:id="rId50"/>
    <p:sldId id="366" r:id="rId51"/>
    <p:sldId id="451" r:id="rId52"/>
    <p:sldId id="449" r:id="rId53"/>
    <p:sldId id="452" r:id="rId54"/>
    <p:sldId id="307" r:id="rId55"/>
    <p:sldId id="308" r:id="rId56"/>
    <p:sldId id="377" r:id="rId57"/>
    <p:sldId id="378" r:id="rId58"/>
    <p:sldId id="380" r:id="rId59"/>
    <p:sldId id="388" r:id="rId60"/>
    <p:sldId id="389" r:id="rId61"/>
    <p:sldId id="312" r:id="rId62"/>
    <p:sldId id="382" r:id="rId63"/>
    <p:sldId id="383" r:id="rId64"/>
    <p:sldId id="384" r:id="rId65"/>
    <p:sldId id="314" r:id="rId66"/>
    <p:sldId id="315" r:id="rId67"/>
    <p:sldId id="326" r:id="rId68"/>
    <p:sldId id="453" r:id="rId69"/>
    <p:sldId id="438" r:id="rId70"/>
    <p:sldId id="439" r:id="rId71"/>
    <p:sldId id="440" r:id="rId72"/>
    <p:sldId id="441" r:id="rId73"/>
    <p:sldId id="442" r:id="rId74"/>
    <p:sldId id="443" r:id="rId75"/>
    <p:sldId id="444" r:id="rId76"/>
    <p:sldId id="445" r:id="rId77"/>
    <p:sldId id="446" r:id="rId78"/>
    <p:sldId id="447" r:id="rId79"/>
    <p:sldId id="448" r:id="rId80"/>
    <p:sldId id="284" r:id="rId81"/>
  </p:sldIdLst>
  <p:sldSz cx="12192000" cy="6858000"/>
  <p:notesSz cx="6858000" cy="9144000"/>
  <p:embeddedFontLst>
    <p:embeddedFont>
      <p:font typeface="方正公文黑体" panose="02000500000000000000"/>
      <p:regular r:id="rId83"/>
    </p:embeddedFont>
    <p:embeddedFont>
      <p:font typeface="Impact" panose="020B0806030902050204" pitchFamily="34" charset="0"/>
      <p:regular r:id="rId84"/>
    </p:embeddedFont>
    <p:embeddedFont>
      <p:font typeface="等线" panose="02010600030101010101" pitchFamily="2" charset="-122"/>
      <p:regular r:id="rId85"/>
      <p:bold r:id="rId86"/>
    </p:embeddedFont>
    <p:embeddedFont>
      <p:font typeface="方正大黑简体" panose="02000000000000000000" pitchFamily="2" charset="-122"/>
      <p:regular r:id="rId87"/>
    </p:embeddedFont>
    <p:embeddedFont>
      <p:font typeface="方正黑体简体" panose="03000509000000000000" pitchFamily="65" charset="-122"/>
      <p:regular r:id="rId88"/>
    </p:embeddedFont>
    <p:embeddedFont>
      <p:font typeface="黑体" panose="02010609060101010101" pitchFamily="49" charset="-122"/>
      <p:regular r:id="rId89"/>
    </p:embeddedFont>
    <p:embeddedFont>
      <p:font typeface="微软雅黑" panose="020B0503020204020204" pitchFamily="34" charset="-122"/>
      <p:regular r:id="rId90"/>
      <p:bold r:id="rId91"/>
    </p:embeddedFont>
  </p:embeddedFontLst>
  <p:custDataLst>
    <p:tags r:id="rId9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90"/>
            <p14:sldId id="391"/>
            <p14:sldId id="301"/>
            <p14:sldId id="302"/>
            <p14:sldId id="303"/>
            <p14:sldId id="392"/>
            <p14:sldId id="304"/>
            <p14:sldId id="357"/>
            <p14:sldId id="305"/>
            <p14:sldId id="358"/>
            <p14:sldId id="359"/>
            <p14:sldId id="360"/>
            <p14:sldId id="361"/>
            <p14:sldId id="362"/>
            <p14:sldId id="393"/>
            <p14:sldId id="363"/>
            <p14:sldId id="364"/>
            <p14:sldId id="365"/>
            <p14:sldId id="450"/>
            <p14:sldId id="366"/>
            <p14:sldId id="451"/>
            <p14:sldId id="449"/>
            <p14:sldId id="452"/>
            <p14:sldId id="307"/>
            <p14:sldId id="308"/>
            <p14:sldId id="377"/>
            <p14:sldId id="378"/>
            <p14:sldId id="380"/>
            <p14:sldId id="388"/>
            <p14:sldId id="389"/>
            <p14:sldId id="312"/>
            <p14:sldId id="382"/>
            <p14:sldId id="383"/>
            <p14:sldId id="384"/>
            <p14:sldId id="314"/>
            <p14:sldId id="315"/>
            <p14:sldId id="326"/>
            <p14:sldId id="453"/>
            <p14:sldId id="438"/>
            <p14:sldId id="439"/>
            <p14:sldId id="440"/>
            <p14:sldId id="441"/>
            <p14:sldId id="442"/>
            <p14:sldId id="443"/>
            <p14:sldId id="444"/>
            <p14:sldId id="445"/>
            <p14:sldId id="446"/>
            <p14:sldId id="447"/>
            <p14:sldId id="448"/>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04" userDrawn="1">
          <p15:clr>
            <a:srgbClr val="A4A3A4"/>
          </p15:clr>
        </p15:guide>
        <p15:guide id="2" orient="horz" pos="4216" userDrawn="1">
          <p15:clr>
            <a:srgbClr val="A4A3A4"/>
          </p15:clr>
        </p15:guide>
        <p15:guide id="3" pos="110" userDrawn="1">
          <p15:clr>
            <a:srgbClr val="A4A3A4"/>
          </p15:clr>
        </p15:guide>
        <p15:guide id="4" pos="7383"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4618" autoAdjust="0"/>
  </p:normalViewPr>
  <p:slideViewPr>
    <p:cSldViewPr snapToGrid="0" showGuides="1">
      <p:cViewPr varScale="1">
        <p:scale>
          <a:sx n="107" d="100"/>
          <a:sy n="107" d="100"/>
        </p:scale>
        <p:origin x="666" y="-6"/>
      </p:cViewPr>
      <p:guideLst>
        <p:guide orient="horz" pos="104"/>
        <p:guide orient="horz" pos="4216"/>
        <p:guide pos="110"/>
        <p:guide pos="7383"/>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2.fntdata"/><Relationship Id="rId89" Type="http://schemas.openxmlformats.org/officeDocument/2006/relationships/font" Target="fonts/font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font" Target="fonts/font8.fntdata"/><Relationship Id="rId9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font" Target="fonts/font3.fntdata"/><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1.fntdata"/><Relationship Id="rId88" Type="http://schemas.openxmlformats.org/officeDocument/2006/relationships/font" Target="fonts/font6.fntdata"/><Relationship Id="rId91" Type="http://schemas.openxmlformats.org/officeDocument/2006/relationships/font" Target="fonts/font9.fntdata"/><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font" Target="fonts/font4.fntdata"/><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gs" Target="tags/tag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5.fntdata"/><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78</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 Target="../slides/slide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4" action="ppaction://hlinksldjump"/>
          </p:cNvPr>
          <p:cNvSpPr txBox="1"/>
          <p:nvPr userDrawn="1">
            <p:custDataLst>
              <p:tags r:id="rId1"/>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12" name="文本框 11">
            <a:hlinkClick r:id="" action="ppaction://hlinkshowjump?jump=nextslide"/>
          </p:cNvPr>
          <p:cNvSpPr txBox="1"/>
          <p:nvPr userDrawn="1">
            <p:custDataLst>
              <p:tags r:id="rId2"/>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7" name="文本框 6">
            <a:hlinkClick r:id="" action="ppaction://hlinkshowjump?jump=nextslide"/>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13" name="文本框 12">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10" name="矩形 9"/>
          <p:cNvSpPr/>
          <p:nvPr userDrawn="1"/>
        </p:nvSpPr>
        <p:spPr>
          <a:xfrm>
            <a:off x="-63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54.xml"/><Relationship Id="rId3" Type="http://schemas.openxmlformats.org/officeDocument/2006/relationships/notesSlide" Target="../notesSlides/notesSlide2.xml"/><Relationship Id="rId7" Type="http://schemas.openxmlformats.org/officeDocument/2006/relationships/slide" Target="slide33.xml"/><Relationship Id="rId12" Type="http://schemas.openxmlformats.org/officeDocument/2006/relationships/slide" Target="slide68.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slide" Target="slide22.xml"/><Relationship Id="rId11" Type="http://schemas.openxmlformats.org/officeDocument/2006/relationships/image" Target="../media/image1.emf"/><Relationship Id="rId5" Type="http://schemas.openxmlformats.org/officeDocument/2006/relationships/slide" Target="slide10.xml"/><Relationship Id="rId10" Type="http://schemas.openxmlformats.org/officeDocument/2006/relationships/slide" Target="slide65.xml"/><Relationship Id="rId4" Type="http://schemas.openxmlformats.org/officeDocument/2006/relationships/slide" Target="slide3.xml"/><Relationship Id="rId9" Type="http://schemas.openxmlformats.org/officeDocument/2006/relationships/slide" Target="slide6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tags" Target="../tags/tag12.xml"/><Relationship Id="rId7" Type="http://schemas.openxmlformats.org/officeDocument/2006/relationships/notesSlide" Target="../notesSlides/notesSlide48.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7.xml"/><Relationship Id="rId5" Type="http://schemas.openxmlformats.org/officeDocument/2006/relationships/tags" Target="../tags/tag14.xml"/><Relationship Id="rId4" Type="http://schemas.openxmlformats.org/officeDocument/2006/relationships/tags" Target="../tags/tag13.xml"/></Relationships>
</file>

<file path=ppt/slides/_rels/slide4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slide" Target="slide51.xml"/><Relationship Id="rId5" Type="http://schemas.openxmlformats.org/officeDocument/2006/relationships/notesSlide" Target="../notesSlides/notesSlide50.xml"/><Relationship Id="rId4"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slide" Target="slide53.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notesSlide" Target="../notesSlides/notesSlide52.xml"/><Relationship Id="rId5" Type="http://schemas.openxmlformats.org/officeDocument/2006/relationships/slideLayout" Target="../slideLayouts/slideLayout7.xml"/><Relationship Id="rId4" Type="http://schemas.openxmlformats.org/officeDocument/2006/relationships/tags" Target="../tags/tag21.xml"/></Relationships>
</file>

<file path=ppt/slides/_rels/slide5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2.jpeg"/></Relationships>
</file>

<file path=ppt/slides/_rels/slide5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slide" Target="slide5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2.jpe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xml"/><Relationship Id="rId1" Type="http://schemas.openxmlformats.org/officeDocument/2006/relationships/tags" Target="../tags/tag24.xml"/><Relationship Id="rId4" Type="http://schemas.openxmlformats.org/officeDocument/2006/relationships/image" Target="../media/image2.jpeg"/></Relationships>
</file>

<file path=ppt/slides/_rels/slide66.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xml"/><Relationship Id="rId1" Type="http://schemas.openxmlformats.org/officeDocument/2006/relationships/tags" Target="../tags/tag25.xml"/><Relationship Id="rId4" Type="http://schemas.openxmlformats.org/officeDocument/2006/relationships/image" Target="../media/image2.jpe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xml"/><Relationship Id="rId1" Type="http://schemas.openxmlformats.org/officeDocument/2006/relationships/tags" Target="../tags/tag28.xm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
        <p:nvSpPr>
          <p:cNvPr id="17" name="矩形 16"/>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4"/>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7444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7626" y="962910"/>
            <a:ext cx="886460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Learning English takes </a:t>
            </a:r>
            <a:r>
              <a:rPr lang="en-US" altLang="zh-CN" sz="2400" u="sng" dirty="0">
                <a:latin typeface="Times New Roman" panose="02020603050405020304" charset="0"/>
                <a:ea typeface="宋体" panose="02010600030101010101" pitchFamily="2" charset="-122"/>
                <a:cs typeface="Times New Roman" panose="02020603050405020304" charset="0"/>
              </a:rPr>
              <a:t>patience</a:t>
            </a:r>
            <a:r>
              <a:rPr lang="en-US" altLang="zh-CN" sz="2400" dirty="0">
                <a:latin typeface="Times New Roman" panose="02020603050405020304" charset="0"/>
                <a:ea typeface="宋体" panose="02010600030101010101" pitchFamily="2" charset="-122"/>
                <a:cs typeface="Times New Roman" panose="02020603050405020304" charset="0"/>
              </a:rPr>
              <a:t> and repetition.</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努力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毅力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耐心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病人</a:t>
            </a:r>
          </a:p>
        </p:txBody>
      </p:sp>
      <p:sp>
        <p:nvSpPr>
          <p:cNvPr id="109" name="TextBox 4"/>
          <p:cNvSpPr txBox="1"/>
          <p:nvPr/>
        </p:nvSpPr>
        <p:spPr>
          <a:xfrm>
            <a:off x="89535" y="4420084"/>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patience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耐心”，结合句意“学习英语需要耐心和反复练习”，</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629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22599"/>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a:t>
            </a:r>
            <a:r>
              <a:rPr lang="en-US" altLang="zh-CN" sz="2400" u="sng" dirty="0">
                <a:latin typeface="Times New Roman" panose="02020603050405020304" charset="0"/>
                <a:ea typeface="宋体" panose="02010600030101010101" pitchFamily="2" charset="-122"/>
                <a:cs typeface="Times New Roman" panose="02020603050405020304" charset="0"/>
              </a:rPr>
              <a:t>As</a:t>
            </a:r>
            <a:r>
              <a:rPr lang="en-US" altLang="zh-CN" sz="2400" dirty="0">
                <a:latin typeface="Times New Roman" panose="02020603050405020304" charset="0"/>
                <a:ea typeface="宋体" panose="02010600030101010101" pitchFamily="2" charset="-122"/>
                <a:cs typeface="Times New Roman" panose="02020603050405020304" charset="0"/>
              </a:rPr>
              <a:t> the saying goes, “Rome cannot be built in one day”.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随着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正如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当</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时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虽然</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本题考查连词</a:t>
            </a:r>
            <a:r>
              <a:rPr lang="en-US" altLang="zh-CN" sz="2400" dirty="0">
                <a:solidFill>
                  <a:srgbClr val="C00000"/>
                </a:solidFill>
                <a:latin typeface="Times New Roman" panose="02020603050405020304" charset="0"/>
                <a:cs typeface="Times New Roman" panose="02020603050405020304" charset="0"/>
              </a:rPr>
              <a:t>as</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正如</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，结合句意“正如俗话所说，罗马不是一天建成的”，</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8100" y="96275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Being a couch potato during the Spring Festival will make you </a:t>
            </a:r>
            <a:r>
              <a:rPr lang="en-US" altLang="zh-CN" sz="2400" u="sng" dirty="0">
                <a:latin typeface="Times New Roman" panose="02020603050405020304" charset="0"/>
                <a:ea typeface="宋体" panose="02010600030101010101" pitchFamily="2" charset="-122"/>
                <a:cs typeface="Times New Roman" panose="02020603050405020304" charset="0"/>
              </a:rPr>
              <a:t>put on</a:t>
            </a:r>
            <a:r>
              <a:rPr lang="en-US" altLang="zh-CN" sz="2400" dirty="0">
                <a:latin typeface="Times New Roman" panose="02020603050405020304" charset="0"/>
                <a:ea typeface="宋体" panose="02010600030101010101" pitchFamily="2" charset="-122"/>
                <a:cs typeface="Times New Roman" panose="02020603050405020304" charset="0"/>
              </a:rPr>
              <a:t> weight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quickly.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增加（体重）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上演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穿上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假装</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put on</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增加（体重）”，结合句意“春节期间整天窝在沙发里会使你的体重快速增长”，</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We have overcome difficulties all the way, and we </a:t>
            </a:r>
            <a:r>
              <a:rPr lang="en-US" altLang="zh-CN" sz="2400" u="sng" dirty="0">
                <a:latin typeface="Times New Roman" panose="02020603050405020304" charset="0"/>
                <a:ea typeface="宋体" panose="02010600030101010101" pitchFamily="2" charset="-122"/>
                <a:cs typeface="Times New Roman" panose="02020603050405020304" charset="0"/>
              </a:rPr>
              <a:t>are proud of</a:t>
            </a:r>
            <a:r>
              <a:rPr lang="en-US" altLang="zh-CN" sz="2400" dirty="0">
                <a:latin typeface="Times New Roman" panose="02020603050405020304" charset="0"/>
                <a:ea typeface="宋体" panose="02010600030101010101" pitchFamily="2" charset="-122"/>
                <a:cs typeface="Times New Roman" panose="02020603050405020304" charset="0"/>
              </a:rPr>
              <a:t> ourselves.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对</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感到高兴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对</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感到吃惊</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a:t>
            </a:r>
            <a:r>
              <a:rPr lang="zh-CN" altLang="en-US" sz="2400" dirty="0">
                <a:latin typeface="Times New Roman" panose="02020603050405020304" charset="0"/>
                <a:ea typeface="宋体" panose="02010600030101010101" pitchFamily="2" charset="-122"/>
                <a:cs typeface="Times New Roman" panose="02020603050405020304" charset="0"/>
              </a:rPr>
              <a:t>对</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感到骄傲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对</a:t>
            </a:r>
            <a:r>
              <a:rPr lang="en-US" altLang="zh-CN" sz="2400" dirty="0">
                <a:latin typeface="Times New Roman" panose="02020603050405020304" charset="0"/>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感到意外</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本题考查短语</a:t>
            </a:r>
            <a:r>
              <a:rPr lang="en-US" altLang="zh-CN" sz="2400" dirty="0">
                <a:solidFill>
                  <a:srgbClr val="C00000"/>
                </a:solidFill>
                <a:latin typeface="Times New Roman" panose="02020603050405020304" charset="0"/>
                <a:cs typeface="Times New Roman" panose="02020603050405020304" charset="0"/>
              </a:rPr>
              <a:t>be proud of</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对</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感到骄傲”，结合句意“我们一路上克服了很多困难，我们为自己感到骄傲”，</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52912"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0720" y="799600"/>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He who does not </a:t>
            </a:r>
            <a:r>
              <a:rPr lang="en-US" altLang="zh-CN" sz="2400" u="sng" dirty="0">
                <a:latin typeface="Times New Roman" panose="02020603050405020304" charset="0"/>
                <a:ea typeface="宋体" panose="02010600030101010101" pitchFamily="2" charset="-122"/>
                <a:cs typeface="Times New Roman" panose="02020603050405020304" charset="0"/>
              </a:rPr>
              <a:t>reach</a:t>
            </a:r>
            <a:r>
              <a:rPr lang="en-US" altLang="zh-CN" sz="2400" dirty="0">
                <a:latin typeface="Times New Roman" panose="02020603050405020304" charset="0"/>
                <a:ea typeface="宋体" panose="02010600030101010101" pitchFamily="2" charset="-122"/>
                <a:cs typeface="Times New Roman" panose="02020603050405020304" charset="0"/>
              </a:rPr>
              <a:t> the Great Wall is not a true man.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够得着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搜索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获取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到达</a:t>
            </a:r>
          </a:p>
        </p:txBody>
      </p:sp>
      <p:sp>
        <p:nvSpPr>
          <p:cNvPr id="109" name="TextBox 4"/>
          <p:cNvSpPr txBox="1"/>
          <p:nvPr/>
        </p:nvSpPr>
        <p:spPr>
          <a:xfrm>
            <a:off x="260985" y="4334359"/>
            <a:ext cx="11670030" cy="46037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解析：本题考查动词</a:t>
            </a:r>
            <a:r>
              <a:rPr lang="en-US" altLang="zh-CN" sz="2400" dirty="0">
                <a:solidFill>
                  <a:srgbClr val="C00000"/>
                </a:solidFill>
                <a:latin typeface="Times New Roman" panose="02020603050405020304" charset="0"/>
                <a:cs typeface="Times New Roman" panose="02020603050405020304" charset="0"/>
              </a:rPr>
              <a:t>reach</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到达”，结合句意“不到长城非好汉”，</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Staying </a:t>
            </a:r>
            <a:r>
              <a:rPr lang="en-US" altLang="zh-CN" sz="2400" u="sng" dirty="0">
                <a:latin typeface="Times New Roman" panose="02020603050405020304" charset="0"/>
                <a:ea typeface="宋体" panose="02010600030101010101" pitchFamily="2" charset="-122"/>
                <a:cs typeface="Times New Roman" panose="02020603050405020304" charset="0"/>
              </a:rPr>
              <a:t>fit</a:t>
            </a:r>
            <a:r>
              <a:rPr lang="en-US" altLang="zh-CN" sz="2400" dirty="0">
                <a:latin typeface="Times New Roman" panose="02020603050405020304" charset="0"/>
                <a:ea typeface="宋体" panose="02010600030101010101" pitchFamily="2" charset="-122"/>
                <a:cs typeface="Times New Roman" panose="02020603050405020304" charset="0"/>
              </a:rPr>
              <a:t> by jogging is a popular lifestyle to most of us.</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合适的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健康的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牢固的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固定的</a:t>
            </a:r>
          </a:p>
        </p:txBody>
      </p:sp>
      <p:sp>
        <p:nvSpPr>
          <p:cNvPr id="109" name="TextBox 4"/>
          <p:cNvSpPr txBox="1"/>
          <p:nvPr/>
        </p:nvSpPr>
        <p:spPr>
          <a:xfrm>
            <a:off x="137160" y="4362934"/>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fit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健康的”，结合句意“慢跑以保持身体健康，这是我们大多数人喜欢的生活方式”，</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853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050379"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heat </a:t>
            </a:r>
            <a:r>
              <a:rPr lang="en-US" altLang="zh-CN" sz="2400" u="sng" dirty="0">
                <a:latin typeface="Times New Roman" panose="02020603050405020304" charset="0"/>
                <a:ea typeface="宋体" panose="02010600030101010101" pitchFamily="2" charset="-122"/>
                <a:cs typeface="Times New Roman" panose="02020603050405020304" charset="0"/>
              </a:rPr>
              <a:t>released</a:t>
            </a:r>
            <a:r>
              <a:rPr lang="en-US" altLang="zh-CN" sz="2400" dirty="0">
                <a:latin typeface="Times New Roman" panose="02020603050405020304" charset="0"/>
                <a:ea typeface="宋体" panose="02010600030101010101" pitchFamily="2" charset="-122"/>
                <a:cs typeface="Times New Roman" panose="02020603050405020304" charset="0"/>
              </a:rPr>
              <a:t> by cars and factories caused the global warming.</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出版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发行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放松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释放</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release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释放”的过去分词作定语，结合句意“汽车和工厂释放的热量导致了全球气候变暖”，</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853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Every </a:t>
            </a:r>
            <a:r>
              <a:rPr lang="en-US" altLang="zh-CN" sz="2400" u="sng" dirty="0">
                <a:latin typeface="Times New Roman" panose="02020603050405020304" charset="0"/>
                <a:ea typeface="宋体" panose="02010600030101010101" pitchFamily="2" charset="-122"/>
                <a:cs typeface="Times New Roman" panose="02020603050405020304" charset="0"/>
              </a:rPr>
              <a:t>second</a:t>
            </a:r>
            <a:r>
              <a:rPr lang="en-US" altLang="zh-CN" sz="2400" dirty="0">
                <a:latin typeface="Times New Roman" panose="02020603050405020304" charset="0"/>
                <a:ea typeface="宋体" panose="02010600030101010101" pitchFamily="2" charset="-122"/>
                <a:cs typeface="Times New Roman" panose="02020603050405020304" charset="0"/>
              </a:rPr>
              <a:t> brings a fresh beginning. Every night dream can bring hope.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第二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小时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秒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阳台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second</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秒”，结合句意“每一秒都是一个新的开始，每晚的美梦总能带来希望”，</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4" action="ppaction://hlinksldjump"/>
          </p:cNvPr>
          <p:cNvSpPr txBox="1">
            <a:spLocks noChangeArrowheads="1"/>
          </p:cNvSpPr>
          <p:nvPr/>
        </p:nvSpPr>
        <p:spPr bwMode="auto">
          <a:xfrm>
            <a:off x="5644515" y="40386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5" action="ppaction://hlinksldjump"/>
          </p:cNvPr>
          <p:cNvSpPr txBox="1">
            <a:spLocks noChangeArrowheads="1"/>
          </p:cNvSpPr>
          <p:nvPr/>
        </p:nvSpPr>
        <p:spPr bwMode="auto">
          <a:xfrm>
            <a:off x="5644515" y="115443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6" action="ppaction://hlinksldjump"/>
          </p:cNvPr>
          <p:cNvSpPr txBox="1">
            <a:spLocks noChangeArrowheads="1"/>
          </p:cNvSpPr>
          <p:nvPr/>
        </p:nvSpPr>
        <p:spPr bwMode="auto">
          <a:xfrm>
            <a:off x="5644515" y="190500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7" action="ppaction://hlinksldjump"/>
          </p:cNvPr>
          <p:cNvSpPr txBox="1">
            <a:spLocks noChangeArrowheads="1"/>
          </p:cNvSpPr>
          <p:nvPr/>
        </p:nvSpPr>
        <p:spPr bwMode="auto">
          <a:xfrm>
            <a:off x="5717540" y="265557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8" action="ppaction://hlinksldjump"/>
          </p:cNvPr>
          <p:cNvSpPr txBox="1">
            <a:spLocks noChangeArrowheads="1"/>
          </p:cNvSpPr>
          <p:nvPr/>
        </p:nvSpPr>
        <p:spPr bwMode="auto">
          <a:xfrm>
            <a:off x="5717540" y="340645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9" action="ppaction://hlinksldjump"/>
          </p:cNvPr>
          <p:cNvSpPr txBox="1">
            <a:spLocks noChangeArrowheads="1"/>
          </p:cNvSpPr>
          <p:nvPr/>
        </p:nvSpPr>
        <p:spPr bwMode="auto">
          <a:xfrm>
            <a:off x="5644515" y="415671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10" action="ppaction://hlinksldjump"/>
          </p:cNvPr>
          <p:cNvSpPr txBox="1">
            <a:spLocks noChangeArrowheads="1"/>
          </p:cNvSpPr>
          <p:nvPr/>
        </p:nvSpPr>
        <p:spPr bwMode="auto">
          <a:xfrm>
            <a:off x="5717540" y="490728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11"/>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
        <p:nvSpPr>
          <p:cNvPr id="14" name="文本框 13">
            <a:hlinkClick r:id="rId12" action="ppaction://hlinksldjump"/>
          </p:cNvPr>
          <p:cNvSpPr txBox="1">
            <a:spLocks noChangeArrowheads="1"/>
          </p:cNvSpPr>
          <p:nvPr>
            <p:custDataLst>
              <p:tags r:id="rId1"/>
            </p:custDataLst>
          </p:nvPr>
        </p:nvSpPr>
        <p:spPr bwMode="auto">
          <a:xfrm>
            <a:off x="5717540" y="56578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3" grpId="0"/>
      <p:bldP spid="16" grpId="0"/>
      <p:bldP spid="3" grpId="0"/>
      <p:bldP spid="4" grpId="0"/>
      <p:bldP spid="5" grpId="0"/>
      <p:bldP spid="6" grpId="0"/>
      <p:bldP spid="7" grpId="0"/>
      <p:bldP spid="8" grpId="0"/>
      <p:bldP spid="17" grpId="0" bldLvl="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China is such a great country that she can always overcome difficulties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whenever she </a:t>
            </a:r>
            <a:r>
              <a:rPr lang="en-US" altLang="zh-CN" sz="2400" u="sng" dirty="0">
                <a:latin typeface="Times New Roman" panose="02020603050405020304" charset="0"/>
                <a:ea typeface="宋体" panose="02010600030101010101" pitchFamily="2" charset="-122"/>
                <a:cs typeface="Times New Roman" panose="02020603050405020304" charset="0"/>
              </a:rPr>
              <a:t>runs into</a:t>
            </a:r>
            <a:r>
              <a:rPr lang="en-US" altLang="zh-CN" sz="2400" dirty="0">
                <a:latin typeface="Times New Roman" panose="02020603050405020304" charset="0"/>
                <a:ea typeface="宋体" panose="02010600030101010101" pitchFamily="2" charset="-122"/>
                <a:cs typeface="Times New Roman" panose="02020603050405020304" charset="0"/>
              </a:rPr>
              <a:t> them.</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遇到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跑进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流入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来到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本题考查短语</a:t>
            </a:r>
            <a:r>
              <a:rPr lang="en-US" altLang="zh-CN" sz="2400" dirty="0">
                <a:solidFill>
                  <a:srgbClr val="C00000"/>
                </a:solidFill>
                <a:latin typeface="Times New Roman" panose="02020603050405020304" charset="0"/>
                <a:cs typeface="Times New Roman" panose="02020603050405020304" charset="0"/>
              </a:rPr>
              <a:t>run into</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遇到”，结合句意“中国是一个伟大的国家，无论何时遇到困难，她都能克服”，</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These markets offer a </a:t>
            </a:r>
            <a:r>
              <a:rPr lang="en-US" altLang="zh-CN" sz="2400" u="sng" dirty="0">
                <a:latin typeface="Times New Roman" panose="02020603050405020304" charset="0"/>
                <a:ea typeface="宋体" panose="02010600030101010101" pitchFamily="2" charset="-122"/>
                <a:cs typeface="Times New Roman" panose="02020603050405020304" charset="0"/>
              </a:rPr>
              <a:t>variety of</a:t>
            </a:r>
            <a:r>
              <a:rPr lang="en-US" altLang="zh-CN" sz="2400" dirty="0">
                <a:latin typeface="Times New Roman" panose="02020603050405020304" charset="0"/>
                <a:ea typeface="宋体" panose="02010600030101010101" pitchFamily="2" charset="-122"/>
                <a:cs typeface="Times New Roman" panose="02020603050405020304" charset="0"/>
              </a:rPr>
              <a:t> goods.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一种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一类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各种各样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分门别类</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本题考查短语</a:t>
            </a:r>
            <a:r>
              <a:rPr lang="en-US" altLang="zh-CN" sz="2400" dirty="0">
                <a:solidFill>
                  <a:srgbClr val="C00000"/>
                </a:solidFill>
                <a:latin typeface="Times New Roman" panose="02020603050405020304" charset="0"/>
                <a:cs typeface="Times New Roman" panose="02020603050405020304" charset="0"/>
              </a:rPr>
              <a:t>a variety of</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各种各样”，结合句意“这些市场提供各种各样的货物”，</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0711" y="93692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83355" y="3728720"/>
            <a:ext cx="9099000"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hard                   B. harder       C. hardest       D. too hard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have known       B. knew         C. know         D. will know</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Nowadays living and dealing with children can be a hard job, but living and dealing with parents can be even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 Since I was a teenager, I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that it is very important to have communication with parents, both when you disagree and when you get along.</a:t>
            </a:r>
          </a:p>
        </p:txBody>
      </p:sp>
      <p:sp>
        <p:nvSpPr>
          <p:cNvPr id="7" name="TextBox 4"/>
          <p:cNvSpPr txBox="1"/>
          <p:nvPr/>
        </p:nvSpPr>
        <p:spPr>
          <a:xfrm>
            <a:off x="1685925" y="3830955"/>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8" name="TextBox 4"/>
          <p:cNvSpPr txBox="1"/>
          <p:nvPr/>
        </p:nvSpPr>
        <p:spPr>
          <a:xfrm>
            <a:off x="1685925" y="4264025"/>
            <a:ext cx="9271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1" name="文本框 10">
            <a:hlinkClick r:id="rId3" action="ppaction://hlinksldjump"/>
          </p:cNvPr>
          <p:cNvSpPr txBox="1"/>
          <p:nvPr/>
        </p:nvSpPr>
        <p:spPr>
          <a:xfrm>
            <a:off x="4791075"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298450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本题主要考查形容词和逻辑推理。从第一句中的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hard job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和第二句中的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even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可以得知，这里需用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hard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的比较级。故本题正确答案为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since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句型。根据分析法，在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since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表时间的主从复合句中，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since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引出的时间状语从句用一般过去时，主句用现在完成时。</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项是现在完成时；</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项是一般过去时；</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项是一般现在时；</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项是一般将来时。故本题正确答案为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文本框 3">
            <a:hlinkClick r:id="rId3"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There is a great need for you to let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people know your feelings dealing with any relationship. If you can’t communicate, things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become bad. When you are angry with your parents, not talking to them doesn’t solve any problem. Look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the word “communication” in a dictionary, and you will find its meaning is “the exchange of ideas and information ”. Actually, if you want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a good relationship you must keep your communication strong.</a:t>
            </a:r>
          </a:p>
        </p:txBody>
      </p:sp>
      <p:sp>
        <p:nvSpPr>
          <p:cNvPr id="4" name="文本框 3"/>
          <p:cNvSpPr txBox="1"/>
          <p:nvPr/>
        </p:nvSpPr>
        <p:spPr>
          <a:xfrm>
            <a:off x="1865932" y="3474856"/>
            <a:ext cx="9124648"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the others       B. another       C. other                 D. others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must               B. will             C. need to              D. should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to                    B. for              C. up                      D. at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kept                B. keep            C. keeps                 D. to keep</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791002" y="3474438"/>
            <a:ext cx="8387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6" name="TextBox 4"/>
          <p:cNvSpPr txBox="1"/>
          <p:nvPr/>
        </p:nvSpPr>
        <p:spPr>
          <a:xfrm>
            <a:off x="1695084" y="39319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7" name="TextBox 4"/>
          <p:cNvSpPr txBox="1"/>
          <p:nvPr/>
        </p:nvSpPr>
        <p:spPr>
          <a:xfrm>
            <a:off x="1695083" y="437497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1" name="TextBox 4"/>
          <p:cNvSpPr txBox="1"/>
          <p:nvPr/>
        </p:nvSpPr>
        <p:spPr>
          <a:xfrm>
            <a:off x="1695082" y="483201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86105" y="113566"/>
            <a:ext cx="10868025" cy="609282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本题主要考查代词以及</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other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作形容词时的用法。本句意为“让其他人知道你处理任何关系时的感想很有必要。”根据空格后的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people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可知此处是表示复数概念，且需要形容词作定语。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项意为“（某个范围内）其他的人或物”；</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项意为“另一，又一”，其后只能接单数名词；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项泛指其他的人或物。故本题正确答案为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本题主要考查逻辑推理。本句意为“如果你不沟通，事情将会变得糟糕。”</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项意为“必须”；</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项意为“会”；</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项意为“需要”；</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项意为“应该”。故本题正确答案为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本题主要考查逻辑推理和短语辨析。句意为“去字典里查单词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communication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，你会发现它的含义就是交换意见和信息。”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look to</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意为“指望，注意”；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look for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意为“寻找”；</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look up</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意为“向上看；查找”；</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look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意为“看着”。故本题正确答案为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本题主要考查固定搭配。本句意为“实际上，如果你想保持良好的关系，你就得保持很好的沟通。”</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want to do </a:t>
            </a:r>
            <a:r>
              <a:rPr lang="en-US" altLang="zh-CN" sz="24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sth</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为固定搭配，意为“想要做某事”。故本题正确答案为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165840"/>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Show your feeling to people, even though it’s just by the means of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a note. Making your parents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good about how they are doing as a parent is really necessary. If you are trying to make them agree with you, tell them that you’ll listen to what they say, but ask them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to listen to you.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away only makes the situation worse.</a:t>
            </a:r>
          </a:p>
        </p:txBody>
      </p:sp>
      <p:sp>
        <p:nvSpPr>
          <p:cNvPr id="4" name="文本框 3"/>
          <p:cNvSpPr txBox="1"/>
          <p:nvPr/>
        </p:nvSpPr>
        <p:spPr>
          <a:xfrm>
            <a:off x="1471963" y="2917755"/>
            <a:ext cx="9248074"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writing     B. taking             C. write             D. writes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fell            B. feel                 C. fall               D. to feel</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polite        B. politeness       C. politely        D. impolitely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Walk         B. To walk          C. Walked        D. Walking</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348208" y="29179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1348207" y="34080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0" name="文本框 9">
            <a:hlinkClick r:id="rId3" action="ppaction://hlinksldjump"/>
          </p:cNvPr>
          <p:cNvSpPr txBox="1"/>
          <p:nvPr/>
        </p:nvSpPr>
        <p:spPr>
          <a:xfrm>
            <a:off x="5486400" y="6134122"/>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1336242" y="430280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4" name="TextBox 4"/>
          <p:cNvSpPr txBox="1"/>
          <p:nvPr/>
        </p:nvSpPr>
        <p:spPr>
          <a:xfrm>
            <a:off x="1336242" y="388294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33375" y="500896"/>
            <a:ext cx="11334750" cy="5169535"/>
          </a:xfrm>
          <a:prstGeom prst="rect">
            <a:avLst/>
          </a:prstGeom>
          <a:noFill/>
        </p:spPr>
        <p:txBody>
          <a:bodyPr wrap="square">
            <a:spAutoFit/>
          </a:bodyPr>
          <a:lstStyle/>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本题主要考查短语</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by the means of</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中的介词</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of</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接动词作宾语。本句意为“即使只能通过写纸条的方式，也要向他人展示你的情感。”</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of</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是介词，接动词作宾语时，必须用动词的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0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ing</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形式。故本题正确答案为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本题主要考查固定搭配和联系上下文。本句意为“让你的父母对他们自己正在扮演的父母角色感觉良好，这一点是很有必要的。”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fell</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fall</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的过去式，意为“摔跤，跌倒”；</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feel</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意为“感觉，觉得”，是动词原形，与</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make sb. do </a:t>
            </a:r>
            <a:r>
              <a:rPr lang="en-US" altLang="zh-CN" sz="20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sth</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结构匹配且符合逻辑；</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项不符合题意；</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项结构错误。故本题正确答案为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本题主要考查词义辨析和逻辑推理。本句意为“如果你正在努力让你的父母与你意见一致，告诉他们你会听他们的话，但要礼貌地要求他们听你说。”根据固定搭配</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ask sb. to do </a:t>
            </a:r>
            <a:r>
              <a:rPr lang="en-US" altLang="zh-CN" sz="20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sth</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可知，空格处缺副词，再根据上下文确定此处为“有礼貌地”。</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polite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为形容词，意为“有礼貌的”；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politeness</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为名词，意为“礼貌”；</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politely</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为副词，意为“有礼貌地”，符合句子结构和上下文；</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impolitely</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为副词，意为“没礼貌地”。故本题正确答案为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本题主要考查非谓语动词。本句意为“走开会使情况更糟糕。”根据句子结构可知动词短语</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walk away</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在这里作主语。动名词和动词不定式均可作主语，其区别是动名词作主语表示惯常性、抽象性的行为，动词不定式作主语表示具体的某一个行为。故本题正确答案为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629347"/>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Here is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example. One night, Jennifer went to a friend’s birthday party. She knew she had to be home before midnight, but she thought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would be rude to ask to go home first. Therefore, when she got home, it was too late. Of course, her parents were angry at first, but when Jennifer explained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she was late, they weren’t so mad. So don’t you think communication is the key factor?</a:t>
            </a:r>
          </a:p>
        </p:txBody>
      </p:sp>
      <p:sp>
        <p:nvSpPr>
          <p:cNvPr id="4" name="文本框 3"/>
          <p:cNvSpPr txBox="1"/>
          <p:nvPr/>
        </p:nvSpPr>
        <p:spPr>
          <a:xfrm>
            <a:off x="1278329" y="3092012"/>
            <a:ext cx="7979972"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a               B. the          C. an                D.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that           B. it            C. this               D. she</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when         B. why       C. where           D. which</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202055" y="3122295"/>
            <a:ext cx="903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1196340" y="3594735"/>
            <a:ext cx="908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1" name="TextBox 4"/>
          <p:cNvSpPr txBox="1"/>
          <p:nvPr/>
        </p:nvSpPr>
        <p:spPr>
          <a:xfrm>
            <a:off x="1190625" y="4057650"/>
            <a:ext cx="9144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33400" y="571500"/>
            <a:ext cx="10854055" cy="446151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本题主要考查不定冠词。本句意为“这里有个例子。”根据文章内容可知，文章之前未提及过这个例子，所以表示泛指，因</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example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的发音以元音开头，故只能选</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。因此本题正确答案为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本题主要考查形式主语。本句意为“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Jennifer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认为第一个要求回家是不礼貌的。”根据句子结构可知，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 ask to go home first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thought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后面的宾语从句中真正的主语，形式主语是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，因真正的主语置于句末，故形式主语置于句首。所以本题正确答案为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本题主要考查逻辑推理。本句意为“当然，她的父母一开始很生气，但当</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Jennifer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解释了她晚回家的原因后，他们就没那么生气了。”根据句子结构，此处需要宾语从句的引导词，且引导词表示原因或理由。</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项表示时间；</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项表示原因；</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项表示地点；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项不能引导宾语从句。故本题正确答案为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629347"/>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Problems can only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with communication. Just remember,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you get into a situation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like Jennifer’s, tell your parents how you feel.</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1329726" y="3137600"/>
            <a:ext cx="9532547"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be solved        B. be solving       C. solve          D. solved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because           B. before              C. unless        D. if</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329690" y="3137535"/>
            <a:ext cx="843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4" name="文本框 13">
            <a:hlinkClick r:id="rId4" action="ppaction://hlinksldjump"/>
          </p:cNvPr>
          <p:cNvSpPr txBox="1"/>
          <p:nvPr/>
        </p:nvSpPr>
        <p:spPr>
          <a:xfrm>
            <a:off x="10716260" y="6228653"/>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8" name="TextBox 4"/>
          <p:cNvSpPr txBox="1"/>
          <p:nvPr/>
        </p:nvSpPr>
        <p:spPr>
          <a:xfrm>
            <a:off x="1329690" y="3626485"/>
            <a:ext cx="7810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00075" y="1143000"/>
            <a:ext cx="10854055" cy="372300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本题主要考查被动语态。本句意为“问题只能通过沟通来解决。”根据句子结构，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problems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（问题）是句子的主语，它和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solve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（解决）之间是被动关系，故这里要用被动语态，又因前面已经出现情态动词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endPar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本题主要考查状语从句的引导词和逻辑推理。本句意为“如果你陷入了和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Jennifer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一样的情形，告诉你父母自己的感受。”</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because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意为“因为”；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before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之前”；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unless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意为“除非”；</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意为“如果”。故本题正确答案为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p>
        </p:txBody>
      </p:sp>
      <p:sp>
        <p:nvSpPr>
          <p:cNvPr id="2" name="文本框 1"/>
          <p:cNvSpPr txBox="1"/>
          <p:nvPr/>
        </p:nvSpPr>
        <p:spPr>
          <a:xfrm>
            <a:off x="523874" y="2432146"/>
            <a:ext cx="10648949" cy="3229923"/>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don’t want to miss the train, please obey the following four steps. </a:t>
            </a:r>
          </a:p>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1. Enter the railway station</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the gate of each railway station, there are some X-ray machines. All the luggage has to pass through to be examined in case of dangerous things. After you put your luggage on the machine, go to the other side and get it quickly so that your luggage won’t block the way or be taken either by mistake or on purpose.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6993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0075" y="891384"/>
            <a:ext cx="10572749" cy="4928850"/>
          </a:xfrm>
          <a:prstGeom prst="rect">
            <a:avLst/>
          </a:prstGeom>
          <a:noFill/>
        </p:spPr>
        <p:txBody>
          <a:bodyPr wrap="square" rtlCol="0" anchor="ctr">
            <a:spAutoFit/>
          </a:bodyPr>
          <a:lstStyle/>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2. Find the waiting room</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You should find the right hall where your train is going to leave from as soon as possible after you pass the security check. Look at the electronic boards with information. You can find your waiting room according to the information given on your train ticket. When you are in trouble, you can ask a staff member for help.</a:t>
            </a:r>
          </a:p>
          <a:p>
            <a:pPr algn="just">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3. Get onto the platform</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most cases, check-in starts 30 minutes before the train leaves if it is the starting station. So you’d better arrive at the station one hour early. If it is not a starting station, check-in starts when the train arrives, then you just need to be 30 minutes early. The radio at the railway station will tell you when and where to check in. But anyhow, remember to take all your baggage!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7700" y="1447634"/>
            <a:ext cx="10572749"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b="1" dirty="0">
                <a:solidFill>
                  <a:schemeClr val="tx1">
                    <a:lumMod val="75000"/>
                    <a:lumOff val="25000"/>
                  </a:schemeClr>
                </a:solidFill>
                <a:latin typeface="Times New Roman" panose="02020603050405020304" charset="0"/>
                <a:cs typeface="Times New Roman" panose="02020603050405020304" charset="0"/>
              </a:rPr>
              <a:t>4. Board the train</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When you get onto the right platform, it’s very easy to find your carriage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车厢</a:t>
            </a:r>
            <a:r>
              <a:rPr lang="en-US" altLang="zh-CN" sz="2400" dirty="0">
                <a:solidFill>
                  <a:schemeClr val="tx1">
                    <a:lumMod val="75000"/>
                    <a:lumOff val="25000"/>
                  </a:schemeClr>
                </a:solidFill>
                <a:latin typeface="Times New Roman" panose="02020603050405020304" charset="0"/>
                <a:cs typeface="Times New Roman" panose="02020603050405020304" charset="0"/>
              </a:rPr>
              <a:t>) because the train number and the carriage number are shown outside the train clearly. A member of staff stands at the door of each carriage. He or she will require you to show your ticket. If you board on the wrong carriage, you will be guided politely to the right one by him or her.</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31_______ will examine the passenger’s luggage at the gate of the railway station.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member of staff 	           B. An X-ray machine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ticket seller                        D. A policeman</a:t>
            </a:r>
          </a:p>
        </p:txBody>
      </p:sp>
      <p:sp>
        <p:nvSpPr>
          <p:cNvPr id="109" name="TextBox 4"/>
          <p:cNvSpPr txBox="1"/>
          <p:nvPr/>
        </p:nvSpPr>
        <p:spPr>
          <a:xfrm>
            <a:off x="385035" y="3909554"/>
            <a:ext cx="9965663"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细节判断题。根据第二段第一、二句</a:t>
            </a:r>
            <a:r>
              <a:rPr lang="en-US" altLang="zh-CN" sz="2400" dirty="0">
                <a:solidFill>
                  <a:srgbClr val="C00000"/>
                </a:solidFill>
                <a:latin typeface="Times New Roman" panose="02020603050405020304" charset="0"/>
                <a:cs typeface="Times New Roman" panose="02020603050405020304" charset="0"/>
              </a:rPr>
              <a:t>At the gate of each railway station, there are some X-ray machines. All the luggage has to pass through to be examined in case of dangerous things.</a:t>
            </a:r>
            <a:r>
              <a:rPr lang="zh-CN" altLang="en-US" sz="2400" dirty="0">
                <a:solidFill>
                  <a:srgbClr val="C00000"/>
                </a:solidFill>
                <a:latin typeface="Times New Roman" panose="02020603050405020304" charset="0"/>
                <a:cs typeface="Times New Roman" panose="02020603050405020304" charset="0"/>
              </a:rPr>
              <a:t>（每个火车站门口都有</a:t>
            </a:r>
            <a:r>
              <a:rPr lang="en-US" altLang="zh-CN" sz="2400" dirty="0">
                <a:solidFill>
                  <a:srgbClr val="C00000"/>
                </a:solidFill>
                <a:latin typeface="Times New Roman" panose="02020603050405020304" charset="0"/>
                <a:cs typeface="Times New Roman" panose="02020603050405020304" charset="0"/>
              </a:rPr>
              <a:t>X</a:t>
            </a:r>
            <a:r>
              <a:rPr lang="zh-CN" altLang="en-US" sz="2400" dirty="0">
                <a:solidFill>
                  <a:srgbClr val="C00000"/>
                </a:solidFill>
                <a:latin typeface="Times New Roman" panose="02020603050405020304" charset="0"/>
                <a:cs typeface="Times New Roman" panose="02020603050405020304" charset="0"/>
              </a:rPr>
              <a:t>射线机器，所有的行李都要通过检查，以防有危险物品。）可知，是</a:t>
            </a:r>
            <a:r>
              <a:rPr lang="en-US" altLang="zh-CN" sz="2400" dirty="0">
                <a:solidFill>
                  <a:srgbClr val="C00000"/>
                </a:solidFill>
                <a:latin typeface="Times New Roman" panose="02020603050405020304" charset="0"/>
                <a:cs typeface="Times New Roman" panose="02020603050405020304" charset="0"/>
              </a:rPr>
              <a:t>X</a:t>
            </a:r>
            <a:r>
              <a:rPr lang="zh-CN" altLang="en-US" sz="2400" dirty="0">
                <a:solidFill>
                  <a:srgbClr val="C00000"/>
                </a:solidFill>
                <a:latin typeface="Times New Roman" panose="02020603050405020304" charset="0"/>
                <a:cs typeface="Times New Roman" panose="02020603050405020304" charset="0"/>
              </a:rPr>
              <a:t>射线机器检查行李。故此题答案为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780415"/>
            <a:ext cx="7810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9869" y="572884"/>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The information on the train ticket tells a passenger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which waiting room to go to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where to find an electronic board</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whom to ask for help at the station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what the Chinese on the boards means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629025"/>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细节判断题。根据第三段第二、三句</a:t>
            </a:r>
            <a:r>
              <a:rPr lang="en-US" altLang="zh-CN" sz="2400" dirty="0">
                <a:solidFill>
                  <a:srgbClr val="C00000"/>
                </a:solidFill>
                <a:latin typeface="Times New Roman" panose="02020603050405020304" charset="0"/>
                <a:cs typeface="Times New Roman" panose="02020603050405020304" charset="0"/>
              </a:rPr>
              <a:t>Look at the electronic boards with information. You can find your waiting room according to the information given on your train ticket.</a:t>
            </a:r>
            <a:r>
              <a:rPr lang="zh-CN" altLang="en-US" sz="2400" dirty="0">
                <a:solidFill>
                  <a:srgbClr val="C00000"/>
                </a:solidFill>
                <a:latin typeface="Times New Roman" panose="02020603050405020304" charset="0"/>
                <a:cs typeface="Times New Roman" panose="02020603050405020304" charset="0"/>
              </a:rPr>
              <a:t>（看看有信息的电子公告牌，你能根据火车票上的信息找到候车室。）可知，此题答案为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111885" y="572770"/>
            <a:ext cx="9163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For G65 from Beijing to Zhuhai which starts out at 10:33 a.m. and arrives in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Qingyuan at 7:52 p.m., check-in at Qingyuan station starts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at 9:33 a.m.                      B. at 6:52 p.m.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7:22 p.m.                      D. at 7:52 p.m.</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13080" y="4018671"/>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推理判断题。第四段中</a:t>
            </a:r>
            <a:r>
              <a:rPr lang="en-US" altLang="zh-CN" sz="2400" dirty="0">
                <a:solidFill>
                  <a:srgbClr val="C00000"/>
                </a:solidFill>
                <a:latin typeface="Times New Roman" panose="02020603050405020304" charset="0"/>
                <a:cs typeface="Times New Roman" panose="02020603050405020304" charset="0"/>
              </a:rPr>
              <a:t>If it is not a starting station, check-in starts when the train arrives, then you just need to be 30 minutes early.</a:t>
            </a:r>
            <a:r>
              <a:rPr lang="zh-CN" altLang="en-US" sz="2400" dirty="0">
                <a:solidFill>
                  <a:srgbClr val="C00000"/>
                </a:solidFill>
                <a:latin typeface="Times New Roman" panose="02020603050405020304" charset="0"/>
                <a:cs typeface="Times New Roman" panose="02020603050405020304" charset="0"/>
              </a:rPr>
              <a:t>（如果不是始发站，火车快到达时开始验票，那么你只需提前</a:t>
            </a:r>
            <a:r>
              <a:rPr lang="en-US" altLang="zh-CN" sz="2400" dirty="0">
                <a:solidFill>
                  <a:srgbClr val="C00000"/>
                </a:solidFill>
                <a:latin typeface="Times New Roman" panose="02020603050405020304" charset="0"/>
                <a:cs typeface="Times New Roman" panose="02020603050405020304" charset="0"/>
              </a:rPr>
              <a:t>30</a:t>
            </a:r>
            <a:r>
              <a:rPr lang="zh-CN" altLang="en-US" sz="2400" dirty="0">
                <a:solidFill>
                  <a:srgbClr val="C00000"/>
                </a:solidFill>
                <a:latin typeface="Times New Roman" panose="02020603050405020304" charset="0"/>
                <a:cs typeface="Times New Roman" panose="02020603050405020304" charset="0"/>
              </a:rPr>
              <a:t>分钟。），结合题干，北京至珠海的</a:t>
            </a:r>
            <a:r>
              <a:rPr lang="en-US" altLang="zh-CN" sz="2400" dirty="0">
                <a:solidFill>
                  <a:srgbClr val="C00000"/>
                </a:solidFill>
                <a:latin typeface="Times New Roman" panose="02020603050405020304" charset="0"/>
                <a:cs typeface="Times New Roman" panose="02020603050405020304" charset="0"/>
              </a:rPr>
              <a:t>G65</a:t>
            </a:r>
            <a:r>
              <a:rPr lang="zh-CN" altLang="en-US" sz="2400" dirty="0">
                <a:solidFill>
                  <a:srgbClr val="C00000"/>
                </a:solidFill>
                <a:latin typeface="Times New Roman" panose="02020603050405020304" charset="0"/>
                <a:cs typeface="Times New Roman" panose="02020603050405020304" charset="0"/>
              </a:rPr>
              <a:t>次列车始发时间是上午</a:t>
            </a:r>
            <a:r>
              <a:rPr lang="en-US" altLang="zh-CN" sz="2400" dirty="0">
                <a:solidFill>
                  <a:srgbClr val="C00000"/>
                </a:solidFill>
                <a:latin typeface="Times New Roman" panose="02020603050405020304" charset="0"/>
                <a:cs typeface="Times New Roman" panose="02020603050405020304" charset="0"/>
              </a:rPr>
              <a:t>10:33</a:t>
            </a:r>
            <a:r>
              <a:rPr lang="zh-CN" altLang="en-US" sz="2400" dirty="0">
                <a:solidFill>
                  <a:srgbClr val="C00000"/>
                </a:solidFill>
                <a:latin typeface="Times New Roman" panose="02020603050405020304" charset="0"/>
                <a:cs typeface="Times New Roman" panose="02020603050405020304" charset="0"/>
              </a:rPr>
              <a:t>，到达清远站的时间是晚上</a:t>
            </a:r>
            <a:r>
              <a:rPr lang="en-US" altLang="zh-CN" sz="2400" dirty="0">
                <a:solidFill>
                  <a:srgbClr val="C00000"/>
                </a:solidFill>
                <a:latin typeface="Times New Roman" panose="02020603050405020304" charset="0"/>
                <a:cs typeface="Times New Roman" panose="02020603050405020304" charset="0"/>
              </a:rPr>
              <a:t>7:52</a:t>
            </a:r>
            <a:r>
              <a:rPr lang="zh-CN" altLang="en-US" sz="2400" dirty="0">
                <a:solidFill>
                  <a:srgbClr val="C00000"/>
                </a:solidFill>
                <a:latin typeface="Times New Roman" panose="02020603050405020304" charset="0"/>
                <a:cs typeface="Times New Roman" panose="02020603050405020304" charset="0"/>
              </a:rPr>
              <a:t>，那么在清远站检票只需要提前半小时即可。故此题答案为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8636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The staff member at the door of the carriage will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help you find the right waiting room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check your ticket and lead you to your carriage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check your luggage in case of dangerous things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show you the ticket and tell you the starting time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12415"/>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细节判断题。根据最后一段中的</a:t>
            </a:r>
            <a:r>
              <a:rPr lang="en-US" altLang="zh-CN" sz="2400" dirty="0">
                <a:solidFill>
                  <a:srgbClr val="C00000"/>
                </a:solidFill>
                <a:latin typeface="Times New Roman" panose="02020603050405020304" charset="0"/>
                <a:cs typeface="Times New Roman" panose="02020603050405020304" charset="0"/>
              </a:rPr>
              <a:t>A member of staff stands at the door of each carriage. He or she will require you to show your ticket. If you board on the wrong carriage, you will be guided politely to the right one by him or her.</a:t>
            </a:r>
            <a:r>
              <a:rPr lang="zh-CN" altLang="en-US" sz="2400" dirty="0">
                <a:solidFill>
                  <a:srgbClr val="C00000"/>
                </a:solidFill>
                <a:latin typeface="Times New Roman" panose="02020603050405020304" charset="0"/>
                <a:cs typeface="Times New Roman" panose="02020603050405020304" charset="0"/>
              </a:rPr>
              <a:t>（每节车厢门口都有一名工作人员，会要求你出示车票，如果你上错了车厢，他们会指引你找到正确的车厢。）可知，此题答案为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6741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1344426"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According to the passage, which of the following is true?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All the trains leave from the same hall at a railway station.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If you are in the wrong carriage, no one will help you.</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staff member will be helpful when you have trouble finding the waiting room.</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You may find it hard to get to your carriage because every carriage is in the same 	   color.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4024938"/>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推理判断题。根据第三段最后一句“</a:t>
            </a:r>
            <a:r>
              <a:rPr lang="en-US" altLang="zh-CN" sz="2400" dirty="0">
                <a:solidFill>
                  <a:srgbClr val="C00000"/>
                </a:solidFill>
                <a:latin typeface="Times New Roman" panose="02020603050405020304" charset="0"/>
                <a:cs typeface="Times New Roman" panose="02020603050405020304" charset="0"/>
              </a:rPr>
              <a:t>When you are in trouble, you can ask a staff member for help.</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可知，当你寻找候车室碰到麻烦时，你可以向工作人员寻求帮助。故此题选</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922655"/>
            <a:ext cx="8432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260712"/>
            <a:ext cx="11115675" cy="592518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word “smart home” is very familiar to us now. So when you walk by Bill’s bedroom, you might hear the 8-year-old boy talking. He is not speaking with a friend, or with his 5-year-old cousin, </a:t>
            </a:r>
            <a:r>
              <a:rPr lang="en-US" altLang="zh-CN" sz="2400" dirty="0" err="1">
                <a:solidFill>
                  <a:schemeClr val="tx1">
                    <a:lumMod val="75000"/>
                    <a:lumOff val="25000"/>
                  </a:schemeClr>
                </a:solidFill>
                <a:latin typeface="Times New Roman" panose="02020603050405020304" charset="0"/>
                <a:cs typeface="Times New Roman" panose="02020603050405020304" charset="0"/>
              </a:rPr>
              <a:t>Tinna</a:t>
            </a:r>
            <a:r>
              <a:rPr lang="en-US" altLang="zh-CN" sz="2400" dirty="0">
                <a:solidFill>
                  <a:schemeClr val="tx1">
                    <a:lumMod val="75000"/>
                    <a:lumOff val="25000"/>
                  </a:schemeClr>
                </a:solidFill>
                <a:latin typeface="Times New Roman" panose="02020603050405020304" charset="0"/>
                <a:cs typeface="Times New Roman" panose="02020603050405020304" charset="0"/>
              </a:rPr>
              <a:t>. More likely, he is talking to his smart speaker, Dingdong. “I use it daily,” he says. “It’s very easy to use it. When you say ‘Dingdong’ to it, it will answer you ‘Yes, I’m here.’ Then we can have our talk.” Bill often asks his Dingdong to tell jokes, play music and play crosstalk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相声</a:t>
            </a:r>
            <a:r>
              <a:rPr lang="en-US" altLang="zh-CN" sz="2400" dirty="0">
                <a:solidFill>
                  <a:schemeClr val="tx1">
                    <a:lumMod val="75000"/>
                    <a:lumOff val="25000"/>
                  </a:schemeClr>
                </a:solidFill>
                <a:latin typeface="Times New Roman" panose="02020603050405020304" charset="0"/>
                <a:cs typeface="Times New Roman" panose="02020603050405020304" charset="0"/>
              </a:rPr>
              <a:t>) performed by Guo </a:t>
            </a:r>
            <a:r>
              <a:rPr lang="en-US" altLang="zh-CN" sz="2400" dirty="0" err="1">
                <a:solidFill>
                  <a:schemeClr val="tx1">
                    <a:lumMod val="75000"/>
                    <a:lumOff val="25000"/>
                  </a:schemeClr>
                </a:solidFill>
                <a:latin typeface="Times New Roman" panose="02020603050405020304" charset="0"/>
                <a:cs typeface="Times New Roman" panose="02020603050405020304" charset="0"/>
              </a:rPr>
              <a:t>Degang</a:t>
            </a:r>
            <a:r>
              <a:rPr lang="en-US" altLang="zh-CN" sz="2400" dirty="0">
                <a:solidFill>
                  <a:schemeClr val="tx1">
                    <a:lumMod val="75000"/>
                    <a:lumOff val="25000"/>
                  </a:schemeClr>
                </a:solidFill>
                <a:latin typeface="Times New Roman" panose="02020603050405020304" charset="0"/>
                <a:cs typeface="Times New Roman" panose="02020603050405020304" charset="0"/>
              </a:rPr>
              <a:t> and Yu Qian. And what about his cousin? “She asks it to play </a:t>
            </a:r>
            <a:r>
              <a:rPr lang="en-US" altLang="zh-CN" sz="2400" dirty="0" err="1">
                <a:solidFill>
                  <a:schemeClr val="tx1">
                    <a:lumMod val="75000"/>
                    <a:lumOff val="25000"/>
                  </a:schemeClr>
                </a:solidFill>
                <a:latin typeface="Times New Roman" panose="02020603050405020304" charset="0"/>
                <a:cs typeface="Times New Roman" panose="02020603050405020304" charset="0"/>
              </a:rPr>
              <a:t>kids’songs</a:t>
            </a:r>
            <a:r>
              <a:rPr lang="en-US" altLang="zh-CN" sz="2400" dirty="0">
                <a:solidFill>
                  <a:schemeClr val="tx1">
                    <a:lumMod val="75000"/>
                    <a:lumOff val="25000"/>
                  </a:schemeClr>
                </a:solidFill>
                <a:latin typeface="Times New Roman" panose="02020603050405020304" charset="0"/>
                <a:cs typeface="Times New Roman" panose="02020603050405020304" charset="0"/>
              </a:rPr>
              <a:t>,” he says. In our daily life we find that more and more families are fond of trying these products. Kids like Bill and </a:t>
            </a:r>
            <a:r>
              <a:rPr lang="en-US" altLang="zh-CN" sz="2400" dirty="0" err="1">
                <a:solidFill>
                  <a:schemeClr val="tx1">
                    <a:lumMod val="75000"/>
                    <a:lumOff val="25000"/>
                  </a:schemeClr>
                </a:solidFill>
                <a:latin typeface="Times New Roman" panose="02020603050405020304" charset="0"/>
                <a:cs typeface="Times New Roman" panose="02020603050405020304" charset="0"/>
              </a:rPr>
              <a:t>Tinna</a:t>
            </a:r>
            <a:r>
              <a:rPr lang="en-US" altLang="zh-CN" sz="2400" dirty="0">
                <a:solidFill>
                  <a:schemeClr val="tx1">
                    <a:lumMod val="75000"/>
                    <a:lumOff val="25000"/>
                  </a:schemeClr>
                </a:solidFill>
                <a:latin typeface="Times New Roman" panose="02020603050405020304" charset="0"/>
                <a:cs typeface="Times New Roman" panose="02020603050405020304" charset="0"/>
              </a:rPr>
              <a:t> also love that because of the fun from the robot. But as the number of kids using smart speakers grows, people worry about privacy and data collection.</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Researchers did a survey of more than 1,000 parents with kids aged 2 to 8. The survey is about how kids use smart speakers. It also asked about privacy.</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2925" y="869870"/>
            <a:ext cx="11106150" cy="49288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Nearly half of the parents said their kids use the speakers, and half of those kids use them daily. For parents who have turned off a smart robot’s microphone, about one-third of them did it because they didn’t trust the speaker.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smart speaker might behave like a human in some ways. But that’s really when a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company collects data about you. Everything you say to a smart speaker is recorded by these companies. They use the recordings in different ways, such as to personalize service or decide which ads to play.” A researcher says. If users don’t like this, he suggests turning off the speaker when it’s not in use.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Bill says he doesn’t worry about privacy. But his mom does. “Sometimes, the speaker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flashes its lights when we’re not talking directly to it,” she says. “I wonder what it’s doing.”</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2328" y="1286327"/>
            <a:ext cx="10622557"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Who would possibly be talking to Bill when you pass by his bedroom?</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Bill himself.                   B. Bill’s friends.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Bill’s cousin.                   D. Bill’s smart speaker.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49026" y="3890513"/>
            <a:ext cx="10758848"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细节判断题。根据第一段第二、三、四句</a:t>
            </a:r>
            <a:r>
              <a:rPr lang="en-US" altLang="zh-CN" sz="2400" dirty="0">
                <a:solidFill>
                  <a:srgbClr val="C00000"/>
                </a:solidFill>
                <a:latin typeface="Times New Roman" panose="02020603050405020304" charset="0"/>
                <a:cs typeface="Times New Roman" panose="02020603050405020304" charset="0"/>
              </a:rPr>
              <a:t>So when you walk by Bill’s bedroom, you might hear the 8-year-old boy talking. He is not speaking with a friend, or with his 5-year-old cousin, </a:t>
            </a:r>
            <a:r>
              <a:rPr lang="en-US" altLang="zh-CN" sz="2400" dirty="0" err="1">
                <a:solidFill>
                  <a:srgbClr val="C00000"/>
                </a:solidFill>
                <a:latin typeface="Times New Roman" panose="02020603050405020304" charset="0"/>
                <a:cs typeface="Times New Roman" panose="02020603050405020304" charset="0"/>
              </a:rPr>
              <a:t>Tinna</a:t>
            </a:r>
            <a:r>
              <a:rPr lang="en-US" altLang="zh-CN" sz="2400" dirty="0">
                <a:solidFill>
                  <a:srgbClr val="C00000"/>
                </a:solidFill>
                <a:latin typeface="Times New Roman" panose="02020603050405020304" charset="0"/>
                <a:cs typeface="Times New Roman" panose="02020603050405020304" charset="0"/>
              </a:rPr>
              <a:t>. More likely, he is talking to his smart speaker, Dingdong.</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Bill</a:t>
            </a:r>
            <a:r>
              <a:rPr lang="zh-CN" altLang="en-US" sz="2400" dirty="0">
                <a:solidFill>
                  <a:srgbClr val="C00000"/>
                </a:solidFill>
                <a:latin typeface="Times New Roman" panose="02020603050405020304" charset="0"/>
                <a:cs typeface="Times New Roman" panose="02020603050405020304" charset="0"/>
              </a:rPr>
              <a:t>是在和他的智能扬声器“叮咚”说话。故此题答案为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286510" y="1286510"/>
            <a:ext cx="8013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2328" y="1286327"/>
            <a:ext cx="10622557"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The smart speaker can do the following things EXCEPT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playing music 		B. playing crosstalk</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telling jokes 		D. dancing to the music</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49026" y="3983983"/>
            <a:ext cx="10758848"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细节判断题。根据短文第一段中的</a:t>
            </a:r>
            <a:r>
              <a:rPr lang="en-US" altLang="zh-CN" sz="2400" dirty="0">
                <a:solidFill>
                  <a:srgbClr val="C00000"/>
                </a:solidFill>
                <a:latin typeface="Times New Roman" panose="02020603050405020304" charset="0"/>
                <a:cs typeface="Times New Roman" panose="02020603050405020304" charset="0"/>
              </a:rPr>
              <a:t>Bill often asks his Dingdong to tell jokes, play music and play crosstalk...</a:t>
            </a:r>
            <a:r>
              <a:rPr lang="zh-CN" altLang="en-US" sz="2400" dirty="0">
                <a:solidFill>
                  <a:srgbClr val="C00000"/>
                </a:solidFill>
                <a:latin typeface="Times New Roman" panose="02020603050405020304" charset="0"/>
                <a:cs typeface="Times New Roman" panose="02020603050405020304" charset="0"/>
              </a:rPr>
              <a:t>可知，“叮咚”能讲笑话、播放音乐和播放相声，未提及能随着音乐起舞。故此题答案为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402328" y="1304357"/>
            <a:ext cx="6781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8472" y="182245"/>
            <a:ext cx="11173528" cy="452183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What can we learn about Bill’s Dingdong?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can move around freely.                   B. It can be controlled by voice.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 is mainly used to play music.           D. It is shaped like a human being. </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Who cares more about privacy?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Bill.                                         B.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Tinna</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researcher.                        D. Bill’s mother.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856680" y="1633529"/>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细节判断题。根据短文第一段中的</a:t>
            </a:r>
            <a:r>
              <a:rPr lang="en-US" altLang="zh-CN" sz="2400" dirty="0">
                <a:solidFill>
                  <a:srgbClr val="C00000"/>
                </a:solidFill>
                <a:latin typeface="Times New Roman" panose="02020603050405020304" charset="0"/>
                <a:cs typeface="Times New Roman" panose="02020603050405020304" charset="0"/>
              </a:rPr>
              <a:t>When you say ‘Dingdong’ to it, it will answer you ‘Yes, I’m here.’ Then we can have our talk.</a:t>
            </a:r>
            <a:r>
              <a:rPr lang="zh-CN" altLang="en-US" sz="2400" dirty="0">
                <a:solidFill>
                  <a:srgbClr val="C00000"/>
                </a:solidFill>
                <a:latin typeface="Times New Roman" panose="02020603050405020304" charset="0"/>
                <a:cs typeface="Times New Roman" panose="02020603050405020304" charset="0"/>
              </a:rPr>
              <a:t>（当你对它说“叮咚”时，它会回答：我在。之后我们就可以开始对话了）可知，“叮咚”是声控的。故此题答案为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9061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723265" y="4794508"/>
            <a:ext cx="1040390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细节判断题。根据最后一段第一、二句</a:t>
            </a:r>
            <a:r>
              <a:rPr lang="en-US" altLang="zh-CN" sz="2400" dirty="0">
                <a:solidFill>
                  <a:srgbClr val="C00000"/>
                </a:solidFill>
                <a:latin typeface="Times New Roman" panose="02020603050405020304" charset="0"/>
                <a:cs typeface="Times New Roman" panose="02020603050405020304" charset="0"/>
              </a:rPr>
              <a:t>Bill says he doesn’t worry about privacy. But his mom does.</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Bill</a:t>
            </a:r>
            <a:r>
              <a:rPr lang="zh-CN" altLang="en-US" sz="2400" dirty="0">
                <a:solidFill>
                  <a:srgbClr val="C00000"/>
                </a:solidFill>
                <a:latin typeface="Times New Roman" panose="02020603050405020304" charset="0"/>
                <a:cs typeface="Times New Roman" panose="02020603050405020304" charset="0"/>
              </a:rPr>
              <a:t>说他不担心隐私问题，但是他的妈妈担心）可知，</a:t>
            </a:r>
            <a:r>
              <a:rPr lang="en-US" altLang="zh-CN" sz="2400" dirty="0">
                <a:solidFill>
                  <a:srgbClr val="C00000"/>
                </a:solidFill>
                <a:latin typeface="Times New Roman" panose="02020603050405020304" charset="0"/>
                <a:cs typeface="Times New Roman" panose="02020603050405020304" charset="0"/>
              </a:rPr>
              <a:t>Bill</a:t>
            </a:r>
            <a:r>
              <a:rPr lang="zh-CN" altLang="en-US" sz="2400" dirty="0">
                <a:solidFill>
                  <a:srgbClr val="C00000"/>
                </a:solidFill>
                <a:latin typeface="Times New Roman" panose="02020603050405020304" charset="0"/>
                <a:cs typeface="Times New Roman" panose="02020603050405020304" charset="0"/>
              </a:rPr>
              <a:t>的妈妈更担心隐私问题。故此题答案为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018540" y="3312795"/>
            <a:ext cx="6756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The passage is mainly about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invention of the smart speaker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development of the smart speaker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use and problems of the smart speaker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people who use the smart speaker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939083" y="3882472"/>
            <a:ext cx="9764229"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主旨大意题。文章前半部分讲了智能扬声器的功能，后半部分讲了它会泄露隐私的缺陷。</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项意为“智能扬声器的发明”；</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项意为“智能扬声器的发展”；</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项意为“智能扬声器的用处和问题”；</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项意为“使用智能扬声器的人”。故此题答案为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33755"/>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18782" y="1057320"/>
            <a:ext cx="11115675"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When you see quite a beautiful girl on the street, which word will you use to describe the beauty of her? In Chinese, we may use these Chinese sayings as </a:t>
            </a:r>
            <a:r>
              <a:rPr lang="en-US" altLang="zh-CN" sz="2400" i="1" dirty="0">
                <a:solidFill>
                  <a:schemeClr val="tx1">
                    <a:lumMod val="75000"/>
                    <a:lumOff val="25000"/>
                  </a:schemeClr>
                </a:solidFill>
                <a:latin typeface="Times New Roman" panose="02020603050405020304" charset="0"/>
                <a:cs typeface="Times New Roman" panose="02020603050405020304" charset="0"/>
              </a:rPr>
              <a:t>Chenyuluoyan</a:t>
            </a:r>
            <a:r>
              <a:rPr lang="en-US" altLang="zh-CN" sz="2400" dirty="0">
                <a:solidFill>
                  <a:schemeClr val="tx1">
                    <a:lumMod val="75000"/>
                    <a:lumOff val="25000"/>
                  </a:schemeClr>
                </a:solidFill>
                <a:latin typeface="Times New Roman" panose="02020603050405020304" charset="0"/>
                <a:cs typeface="Times New Roman" panose="02020603050405020304" charset="0"/>
              </a:rPr>
              <a:t> or </a:t>
            </a:r>
            <a:r>
              <a:rPr lang="en-US" altLang="zh-CN" sz="2400" i="1" dirty="0">
                <a:solidFill>
                  <a:schemeClr val="tx1">
                    <a:lumMod val="75000"/>
                    <a:lumOff val="25000"/>
                  </a:schemeClr>
                </a:solidFill>
                <a:latin typeface="Times New Roman" panose="02020603050405020304" charset="0"/>
                <a:cs typeface="Times New Roman" panose="02020603050405020304" charset="0"/>
              </a:rPr>
              <a:t>Biyuexiuhua</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Chinese ancient history, there were four well-known beauties named Xishi,Wang Zhaojun, Diaochan and Yang Yuhuan.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42_____</a:t>
            </a:r>
          </a:p>
        </p:txBody>
      </p:sp>
      <p:sp>
        <p:nvSpPr>
          <p:cNvPr id="6" name="文本框 5"/>
          <p:cNvSpPr txBox="1"/>
          <p:nvPr>
            <p:custDataLst>
              <p:tags r:id="rId1"/>
            </p:custDataLst>
          </p:nvPr>
        </p:nvSpPr>
        <p:spPr>
          <a:xfrm>
            <a:off x="337820" y="390482"/>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p>
        </p:txBody>
      </p:sp>
      <p:sp>
        <p:nvSpPr>
          <p:cNvPr id="3" name="文本框 2"/>
          <p:cNvSpPr txBox="1"/>
          <p:nvPr>
            <p:custDataLst>
              <p:tags r:id="rId2"/>
            </p:custDataLst>
          </p:nvPr>
        </p:nvSpPr>
        <p:spPr>
          <a:xfrm>
            <a:off x="1016000" y="3662998"/>
            <a:ext cx="1004252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When the fish saw Xishi, they swam down to the bottom of the water quickly.</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Here are two stories about Xishi and Wang Zhaojun.</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However, do you know where the sayings are from?</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Wang Zhaojun was another beauty living during the Han Dynasty.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Then it fell down heavily into the forest.</a:t>
            </a:r>
          </a:p>
        </p:txBody>
      </p:sp>
      <p:sp>
        <p:nvSpPr>
          <p:cNvPr id="10" name="文本框 9">
            <a:hlinkClick r:id="rId8" action="ppaction://hlinksldjump"/>
          </p:cNvPr>
          <p:cNvSpPr txBox="1"/>
          <p:nvPr>
            <p:custDataLst>
              <p:tags r:id="rId3"/>
            </p:custDataLst>
          </p:nvPr>
        </p:nvSpPr>
        <p:spPr>
          <a:xfrm>
            <a:off x="4965698" y="583429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4"/>
            </p:custDataLst>
          </p:nvPr>
        </p:nvSpPr>
        <p:spPr>
          <a:xfrm>
            <a:off x="4636770" y="194945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5" name="TextBox 4"/>
          <p:cNvSpPr txBox="1"/>
          <p:nvPr>
            <p:custDataLst>
              <p:tags r:id="rId5"/>
            </p:custDataLst>
          </p:nvPr>
        </p:nvSpPr>
        <p:spPr>
          <a:xfrm>
            <a:off x="5431155" y="280606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298450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逻辑推理题。前两句讲到：在汉语中，用“沉鱼落雁”或“闭月羞花”来形容一个漂亮的女孩；接着下文讲述了沉鱼落雁的故事。所以这里应为询问这两句话的由来。综合上面两点，故此题正确答案为C。</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逻辑推理题。前面讲了在中国古代历史上，有四位著名的美女，分别是西施、王昭君、貂蝉和杨玉环。下文只讲了其中两位美人的故事，即西施（沉鱼的故事）和王昭君（落雁的故事），故此题正确答案为B。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55264" y="68834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Football, which is very popular in the world, is loved by boys. </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 like noodles                       B. It’s true </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I’m 15                                  D. With pleasure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862436" y="7407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87655" y="4161790"/>
            <a:ext cx="11306811"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Football, which is very popular in the world, is loved by boys.</a:t>
            </a:r>
            <a:r>
              <a:rPr lang="zh-CN" altLang="en-US" sz="2400" dirty="0">
                <a:solidFill>
                  <a:srgbClr val="C00000"/>
                </a:solidFill>
                <a:latin typeface="Times New Roman" panose="02020603050405020304" charset="0"/>
                <a:cs typeface="Times New Roman" panose="02020603050405020304" charset="0"/>
              </a:rPr>
              <a:t>（世界流行的足球深受男孩们的喜爱。）可以判断出这是日常的交流。</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项“我喜欢面条”、</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项“我</a:t>
            </a:r>
            <a:r>
              <a:rPr lang="en-US" altLang="zh-CN" sz="2400" dirty="0">
                <a:solidFill>
                  <a:srgbClr val="C00000"/>
                </a:solidFill>
                <a:latin typeface="Times New Roman" panose="02020603050405020304" charset="0"/>
                <a:cs typeface="Times New Roman" panose="02020603050405020304" charset="0"/>
              </a:rPr>
              <a:t>15</a:t>
            </a:r>
            <a:r>
              <a:rPr lang="zh-CN" altLang="en-US" sz="2400" dirty="0">
                <a:solidFill>
                  <a:srgbClr val="C00000"/>
                </a:solidFill>
                <a:latin typeface="Times New Roman" panose="02020603050405020304" charset="0"/>
                <a:cs typeface="Times New Roman" panose="02020603050405020304" charset="0"/>
              </a:rPr>
              <a:t>岁”、</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项“我很荣幸”均不符合语境；</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项“没错”，表示对前一句话的认可，符合上下文。因此，答案是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4837" y="463595"/>
            <a:ext cx="11115675"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Xishi lived during the Spring and Autumn period. One day, she went to a river to wash silk with her friends. Some fish were swimming in the clear water.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The fish were shocked by the beauty of Xishi and felt embarrassed of themselves. Before long, the interesting story spread out and was known by most civilians around the country. They therefore gave Xishi a nickname “the girl makes the fish sink” showing how beautiful she was.</a:t>
            </a:r>
          </a:p>
        </p:txBody>
      </p:sp>
      <p:sp>
        <p:nvSpPr>
          <p:cNvPr id="3" name="文本框 2"/>
          <p:cNvSpPr txBox="1"/>
          <p:nvPr>
            <p:custDataLst>
              <p:tags r:id="rId1"/>
            </p:custDataLst>
          </p:nvPr>
        </p:nvSpPr>
        <p:spPr>
          <a:xfrm>
            <a:off x="907415" y="3303588"/>
            <a:ext cx="1004252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When the fish saw Xishi, they swam down to the bottom of the water quickly.</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Here are two stories about Xishi and Wang Zhaojun.</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However, do you know where the sayings are from?</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Wang Zhaojun was another beauty living during the Han Dynasty.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Then it fell down heavily into the forest.</a:t>
            </a:r>
          </a:p>
        </p:txBody>
      </p:sp>
      <p:sp>
        <p:nvSpPr>
          <p:cNvPr id="10" name="文本框 9">
            <a:hlinkClick r:id="rId6" action="ppaction://hlinksldjump"/>
          </p:cNvPr>
          <p:cNvSpPr txBox="1"/>
          <p:nvPr>
            <p:custDataLst>
              <p:tags r:id="rId2"/>
            </p:custDataLst>
          </p:nvPr>
        </p:nvSpPr>
        <p:spPr>
          <a:xfrm>
            <a:off x="5019673" y="560760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3"/>
            </p:custDataLst>
          </p:nvPr>
        </p:nvSpPr>
        <p:spPr>
          <a:xfrm>
            <a:off x="10173335" y="89789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193802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细节过渡题。根据“The fish were shocked by the beauty of Xishi and felt embarrassed of themselves.”“When the fish saw Xishi, they swam down to the bottom of the water quickly.”可知，前面讲一些鱼在清澈的水中游泳，被西施的美丽所震撼而感到尴尬。所以就推出当鱼看到西施时，很快游到水底，故此题正确答案为A。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4837" y="235630"/>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The king of the Han Dynasty wanted to send her to the king of the enemy country as a gift. A few days later, while Wang was on the way with a group of guards, something interesting happened. There was a wild goose flying the head of Wang Zhaojun. It was so shocked by the beauty of Wang that it even forgot to flap wings.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45____ </a:t>
            </a:r>
            <a:r>
              <a:rPr lang="en-US" altLang="zh-CN" sz="2400" dirty="0">
                <a:solidFill>
                  <a:schemeClr val="tx1">
                    <a:lumMod val="75000"/>
                    <a:lumOff val="25000"/>
                  </a:schemeClr>
                </a:solidFill>
                <a:latin typeface="Times New Roman" panose="02020603050405020304" charset="0"/>
                <a:cs typeface="Times New Roman" panose="02020603050405020304" charset="0"/>
              </a:rPr>
              <a:t> After this incident, people came to call Zhaojun “the beauty who causes the wild geese to fall out of the sky”.</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Nowadays, if a girl’s beauty is overwhelming, we can say she is the one that can make the fish sink and the wild goose fall.</a:t>
            </a:r>
          </a:p>
        </p:txBody>
      </p:sp>
      <p:sp>
        <p:nvSpPr>
          <p:cNvPr id="3" name="文本框 2"/>
          <p:cNvSpPr txBox="1"/>
          <p:nvPr>
            <p:custDataLst>
              <p:tags r:id="rId1"/>
            </p:custDataLst>
          </p:nvPr>
        </p:nvSpPr>
        <p:spPr>
          <a:xfrm>
            <a:off x="1016000" y="3871278"/>
            <a:ext cx="1004252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When the fish saw Xishi, they swam down to the bottom of the water quickly.</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Here are two stories about Xishi and Wang Zhaojun.</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However, do you know where the sayings are from?</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Wang Zhaojun was another beauty living during the Han Dynasty.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Then it fell down heavily into the forest.</a:t>
            </a:r>
          </a:p>
        </p:txBody>
      </p:sp>
      <p:sp>
        <p:nvSpPr>
          <p:cNvPr id="10" name="文本框 9">
            <a:hlinkClick r:id="rId7"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3"/>
            </p:custDataLst>
          </p:nvPr>
        </p:nvSpPr>
        <p:spPr>
          <a:xfrm>
            <a:off x="1537970" y="30988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5" name="TextBox 4"/>
          <p:cNvSpPr txBox="1"/>
          <p:nvPr>
            <p:custDataLst>
              <p:tags r:id="rId4"/>
            </p:custDataLst>
          </p:nvPr>
        </p:nvSpPr>
        <p:spPr>
          <a:xfrm>
            <a:off x="897890" y="201231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727075" y="970915"/>
            <a:ext cx="1085405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细节过渡题。整篇文章讲的是两位美女的故事，上一段讲了西施，可以推测出本段讲另一个人；再根据“The king of the Han Dynasty wanted to</a:t>
            </a: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send her to the king of the enemy country as a gift.”可知，汉朝的国王想把她作为礼物送给敌国。综合以上两点可知，王眧君是生在汉朝的另一位美女。故此题正确答案为D。</a:t>
            </a:r>
          </a:p>
          <a:p>
            <a:pPr indent="0" algn="just" fontAlgn="auto">
              <a:spcAft>
                <a:spcPts val="1200"/>
              </a:spcAft>
            </a:pP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细节过渡题。根据上句“It was so shocked by the beauty of Wang that it even forgot to flap wings.”可知，它被王昭君的美貌惊呆了，甚至忘记了扇动翅膀。忘记扇动翅膀的结果就是重重地掉在森林里，故此题正确答案为E。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995680" y="2879472"/>
            <a:ext cx="1020063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Do you know that China is called the kingdom of fans?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(Actual) fans are everywhere in our daily life.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It is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(say) that it is during the Shang Dynasty that fans were first used to cool the air . They were made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feathers, bamboo or silk at that time. The fans were made into different shapes. Some of them were round, while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(other) were square.</a:t>
            </a:r>
          </a:p>
        </p:txBody>
      </p:sp>
      <p:sp>
        <p:nvSpPr>
          <p:cNvPr id="7" name="TextBox 4"/>
          <p:cNvSpPr txBox="1"/>
          <p:nvPr/>
        </p:nvSpPr>
        <p:spPr>
          <a:xfrm>
            <a:off x="8622301" y="2879472"/>
            <a:ext cx="167422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Actually</a:t>
            </a:r>
          </a:p>
        </p:txBody>
      </p:sp>
      <p:sp>
        <p:nvSpPr>
          <p:cNvPr id="11" name="文本框 10">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2317750" y="3710940"/>
            <a:ext cx="1248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said</a:t>
            </a:r>
          </a:p>
        </p:txBody>
      </p:sp>
      <p:sp>
        <p:nvSpPr>
          <p:cNvPr id="10" name="TextBox 4"/>
          <p:cNvSpPr txBox="1"/>
          <p:nvPr/>
        </p:nvSpPr>
        <p:spPr>
          <a:xfrm>
            <a:off x="5934074" y="4161692"/>
            <a:ext cx="167422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of</a:t>
            </a:r>
          </a:p>
        </p:txBody>
      </p:sp>
      <p:sp>
        <p:nvSpPr>
          <p:cNvPr id="12" name="TextBox 4"/>
          <p:cNvSpPr txBox="1"/>
          <p:nvPr/>
        </p:nvSpPr>
        <p:spPr>
          <a:xfrm>
            <a:off x="1202326" y="5065179"/>
            <a:ext cx="169327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others</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1219200"/>
            <a:ext cx="10854055" cy="350774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本题考查词性转换。分析句子结构可知，填入词在句中作状语，需填入副词。故此题正确答案为：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Actually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本题考查被动语态。根据句型</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It is said that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（据说）可知，这里需填入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的过去分词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said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本题考查固定搭配。根据定点解题法，</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 made of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（由</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制成），表示能够分辨出制作的原材料。故此题正确答案为：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本题考查词性。根据分析句子结构解题法，此处缺主语，指代复数概念，同时“</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some...others...”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是一个固定的结构。故此题正确答案为：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others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3236" y="545346"/>
            <a:ext cx="10744200"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During the Song Dynasty, folding paper fans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(become) popular. There were usually beautiful pictures like mountains, rivers, flowers and animals on the fans. Later on, many people, such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dirty="0" err="1">
                <a:latin typeface="Times New Roman" panose="02020603050405020304" charset="0"/>
                <a:ea typeface="宋体" panose="02010600030101010101" pitchFamily="2" charset="-122"/>
                <a:cs typeface="Times New Roman" panose="02020603050405020304" charset="0"/>
              </a:rPr>
              <a:t>Su</a:t>
            </a: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dirty="0" err="1">
                <a:latin typeface="Times New Roman" panose="02020603050405020304" charset="0"/>
                <a:ea typeface="宋体" panose="02010600030101010101" pitchFamily="2" charset="-122"/>
                <a:cs typeface="Times New Roman" panose="02020603050405020304" charset="0"/>
              </a:rPr>
              <a:t>Dongpo</a:t>
            </a:r>
            <a:r>
              <a:rPr lang="en-US" altLang="zh-CN" sz="2400" dirty="0">
                <a:latin typeface="Times New Roman" panose="02020603050405020304" charset="0"/>
                <a:ea typeface="宋体" panose="02010600030101010101" pitchFamily="2" charset="-122"/>
                <a:cs typeface="Times New Roman" panose="02020603050405020304" charset="0"/>
              </a:rPr>
              <a:t>, a poet of the Song Dynasty, and Tang </a:t>
            </a:r>
            <a:r>
              <a:rPr lang="en-US" altLang="zh-CN" sz="2400" dirty="0" err="1">
                <a:latin typeface="Times New Roman" panose="02020603050405020304" charset="0"/>
                <a:ea typeface="宋体" panose="02010600030101010101" pitchFamily="2" charset="-122"/>
                <a:cs typeface="Times New Roman" panose="02020603050405020304" charset="0"/>
              </a:rPr>
              <a:t>Bohu</a:t>
            </a:r>
            <a:r>
              <a:rPr lang="en-US" altLang="zh-CN" sz="2400" dirty="0">
                <a:latin typeface="Times New Roman" panose="02020603050405020304" charset="0"/>
                <a:ea typeface="宋体" panose="02010600030101010101" pitchFamily="2" charset="-122"/>
                <a:cs typeface="Times New Roman" panose="02020603050405020304" charset="0"/>
              </a:rPr>
              <a:t>, a scholar of the Song Dynasty, even painted and wrote poems on fans,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made the fans into artworks. Many rich and important people liked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(hold) fans.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399655" y="545465"/>
            <a:ext cx="1410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became</a:t>
            </a:r>
          </a:p>
        </p:txBody>
      </p:sp>
      <p:sp>
        <p:nvSpPr>
          <p:cNvPr id="6" name="TextBox 4"/>
          <p:cNvSpPr txBox="1"/>
          <p:nvPr/>
        </p:nvSpPr>
        <p:spPr>
          <a:xfrm>
            <a:off x="5867395" y="141643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as</a:t>
            </a:r>
          </a:p>
        </p:txBody>
      </p:sp>
      <p:sp>
        <p:nvSpPr>
          <p:cNvPr id="7" name="TextBox 4"/>
          <p:cNvSpPr txBox="1"/>
          <p:nvPr/>
        </p:nvSpPr>
        <p:spPr>
          <a:xfrm>
            <a:off x="2938145" y="2280920"/>
            <a:ext cx="16357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which</a:t>
            </a:r>
          </a:p>
        </p:txBody>
      </p:sp>
      <p:sp>
        <p:nvSpPr>
          <p:cNvPr id="10" name="文本框 9">
            <a:hlinkClick r:id="rId3"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2521585" y="2687955"/>
            <a:ext cx="16808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holding</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1219200"/>
            <a:ext cx="10854055" cy="424624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本题考查时态。根据时间状语“宋朝时”和句子结构可知，此处的谓语动词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become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应变为一般过去时，故此题正确答案为：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became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本题考查固定搭配。根据分析句意解题法，用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such as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在此引出需要列举的人物，故此题正确答案为：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本题考查非限制性定语从句。根据分析句子结构解题法，填入词指代前面整句话的内容，故此题正确答案为：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which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本题考查固定短语。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like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后接动词有两种用法：</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like to do</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以及</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like doing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like to do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表示在具体某个场合喜欢做某事；</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like doing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表示一般的、通常的情况。本句意为“许多富人和重要人物喜欢拿扇子。”故此题正确答案为：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holding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274955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During the 2008 Beijing Olympic Games, folding fans were given to leaders and</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(official) from other countries, as well as audience members. While they were holding their fans to get cool air, they were also experiencing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(China) culture.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And today, fans are also popular gifts. We can see all kinds of fans in the shops in different places of interest. And the tourists can buy one or two for their friends.</a:t>
            </a:r>
          </a:p>
        </p:txBody>
      </p:sp>
      <p:sp>
        <p:nvSpPr>
          <p:cNvPr id="5" name="TextBox 4"/>
          <p:cNvSpPr txBox="1"/>
          <p:nvPr/>
        </p:nvSpPr>
        <p:spPr>
          <a:xfrm>
            <a:off x="1210716" y="1016867"/>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officials</a:t>
            </a:r>
          </a:p>
        </p:txBody>
      </p:sp>
      <p:sp>
        <p:nvSpPr>
          <p:cNvPr id="7" name="TextBox 4"/>
          <p:cNvSpPr txBox="1"/>
          <p:nvPr/>
        </p:nvSpPr>
        <p:spPr>
          <a:xfrm>
            <a:off x="8973181" y="1538837"/>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Chinese</a:t>
            </a:r>
          </a:p>
        </p:txBody>
      </p:sp>
      <p:sp>
        <p:nvSpPr>
          <p:cNvPr id="10" name="文本框 9">
            <a:hlinkClick r:id="rId3" action="ppaction://hlinksldjump"/>
          </p:cNvPr>
          <p:cNvSpPr txBox="1"/>
          <p:nvPr/>
        </p:nvSpPr>
        <p:spPr>
          <a:xfrm>
            <a:off x="5248273" y="4287784"/>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文本框 12">
            <a:hlinkClick r:id="rId4"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How do you think about the film </a:t>
            </a:r>
            <a:r>
              <a:rPr lang="en-US" altLang="zh-CN" sz="2400" i="1" dirty="0">
                <a:latin typeface="Times New Roman" panose="02020603050405020304" charset="0"/>
                <a:ea typeface="宋体" panose="02010600030101010101" pitchFamily="2" charset="-122"/>
                <a:cs typeface="Times New Roman" panose="02020603050405020304" charset="0"/>
              </a:rPr>
              <a:t>Avatar</a:t>
            </a:r>
            <a:r>
              <a:rPr lang="en-US" altLang="zh-CN" sz="2400" dirty="0">
                <a:latin typeface="Times New Roman" panose="02020603050405020304" charset="0"/>
                <a:ea typeface="宋体" panose="02010600030101010101" pitchFamily="2" charset="-122"/>
                <a:cs typeface="Times New Roman" panose="02020603050405020304" charset="0"/>
              </a:rPr>
              <a:t>?</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It’s really amazing                                    B. Great idea </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Good luck                                                 D. Take care </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1021715"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75565" y="429514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How do you think about the film </a:t>
            </a:r>
            <a:r>
              <a:rPr lang="en-US" altLang="zh-CN" sz="2400" i="1" dirty="0">
                <a:solidFill>
                  <a:srgbClr val="C00000"/>
                </a:solidFill>
                <a:latin typeface="Times New Roman" panose="02020603050405020304" charset="0"/>
                <a:cs typeface="Times New Roman" panose="02020603050405020304" charset="0"/>
              </a:rPr>
              <a:t>Avatar</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（你认为</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阿凡达</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这部电影怎么样？），可以得知答语是对这部电影的评价。</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It’s really amazing</a:t>
            </a:r>
            <a:r>
              <a:rPr lang="zh-CN" altLang="en-US" sz="2400" dirty="0">
                <a:solidFill>
                  <a:srgbClr val="C00000"/>
                </a:solidFill>
                <a:latin typeface="Times New Roman" panose="02020603050405020304" charset="0"/>
                <a:cs typeface="Times New Roman" panose="02020603050405020304" charset="0"/>
              </a:rPr>
              <a:t>（真的让人感到惊奇）最符合对话情景。因此，答案是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p>
          <a:p>
            <a:pPr marL="1259840" indent="-1259840" algn="just" fontAlgn="auto">
              <a:lnSpc>
                <a:spcPts val="3500"/>
              </a:lnSpc>
            </a:pPr>
            <a:endParaRPr lang="zh-CN" alt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68972" y="885825"/>
            <a:ext cx="10854055" cy="209169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本题考查名词的单复数。句意为“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2008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年北京奥运会期间，来自其他国家的领导人、官员以及观众都收到了折扇。”因此，此处要用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official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（官员）的复数形式。故此题正确答案为：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officials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本题考查词性转换。根据关键词解题法，空格后是名词，应填入形容词形式，意为“中国的文化”。故此题正确答案为：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Chinese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430635"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Their second child is 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既健康又活泼</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p>
        </p:txBody>
      </p:sp>
      <p:sp>
        <p:nvSpPr>
          <p:cNvPr id="15" name="TextBox 4"/>
          <p:cNvSpPr txBox="1"/>
          <p:nvPr/>
        </p:nvSpPr>
        <p:spPr>
          <a:xfrm>
            <a:off x="3806190" y="1646049"/>
            <a:ext cx="665226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healthy as well as lively / both healthy and lively</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229235" y="926844"/>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034098"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本题考查的是含“既</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又”的结构作表语。根据汉语提示，本题的正确答案为：</a:t>
            </a:r>
            <a:r>
              <a:rPr lang="en-US" altLang="zh-CN" sz="2400" dirty="0">
                <a:solidFill>
                  <a:srgbClr val="C00000"/>
                </a:solidFill>
                <a:latin typeface="Times New Roman" panose="02020603050405020304" charset="0"/>
                <a:cs typeface="Times New Roman" panose="02020603050405020304" charset="0"/>
              </a:rPr>
              <a:t>healthy as well as lively / both healthy and lively</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0068" y="339215"/>
            <a:ext cx="10668000"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帮助他人</a:t>
            </a:r>
            <a:r>
              <a:rPr lang="en-US" altLang="zh-CN" sz="2400" dirty="0">
                <a:latin typeface="Times New Roman" panose="02020603050405020304" charset="0"/>
                <a:ea typeface="宋体" panose="02010600030101010101" pitchFamily="2" charset="-122"/>
                <a:cs typeface="Times New Roman" panose="02020603050405020304" charset="0"/>
              </a:rPr>
              <a:t>) is one of the traditional virtues of the Chinese nation.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数百万游客</a:t>
            </a:r>
            <a:r>
              <a:rPr lang="en-US" altLang="zh-CN" sz="2400" dirty="0">
                <a:latin typeface="Times New Roman" panose="02020603050405020304" charset="0"/>
                <a:ea typeface="宋体" panose="02010600030101010101" pitchFamily="2" charset="-122"/>
                <a:cs typeface="Times New Roman" panose="02020603050405020304" charset="0"/>
              </a:rPr>
              <a:t>) come to visit Qingyuan every year. </a:t>
            </a:r>
          </a:p>
        </p:txBody>
      </p:sp>
      <p:sp>
        <p:nvSpPr>
          <p:cNvPr id="5" name="TextBox 4"/>
          <p:cNvSpPr txBox="1"/>
          <p:nvPr/>
        </p:nvSpPr>
        <p:spPr>
          <a:xfrm>
            <a:off x="1423987" y="307555"/>
            <a:ext cx="564832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Helping others</a:t>
            </a:r>
          </a:p>
        </p:txBody>
      </p:sp>
      <p:sp>
        <p:nvSpPr>
          <p:cNvPr id="13" name="TextBox 4"/>
          <p:cNvSpPr txBox="1"/>
          <p:nvPr/>
        </p:nvSpPr>
        <p:spPr>
          <a:xfrm>
            <a:off x="494838" y="4385186"/>
            <a:ext cx="11009842"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本题考查的是数词固定搭配的知识点。固定短语</a:t>
            </a:r>
            <a:r>
              <a:rPr lang="en-US" altLang="zh-CN" sz="2400" dirty="0">
                <a:solidFill>
                  <a:srgbClr val="C00000"/>
                </a:solidFill>
                <a:latin typeface="Times New Roman" panose="02020603050405020304" charset="0"/>
                <a:cs typeface="Times New Roman" panose="02020603050405020304" charset="0"/>
              </a:rPr>
              <a:t>millions of</a:t>
            </a:r>
            <a:r>
              <a:rPr lang="zh-CN" altLang="en-US" sz="2400" dirty="0">
                <a:solidFill>
                  <a:srgbClr val="C00000"/>
                </a:solidFill>
                <a:latin typeface="Times New Roman" panose="02020603050405020304" charset="0"/>
                <a:cs typeface="Times New Roman" panose="02020603050405020304" charset="0"/>
              </a:rPr>
              <a:t>（数百万的）后面需接可数名词的复数形式。再根据汉语提示，本题正确答案为：</a:t>
            </a:r>
            <a:r>
              <a:rPr lang="en-US" altLang="zh-CN" sz="2400" dirty="0">
                <a:solidFill>
                  <a:srgbClr val="C00000"/>
                </a:solidFill>
                <a:latin typeface="Times New Roman" panose="02020603050405020304" charset="0"/>
                <a:cs typeface="Times New Roman" panose="02020603050405020304" charset="0"/>
              </a:rPr>
              <a:t>Millions of tourists/travelers/visitors</a:t>
            </a:r>
            <a:r>
              <a:rPr lang="zh-CN" altLang="en-US" sz="2400" dirty="0">
                <a:solidFill>
                  <a:srgbClr val="C00000"/>
                </a:solidFill>
                <a:latin typeface="Times New Roman" panose="02020603050405020304" charset="0"/>
                <a:cs typeface="Times New Roman" panose="02020603050405020304" charset="0"/>
              </a:rPr>
              <a:t>。</a:t>
            </a:r>
          </a:p>
        </p:txBody>
      </p:sp>
      <p:sp>
        <p:nvSpPr>
          <p:cNvPr id="14" name="TextBox 4"/>
          <p:cNvSpPr txBox="1"/>
          <p:nvPr/>
        </p:nvSpPr>
        <p:spPr>
          <a:xfrm>
            <a:off x="818226" y="1437170"/>
            <a:ext cx="1100984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本题考查的是动名词结构作主语。根据汉语提示，本题的正确答案为：</a:t>
            </a:r>
            <a:r>
              <a:rPr lang="en-US" altLang="zh-CN" sz="2400" dirty="0">
                <a:solidFill>
                  <a:srgbClr val="C00000"/>
                </a:solidFill>
                <a:latin typeface="Times New Roman" panose="02020603050405020304" charset="0"/>
                <a:cs typeface="Times New Roman" panose="02020603050405020304" charset="0"/>
              </a:rPr>
              <a:t>Helping others</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1423987" y="2905780"/>
            <a:ext cx="617338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Millions of tourists/travelers/visitors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Come on, everybody!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为什么不来加入我们</a:t>
            </a:r>
            <a:r>
              <a:rPr lang="en-US" altLang="zh-CN" sz="2400" dirty="0">
                <a:latin typeface="Times New Roman" panose="02020603050405020304" charset="0"/>
                <a:ea typeface="宋体" panose="02010600030101010101" pitchFamily="2" charset="-122"/>
                <a:cs typeface="Times New Roman" panose="02020603050405020304" charset="0"/>
              </a:rPr>
              <a:t>) ?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I hope everyone can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远离病毒</a:t>
            </a:r>
            <a:r>
              <a:rPr lang="en-US" altLang="zh-CN" sz="2400" dirty="0">
                <a:latin typeface="Times New Roman" panose="02020603050405020304" charset="0"/>
                <a:ea typeface="宋体" panose="02010600030101010101" pitchFamily="2" charset="-122"/>
                <a:cs typeface="Times New Roman" panose="02020603050405020304" charset="0"/>
              </a:rPr>
              <a:t>) and keep healthy.</a:t>
            </a:r>
          </a:p>
        </p:txBody>
      </p:sp>
      <p:sp>
        <p:nvSpPr>
          <p:cNvPr id="13" name="TextBox 4"/>
          <p:cNvSpPr txBox="1"/>
          <p:nvPr/>
        </p:nvSpPr>
        <p:spPr>
          <a:xfrm>
            <a:off x="4471780" y="479759"/>
            <a:ext cx="5191125"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Why not join us / Why don’t you join us</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791480" y="1752080"/>
            <a:ext cx="10824527"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本题考查的是“为什么不</a:t>
            </a:r>
            <a:r>
              <a:rPr lang="en-US" altLang="zh-CN"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的固定句型。该表达有两种形式：</a:t>
            </a:r>
            <a:r>
              <a:rPr lang="en-US" altLang="zh-CN" sz="2400" dirty="0">
                <a:solidFill>
                  <a:srgbClr val="C00000"/>
                </a:solidFill>
                <a:latin typeface="Times New Roman" panose="02020603050405020304" charset="0"/>
                <a:cs typeface="Times New Roman" panose="02020603050405020304" charset="0"/>
              </a:rPr>
              <a:t>why not do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和</a:t>
            </a:r>
            <a:r>
              <a:rPr lang="en-US" altLang="zh-CN" sz="2400" dirty="0">
                <a:solidFill>
                  <a:srgbClr val="C00000"/>
                </a:solidFill>
                <a:latin typeface="Times New Roman" panose="02020603050405020304" charset="0"/>
                <a:cs typeface="Times New Roman" panose="02020603050405020304" charset="0"/>
              </a:rPr>
              <a:t>why don’t you do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。根据汉语提示，本题的正确答案为：</a:t>
            </a:r>
            <a:r>
              <a:rPr lang="en-US" altLang="zh-CN" sz="2400" dirty="0">
                <a:solidFill>
                  <a:srgbClr val="C00000"/>
                </a:solidFill>
                <a:latin typeface="Times New Roman" panose="02020603050405020304" charset="0"/>
                <a:cs typeface="Times New Roman" panose="02020603050405020304" charset="0"/>
              </a:rPr>
              <a:t>Why not join us / Why don’t you join us</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本题考查的是短语的固定搭配。</a:t>
            </a:r>
            <a:r>
              <a:rPr lang="en-US" altLang="zh-CN" sz="2400" dirty="0">
                <a:solidFill>
                  <a:srgbClr val="C00000"/>
                </a:solidFill>
                <a:latin typeface="Times New Roman" panose="02020603050405020304" charset="0"/>
                <a:cs typeface="Times New Roman" panose="02020603050405020304" charset="0"/>
              </a:rPr>
              <a:t>stay away from...</a:t>
            </a:r>
            <a:r>
              <a:rPr lang="zh-CN" altLang="en-US" sz="2400" dirty="0">
                <a:solidFill>
                  <a:srgbClr val="C00000"/>
                </a:solidFill>
                <a:latin typeface="Times New Roman" panose="02020603050405020304" charset="0"/>
                <a:cs typeface="Times New Roman" panose="02020603050405020304" charset="0"/>
              </a:rPr>
              <a:t>为固定搭配，意为“远离</a:t>
            </a:r>
            <a:r>
              <a:rPr lang="en-US" altLang="zh-CN"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。根据汉语提示，本题的正确答案为：</a:t>
            </a:r>
            <a:r>
              <a:rPr lang="en-US" altLang="zh-CN" sz="2400" dirty="0">
                <a:solidFill>
                  <a:srgbClr val="C00000"/>
                </a:solidFill>
                <a:latin typeface="Times New Roman" panose="02020603050405020304" charset="0"/>
                <a:cs typeface="Times New Roman" panose="02020603050405020304" charset="0"/>
              </a:rPr>
              <a:t>stay away from the virus</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798805" y="3125080"/>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stay away from the virus</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p>
        </p:txBody>
      </p:sp>
      <p:sp>
        <p:nvSpPr>
          <p:cNvPr id="4" name="矩形 3"/>
          <p:cNvSpPr/>
          <p:nvPr/>
        </p:nvSpPr>
        <p:spPr>
          <a:xfrm>
            <a:off x="634681" y="1069657"/>
            <a:ext cx="11167745"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假设你是班长李华，你的同学张明因故缺席了昨天的班会，班主任让你转告他班会内容，但是你昨天下午去他家，他有事不在。请根据班会内容，给他写一封留言条，内容包括：</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班会主题：个人安全问题（</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safety</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班会内容：</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交通安全（遵守交通规则，不闯红灯）；</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食品安全（饮食健康，不吃垃圾食品）；</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活动安全（进行体育锻炼时要注意保护自己，严禁下河游泳）。</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3" action="ppaction://hlinksldjump"/>
          </p:cNvPr>
          <p:cNvSpPr txBox="1"/>
          <p:nvPr/>
        </p:nvSpPr>
        <p:spPr>
          <a:xfrm>
            <a:off x="7409179" y="5739973"/>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
        <p:nvSpPr>
          <p:cNvPr id="2" name="文本框 1"/>
          <p:cNvSpPr txBox="1"/>
          <p:nvPr/>
        </p:nvSpPr>
        <p:spPr>
          <a:xfrm>
            <a:off x="856614" y="1689049"/>
            <a:ext cx="10478771" cy="3156057"/>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Zhang Ming,</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came to tell you something about our class meeting about safety. First, obey the traffic rules all the time. Don’t cross the street when the traffic lights are red. Second, don’t eat junk food. Have a healthy diet. Last but not least, protect ourselves while doing sports and don’t swim in the river.</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Yours,</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Li Hua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887965" y="1463533"/>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71689" y="307340"/>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_______?</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A balanced diet means having different kinds of healthy food every day.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What’s your diet                                   B. Do you have a balanced diet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Do you like a balanced diet                   D. What’s a balanced diet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700616" y="307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37" name="TextBox 4"/>
          <p:cNvSpPr txBox="1"/>
          <p:nvPr/>
        </p:nvSpPr>
        <p:spPr>
          <a:xfrm>
            <a:off x="309245" y="4253300"/>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A balanced diet means having different kinds of healthy food every day.</a:t>
            </a:r>
            <a:r>
              <a:rPr lang="zh-CN" altLang="en-US" sz="2400" dirty="0">
                <a:solidFill>
                  <a:srgbClr val="C00000"/>
                </a:solidFill>
                <a:latin typeface="Times New Roman" panose="02020603050405020304" charset="0"/>
                <a:cs typeface="Times New Roman" panose="02020603050405020304" charset="0"/>
              </a:rPr>
              <a:t>（均衡的饮食意味着每天吃不同种类的健康食品）可以得知提问者是想了解“均衡的饮食是什么”。</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项意为“你的饮食是什么？”；</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项意为“你有均衡的饮食吗？”；</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项意为“你喜欢均衡的饮食吗？”。这三项均不符合上下文。</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项意为“健康饮食是什么？”，符合对话情景。因此，答案是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40"/>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One man’s trash is _______ man’s treasure.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B. one           C. the           D. another</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本题考查代词。根据定点法及句意，可知本句意为“一个人的垃圾是另一个人的宝物”，可筛选得到</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选项，</a:t>
            </a:r>
            <a:r>
              <a:rPr lang="en-US" altLang="zh-CN" sz="2400" dirty="0">
                <a:solidFill>
                  <a:srgbClr val="C00000"/>
                </a:solidFill>
                <a:latin typeface="Times New Roman" panose="02020603050405020304" charset="0"/>
                <a:cs typeface="Times New Roman" panose="02020603050405020304" charset="0"/>
              </a:rPr>
              <a:t>another</a:t>
            </a:r>
            <a:r>
              <a:rPr lang="zh-CN" altLang="en-US" sz="2400" dirty="0">
                <a:solidFill>
                  <a:srgbClr val="C00000"/>
                </a:solidFill>
                <a:latin typeface="Times New Roman" panose="02020603050405020304" charset="0"/>
                <a:cs typeface="Times New Roman" panose="02020603050405020304" charset="0"/>
              </a:rPr>
              <a:t>表示“三者或三者以上中的另一个”，故此题正确答案为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5711" y="93091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My friend and adviser _______ to lend me his money.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have agreed      B. has agreed       C. is agreed      D. are agreed </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本题考查主谓一致及动词的语态。根据定点法及句意，由</a:t>
            </a:r>
            <a:r>
              <a:rPr lang="en-US" altLang="zh-CN" sz="2400" dirty="0">
                <a:solidFill>
                  <a:srgbClr val="C00000"/>
                </a:solidFill>
                <a:latin typeface="Times New Roman" panose="02020603050405020304" charset="0"/>
                <a:cs typeface="Times New Roman" panose="02020603050405020304" charset="0"/>
              </a:rPr>
              <a:t>My friend and adviser</a:t>
            </a:r>
            <a:r>
              <a:rPr lang="zh-CN" altLang="en-US" sz="2400" dirty="0">
                <a:solidFill>
                  <a:srgbClr val="C00000"/>
                </a:solidFill>
                <a:latin typeface="Times New Roman" panose="02020603050405020304" charset="0"/>
                <a:cs typeface="Times New Roman" panose="02020603050405020304" charset="0"/>
              </a:rPr>
              <a:t>和</a:t>
            </a:r>
            <a:r>
              <a:rPr lang="en-US" altLang="zh-CN" sz="2400" dirty="0">
                <a:solidFill>
                  <a:srgbClr val="C00000"/>
                </a:solidFill>
                <a:latin typeface="Times New Roman" panose="02020603050405020304" charset="0"/>
                <a:cs typeface="Times New Roman" panose="02020603050405020304" charset="0"/>
              </a:rPr>
              <a:t>his</a:t>
            </a:r>
            <a:r>
              <a:rPr lang="zh-CN" altLang="en-US" sz="2400" dirty="0">
                <a:solidFill>
                  <a:srgbClr val="C00000"/>
                </a:solidFill>
                <a:latin typeface="Times New Roman" panose="02020603050405020304" charset="0"/>
                <a:cs typeface="Times New Roman" panose="02020603050405020304" charset="0"/>
              </a:rPr>
              <a:t>可知主语为单数，表示“我的朋友兼顾问”这个人，排除</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两项。选项</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为被动语态，不合逻辑。故此题正确答案为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145"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73954"/>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Don’t worry that you are different _______ them, because you are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unique.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from           B. among           C. between              D. in</a:t>
            </a:r>
          </a:p>
        </p:txBody>
      </p:sp>
      <p:sp>
        <p:nvSpPr>
          <p:cNvPr id="109" name="TextBox 4"/>
          <p:cNvSpPr txBox="1"/>
          <p:nvPr/>
        </p:nvSpPr>
        <p:spPr>
          <a:xfrm>
            <a:off x="260985" y="42962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本题考查固定搭配。本句意为“不要担心你和他们不一样，因为你是独一无二的。”短语</a:t>
            </a:r>
            <a:r>
              <a:rPr lang="en-US" altLang="zh-CN" sz="2400" dirty="0">
                <a:solidFill>
                  <a:srgbClr val="C00000"/>
                </a:solidFill>
                <a:latin typeface="Times New Roman" panose="02020603050405020304" charset="0"/>
                <a:cs typeface="Times New Roman" panose="02020603050405020304" charset="0"/>
              </a:rPr>
              <a:t>be different from</a:t>
            </a:r>
            <a:r>
              <a:rPr lang="zh-CN" altLang="en-US" sz="2400" dirty="0">
                <a:solidFill>
                  <a:srgbClr val="C00000"/>
                </a:solidFill>
                <a:latin typeface="Times New Roman" panose="02020603050405020304" charset="0"/>
                <a:cs typeface="Times New Roman" panose="02020603050405020304" charset="0"/>
              </a:rPr>
              <a:t>意为“与</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不同”，故此题正确答案为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62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The _______ between your dreams and reality is called action.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distance              B. distances                C. distant                D. distantly</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本题考查词性和名词的数。句意为“梦想和现实之间的那段距离叫做行动。”根据定点法及句意，此处需要填入名词，又因谓语为</a:t>
            </a:r>
            <a:r>
              <a:rPr lang="en-US" altLang="zh-CN" sz="2400" dirty="0">
                <a:solidFill>
                  <a:srgbClr val="C00000"/>
                </a:solidFill>
                <a:latin typeface="Times New Roman" panose="02020603050405020304" charset="0"/>
                <a:cs typeface="Times New Roman" panose="02020603050405020304" charset="0"/>
              </a:rPr>
              <a:t>is called</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distance</a:t>
            </a:r>
            <a:r>
              <a:rPr lang="zh-CN" altLang="en-US" sz="2400" dirty="0">
                <a:solidFill>
                  <a:srgbClr val="C00000"/>
                </a:solidFill>
                <a:latin typeface="Times New Roman" panose="02020603050405020304" charset="0"/>
                <a:cs typeface="Times New Roman" panose="02020603050405020304" charset="0"/>
              </a:rPr>
              <a:t>要用单数，故此题正确答案为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13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There _______ a lot of things to do.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seems to have                   B. seem to be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seem to have                    D. seems to be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本题考查句型</a:t>
            </a:r>
            <a:r>
              <a:rPr lang="en-US" altLang="zh-CN" sz="2400" dirty="0">
                <a:solidFill>
                  <a:srgbClr val="C00000"/>
                </a:solidFill>
                <a:latin typeface="Times New Roman" panose="02020603050405020304" charset="0"/>
                <a:cs typeface="Times New Roman" panose="02020603050405020304" charset="0"/>
              </a:rPr>
              <a:t>There seem to be+…</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There seem to be +...</a:t>
            </a:r>
            <a:r>
              <a:rPr lang="zh-CN" altLang="en-US" sz="2400" dirty="0">
                <a:solidFill>
                  <a:srgbClr val="C00000"/>
                </a:solidFill>
                <a:latin typeface="Times New Roman" panose="02020603050405020304" charset="0"/>
                <a:cs typeface="Times New Roman" panose="02020603050405020304" charset="0"/>
              </a:rPr>
              <a:t>表示“看起来似乎有</a:t>
            </a:r>
            <a:r>
              <a:rPr lang="en-US" altLang="zh-CN"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，句型中的</a:t>
            </a:r>
            <a:r>
              <a:rPr lang="en-US" altLang="zh-CN" sz="2400" dirty="0">
                <a:solidFill>
                  <a:srgbClr val="C00000"/>
                </a:solidFill>
                <a:latin typeface="Times New Roman" panose="02020603050405020304" charset="0"/>
                <a:cs typeface="Times New Roman" panose="02020603050405020304" charset="0"/>
              </a:rPr>
              <a:t>be</a:t>
            </a:r>
            <a:r>
              <a:rPr lang="zh-CN" altLang="en-US" sz="2400" dirty="0">
                <a:solidFill>
                  <a:srgbClr val="C00000"/>
                </a:solidFill>
                <a:latin typeface="Times New Roman" panose="02020603050405020304" charset="0"/>
                <a:cs typeface="Times New Roman" panose="02020603050405020304" charset="0"/>
              </a:rPr>
              <a:t>不能换成</a:t>
            </a:r>
            <a:r>
              <a:rPr lang="en-US" altLang="zh-CN" sz="2400" dirty="0">
                <a:solidFill>
                  <a:srgbClr val="C00000"/>
                </a:solidFill>
                <a:latin typeface="Times New Roman" panose="02020603050405020304" charset="0"/>
                <a:cs typeface="Times New Roman" panose="02020603050405020304" charset="0"/>
              </a:rPr>
              <a:t>have</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seem</a:t>
            </a:r>
            <a:r>
              <a:rPr lang="zh-CN" altLang="en-US" sz="2400" dirty="0">
                <a:solidFill>
                  <a:srgbClr val="C00000"/>
                </a:solidFill>
                <a:latin typeface="Times New Roman" panose="02020603050405020304" charset="0"/>
                <a:cs typeface="Times New Roman" panose="02020603050405020304" charset="0"/>
              </a:rPr>
              <a:t>用动词原形还是单数第三人称要根据</a:t>
            </a:r>
            <a:r>
              <a:rPr lang="en-US" altLang="zh-CN" sz="2400" dirty="0">
                <a:solidFill>
                  <a:srgbClr val="C00000"/>
                </a:solidFill>
                <a:latin typeface="Times New Roman" panose="02020603050405020304" charset="0"/>
                <a:cs typeface="Times New Roman" panose="02020603050405020304" charset="0"/>
              </a:rPr>
              <a:t>be</a:t>
            </a:r>
            <a:r>
              <a:rPr lang="zh-CN" altLang="en-US" sz="2400" dirty="0">
                <a:solidFill>
                  <a:srgbClr val="C00000"/>
                </a:solidFill>
                <a:latin typeface="Times New Roman" panose="02020603050405020304" charset="0"/>
                <a:cs typeface="Times New Roman" panose="02020603050405020304" charset="0"/>
              </a:rPr>
              <a:t>后面是单数还是复数形式而定。</a:t>
            </a:r>
            <a:r>
              <a:rPr lang="en-US" altLang="zh-CN" sz="2400" dirty="0">
                <a:solidFill>
                  <a:srgbClr val="C00000"/>
                </a:solidFill>
                <a:latin typeface="Times New Roman" panose="02020603050405020304" charset="0"/>
                <a:cs typeface="Times New Roman" panose="02020603050405020304" charset="0"/>
              </a:rPr>
              <a:t>a lot of things</a:t>
            </a:r>
            <a:r>
              <a:rPr lang="zh-CN" altLang="en-US" sz="2400" dirty="0">
                <a:solidFill>
                  <a:srgbClr val="C00000"/>
                </a:solidFill>
                <a:latin typeface="Times New Roman" panose="02020603050405020304" charset="0"/>
                <a:cs typeface="Times New Roman" panose="02020603050405020304" charset="0"/>
              </a:rPr>
              <a:t>是复数，故此题正确答案为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26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426445" y="88205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_______ each day by the harvest you get but by the seeds you plant.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Not judge         B. Do judge             C. To judge             D. Don’t judge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本题考查祈使句的否定形式。本句意为“不要以短期的收成来评判你的每一天，而要看到你播下的种子。”根据分析法和句意，句子结构缺谓语，且需用否定形式，故此题正确答案为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26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本题考查过去进行时。根据</a:t>
            </a:r>
            <a:r>
              <a:rPr lang="en-US" altLang="zh-CN" sz="2400" dirty="0">
                <a:solidFill>
                  <a:srgbClr val="C00000"/>
                </a:solidFill>
                <a:latin typeface="Times New Roman" panose="02020603050405020304" charset="0"/>
                <a:cs typeface="Times New Roman" panose="02020603050405020304" charset="0"/>
              </a:rPr>
              <a:t>last summer vacation</a:t>
            </a:r>
            <a:r>
              <a:rPr lang="zh-CN" altLang="en-US" sz="2400" dirty="0">
                <a:solidFill>
                  <a:srgbClr val="C00000"/>
                </a:solidFill>
                <a:latin typeface="Times New Roman" panose="02020603050405020304" charset="0"/>
                <a:cs typeface="Times New Roman" panose="02020603050405020304" charset="0"/>
              </a:rPr>
              <a:t>和</a:t>
            </a:r>
            <a:r>
              <a:rPr lang="en-US" altLang="zh-CN" sz="2400" dirty="0">
                <a:solidFill>
                  <a:srgbClr val="C00000"/>
                </a:solidFill>
                <a:latin typeface="Times New Roman" panose="02020603050405020304" charset="0"/>
                <a:cs typeface="Times New Roman" panose="02020603050405020304" charset="0"/>
              </a:rPr>
              <a:t>always</a:t>
            </a:r>
            <a:r>
              <a:rPr lang="zh-CN" altLang="en-US" sz="2400" dirty="0">
                <a:solidFill>
                  <a:srgbClr val="C00000"/>
                </a:solidFill>
                <a:latin typeface="Times New Roman" panose="02020603050405020304" charset="0"/>
                <a:cs typeface="Times New Roman" panose="02020603050405020304" charset="0"/>
              </a:rPr>
              <a:t>可知，要表达的是“去年暑假一直干某事。”故此题正确答案为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7" name="文本框 6"/>
          <p:cNvSpPr txBox="1"/>
          <p:nvPr/>
        </p:nvSpPr>
        <p:spPr>
          <a:xfrm>
            <a:off x="1426445" y="848612"/>
            <a:ext cx="1020000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—What did you do last summer vacation?</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—Don’t mention it. I _______ always _______ my parents on the farm.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was; helping                            B. /; helped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would; help                             D. have; helped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5" name="TextBox 4"/>
          <p:cNvSpPr txBox="1"/>
          <p:nvPr/>
        </p:nvSpPr>
        <p:spPr>
          <a:xfrm>
            <a:off x="12926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_______ in 1920, the college enjoyed a high reputation.</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Being founded                 B. Founding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It was founding               D. Founded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本题考查非谓语动词。根据分析法，句子的主语为</a:t>
            </a:r>
            <a:r>
              <a:rPr lang="en-US" altLang="zh-CN" sz="2400" dirty="0">
                <a:solidFill>
                  <a:srgbClr val="C00000"/>
                </a:solidFill>
                <a:latin typeface="Times New Roman" panose="02020603050405020304" charset="0"/>
                <a:cs typeface="Times New Roman" panose="02020603050405020304" charset="0"/>
              </a:rPr>
              <a:t>the college</a:t>
            </a:r>
            <a:r>
              <a:rPr lang="zh-CN" altLang="en-US" sz="2400" dirty="0">
                <a:solidFill>
                  <a:srgbClr val="C00000"/>
                </a:solidFill>
                <a:latin typeface="Times New Roman" panose="02020603050405020304" charset="0"/>
                <a:cs typeface="Times New Roman" panose="02020603050405020304" charset="0"/>
              </a:rPr>
              <a:t>，与</a:t>
            </a:r>
            <a:r>
              <a:rPr lang="en-US" altLang="zh-CN" sz="2400" dirty="0">
                <a:solidFill>
                  <a:srgbClr val="C00000"/>
                </a:solidFill>
                <a:latin typeface="Times New Roman" panose="02020603050405020304" charset="0"/>
                <a:cs typeface="Times New Roman" panose="02020603050405020304" charset="0"/>
              </a:rPr>
              <a:t>found</a:t>
            </a:r>
            <a:r>
              <a:rPr lang="zh-CN" altLang="en-US" sz="2400" dirty="0">
                <a:solidFill>
                  <a:srgbClr val="C00000"/>
                </a:solidFill>
                <a:latin typeface="Times New Roman" panose="02020603050405020304" charset="0"/>
                <a:cs typeface="Times New Roman" panose="02020603050405020304" charset="0"/>
              </a:rPr>
              <a:t>（建立）之间是被动关系，因此排除</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两项。</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项虽然表示被动，但同时也带有进行的含义，不合题意。故此题正确答案为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35461" y="90992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783133"/>
            <a:ext cx="10504570"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The teacher gives us a suggestion that a study plan _______ at the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beginning of each term.</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is made                              B. was made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should be made                  D. would be made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本题考查虚拟语气。根据分析法，</a:t>
            </a:r>
            <a:r>
              <a:rPr lang="en-US" altLang="zh-CN" sz="2400" dirty="0">
                <a:solidFill>
                  <a:srgbClr val="C00000"/>
                </a:solidFill>
                <a:latin typeface="Times New Roman" panose="02020603050405020304" charset="0"/>
                <a:cs typeface="Times New Roman" panose="02020603050405020304" charset="0"/>
              </a:rPr>
              <a:t>suggestion</a:t>
            </a:r>
            <a:r>
              <a:rPr lang="zh-CN" altLang="en-US" sz="2400" dirty="0">
                <a:solidFill>
                  <a:srgbClr val="C00000"/>
                </a:solidFill>
                <a:latin typeface="Times New Roman" panose="02020603050405020304" charset="0"/>
                <a:cs typeface="Times New Roman" panose="02020603050405020304" charset="0"/>
              </a:rPr>
              <a:t>（意见，建议）为先行词，后面引出同位语从句，从句需用虚拟语气，其结构为“（</a:t>
            </a:r>
            <a:r>
              <a:rPr lang="en-US" altLang="zh-CN" sz="2400" dirty="0">
                <a:solidFill>
                  <a:srgbClr val="C00000"/>
                </a:solidFill>
                <a:latin typeface="Times New Roman" panose="02020603050405020304" charset="0"/>
                <a:cs typeface="Times New Roman" panose="02020603050405020304" charset="0"/>
              </a:rPr>
              <a:t>should</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动词原形”，故此题正确答案为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0236" y="7831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38801" y="4295426"/>
            <a:ext cx="11670030"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本题考查反义疑问句。根据分析法，在主从复合句中，如果主句的主语是第一人称，其反义疑问部分的主语和谓语与从句保持一致。因此，本句的反义疑问部分应该与“</a:t>
            </a:r>
            <a:r>
              <a:rPr lang="en-US" altLang="zh-CN" sz="2400" dirty="0">
                <a:solidFill>
                  <a:srgbClr val="C00000"/>
                </a:solidFill>
                <a:latin typeface="Times New Roman" panose="02020603050405020304" charset="0"/>
                <a:cs typeface="Times New Roman" panose="02020603050405020304" charset="0"/>
              </a:rPr>
              <a:t>she realizes</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相照应，因</a:t>
            </a:r>
            <a:r>
              <a:rPr lang="en-US" altLang="zh-CN" sz="2400" dirty="0">
                <a:solidFill>
                  <a:srgbClr val="C00000"/>
                </a:solidFill>
                <a:latin typeface="Times New Roman" panose="02020603050405020304" charset="0"/>
                <a:cs typeface="Times New Roman" panose="02020603050405020304" charset="0"/>
              </a:rPr>
              <a:t>realizes</a:t>
            </a:r>
            <a:r>
              <a:rPr lang="zh-CN" altLang="en-US" sz="2400" dirty="0">
                <a:solidFill>
                  <a:srgbClr val="C00000"/>
                </a:solidFill>
                <a:latin typeface="Times New Roman" panose="02020603050405020304" charset="0"/>
                <a:cs typeface="Times New Roman" panose="02020603050405020304" charset="0"/>
              </a:rPr>
              <a:t>是实意动词，故反义疑问句中用助动词</a:t>
            </a:r>
            <a:r>
              <a:rPr lang="en-US" altLang="zh-CN" sz="2400" dirty="0">
                <a:solidFill>
                  <a:srgbClr val="C00000"/>
                </a:solidFill>
                <a:latin typeface="Times New Roman" panose="02020603050405020304" charset="0"/>
                <a:cs typeface="Times New Roman" panose="02020603050405020304" charset="0"/>
              </a:rPr>
              <a:t>does</a:t>
            </a:r>
            <a:r>
              <a:rPr lang="zh-CN" altLang="en-US" sz="2400" dirty="0">
                <a:solidFill>
                  <a:srgbClr val="C00000"/>
                </a:solidFill>
                <a:latin typeface="Times New Roman" panose="02020603050405020304" charset="0"/>
                <a:cs typeface="Times New Roman" panose="02020603050405020304" charset="0"/>
              </a:rPr>
              <a:t>，又因主句的主语为第一人称，其否定结构为从句中的否定前移，即从句是否定结构，最后根据“前否定后肯定”的规律，判断此题正确答案为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744896" y="855980"/>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I don’t think she realizes what a big responsibility it is,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 you       B. don’t you         C. does she             D. doesn’t she</a:t>
            </a:r>
          </a:p>
        </p:txBody>
      </p:sp>
      <p:sp>
        <p:nvSpPr>
          <p:cNvPr id="8" name="文本框 7">
            <a:hlinkClick r:id="" action="ppaction://hlinkshowjump?jump=nextslide"/>
          </p:cNvPr>
          <p:cNvSpPr txBox="1"/>
          <p:nvPr/>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105" name="TextBox 4"/>
          <p:cNvSpPr txBox="1"/>
          <p:nvPr>
            <p:custDataLst>
              <p:tags r:id="rId1"/>
            </p:custDataLst>
          </p:nvPr>
        </p:nvSpPr>
        <p:spPr>
          <a:xfrm>
            <a:off x="662691" y="8561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467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Now, see? There’s a bruise (</a:t>
            </a:r>
            <a:r>
              <a:rPr lang="zh-CN" altLang="en-US" sz="2400" dirty="0">
                <a:latin typeface="Times New Roman" panose="02020603050405020304" charset="0"/>
                <a:ea typeface="宋体" panose="02010600030101010101" pitchFamily="2" charset="-122"/>
                <a:cs typeface="Times New Roman" panose="02020603050405020304" charset="0"/>
              </a:rPr>
              <a:t>淤伤</a:t>
            </a:r>
            <a:r>
              <a:rPr lang="en-US" altLang="zh-CN" sz="2400" dirty="0">
                <a:latin typeface="Times New Roman" panose="02020603050405020304" charset="0"/>
                <a:ea typeface="宋体" panose="02010600030101010101" pitchFamily="2" charset="-122"/>
                <a:cs typeface="Times New Roman" panose="02020603050405020304" charset="0"/>
              </a:rPr>
              <a:t>) on your back. That explains everything.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Thank you, doctor.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like it                                 B. What a relief</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don’t think so                    D. That’s great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Now, see? There’s a bruise on your back. That explains everything. </a:t>
            </a:r>
            <a:r>
              <a:rPr lang="zh-CN" altLang="en-US" sz="2400" dirty="0">
                <a:solidFill>
                  <a:srgbClr val="C00000"/>
                </a:solidFill>
                <a:latin typeface="Times New Roman" panose="02020603050405020304" charset="0"/>
                <a:cs typeface="Times New Roman" panose="02020603050405020304" charset="0"/>
              </a:rPr>
              <a:t>（现在明白了吗？你的背上有一块淤青，这就解释了一切。）和</a:t>
            </a:r>
            <a:r>
              <a:rPr lang="en-US" altLang="zh-CN" sz="2400" dirty="0">
                <a:solidFill>
                  <a:srgbClr val="C00000"/>
                </a:solidFill>
                <a:latin typeface="Times New Roman" panose="02020603050405020304" charset="0"/>
                <a:cs typeface="Times New Roman" panose="02020603050405020304" charset="0"/>
              </a:rPr>
              <a:t>Thank you, doctor.</a:t>
            </a:r>
            <a:r>
              <a:rPr lang="zh-CN" altLang="en-US" sz="2400" dirty="0">
                <a:solidFill>
                  <a:srgbClr val="C00000"/>
                </a:solidFill>
                <a:latin typeface="Times New Roman" panose="02020603050405020304" charset="0"/>
                <a:cs typeface="Times New Roman" panose="02020603050405020304" charset="0"/>
              </a:rPr>
              <a:t>（谢谢您，医生）可以判断出对话中的医生和病人意见一致。</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项“真是让人松了一口气”符合上下文。因此，答案是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4"/>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What price range do you have in mind?</a:t>
            </a:r>
            <a:r>
              <a:rPr lang="zh-CN" altLang="en-US" sz="2400" dirty="0">
                <a:solidFill>
                  <a:srgbClr val="C00000"/>
                </a:solidFill>
                <a:latin typeface="Times New Roman" panose="02020603050405020304" charset="0"/>
                <a:cs typeface="Times New Roman" panose="02020603050405020304" charset="0"/>
              </a:rPr>
              <a:t>（你心里的价格范围是多少？），可以判断出回答者会说出自己能接受的价格。</a:t>
            </a:r>
            <a:r>
              <a:rPr lang="en-US" altLang="zh-CN" sz="2400" dirty="0">
                <a:solidFill>
                  <a:srgbClr val="C00000"/>
                </a:solidFill>
                <a:latin typeface="Times New Roman" panose="02020603050405020304" charset="0"/>
                <a:cs typeface="Times New Roman" panose="02020603050405020304" charset="0"/>
              </a:rPr>
              <a:t>A </a:t>
            </a:r>
            <a:r>
              <a:rPr lang="zh-CN" altLang="en-US" sz="2400" dirty="0">
                <a:solidFill>
                  <a:srgbClr val="C00000"/>
                </a:solidFill>
                <a:latin typeface="Times New Roman" panose="02020603050405020304" charset="0"/>
                <a:cs typeface="Times New Roman" panose="02020603050405020304" charset="0"/>
              </a:rPr>
              <a:t>项“最多</a:t>
            </a:r>
            <a:r>
              <a:rPr lang="en-US" altLang="zh-CN" sz="2400" dirty="0">
                <a:solidFill>
                  <a:srgbClr val="C00000"/>
                </a:solidFill>
                <a:latin typeface="Times New Roman" panose="02020603050405020304" charset="0"/>
                <a:cs typeface="Times New Roman" panose="02020603050405020304" charset="0"/>
              </a:rPr>
              <a:t>200</a:t>
            </a:r>
            <a:r>
              <a:rPr lang="zh-CN" altLang="en-US" sz="2400" dirty="0">
                <a:solidFill>
                  <a:srgbClr val="C00000"/>
                </a:solidFill>
                <a:latin typeface="Times New Roman" panose="02020603050405020304" charset="0"/>
                <a:cs typeface="Times New Roman" panose="02020603050405020304" charset="0"/>
              </a:rPr>
              <a:t>元”符合上下文。因此，答案是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6992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What price range do you have in mind?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It’s up to 200 yuan                         B. Not at all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It’s up to you                                  D. I want a cheap one</a:t>
            </a: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8" name="文本框 7">
            <a:hlinkClick r:id="" action="ppaction://hlinkshowjump?jump=nextslide"/>
          </p:cNvPr>
          <p:cNvSpPr txBox="1"/>
          <p:nvPr/>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黑体简体" panose="02010600030101010101" charset="-122"/>
                <a:ea typeface="方正黑体简体" panose="02010600030101010101" charset="-122"/>
                <a:cs typeface="方正黑体简体" panose="02010600030101010101"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88a027ec-8c52-407c-8349-4bdf97f48ccc"/>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13</TotalTime>
  <Words>8736</Words>
  <Application>Microsoft Office PowerPoint</Application>
  <PresentationFormat>宽屏</PresentationFormat>
  <Paragraphs>541</Paragraphs>
  <Slides>80</Slides>
  <Notes>80</Notes>
  <HiddenSlides>12</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80</vt:i4>
      </vt:variant>
    </vt:vector>
  </HeadingPairs>
  <TitlesOfParts>
    <vt:vector size="91" baseType="lpstr">
      <vt:lpstr>微软雅黑</vt:lpstr>
      <vt:lpstr>方正公文黑体</vt:lpstr>
      <vt:lpstr>黑体</vt:lpstr>
      <vt:lpstr>等线</vt:lpstr>
      <vt:lpstr>Impact</vt:lpstr>
      <vt:lpstr>Times New Roman</vt:lpstr>
      <vt:lpstr>宋体</vt:lpstr>
      <vt:lpstr>方正黑体简体</vt:lpstr>
      <vt:lpstr>Arial</vt:lpstr>
      <vt:lpstr>方正大黑简体</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116</cp:revision>
  <dcterms:created xsi:type="dcterms:W3CDTF">2021-08-19T06:32:00Z</dcterms:created>
  <dcterms:modified xsi:type="dcterms:W3CDTF">2023-09-02T03:35:21Z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2052-11.1.0.12980</vt:lpwstr>
  </property>
</Properties>
</file>