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64" r:id="rId26"/>
    <p:sldId id="1116" r:id="rId27"/>
    <p:sldId id="1118" r:id="rId28"/>
    <p:sldId id="1119" r:id="rId29"/>
    <p:sldId id="1120" r:id="rId30"/>
    <p:sldId id="1165"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2" r:id="rId48"/>
    <p:sldId id="1139" r:id="rId49"/>
    <p:sldId id="1140" r:id="rId50"/>
    <p:sldId id="947" r:id="rId51"/>
    <p:sldId id="1144" r:id="rId52"/>
    <p:sldId id="1145" r:id="rId53"/>
    <p:sldId id="1146" r:id="rId54"/>
    <p:sldId id="1147" r:id="rId55"/>
    <p:sldId id="1166" r:id="rId56"/>
    <p:sldId id="1148" r:id="rId57"/>
    <p:sldId id="1149" r:id="rId58"/>
    <p:sldId id="1163" r:id="rId59"/>
    <p:sldId id="979" r:id="rId60"/>
    <p:sldId id="1150" r:id="rId61"/>
    <p:sldId id="1151" r:id="rId62"/>
    <p:sldId id="1218" r:id="rId63"/>
    <p:sldId id="1207" r:id="rId64"/>
    <p:sldId id="1208" r:id="rId65"/>
    <p:sldId id="1209" r:id="rId66"/>
    <p:sldId id="1210" r:id="rId67"/>
    <p:sldId id="1211" r:id="rId68"/>
    <p:sldId id="1212" r:id="rId69"/>
    <p:sldId id="1213" r:id="rId70"/>
    <p:sldId id="1214" r:id="rId71"/>
    <p:sldId id="1215" r:id="rId72"/>
    <p:sldId id="1216" r:id="rId73"/>
    <p:sldId id="1217" r:id="rId74"/>
    <p:sldId id="1152" r:id="rId75"/>
    <p:sldId id="1153"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64"/>
            <p14:sldId id="1116"/>
            <p14:sldId id="1118"/>
            <p14:sldId id="1119"/>
            <p14:sldId id="1120"/>
            <p14:sldId id="1165"/>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66"/>
            <p14:sldId id="1148"/>
            <p14:sldId id="1149"/>
            <p14:sldId id="1163"/>
            <p14:sldId id="979"/>
            <p14:sldId id="1150"/>
            <p14:sldId id="1151"/>
            <p14:sldId id="1218"/>
            <p14:sldId id="1207"/>
            <p14:sldId id="1208"/>
            <p14:sldId id="1209"/>
            <p14:sldId id="1210"/>
            <p14:sldId id="1211"/>
            <p14:sldId id="1212"/>
            <p14:sldId id="1213"/>
            <p14:sldId id="1214"/>
            <p14:sldId id="1215"/>
            <p14:sldId id="1216"/>
            <p14:sldId id="1217"/>
            <p14:sldId id="1152"/>
            <p14:sldId id="1153"/>
            <p14:sldId id="935"/>
          </p14:sldIdLst>
        </p14:section>
      </p14:sectionLst>
    </p:ext>
    <p:ext uri="{EFAFB233-063F-42B5-8137-9DF3F51BA10A}">
      <p15:sldGuideLst xmlns:p15="http://schemas.microsoft.com/office/powerpoint/2012/main">
        <p15:guide id="1" orient="horz" pos="2097" userDrawn="1">
          <p15:clr>
            <a:srgbClr val="A4A3A4"/>
          </p15:clr>
        </p15:guide>
        <p15:guide id="2" pos="576" userDrawn="1">
          <p15:clr>
            <a:srgbClr val="A4A3A4"/>
          </p15:clr>
        </p15:guide>
        <p15:guide id="3" pos="7075"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576"/>
        <p:guide pos="7075"/>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56</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59</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74</a:t>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31</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4.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31.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62.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5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9.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6.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6.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6.png"/><Relationship Id="rId4" Type="http://schemas.openxmlformats.org/officeDocument/2006/relationships/tags" Target="../tags/tag56.xml"/><Relationship Id="rId9" Type="http://schemas.openxmlformats.org/officeDocument/2006/relationships/slide" Target="slide49.xml"/></Relationships>
</file>

<file path=ppt/slides/_rels/slide49.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8.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59136" y="243343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You must make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your friend.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道歉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理解 </a:t>
            </a:r>
            <a:r>
              <a:rPr lang="en-US" altLang="zh-CN" sz="2400" b="1" dirty="0">
                <a:latin typeface="微软雅黑" panose="020B0503020204020204" pitchFamily="34" charset="-122"/>
                <a:ea typeface="微软雅黑" panose="020B0503020204020204" pitchFamily="34" charset="-122"/>
              </a:rPr>
              <a:t>	D.</a:t>
            </a:r>
            <a:r>
              <a:rPr lang="zh-CN" altLang="en-US" sz="2400" b="1" dirty="0">
                <a:latin typeface="微软雅黑" panose="020B0503020204020204" pitchFamily="34" charset="-122"/>
                <a:ea typeface="微软雅黑" panose="020B0503020204020204" pitchFamily="34" charset="-122"/>
              </a:rPr>
              <a:t>介绍</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a:t>
            </a:r>
            <a:r>
              <a:rPr lang="en-US" altLang="zh-CN" sz="2400" dirty="0">
                <a:latin typeface="微软雅黑" panose="020B0503020204020204" pitchFamily="34" charset="-122"/>
                <a:ea typeface="微软雅黑" panose="020B0503020204020204" pitchFamily="34" charset="-122"/>
              </a:rPr>
              <a:t>apology“</a:t>
            </a:r>
            <a:r>
              <a:rPr lang="zh-CN" altLang="en-US" sz="2400" dirty="0">
                <a:latin typeface="微软雅黑" panose="020B0503020204020204" pitchFamily="34" charset="-122"/>
                <a:ea typeface="微软雅黑" panose="020B0503020204020204" pitchFamily="34" charset="-122"/>
              </a:rPr>
              <a:t>道歉，认错”，结合句意“你必须向你的朋友道歉”，</a:t>
            </a: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Reducing unnecessary use is a way to </a:t>
            </a:r>
            <a:r>
              <a:rPr lang="en-US" altLang="zh-CN" sz="2400" b="1" u="sng" dirty="0">
                <a:latin typeface="微软雅黑" panose="020B0503020204020204" pitchFamily="34" charset="-122"/>
                <a:ea typeface="微软雅黑" panose="020B0503020204020204" pitchFamily="34" charset="-122"/>
              </a:rPr>
              <a:t>protect</a:t>
            </a:r>
            <a:r>
              <a:rPr lang="en-US" altLang="zh-CN" sz="2400" b="1" dirty="0">
                <a:latin typeface="微软雅黑" panose="020B0503020204020204" pitchFamily="34" charset="-122"/>
                <a:ea typeface="微软雅黑" panose="020B0503020204020204" pitchFamily="34" charset="-122"/>
              </a:rPr>
              <a:t> the environment.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污染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占有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保护</a:t>
            </a:r>
          </a:p>
        </p:txBody>
      </p:sp>
      <p:sp>
        <p:nvSpPr>
          <p:cNvPr id="7" name="文本框 6"/>
          <p:cNvSpPr txBox="1"/>
          <p:nvPr/>
        </p:nvSpPr>
        <p:spPr>
          <a:xfrm>
            <a:off x="613476" y="101295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 </a:t>
            </a:r>
            <a:r>
              <a:rPr lang="en-US" altLang="zh-CN" sz="2400" dirty="0">
                <a:latin typeface="微软雅黑" panose="020B0503020204020204" pitchFamily="34" charset="-122"/>
                <a:ea typeface="微软雅黑" panose="020B0503020204020204" pitchFamily="34" charset="-122"/>
              </a:rPr>
              <a:t>protect“</a:t>
            </a:r>
            <a:r>
              <a:rPr lang="zh-CN" altLang="en-US" sz="2400" dirty="0">
                <a:latin typeface="微软雅黑" panose="020B0503020204020204" pitchFamily="34" charset="-122"/>
                <a:ea typeface="微软雅黑" panose="020B0503020204020204" pitchFamily="34" charset="-122"/>
              </a:rPr>
              <a:t>保护”，结合句意“减少不必要的使用是保护环境的一种方式”，</a:t>
            </a:r>
            <a:r>
              <a:rPr lang="en-US" altLang="zh-CN"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Do not wear </a:t>
            </a:r>
            <a:r>
              <a:rPr lang="en-US" altLang="zh-CN" sz="2400" b="1" u="sng" dirty="0">
                <a:latin typeface="微软雅黑" panose="020B0503020204020204" pitchFamily="34" charset="-122"/>
                <a:ea typeface="微软雅黑" panose="020B0503020204020204" pitchFamily="34" charset="-122"/>
              </a:rPr>
              <a:t>tight</a:t>
            </a:r>
            <a:r>
              <a:rPr lang="en-US" altLang="zh-CN" sz="2400" b="1" dirty="0">
                <a:latin typeface="微软雅黑" panose="020B0503020204020204" pitchFamily="34" charset="-122"/>
                <a:ea typeface="微软雅黑" panose="020B0503020204020204" pitchFamily="34" charset="-122"/>
              </a:rPr>
              <a:t> jeans since they are not good for 	  	  	   exercising.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紧身的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宽松的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鲜艳的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沉闷的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 </a:t>
            </a:r>
            <a:r>
              <a:rPr lang="en-US" altLang="zh-CN" sz="2400" dirty="0">
                <a:latin typeface="微软雅黑" panose="020B0503020204020204" pitchFamily="34" charset="-122"/>
                <a:ea typeface="微软雅黑" panose="020B0503020204020204" pitchFamily="34" charset="-122"/>
              </a:rPr>
              <a:t>tight“</a:t>
            </a:r>
            <a:r>
              <a:rPr lang="zh-CN" altLang="en-US" sz="2400" dirty="0">
                <a:latin typeface="微软雅黑" panose="020B0503020204020204" pitchFamily="34" charset="-122"/>
                <a:ea typeface="微软雅黑" panose="020B0503020204020204" pitchFamily="34" charset="-122"/>
              </a:rPr>
              <a:t>紧身的”，结合句意“不要穿紧身的牛仔裤，因为穿上它们锻炼不方便”，</a:t>
            </a: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a:t>
            </a:r>
            <a:r>
              <a:rPr lang="en-US" altLang="zh-CN" sz="2400" b="1" u="sng" dirty="0">
                <a:latin typeface="微软雅黑" panose="020B0503020204020204" pitchFamily="34" charset="-122"/>
                <a:ea typeface="微软雅黑" panose="020B0503020204020204" pitchFamily="34" charset="-122"/>
              </a:rPr>
              <a:t>eager</a:t>
            </a:r>
            <a:r>
              <a:rPr lang="en-US" altLang="zh-CN" sz="2400" b="1" dirty="0">
                <a:latin typeface="微软雅黑" panose="020B0503020204020204" pitchFamily="34" charset="-122"/>
                <a:ea typeface="微软雅黑" panose="020B0503020204020204" pitchFamily="34" charset="-122"/>
              </a:rPr>
              <a:t> to win this game.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迫切的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认真的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自豪的</a:t>
            </a: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 </a:t>
            </a:r>
            <a:r>
              <a:rPr lang="en-US" altLang="zh-CN" sz="2400" dirty="0">
                <a:latin typeface="微软雅黑" panose="020B0503020204020204" pitchFamily="34" charset="-122"/>
                <a:ea typeface="微软雅黑" panose="020B0503020204020204" pitchFamily="34" charset="-122"/>
              </a:rPr>
              <a:t>eager“</a:t>
            </a:r>
            <a:r>
              <a:rPr lang="zh-CN" altLang="en-US" sz="2400" dirty="0">
                <a:latin typeface="微软雅黑" panose="020B0503020204020204" pitchFamily="34" charset="-122"/>
                <a:ea typeface="微软雅黑" panose="020B0503020204020204" pitchFamily="34" charset="-122"/>
              </a:rPr>
              <a:t>渴望的；迫切的”，结合句意“他迫切想要赢得这场比赛”，</a:t>
            </a:r>
            <a:r>
              <a:rPr lang="en-US" altLang="zh-CN"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This guidebook </a:t>
            </a:r>
            <a:r>
              <a:rPr lang="en-US" altLang="zh-CN" sz="2400" b="1" u="sng" dirty="0">
                <a:latin typeface="微软雅黑" panose="020B0503020204020204" pitchFamily="34" charset="-122"/>
                <a:ea typeface="微软雅黑" panose="020B0503020204020204" pitchFamily="34" charset="-122"/>
              </a:rPr>
              <a:t>warns</a:t>
            </a:r>
            <a:r>
              <a:rPr lang="en-US" altLang="zh-CN" sz="2400" b="1" dirty="0">
                <a:latin typeface="微软雅黑" panose="020B0503020204020204" pitchFamily="34" charset="-122"/>
                <a:ea typeface="微软雅黑" panose="020B0503020204020204" pitchFamily="34" charset="-122"/>
              </a:rPr>
              <a:t> us not to walk alone at night.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告诫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 </a:t>
            </a:r>
            <a:r>
              <a:rPr lang="en-US" altLang="zh-CN" sz="2400" dirty="0">
                <a:latin typeface="微软雅黑" panose="020B0503020204020204" pitchFamily="34" charset="-122"/>
                <a:ea typeface="微软雅黑" panose="020B0503020204020204" pitchFamily="34" charset="-122"/>
              </a:rPr>
              <a:t>warn“</a:t>
            </a:r>
            <a:r>
              <a:rPr lang="zh-CN" altLang="en-US" sz="2400" dirty="0">
                <a:latin typeface="微软雅黑" panose="020B0503020204020204" pitchFamily="34" charset="-122"/>
                <a:ea typeface="微软雅黑" panose="020B0503020204020204" pitchFamily="34" charset="-122"/>
              </a:rPr>
              <a:t>告诫；警告；提醒”，结合句意“这本指南告诫我们不要夜间单独出行”，</a:t>
            </a:r>
            <a:r>
              <a:rPr lang="en-US" altLang="zh-CN"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They need to </a:t>
            </a:r>
            <a:r>
              <a:rPr lang="en-US" altLang="zh-CN" sz="2400" b="1" u="sng" dirty="0">
                <a:latin typeface="微软雅黑" panose="020B0503020204020204" pitchFamily="34" charset="-122"/>
                <a:ea typeface="微软雅黑" panose="020B0503020204020204" pitchFamily="34" charset="-122"/>
              </a:rPr>
              <a:t>make up for</a:t>
            </a:r>
            <a:r>
              <a:rPr lang="en-US" altLang="zh-CN" sz="2400" b="1" dirty="0">
                <a:latin typeface="微软雅黑" panose="020B0503020204020204" pitchFamily="34" charset="-122"/>
                <a:ea typeface="微软雅黑" panose="020B0503020204020204" pitchFamily="34" charset="-122"/>
              </a:rPr>
              <a:t> our loss.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补充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编造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弥补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追上</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解析：本题考查短语动词 </a:t>
            </a:r>
            <a:r>
              <a:rPr lang="en-US" altLang="zh-CN" sz="2400" dirty="0">
                <a:latin typeface="微软雅黑" panose="020B0503020204020204" pitchFamily="34" charset="-122"/>
                <a:ea typeface="微软雅黑" panose="020B0503020204020204" pitchFamily="34" charset="-122"/>
              </a:rPr>
              <a:t>make up for“</a:t>
            </a:r>
            <a:r>
              <a:rPr lang="zh-CN" altLang="en-US" sz="2400" dirty="0">
                <a:latin typeface="微软雅黑" panose="020B0503020204020204" pitchFamily="34" charset="-122"/>
                <a:ea typeface="微软雅黑" panose="020B0503020204020204" pitchFamily="34" charset="-122"/>
              </a:rPr>
              <a:t>弥补；补偿”，结合句意“他们需要补偿我们的损失”，</a:t>
            </a:r>
            <a:r>
              <a:rPr lang="en-US" altLang="zh-CN"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The phone rang, and he answered </a:t>
            </a:r>
            <a:r>
              <a:rPr lang="en-US" altLang="zh-CN" sz="2400" b="1" u="sng" dirty="0">
                <a:latin typeface="微软雅黑" panose="020B0503020204020204" pitchFamily="34" charset="-122"/>
                <a:ea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耐心地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急切地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缓慢地</a:t>
            </a: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解析：本题考查副词 </a:t>
            </a:r>
            <a:r>
              <a:rPr lang="en-US" sz="2400" dirty="0">
                <a:latin typeface="微软雅黑" panose="020B0503020204020204" pitchFamily="34" charset="-122"/>
                <a:ea typeface="微软雅黑" panose="020B0503020204020204" pitchFamily="34" charset="-122"/>
              </a:rPr>
              <a:t>immediately“</a:t>
            </a:r>
            <a:r>
              <a:rPr lang="zh-CN" altLang="en-US" sz="2400" dirty="0">
                <a:latin typeface="微软雅黑" panose="020B0503020204020204" pitchFamily="34" charset="-122"/>
                <a:ea typeface="微软雅黑" panose="020B0503020204020204" pitchFamily="34" charset="-122"/>
              </a:rPr>
              <a:t>立刻地”，结合句意“电话一响，他就立刻接了”，</a:t>
            </a:r>
            <a:r>
              <a:rPr lang="en-US"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girl </a:t>
            </a:r>
            <a:r>
              <a:rPr lang="en-US" altLang="zh-CN" sz="2400" b="1" u="sng" dirty="0">
                <a:latin typeface="微软雅黑" panose="020B0503020204020204" pitchFamily="34" charset="-122"/>
                <a:ea typeface="微软雅黑" panose="020B0503020204020204" pitchFamily="34" charset="-122"/>
              </a:rPr>
              <a:t>put on</a:t>
            </a:r>
            <a:r>
              <a:rPr lang="en-US" altLang="zh-CN" sz="2400" b="1" dirty="0">
                <a:latin typeface="微软雅黑" panose="020B0503020204020204" pitchFamily="34" charset="-122"/>
                <a:ea typeface="微软雅黑" panose="020B0503020204020204" pitchFamily="34" charset="-122"/>
              </a:rPr>
              <a:t> some old clothes to go hiking.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扔掉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修补</a:t>
            </a: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解析：本题考查短语动词 </a:t>
            </a:r>
            <a:r>
              <a:rPr lang="en-US" altLang="zh-CN" sz="2400" dirty="0">
                <a:latin typeface="微软雅黑" panose="020B0503020204020204" pitchFamily="34" charset="-122"/>
                <a:ea typeface="微软雅黑" panose="020B0503020204020204" pitchFamily="34" charset="-122"/>
              </a:rPr>
              <a:t>put on“</a:t>
            </a:r>
            <a:r>
              <a:rPr lang="zh-CN" altLang="en-US" sz="2400" dirty="0">
                <a:latin typeface="微软雅黑" panose="020B0503020204020204" pitchFamily="34" charset="-122"/>
                <a:ea typeface="微软雅黑" panose="020B0503020204020204" pitchFamily="34" charset="-122"/>
              </a:rPr>
              <a:t>穿上；戴上”，结合句意“这个女孩穿了身旧衣服去远足”，</a:t>
            </a: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01991" y="2504488"/>
            <a:ext cx="2597069" cy="1213085"/>
            <a:chOff x="1128687" y="3045991"/>
            <a:chExt cx="1985645" cy="1599351"/>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134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76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18932" y="2487930"/>
            <a:ext cx="2397736" cy="1215108"/>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6759"/>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86317" y="2488185"/>
            <a:ext cx="1991426" cy="1356557"/>
            <a:chOff x="1128688" y="3221717"/>
            <a:chExt cx="1985645" cy="1352619"/>
          </a:xfrm>
        </p:grpSpPr>
        <p:sp>
          <p:nvSpPr>
            <p:cNvPr id="77" name="TextBox 8">
              <a:hlinkClick r:id="rId30" action="ppaction://hlinksldjump"/>
            </p:cNvPr>
            <p:cNvSpPr txBox="1"/>
            <p:nvPr/>
          </p:nvSpPr>
          <p:spPr>
            <a:xfrm flipH="1">
              <a:off x="1128688" y="3969945"/>
              <a:ext cx="1985645" cy="42928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33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596613" y="4308044"/>
            <a:ext cx="1992700" cy="1444622"/>
            <a:chOff x="963732" y="3066142"/>
            <a:chExt cx="2150600" cy="1520432"/>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257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312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09734" y="4291469"/>
            <a:ext cx="2957526" cy="1476854"/>
            <a:chOff x="-181865" y="2878432"/>
            <a:chExt cx="3507670" cy="1735202"/>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5963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584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2171" y="4308044"/>
            <a:ext cx="1983784" cy="1442807"/>
            <a:chOff x="305007" y="2920280"/>
            <a:chExt cx="2649029" cy="1693021"/>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59303"/>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519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I don’t answer you, just leave me a </a:t>
            </a:r>
            <a:r>
              <a:rPr lang="en-US" altLang="zh-CN" sz="2400" b="1" u="sng" dirty="0">
                <a:latin typeface="微软雅黑" panose="020B0503020204020204" pitchFamily="34" charset="-122"/>
                <a:ea typeface="微软雅黑" panose="020B0503020204020204" pitchFamily="34" charset="-122"/>
              </a:rPr>
              <a:t>message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文件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纸条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信息</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a:t>
            </a:r>
            <a:r>
              <a:rPr lang="en-US" altLang="zh-CN" sz="2400" dirty="0">
                <a:latin typeface="微软雅黑" panose="020B0503020204020204" pitchFamily="34" charset="-122"/>
                <a:ea typeface="微软雅黑" panose="020B0503020204020204" pitchFamily="34" charset="-122"/>
              </a:rPr>
              <a:t>message“</a:t>
            </a:r>
            <a:r>
              <a:rPr lang="zh-CN" altLang="en-US" sz="2400" dirty="0">
                <a:latin typeface="微软雅黑" panose="020B0503020204020204" pitchFamily="34" charset="-122"/>
                <a:ea typeface="微软雅黑" panose="020B0503020204020204" pitchFamily="34" charset="-122"/>
              </a:rPr>
              <a:t>信息；口信”，结合句意“如果没有打通我的电话，就给我留条信息”，</a:t>
            </a:r>
            <a:r>
              <a:rPr lang="en-US" altLang="zh-CN"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 took her several years to </a:t>
            </a:r>
            <a:r>
              <a:rPr lang="en-US" altLang="zh-CN" sz="2400" b="1" u="sng" dirty="0">
                <a:latin typeface="微软雅黑" panose="020B0503020204020204" pitchFamily="34" charset="-122"/>
                <a:ea typeface="微软雅黑" panose="020B0503020204020204" pitchFamily="34" charset="-122"/>
              </a:rPr>
              <a:t>recover</a:t>
            </a:r>
            <a:r>
              <a:rPr lang="en-US" altLang="zh-CN" sz="2400" b="1" dirty="0">
                <a:latin typeface="微软雅黑" panose="020B0503020204020204" pitchFamily="34" charset="-122"/>
                <a:ea typeface="微软雅黑" panose="020B0503020204020204" pitchFamily="34" charset="-122"/>
              </a:rPr>
              <a:t> from a heart attack.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休息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康复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p>
        </p:txBody>
      </p:sp>
      <p:sp>
        <p:nvSpPr>
          <p:cNvPr id="7" name="文本框 6"/>
          <p:cNvSpPr txBox="1"/>
          <p:nvPr/>
        </p:nvSpPr>
        <p:spPr>
          <a:xfrm>
            <a:off x="1175337"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 </a:t>
            </a:r>
            <a:r>
              <a:rPr lang="en-US" altLang="zh-CN" sz="2400" dirty="0">
                <a:latin typeface="微软雅黑" panose="020B0503020204020204" pitchFamily="34" charset="-122"/>
                <a:ea typeface="微软雅黑" panose="020B0503020204020204" pitchFamily="34" charset="-122"/>
              </a:rPr>
              <a:t>recover“</a:t>
            </a:r>
            <a:r>
              <a:rPr lang="zh-CN" altLang="en-US" sz="2400" dirty="0">
                <a:latin typeface="微软雅黑" panose="020B0503020204020204" pitchFamily="34" charset="-122"/>
                <a:ea typeface="微软雅黑" panose="020B0503020204020204" pitchFamily="34" charset="-122"/>
              </a:rPr>
              <a:t>恢复；康复”，结合句意“她花了数年时间从心脏疾病中恢复过来”，</a:t>
            </a:r>
            <a:r>
              <a:rPr lang="en-US" altLang="zh-CN"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571507"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 is not true that the British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about the weather more than any other nation. In many </a:t>
            </a:r>
          </a:p>
          <a:p>
            <a:pPr algn="just"/>
            <a:r>
              <a:rPr lang="en-US" altLang="zh-CN" sz="2400" dirty="0">
                <a:latin typeface="Times New Roman" panose="02020603050405020304" pitchFamily="18" charset="0"/>
                <a:cs typeface="Times New Roman" panose="02020603050405020304" pitchFamily="18" charset="0"/>
              </a:rPr>
              <a:t>parts of the world the weather has the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fascination (</a:t>
            </a:r>
            <a:r>
              <a:rPr lang="zh-CN" altLang="en-US" sz="2400" dirty="0">
                <a:latin typeface="Times New Roman" panose="02020603050405020304" pitchFamily="18" charset="0"/>
                <a:cs typeface="Times New Roman" panose="02020603050405020304" pitchFamily="18" charset="0"/>
              </a:rPr>
              <a:t>魅力</a:t>
            </a:r>
            <a:r>
              <a:rPr lang="en-US" altLang="zh-CN" sz="2400" dirty="0">
                <a:latin typeface="Times New Roman" panose="02020603050405020304" pitchFamily="18" charset="0"/>
                <a:cs typeface="Times New Roman" panose="02020603050405020304" pitchFamily="18" charset="0"/>
              </a:rPr>
              <a:t>). Part of the fascination arises </a:t>
            </a:r>
          </a:p>
          <a:p>
            <a:pPr algn="just"/>
            <a:r>
              <a:rPr lang="en-US" altLang="zh-CN" sz="2400" dirty="0">
                <a:latin typeface="Times New Roman" panose="02020603050405020304" pitchFamily="18" charset="0"/>
                <a:cs typeface="Times New Roman" panose="02020603050405020304" pitchFamily="18" charset="0"/>
              </a:rPr>
              <a:t>because the weather is very difficult to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Britain is an island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a large continent (</a:t>
            </a:r>
            <a:r>
              <a:rPr lang="zh-CN" altLang="en-US" sz="2400" dirty="0">
                <a:latin typeface="Times New Roman" panose="02020603050405020304" pitchFamily="18" charset="0"/>
                <a:cs typeface="Times New Roman" panose="02020603050405020304" pitchFamily="18" charset="0"/>
              </a:rPr>
              <a:t>大陆</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and a large ocean, so slight changes in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of winds in the Atlantic or movements in areas of </a:t>
            </a:r>
          </a:p>
          <a:p>
            <a:pPr algn="just"/>
            <a:r>
              <a:rPr lang="en-US" altLang="zh-CN" sz="2400" dirty="0">
                <a:latin typeface="Times New Roman" panose="02020603050405020304" pitchFamily="18" charset="0"/>
                <a:cs typeface="Times New Roman" panose="02020603050405020304" pitchFamily="18" charset="0"/>
              </a:rPr>
              <a:t>high or low pressure can make a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difference to the weather there.</a:t>
            </a:r>
          </a:p>
        </p:txBody>
      </p:sp>
      <p:sp>
        <p:nvSpPr>
          <p:cNvPr id="12" name="文本框 11"/>
          <p:cNvSpPr txBox="1"/>
          <p:nvPr/>
        </p:nvSpPr>
        <p:spPr>
          <a:xfrm>
            <a:off x="1355222" y="3954411"/>
            <a:ext cx="10450420"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talk 	B. tell 		C. mind 	D. speak</a:t>
            </a:r>
          </a:p>
          <a:p>
            <a:r>
              <a:rPr lang="en-US" altLang="zh-CN" sz="2400" dirty="0">
                <a:latin typeface="Times New Roman" panose="02020603050405020304" pitchFamily="18" charset="0"/>
                <a:cs typeface="Times New Roman" panose="02020603050405020304" pitchFamily="18" charset="0"/>
              </a:rPr>
              <a:t>(     ) 17. A. less 	B. same 	C. much 	D. more</a:t>
            </a:r>
          </a:p>
          <a:p>
            <a:r>
              <a:rPr lang="en-US" altLang="zh-CN" sz="2400" dirty="0">
                <a:latin typeface="Times New Roman" panose="02020603050405020304" pitchFamily="18" charset="0"/>
                <a:cs typeface="Times New Roman" panose="02020603050405020304" pitchFamily="18" charset="0"/>
              </a:rPr>
              <a:t>(     ) 18. A. forecast 	B. feel 		C. tell 		D. know </a:t>
            </a:r>
          </a:p>
          <a:p>
            <a:r>
              <a:rPr lang="en-US" altLang="zh-CN" sz="2400" dirty="0">
                <a:latin typeface="Times New Roman" panose="02020603050405020304" pitchFamily="18" charset="0"/>
                <a:cs typeface="Times New Roman" panose="02020603050405020304" pitchFamily="18" charset="0"/>
              </a:rPr>
              <a:t>(     ) 19. A. among 	B. into 		C. between 	D. in the middle of</a:t>
            </a:r>
          </a:p>
          <a:p>
            <a:r>
              <a:rPr lang="en-US" altLang="zh-CN" sz="2400" dirty="0">
                <a:latin typeface="Times New Roman" panose="02020603050405020304" pitchFamily="18" charset="0"/>
                <a:cs typeface="Times New Roman" panose="02020603050405020304" pitchFamily="18" charset="0"/>
              </a:rPr>
              <a:t>(     ) 20. A. blow 	B. direction 	C. way 	D. time</a:t>
            </a:r>
          </a:p>
          <a:p>
            <a:r>
              <a:rPr lang="en-US" altLang="zh-CN" sz="2400" dirty="0">
                <a:latin typeface="Times New Roman" panose="02020603050405020304" pitchFamily="18" charset="0"/>
                <a:cs typeface="Times New Roman" panose="02020603050405020304" pitchFamily="18" charset="0"/>
              </a:rPr>
              <a:t>(     ) 21. A. quick 	B. small 	C. little 	D. major</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509624" y="579944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66169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本题主要考查词义辨析和联系上下文。联系上下文可知不止英国人，其他国家的人也都在关注天气。</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tell </a:t>
            </a:r>
            <a:r>
              <a:rPr lang="zh-CN" altLang="en-US" sz="2400" b="1" dirty="0">
                <a:latin typeface="微软雅黑" panose="020B0503020204020204" pitchFamily="34" charset="-122"/>
                <a:ea typeface="微软雅黑" panose="020B0503020204020204" pitchFamily="34" charset="-122"/>
              </a:rPr>
              <a:t>是“告诉，分辨”的意思，</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mind </a:t>
            </a:r>
            <a:r>
              <a:rPr lang="zh-CN" altLang="en-US" sz="2400" b="1" dirty="0">
                <a:latin typeface="微软雅黑" panose="020B0503020204020204" pitchFamily="34" charset="-122"/>
                <a:ea typeface="微软雅黑" panose="020B0503020204020204" pitchFamily="34" charset="-122"/>
              </a:rPr>
              <a:t>是“介意”的意思，</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speak </a:t>
            </a:r>
            <a:r>
              <a:rPr lang="zh-CN" altLang="en-US" sz="2400" b="1" dirty="0">
                <a:latin typeface="微软雅黑" panose="020B0503020204020204" pitchFamily="34" charset="-122"/>
                <a:ea typeface="微软雅黑" panose="020B0503020204020204" pitchFamily="34" charset="-122"/>
              </a:rPr>
              <a:t>是“提及，讲话”的意思，以上选项都不符合题意。</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talk </a:t>
            </a:r>
            <a:r>
              <a:rPr lang="zh-CN" altLang="en-US" sz="2400" b="1" dirty="0">
                <a:latin typeface="微软雅黑" panose="020B0503020204020204" pitchFamily="34" charset="-122"/>
                <a:ea typeface="微软雅黑" panose="020B0503020204020204" pitchFamily="34" charset="-122"/>
              </a:rPr>
              <a:t>是“谈论”的意思，</a:t>
            </a:r>
            <a:r>
              <a:rPr lang="en-US" altLang="zh-CN" sz="2400" b="1" dirty="0">
                <a:latin typeface="微软雅黑" panose="020B0503020204020204" pitchFamily="34" charset="-122"/>
                <a:ea typeface="微软雅黑" panose="020B0503020204020204" pitchFamily="34" charset="-122"/>
              </a:rPr>
              <a:t>talk about the weather </a:t>
            </a:r>
            <a:r>
              <a:rPr lang="zh-CN" altLang="en-US" sz="2400" b="1" dirty="0">
                <a:latin typeface="微软雅黑" panose="020B0503020204020204" pitchFamily="34" charset="-122"/>
                <a:ea typeface="微软雅黑" panose="020B0503020204020204" pitchFamily="34" charset="-122"/>
              </a:rPr>
              <a:t>意为“谈论天气”，最符合题意。故本题正确答案为 </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本题主要考查逻辑推理和联系上下文。上一句说到世界上不止英国人在谈论天气，因此可以推断出天气对于其他国家有“同样的”魅力。</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same </a:t>
            </a:r>
            <a:r>
              <a:rPr lang="zh-CN" altLang="en-US" sz="2400" b="1" dirty="0">
                <a:latin typeface="微软雅黑" panose="020B0503020204020204" pitchFamily="34" charset="-122"/>
                <a:ea typeface="微软雅黑" panose="020B0503020204020204" pitchFamily="34" charset="-122"/>
              </a:rPr>
              <a:t>符合题意。故本题正确答案为 </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本题主要考查联系上下文和排除法。根据上文可知世界上很多国家都在关注天气，由下文 </a:t>
            </a:r>
            <a:r>
              <a:rPr lang="en-US" altLang="zh-CN" sz="2400" b="1" dirty="0">
                <a:latin typeface="微软雅黑" panose="020B0503020204020204" pitchFamily="34" charset="-122"/>
                <a:ea typeface="微软雅黑" panose="020B0503020204020204" pitchFamily="34" charset="-122"/>
              </a:rPr>
              <a:t>changes </a:t>
            </a:r>
            <a:r>
              <a:rPr lang="zh-CN" altLang="en-US" sz="2400" b="1" dirty="0">
                <a:latin typeface="微软雅黑" panose="020B0503020204020204" pitchFamily="34" charset="-122"/>
                <a:ea typeface="微软雅黑" panose="020B0503020204020204" pitchFamily="34" charset="-122"/>
              </a:rPr>
              <a:t>和 </a:t>
            </a:r>
            <a:r>
              <a:rPr lang="en-US" altLang="zh-CN" sz="2400" b="1" dirty="0">
                <a:latin typeface="微软雅黑" panose="020B0503020204020204" pitchFamily="34" charset="-122"/>
                <a:ea typeface="微软雅黑" panose="020B0503020204020204" pitchFamily="34" charset="-122"/>
              </a:rPr>
              <a:t>make a difference </a:t>
            </a:r>
            <a:r>
              <a:rPr lang="zh-CN" altLang="en-US" sz="2400" b="1" dirty="0">
                <a:latin typeface="微软雅黑" panose="020B0503020204020204" pitchFamily="34" charset="-122"/>
                <a:ea typeface="微软雅黑" panose="020B0503020204020204" pitchFamily="34" charset="-122"/>
              </a:rPr>
              <a:t>可知天气是一直处于变化中的，因此可能会很难预测，这也正是很多国家关注天气的原因。</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feel </a:t>
            </a:r>
            <a:r>
              <a:rPr lang="zh-CN" altLang="en-US" sz="2400" b="1" dirty="0">
                <a:latin typeface="微软雅黑" panose="020B0503020204020204" pitchFamily="34" charset="-122"/>
                <a:ea typeface="微软雅黑" panose="020B0503020204020204" pitchFamily="34" charset="-122"/>
              </a:rPr>
              <a:t>是“感觉，感受”的意思，</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tell </a:t>
            </a:r>
            <a:r>
              <a:rPr lang="zh-CN" altLang="en-US" sz="2400" b="1" dirty="0">
                <a:latin typeface="微软雅黑" panose="020B0503020204020204" pitchFamily="34" charset="-122"/>
                <a:ea typeface="微软雅黑" panose="020B0503020204020204" pitchFamily="34" charset="-122"/>
              </a:rPr>
              <a:t>是“分辨”的意思，</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know</a:t>
            </a:r>
            <a:r>
              <a:rPr lang="zh-CN" altLang="en-US" sz="2400" b="1" dirty="0">
                <a:latin typeface="微软雅黑" panose="020B0503020204020204" pitchFamily="34" charset="-122"/>
                <a:ea typeface="微软雅黑" panose="020B0503020204020204" pitchFamily="34" charset="-122"/>
              </a:rPr>
              <a:t>是“知道”的意思，以上选项都不符合题意。</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forecast </a:t>
            </a:r>
            <a:r>
              <a:rPr lang="zh-CN" altLang="en-US" sz="2400" b="1" dirty="0">
                <a:latin typeface="微软雅黑" panose="020B0503020204020204" pitchFamily="34" charset="-122"/>
                <a:ea typeface="微软雅黑" panose="020B0503020204020204" pitchFamily="34" charset="-122"/>
              </a:rPr>
              <a:t>是“预测”的意思，符合题意。故本题正确答案为 </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807108" y="4399230"/>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05" y="142240"/>
            <a:ext cx="10391775" cy="6214110"/>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本题主要考查常识和词义辨析。根据常识，英国是一个处于大陆和海洋之间的岛国。</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among </a:t>
            </a:r>
            <a:r>
              <a:rPr lang="zh-CN" altLang="en-US" sz="2400" b="1" dirty="0">
                <a:latin typeface="微软雅黑" panose="020B0503020204020204" pitchFamily="34" charset="-122"/>
                <a:ea typeface="微软雅黑" panose="020B0503020204020204" pitchFamily="34" charset="-122"/>
              </a:rPr>
              <a:t>是“在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之中”的意思，</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into </a:t>
            </a:r>
            <a:r>
              <a:rPr lang="zh-CN" altLang="en-US" sz="2400" b="1" dirty="0">
                <a:latin typeface="微软雅黑" panose="020B0503020204020204" pitchFamily="34" charset="-122"/>
                <a:ea typeface="微软雅黑" panose="020B0503020204020204" pitchFamily="34" charset="-122"/>
              </a:rPr>
              <a:t>是“到</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里”的意思，</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in the middle of </a:t>
            </a:r>
            <a:r>
              <a:rPr lang="zh-CN" altLang="en-US" sz="2400" b="1" dirty="0">
                <a:latin typeface="微软雅黑" panose="020B0503020204020204" pitchFamily="34" charset="-122"/>
                <a:ea typeface="微软雅黑" panose="020B0503020204020204" pitchFamily="34" charset="-122"/>
              </a:rPr>
              <a:t>是“在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中间”的意思，以上选项都不符合题意。</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between </a:t>
            </a:r>
            <a:r>
              <a:rPr lang="zh-CN" altLang="en-US" sz="2400" b="1" dirty="0">
                <a:latin typeface="微软雅黑" panose="020B0503020204020204" pitchFamily="34" charset="-122"/>
                <a:ea typeface="微软雅黑" panose="020B0503020204020204" pitchFamily="34" charset="-122"/>
              </a:rPr>
              <a:t>是“在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之间”的意思，符合题意。故本题正确答案为 </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本题主要考查逻辑推理和联系上下文。由上下文 </a:t>
            </a:r>
            <a:r>
              <a:rPr lang="en-US" altLang="zh-CN" sz="2400" b="1" dirty="0">
                <a:latin typeface="微软雅黑" panose="020B0503020204020204" pitchFamily="34" charset="-122"/>
                <a:ea typeface="微软雅黑" panose="020B0503020204020204" pitchFamily="34" charset="-122"/>
              </a:rPr>
              <a:t>or movements in areas of high or low pressure can make a...difference to the weather there </a:t>
            </a:r>
            <a:r>
              <a:rPr lang="zh-CN" altLang="en-US" sz="2400" b="1" dirty="0">
                <a:latin typeface="微软雅黑" panose="020B0503020204020204" pitchFamily="34" charset="-122"/>
                <a:ea typeface="微软雅黑" panose="020B0503020204020204" pitchFamily="34" charset="-122"/>
              </a:rPr>
              <a:t>可知，高压或低压地区的压力活动会给天气带来影响，可推断此处也应是气象活动的微小变化，故“风向”最符合题意。故本题正确答案为 </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本题主要考查词义辨析和逻辑推理。既然上文提到了天气是变幻莫测的，英国的地理位置又很特殊，因此任何气象活动微小的变化都会引起大的天气变化。</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quick </a:t>
            </a:r>
            <a:r>
              <a:rPr lang="zh-CN" altLang="en-US" sz="2400" b="1" dirty="0">
                <a:latin typeface="微软雅黑" panose="020B0503020204020204" pitchFamily="34" charset="-122"/>
                <a:ea typeface="微软雅黑" panose="020B0503020204020204" pitchFamily="34" charset="-122"/>
              </a:rPr>
              <a:t>是“快速”的意思，</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small </a:t>
            </a:r>
            <a:r>
              <a:rPr lang="zh-CN" altLang="en-US" sz="2400" b="1" dirty="0">
                <a:latin typeface="微软雅黑" panose="020B0503020204020204" pitchFamily="34" charset="-122"/>
                <a:ea typeface="微软雅黑" panose="020B0503020204020204" pitchFamily="34" charset="-122"/>
              </a:rPr>
              <a:t>和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little </a:t>
            </a:r>
            <a:r>
              <a:rPr lang="zh-CN" altLang="en-US" sz="2400" b="1" dirty="0">
                <a:latin typeface="微软雅黑" panose="020B0503020204020204" pitchFamily="34" charset="-122"/>
                <a:ea typeface="微软雅黑" panose="020B0503020204020204" pitchFamily="34" charset="-122"/>
              </a:rPr>
              <a:t>都是“小的”的意思，都不符合题意。</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major </a:t>
            </a:r>
            <a:r>
              <a:rPr lang="zh-CN" altLang="en-US" sz="2400" b="1" dirty="0">
                <a:latin typeface="微软雅黑" panose="020B0503020204020204" pitchFamily="34" charset="-122"/>
                <a:ea typeface="微软雅黑" panose="020B0503020204020204" pitchFamily="34" charset="-122"/>
              </a:rPr>
              <a:t>是“重大的”的意思，符合题意。故本题正确答案为 </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807108" y="4399230"/>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06176" y="318136"/>
            <a:ext cx="10688547"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Most of the time our weather is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 But in the last few years weather patterns have been causing so much trouble that it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the question—Does the weather changing amount to a change in the climate? It’s very difficult to answer,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the daily and weekly variations (</a:t>
            </a:r>
            <a:r>
              <a:rPr lang="zh-CN" altLang="en-US" sz="2400" dirty="0">
                <a:latin typeface="Times New Roman" panose="02020603050405020304" pitchFamily="18" charset="0"/>
                <a:cs typeface="Times New Roman" panose="02020603050405020304" pitchFamily="18" charset="0"/>
              </a:rPr>
              <a:t>变化</a:t>
            </a:r>
            <a:r>
              <a:rPr lang="en-US" altLang="zh-CN" sz="2400" dirty="0">
                <a:latin typeface="Times New Roman" panose="02020603050405020304" pitchFamily="18" charset="0"/>
                <a:cs typeface="Times New Roman" panose="02020603050405020304" pitchFamily="18" charset="0"/>
              </a:rPr>
              <a:t>) in weather are so great that it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years of careful measurement to detect (</a:t>
            </a:r>
            <a:r>
              <a:rPr lang="zh-CN" altLang="en-US" sz="2400" dirty="0">
                <a:latin typeface="Times New Roman" panose="02020603050405020304" pitchFamily="18" charset="0"/>
                <a:cs typeface="Times New Roman" panose="02020603050405020304" pitchFamily="18" charset="0"/>
              </a:rPr>
              <a:t>探测</a:t>
            </a:r>
            <a:r>
              <a:rPr lang="en-US" altLang="zh-CN" sz="2400" dirty="0">
                <a:latin typeface="Times New Roman" panose="02020603050405020304" pitchFamily="18" charset="0"/>
                <a:cs typeface="Times New Roman" panose="02020603050405020304" pitchFamily="18" charset="0"/>
              </a:rPr>
              <a:t>) changes in the average weather from year to year.</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6037" y="3241169"/>
            <a:ext cx="10688546"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ordinary 	B. terrible 	C. average 	D. obvious</a:t>
            </a:r>
          </a:p>
          <a:p>
            <a:r>
              <a:rPr lang="en-US" altLang="zh-CN" sz="2400" dirty="0">
                <a:latin typeface="Times New Roman" panose="02020603050405020304" pitchFamily="18" charset="0"/>
                <a:cs typeface="Times New Roman" panose="02020603050405020304" pitchFamily="18" charset="0"/>
              </a:rPr>
              <a:t>(     ) 23. A. asks 	B. causes 	C. raises 	D. rises</a:t>
            </a:r>
          </a:p>
          <a:p>
            <a:r>
              <a:rPr lang="en-US" altLang="zh-CN" sz="2400" dirty="0">
                <a:latin typeface="Times New Roman" panose="02020603050405020304" pitchFamily="18" charset="0"/>
                <a:cs typeface="Times New Roman" panose="02020603050405020304" pitchFamily="18" charset="0"/>
              </a:rPr>
              <a:t>(     ) 24. A. however 	B. because 	C. therefore 	D. but</a:t>
            </a:r>
          </a:p>
          <a:p>
            <a:r>
              <a:rPr lang="en-US" altLang="zh-CN" sz="2400" dirty="0">
                <a:latin typeface="Times New Roman" panose="02020603050405020304" pitchFamily="18" charset="0"/>
                <a:cs typeface="Times New Roman" panose="02020603050405020304" pitchFamily="18" charset="0"/>
              </a:rPr>
              <a:t>(     ) 25. A. spends 	B. makes 	C. takes 	D. does</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94701" y="3279037"/>
            <a:ext cx="49530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390" y="136525"/>
            <a:ext cx="11279505" cy="6417945"/>
          </a:xfrm>
        </p:spPr>
        <p:txBody>
          <a:bodyPr>
            <a:normAutofit fontScale="87500" lnSpcReduction="2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750" b="1" dirty="0">
                <a:solidFill>
                  <a:schemeClr val="tx1"/>
                </a:solidFill>
                <a:uFillTx/>
                <a:latin typeface="微软雅黑" panose="020B0503020204020204" pitchFamily="34" charset="-122"/>
                <a:ea typeface="微软雅黑" panose="020B0503020204020204" pitchFamily="34" charset="-122"/>
              </a:rPr>
              <a:t>22.  【</a:t>
            </a:r>
            <a:r>
              <a:rPr lang="zh-CN" altLang="en-US" sz="2750" b="1" dirty="0">
                <a:solidFill>
                  <a:schemeClr val="tx1"/>
                </a:solidFill>
                <a:uFillTx/>
                <a:latin typeface="微软雅黑" panose="020B0503020204020204" pitchFamily="34" charset="-122"/>
                <a:ea typeface="微软雅黑" panose="020B0503020204020204" pitchFamily="34" charset="-122"/>
              </a:rPr>
              <a:t>解析</a:t>
            </a:r>
            <a:r>
              <a:rPr lang="en-US" altLang="zh-CN" sz="2750" b="1" dirty="0">
                <a:solidFill>
                  <a:schemeClr val="tx1"/>
                </a:solidFill>
                <a:uFillTx/>
                <a:latin typeface="微软雅黑" panose="020B0503020204020204" pitchFamily="34" charset="-122"/>
                <a:ea typeface="微软雅黑" panose="020B0503020204020204" pitchFamily="34" charset="-122"/>
              </a:rPr>
              <a:t>】</a:t>
            </a:r>
            <a:r>
              <a:rPr lang="zh-CN" altLang="en-US" sz="2750" b="1" dirty="0">
                <a:solidFill>
                  <a:schemeClr val="tx1"/>
                </a:solidFill>
                <a:uFillTx/>
                <a:latin typeface="微软雅黑" panose="020B0503020204020204" pitchFamily="34" charset="-122"/>
                <a:ea typeface="微软雅黑" panose="020B0503020204020204" pitchFamily="34" charset="-122"/>
              </a:rPr>
              <a:t>本题主要考查词义辨析和联系上下文。由下文 </a:t>
            </a:r>
            <a:r>
              <a:rPr lang="en-US" altLang="zh-CN" sz="2750" b="1" dirty="0">
                <a:solidFill>
                  <a:schemeClr val="tx1"/>
                </a:solidFill>
                <a:uFillTx/>
                <a:latin typeface="微软雅黑" panose="020B0503020204020204" pitchFamily="34" charset="-122"/>
                <a:ea typeface="微软雅黑" panose="020B0503020204020204" pitchFamily="34" charset="-122"/>
              </a:rPr>
              <a:t>But...causing so much trouble </a:t>
            </a:r>
            <a:r>
              <a:rPr lang="zh-CN" altLang="en-US" sz="2750" b="1" dirty="0">
                <a:solidFill>
                  <a:schemeClr val="tx1"/>
                </a:solidFill>
                <a:uFillTx/>
                <a:latin typeface="微软雅黑" panose="020B0503020204020204" pitchFamily="34" charset="-122"/>
                <a:ea typeface="微软雅黑" panose="020B0503020204020204" pitchFamily="34" charset="-122"/>
              </a:rPr>
              <a:t>可知近几年的天气变化带来了一些麻烦，可推断出此处是讲“虽然大多数时间天气是正常的”。</a:t>
            </a:r>
            <a:r>
              <a:rPr lang="en-US" altLang="zh-CN" sz="2750" b="1" dirty="0">
                <a:solidFill>
                  <a:schemeClr val="tx1"/>
                </a:solidFill>
                <a:uFillTx/>
                <a:latin typeface="微软雅黑" panose="020B0503020204020204" pitchFamily="34" charset="-122"/>
                <a:ea typeface="微软雅黑" panose="020B0503020204020204" pitchFamily="34" charset="-122"/>
              </a:rPr>
              <a:t>B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terrible </a:t>
            </a:r>
            <a:r>
              <a:rPr lang="zh-CN" altLang="en-US" sz="2750" b="1" dirty="0">
                <a:solidFill>
                  <a:schemeClr val="tx1"/>
                </a:solidFill>
                <a:uFillTx/>
                <a:latin typeface="微软雅黑" panose="020B0503020204020204" pitchFamily="34" charset="-122"/>
                <a:ea typeface="微软雅黑" panose="020B0503020204020204" pitchFamily="34" charset="-122"/>
              </a:rPr>
              <a:t>是“糟糕的”的意思，</a:t>
            </a:r>
            <a:r>
              <a:rPr lang="en-US" altLang="zh-CN" sz="2750" b="1" dirty="0">
                <a:solidFill>
                  <a:schemeClr val="tx1"/>
                </a:solidFill>
                <a:uFillTx/>
                <a:latin typeface="微软雅黑" panose="020B0503020204020204" pitchFamily="34" charset="-122"/>
                <a:ea typeface="微软雅黑" panose="020B0503020204020204" pitchFamily="34" charset="-122"/>
              </a:rPr>
              <a:t>C </a:t>
            </a:r>
            <a:r>
              <a:rPr lang="zh-CN" altLang="en-US" sz="2750" b="1" dirty="0">
                <a:solidFill>
                  <a:schemeClr val="tx1"/>
                </a:solidFill>
                <a:uFillTx/>
                <a:latin typeface="微软雅黑" panose="020B0503020204020204" pitchFamily="34" charset="-122"/>
                <a:ea typeface="微软雅黑" panose="020B0503020204020204" pitchFamily="34" charset="-122"/>
              </a:rPr>
              <a:t>项</a:t>
            </a:r>
            <a:r>
              <a:rPr lang="en-US" altLang="zh-CN" sz="2750" b="1" dirty="0">
                <a:solidFill>
                  <a:schemeClr val="tx1"/>
                </a:solidFill>
                <a:uFillTx/>
                <a:latin typeface="微软雅黑" panose="020B0503020204020204" pitchFamily="34" charset="-122"/>
                <a:ea typeface="微软雅黑" panose="020B0503020204020204" pitchFamily="34" charset="-122"/>
              </a:rPr>
              <a:t>average </a:t>
            </a:r>
            <a:r>
              <a:rPr lang="zh-CN" altLang="en-US" sz="2750" b="1" dirty="0">
                <a:solidFill>
                  <a:schemeClr val="tx1"/>
                </a:solidFill>
                <a:uFillTx/>
                <a:latin typeface="微软雅黑" panose="020B0503020204020204" pitchFamily="34" charset="-122"/>
                <a:ea typeface="微软雅黑" panose="020B0503020204020204" pitchFamily="34" charset="-122"/>
              </a:rPr>
              <a:t>是“平均的，普通的”，</a:t>
            </a:r>
            <a:r>
              <a:rPr lang="en-US" altLang="zh-CN" sz="2750" b="1" dirty="0">
                <a:solidFill>
                  <a:schemeClr val="tx1"/>
                </a:solidFill>
                <a:uFillTx/>
                <a:latin typeface="微软雅黑" panose="020B0503020204020204" pitchFamily="34" charset="-122"/>
                <a:ea typeface="微软雅黑" panose="020B0503020204020204" pitchFamily="34" charset="-122"/>
              </a:rPr>
              <a:t>D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obvious </a:t>
            </a:r>
            <a:r>
              <a:rPr lang="zh-CN" altLang="en-US" sz="2750" b="1" dirty="0">
                <a:solidFill>
                  <a:schemeClr val="tx1"/>
                </a:solidFill>
                <a:uFillTx/>
                <a:latin typeface="微软雅黑" panose="020B0503020204020204" pitchFamily="34" charset="-122"/>
                <a:ea typeface="微软雅黑" panose="020B0503020204020204" pitchFamily="34" charset="-122"/>
              </a:rPr>
              <a:t>是“明显的”的意思，都不符合题意。</a:t>
            </a:r>
            <a:r>
              <a:rPr lang="en-US" altLang="zh-CN" sz="2750" b="1" dirty="0">
                <a:solidFill>
                  <a:schemeClr val="tx1"/>
                </a:solidFill>
                <a:uFillTx/>
                <a:latin typeface="微软雅黑" panose="020B0503020204020204" pitchFamily="34" charset="-122"/>
                <a:ea typeface="微软雅黑" panose="020B0503020204020204" pitchFamily="34" charset="-122"/>
              </a:rPr>
              <a:t>A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ordinary </a:t>
            </a:r>
            <a:r>
              <a:rPr lang="zh-CN" altLang="en-US" sz="2750" b="1" dirty="0">
                <a:solidFill>
                  <a:schemeClr val="tx1"/>
                </a:solidFill>
                <a:uFillTx/>
                <a:latin typeface="微软雅黑" panose="020B0503020204020204" pitchFamily="34" charset="-122"/>
                <a:ea typeface="微软雅黑" panose="020B0503020204020204" pitchFamily="34" charset="-122"/>
              </a:rPr>
              <a:t>是“平常的，正常的”的意思，符合题意。故本题正确答案为 </a:t>
            </a:r>
            <a:r>
              <a:rPr lang="en-US" altLang="zh-CN" sz="2750" b="1" dirty="0">
                <a:solidFill>
                  <a:schemeClr val="tx1"/>
                </a:solidFill>
                <a:uFillTx/>
                <a:latin typeface="微软雅黑" panose="020B0503020204020204" pitchFamily="34" charset="-122"/>
                <a:ea typeface="微软雅黑" panose="020B0503020204020204" pitchFamily="34" charset="-122"/>
              </a:rPr>
              <a:t>A</a:t>
            </a:r>
            <a:r>
              <a:rPr lang="zh-CN" altLang="en-US" sz="275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750" b="1" dirty="0">
                <a:solidFill>
                  <a:schemeClr val="tx1"/>
                </a:solidFill>
                <a:uFillTx/>
                <a:latin typeface="微软雅黑" panose="020B0503020204020204" pitchFamily="34" charset="-122"/>
                <a:ea typeface="微软雅黑" panose="020B0503020204020204" pitchFamily="34" charset="-122"/>
              </a:rPr>
              <a:t>23.  【</a:t>
            </a:r>
            <a:r>
              <a:rPr lang="zh-CN" altLang="en-US" sz="2750" b="1" dirty="0">
                <a:solidFill>
                  <a:schemeClr val="tx1"/>
                </a:solidFill>
                <a:uFillTx/>
                <a:latin typeface="微软雅黑" panose="020B0503020204020204" pitchFamily="34" charset="-122"/>
                <a:ea typeface="微软雅黑" panose="020B0503020204020204" pitchFamily="34" charset="-122"/>
              </a:rPr>
              <a:t>解析</a:t>
            </a:r>
            <a:r>
              <a:rPr lang="en-US" altLang="zh-CN" sz="2750" b="1" dirty="0">
                <a:solidFill>
                  <a:schemeClr val="tx1"/>
                </a:solidFill>
                <a:uFillTx/>
                <a:latin typeface="微软雅黑" panose="020B0503020204020204" pitchFamily="34" charset="-122"/>
                <a:ea typeface="微软雅黑" panose="020B0503020204020204" pitchFamily="34" charset="-122"/>
              </a:rPr>
              <a:t>】</a:t>
            </a:r>
            <a:r>
              <a:rPr lang="zh-CN" altLang="en-US" sz="2750" b="1" dirty="0">
                <a:solidFill>
                  <a:schemeClr val="tx1"/>
                </a:solidFill>
                <a:uFillTx/>
                <a:latin typeface="微软雅黑" panose="020B0503020204020204" pitchFamily="34" charset="-122"/>
                <a:ea typeface="微软雅黑" panose="020B0503020204020204" pitchFamily="34" charset="-122"/>
              </a:rPr>
              <a:t>本题主要考查词义辨析和联系上下文。由下文的问题 </a:t>
            </a:r>
            <a:r>
              <a:rPr lang="en-US" altLang="zh-CN" sz="2750" b="1" dirty="0">
                <a:solidFill>
                  <a:schemeClr val="tx1"/>
                </a:solidFill>
                <a:uFillTx/>
                <a:latin typeface="微软雅黑" panose="020B0503020204020204" pitchFamily="34" charset="-122"/>
                <a:ea typeface="微软雅黑" panose="020B0503020204020204" pitchFamily="34" charset="-122"/>
              </a:rPr>
              <a:t>—— </a:t>
            </a:r>
            <a:r>
              <a:rPr lang="zh-CN" altLang="en-US" sz="2750" b="1" dirty="0">
                <a:solidFill>
                  <a:schemeClr val="tx1"/>
                </a:solidFill>
                <a:uFillTx/>
                <a:latin typeface="微软雅黑" panose="020B0503020204020204" pitchFamily="34" charset="-122"/>
                <a:ea typeface="微软雅黑" panose="020B0503020204020204" pitchFamily="34" charset="-122"/>
              </a:rPr>
              <a:t>天气变化就相当于气候变化吗？可知此处是引出了一个问题。</a:t>
            </a:r>
            <a:r>
              <a:rPr lang="en-US" altLang="zh-CN" sz="2750" b="1" dirty="0">
                <a:solidFill>
                  <a:schemeClr val="tx1"/>
                </a:solidFill>
                <a:uFillTx/>
                <a:latin typeface="微软雅黑" panose="020B0503020204020204" pitchFamily="34" charset="-122"/>
                <a:ea typeface="微软雅黑" panose="020B0503020204020204" pitchFamily="34" charset="-122"/>
              </a:rPr>
              <a:t>A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asks </a:t>
            </a:r>
            <a:r>
              <a:rPr lang="zh-CN" altLang="en-US" sz="2750" b="1" dirty="0">
                <a:solidFill>
                  <a:schemeClr val="tx1"/>
                </a:solidFill>
                <a:uFillTx/>
                <a:latin typeface="微软雅黑" panose="020B0503020204020204" pitchFamily="34" charset="-122"/>
                <a:ea typeface="微软雅黑" panose="020B0503020204020204" pitchFamily="34" charset="-122"/>
              </a:rPr>
              <a:t>是“提问”的意思，其主语通常是人，</a:t>
            </a:r>
            <a:r>
              <a:rPr lang="en-US" altLang="zh-CN" sz="2750" b="1" dirty="0">
                <a:solidFill>
                  <a:schemeClr val="tx1"/>
                </a:solidFill>
                <a:uFillTx/>
                <a:latin typeface="微软雅黑" panose="020B0503020204020204" pitchFamily="34" charset="-122"/>
                <a:ea typeface="微软雅黑" panose="020B0503020204020204" pitchFamily="34" charset="-122"/>
              </a:rPr>
              <a:t>B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causes </a:t>
            </a:r>
            <a:r>
              <a:rPr lang="zh-CN" altLang="en-US" sz="2750" b="1" dirty="0">
                <a:solidFill>
                  <a:schemeClr val="tx1"/>
                </a:solidFill>
                <a:uFillTx/>
                <a:latin typeface="微软雅黑" panose="020B0503020204020204" pitchFamily="34" charset="-122"/>
                <a:ea typeface="微软雅黑" panose="020B0503020204020204" pitchFamily="34" charset="-122"/>
              </a:rPr>
              <a:t>是“造成；导致”的意思，</a:t>
            </a:r>
            <a:r>
              <a:rPr lang="en-US" altLang="zh-CN" sz="2750" b="1" dirty="0">
                <a:solidFill>
                  <a:schemeClr val="tx1"/>
                </a:solidFill>
                <a:uFillTx/>
                <a:latin typeface="微软雅黑" panose="020B0503020204020204" pitchFamily="34" charset="-122"/>
                <a:ea typeface="微软雅黑" panose="020B0503020204020204" pitchFamily="34" charset="-122"/>
              </a:rPr>
              <a:t>D </a:t>
            </a:r>
            <a:r>
              <a:rPr lang="zh-CN" altLang="en-US" sz="2750" b="1" dirty="0">
                <a:solidFill>
                  <a:schemeClr val="tx1"/>
                </a:solidFill>
                <a:uFillTx/>
                <a:latin typeface="微软雅黑" panose="020B0503020204020204" pitchFamily="34" charset="-122"/>
                <a:ea typeface="微软雅黑" panose="020B0503020204020204" pitchFamily="34" charset="-122"/>
              </a:rPr>
              <a:t>项</a:t>
            </a:r>
            <a:r>
              <a:rPr lang="en-US" altLang="zh-CN" sz="2750" b="1" dirty="0">
                <a:solidFill>
                  <a:schemeClr val="tx1"/>
                </a:solidFill>
                <a:uFillTx/>
                <a:latin typeface="微软雅黑" panose="020B0503020204020204" pitchFamily="34" charset="-122"/>
                <a:ea typeface="微软雅黑" panose="020B0503020204020204" pitchFamily="34" charset="-122"/>
              </a:rPr>
              <a:t>rises</a:t>
            </a:r>
            <a:r>
              <a:rPr lang="zh-CN" altLang="en-US" sz="2750" b="1" dirty="0">
                <a:solidFill>
                  <a:schemeClr val="tx1"/>
                </a:solidFill>
                <a:uFillTx/>
                <a:latin typeface="微软雅黑" panose="020B0503020204020204" pitchFamily="34" charset="-122"/>
                <a:ea typeface="微软雅黑" panose="020B0503020204020204" pitchFamily="34" charset="-122"/>
              </a:rPr>
              <a:t>是“升起；起身”的意思，均不符合题意。</a:t>
            </a:r>
            <a:r>
              <a:rPr lang="en-US" altLang="zh-CN" sz="2750" b="1" dirty="0">
                <a:solidFill>
                  <a:schemeClr val="tx1"/>
                </a:solidFill>
                <a:uFillTx/>
                <a:latin typeface="微软雅黑" panose="020B0503020204020204" pitchFamily="34" charset="-122"/>
                <a:ea typeface="微软雅黑" panose="020B0503020204020204" pitchFamily="34" charset="-122"/>
              </a:rPr>
              <a:t>C</a:t>
            </a:r>
            <a:r>
              <a:rPr lang="zh-CN" altLang="en-US" sz="2750" b="1" dirty="0">
                <a:solidFill>
                  <a:schemeClr val="tx1"/>
                </a:solidFill>
                <a:uFillTx/>
                <a:latin typeface="微软雅黑" panose="020B0503020204020204" pitchFamily="34" charset="-122"/>
                <a:ea typeface="微软雅黑" panose="020B0503020204020204" pitchFamily="34" charset="-122"/>
              </a:rPr>
              <a:t>项</a:t>
            </a:r>
            <a:r>
              <a:rPr lang="en-US" altLang="zh-CN" sz="2750" b="1" dirty="0">
                <a:solidFill>
                  <a:schemeClr val="tx1"/>
                </a:solidFill>
                <a:uFillTx/>
                <a:latin typeface="微软雅黑" panose="020B0503020204020204" pitchFamily="34" charset="-122"/>
                <a:ea typeface="微软雅黑" panose="020B0503020204020204" pitchFamily="34" charset="-122"/>
              </a:rPr>
              <a:t>raises</a:t>
            </a:r>
            <a:r>
              <a:rPr lang="zh-CN" altLang="en-US" sz="2750" b="1" dirty="0">
                <a:solidFill>
                  <a:schemeClr val="tx1"/>
                </a:solidFill>
                <a:uFillTx/>
                <a:latin typeface="微软雅黑" panose="020B0503020204020204" pitchFamily="34" charset="-122"/>
                <a:ea typeface="微软雅黑" panose="020B0503020204020204" pitchFamily="34" charset="-122"/>
              </a:rPr>
              <a:t>是“提出；引出”的意思，符合题意。故本题正确答案为 </a:t>
            </a:r>
            <a:r>
              <a:rPr lang="en-US" altLang="zh-CN" sz="2750" b="1" dirty="0">
                <a:solidFill>
                  <a:schemeClr val="tx1"/>
                </a:solidFill>
                <a:uFillTx/>
                <a:latin typeface="微软雅黑" panose="020B0503020204020204" pitchFamily="34" charset="-122"/>
                <a:ea typeface="微软雅黑" panose="020B0503020204020204" pitchFamily="34" charset="-122"/>
              </a:rPr>
              <a:t>C</a:t>
            </a:r>
            <a:r>
              <a:rPr lang="zh-CN" altLang="en-US" sz="275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750" b="1" dirty="0">
                <a:solidFill>
                  <a:schemeClr val="tx1"/>
                </a:solidFill>
                <a:uFillTx/>
                <a:latin typeface="微软雅黑" panose="020B0503020204020204" pitchFamily="34" charset="-122"/>
                <a:ea typeface="微软雅黑" panose="020B0503020204020204" pitchFamily="34" charset="-122"/>
              </a:rPr>
              <a:t>24.  【</a:t>
            </a:r>
            <a:r>
              <a:rPr lang="zh-CN" altLang="en-US" sz="2750" b="1" dirty="0">
                <a:solidFill>
                  <a:schemeClr val="tx1"/>
                </a:solidFill>
                <a:uFillTx/>
                <a:latin typeface="微软雅黑" panose="020B0503020204020204" pitchFamily="34" charset="-122"/>
                <a:ea typeface="微软雅黑" panose="020B0503020204020204" pitchFamily="34" charset="-122"/>
              </a:rPr>
              <a:t>解析</a:t>
            </a:r>
            <a:r>
              <a:rPr lang="en-US" altLang="zh-CN" sz="2750" b="1" dirty="0">
                <a:solidFill>
                  <a:schemeClr val="tx1"/>
                </a:solidFill>
                <a:uFillTx/>
                <a:latin typeface="微软雅黑" panose="020B0503020204020204" pitchFamily="34" charset="-122"/>
                <a:ea typeface="微软雅黑" panose="020B0503020204020204" pitchFamily="34" charset="-122"/>
              </a:rPr>
              <a:t>】</a:t>
            </a:r>
            <a:r>
              <a:rPr lang="zh-CN" altLang="en-US" sz="2750" b="1" dirty="0">
                <a:solidFill>
                  <a:schemeClr val="tx1"/>
                </a:solidFill>
                <a:uFillTx/>
                <a:latin typeface="微软雅黑" panose="020B0503020204020204" pitchFamily="34" charset="-122"/>
                <a:ea typeface="微软雅黑" panose="020B0503020204020204" pitchFamily="34" charset="-122"/>
              </a:rPr>
              <a:t>本题主要考查逻辑推理和联系上下文。联系上文可知这个问题很难回答，下文提到每天、每周的天气变化太大了需要经过多年的精密探测。由此可以推断出这里需要表示原因的连词。</a:t>
            </a:r>
            <a:r>
              <a:rPr lang="en-US" altLang="zh-CN" sz="2750" b="1" dirty="0">
                <a:solidFill>
                  <a:schemeClr val="tx1"/>
                </a:solidFill>
                <a:uFillTx/>
                <a:latin typeface="微软雅黑" panose="020B0503020204020204" pitchFamily="34" charset="-122"/>
                <a:ea typeface="微软雅黑" panose="020B0503020204020204" pitchFamily="34" charset="-122"/>
              </a:rPr>
              <a:t>B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because </a:t>
            </a:r>
            <a:r>
              <a:rPr lang="zh-CN" altLang="en-US" sz="2750" b="1" dirty="0">
                <a:solidFill>
                  <a:schemeClr val="tx1"/>
                </a:solidFill>
                <a:uFillTx/>
                <a:latin typeface="微软雅黑" panose="020B0503020204020204" pitchFamily="34" charset="-122"/>
                <a:ea typeface="微软雅黑" panose="020B0503020204020204" pitchFamily="34" charset="-122"/>
              </a:rPr>
              <a:t>符合题意。故本题正确答案为 </a:t>
            </a:r>
            <a:r>
              <a:rPr lang="en-US" altLang="zh-CN" sz="2750" b="1" dirty="0">
                <a:solidFill>
                  <a:schemeClr val="tx1"/>
                </a:solidFill>
                <a:uFillTx/>
                <a:latin typeface="微软雅黑" panose="020B0503020204020204" pitchFamily="34" charset="-122"/>
                <a:ea typeface="微软雅黑" panose="020B0503020204020204" pitchFamily="34" charset="-122"/>
              </a:rPr>
              <a:t>B</a:t>
            </a:r>
            <a:r>
              <a:rPr lang="zh-CN" altLang="en-US" sz="275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750" b="1" dirty="0">
                <a:solidFill>
                  <a:schemeClr val="tx1"/>
                </a:solidFill>
                <a:uFillTx/>
                <a:latin typeface="微软雅黑" panose="020B0503020204020204" pitchFamily="34" charset="-122"/>
                <a:ea typeface="微软雅黑" panose="020B0503020204020204" pitchFamily="34" charset="-122"/>
              </a:rPr>
              <a:t>25.  【</a:t>
            </a:r>
            <a:r>
              <a:rPr lang="zh-CN" altLang="en-US" sz="2750" b="1" dirty="0">
                <a:solidFill>
                  <a:schemeClr val="tx1"/>
                </a:solidFill>
                <a:uFillTx/>
                <a:latin typeface="微软雅黑" panose="020B0503020204020204" pitchFamily="34" charset="-122"/>
                <a:ea typeface="微软雅黑" panose="020B0503020204020204" pitchFamily="34" charset="-122"/>
              </a:rPr>
              <a:t>解析</a:t>
            </a:r>
            <a:r>
              <a:rPr lang="en-US" altLang="zh-CN" sz="2750" b="1" dirty="0">
                <a:solidFill>
                  <a:schemeClr val="tx1"/>
                </a:solidFill>
                <a:uFillTx/>
                <a:latin typeface="微软雅黑" panose="020B0503020204020204" pitchFamily="34" charset="-122"/>
                <a:ea typeface="微软雅黑" panose="020B0503020204020204" pitchFamily="34" charset="-122"/>
              </a:rPr>
              <a:t>】</a:t>
            </a:r>
            <a:r>
              <a:rPr lang="zh-CN" altLang="en-US" sz="2750" b="1" dirty="0">
                <a:solidFill>
                  <a:schemeClr val="tx1"/>
                </a:solidFill>
                <a:uFillTx/>
                <a:latin typeface="微软雅黑" panose="020B0503020204020204" pitchFamily="34" charset="-122"/>
                <a:ea typeface="微软雅黑" panose="020B0503020204020204" pitchFamily="34" charset="-122"/>
              </a:rPr>
              <a:t>本题主要考查词义辨析和逻辑推理。根据逻辑推理，天气变化是否等于气候变化这个问题很难回答的原因是，每天、每周的天气变化太大了，因此需要花费很多年来对其进行精密探测。由此选择 </a:t>
            </a:r>
            <a:r>
              <a:rPr lang="en-US" altLang="zh-CN" sz="2750" b="1" dirty="0">
                <a:solidFill>
                  <a:schemeClr val="tx1"/>
                </a:solidFill>
                <a:uFillTx/>
                <a:latin typeface="微软雅黑" panose="020B0503020204020204" pitchFamily="34" charset="-122"/>
                <a:ea typeface="微软雅黑" panose="020B0503020204020204" pitchFamily="34" charset="-122"/>
              </a:rPr>
              <a:t>C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takes</a:t>
            </a:r>
            <a:r>
              <a:rPr lang="zh-CN" altLang="en-US" sz="2750" b="1" dirty="0">
                <a:solidFill>
                  <a:schemeClr val="tx1"/>
                </a:solidFill>
                <a:uFillTx/>
                <a:latin typeface="微软雅黑" panose="020B0503020204020204" pitchFamily="34" charset="-122"/>
                <a:ea typeface="微软雅黑" panose="020B0503020204020204" pitchFamily="34" charset="-122"/>
              </a:rPr>
              <a:t>（耗费，花费）。</a:t>
            </a:r>
            <a:r>
              <a:rPr lang="en-US" altLang="zh-CN" sz="2750" b="1" dirty="0">
                <a:solidFill>
                  <a:schemeClr val="tx1"/>
                </a:solidFill>
                <a:uFillTx/>
                <a:latin typeface="微软雅黑" panose="020B0503020204020204" pitchFamily="34" charset="-122"/>
                <a:ea typeface="微软雅黑" panose="020B0503020204020204" pitchFamily="34" charset="-122"/>
              </a:rPr>
              <a:t>A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spends </a:t>
            </a:r>
            <a:r>
              <a:rPr lang="zh-CN" altLang="en-US" sz="2750" b="1" dirty="0">
                <a:solidFill>
                  <a:schemeClr val="tx1"/>
                </a:solidFill>
                <a:uFillTx/>
                <a:latin typeface="微软雅黑" panose="020B0503020204020204" pitchFamily="34" charset="-122"/>
                <a:ea typeface="微软雅黑" panose="020B0503020204020204" pitchFamily="34" charset="-122"/>
              </a:rPr>
              <a:t>意为“花费”（主语为人），</a:t>
            </a:r>
            <a:r>
              <a:rPr lang="en-US" altLang="zh-CN" sz="2750" b="1" dirty="0">
                <a:solidFill>
                  <a:schemeClr val="tx1"/>
                </a:solidFill>
                <a:uFillTx/>
                <a:latin typeface="微软雅黑" panose="020B0503020204020204" pitchFamily="34" charset="-122"/>
                <a:ea typeface="微软雅黑" panose="020B0503020204020204" pitchFamily="34" charset="-122"/>
              </a:rPr>
              <a:t>B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makes </a:t>
            </a:r>
            <a:r>
              <a:rPr lang="zh-CN" altLang="en-US" sz="2750" b="1" dirty="0">
                <a:solidFill>
                  <a:schemeClr val="tx1"/>
                </a:solidFill>
                <a:uFillTx/>
                <a:latin typeface="微软雅黑" panose="020B0503020204020204" pitchFamily="34" charset="-122"/>
                <a:ea typeface="微软雅黑" panose="020B0503020204020204" pitchFamily="34" charset="-122"/>
              </a:rPr>
              <a:t>意为“制作，使</a:t>
            </a:r>
            <a:r>
              <a:rPr lang="en-US" altLang="zh-CN" sz="2750" b="1" dirty="0">
                <a:solidFill>
                  <a:schemeClr val="tx1"/>
                </a:solidFill>
                <a:uFillTx/>
                <a:latin typeface="微软雅黑" panose="020B0503020204020204" pitchFamily="34" charset="-122"/>
                <a:ea typeface="微软雅黑" panose="020B0503020204020204" pitchFamily="34" charset="-122"/>
              </a:rPr>
              <a:t>……”</a:t>
            </a:r>
            <a:r>
              <a:rPr lang="zh-CN" altLang="en-US" sz="2750" b="1" dirty="0">
                <a:solidFill>
                  <a:schemeClr val="tx1"/>
                </a:solidFill>
                <a:uFillTx/>
                <a:latin typeface="微软雅黑" panose="020B0503020204020204" pitchFamily="34" charset="-122"/>
                <a:ea typeface="微软雅黑" panose="020B0503020204020204" pitchFamily="34" charset="-122"/>
              </a:rPr>
              <a:t>，</a:t>
            </a:r>
            <a:r>
              <a:rPr lang="en-US" altLang="zh-CN" sz="2750" b="1" dirty="0">
                <a:solidFill>
                  <a:schemeClr val="tx1"/>
                </a:solidFill>
                <a:uFillTx/>
                <a:latin typeface="微软雅黑" panose="020B0503020204020204" pitchFamily="34" charset="-122"/>
                <a:ea typeface="微软雅黑" panose="020B0503020204020204" pitchFamily="34" charset="-122"/>
              </a:rPr>
              <a:t>D </a:t>
            </a:r>
            <a:r>
              <a:rPr lang="zh-CN" altLang="en-US" sz="2750" b="1" dirty="0">
                <a:solidFill>
                  <a:schemeClr val="tx1"/>
                </a:solidFill>
                <a:uFillTx/>
                <a:latin typeface="微软雅黑" panose="020B0503020204020204" pitchFamily="34" charset="-122"/>
                <a:ea typeface="微软雅黑" panose="020B0503020204020204" pitchFamily="34" charset="-122"/>
              </a:rPr>
              <a:t>项 </a:t>
            </a:r>
            <a:r>
              <a:rPr lang="en-US" altLang="zh-CN" sz="2750" b="1" dirty="0">
                <a:solidFill>
                  <a:schemeClr val="tx1"/>
                </a:solidFill>
                <a:uFillTx/>
                <a:latin typeface="微软雅黑" panose="020B0503020204020204" pitchFamily="34" charset="-122"/>
                <a:ea typeface="微软雅黑" panose="020B0503020204020204" pitchFamily="34" charset="-122"/>
              </a:rPr>
              <a:t>does </a:t>
            </a:r>
            <a:r>
              <a:rPr lang="zh-CN" altLang="en-US" sz="2750" b="1" dirty="0">
                <a:solidFill>
                  <a:schemeClr val="tx1"/>
                </a:solidFill>
                <a:uFillTx/>
                <a:latin typeface="微软雅黑" panose="020B0503020204020204" pitchFamily="34" charset="-122"/>
                <a:ea typeface="微软雅黑" panose="020B0503020204020204" pitchFamily="34" charset="-122"/>
              </a:rPr>
              <a:t>意为“做”，均不符合题意。故本题正确答案为 </a:t>
            </a:r>
            <a:r>
              <a:rPr lang="en-US" altLang="zh-CN" sz="2750" b="1" dirty="0">
                <a:solidFill>
                  <a:schemeClr val="tx1"/>
                </a:solidFill>
                <a:uFillTx/>
                <a:latin typeface="微软雅黑" panose="020B0503020204020204" pitchFamily="34" charset="-122"/>
                <a:ea typeface="微软雅黑" panose="020B0503020204020204" pitchFamily="34" charset="-122"/>
              </a:rPr>
              <a:t>C</a:t>
            </a:r>
            <a:r>
              <a:rPr lang="zh-CN" altLang="en-US" sz="2750" b="1" dirty="0">
                <a:solidFill>
                  <a:schemeClr val="tx1"/>
                </a:solidFill>
                <a:uFillTx/>
                <a:latin typeface="微软雅黑" panose="020B0503020204020204" pitchFamily="34" charset="-122"/>
                <a:ea typeface="微软雅黑" panose="020B0503020204020204" pitchFamily="34" charset="-122"/>
              </a:rPr>
              <a:t>。</a:t>
            </a:r>
          </a:p>
        </p:txBody>
      </p:sp>
      <p:grpSp>
        <p:nvGrpSpPr>
          <p:cNvPr id="69" name="Group 4"/>
          <p:cNvGrpSpPr/>
          <p:nvPr/>
        </p:nvGrpSpPr>
        <p:grpSpPr>
          <a:xfrm>
            <a:off x="11275060" y="4339522"/>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However, the sudden and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weather change makes people think about what is </a:t>
            </a:r>
          </a:p>
          <a:p>
            <a:pPr algn="just"/>
            <a:r>
              <a:rPr lang="en-US" altLang="zh-CN" sz="2400" dirty="0">
                <a:latin typeface="Times New Roman" panose="02020603050405020304" pitchFamily="18" charset="0"/>
                <a:cs typeface="Times New Roman" panose="02020603050405020304" pitchFamily="18" charset="0"/>
              </a:rPr>
              <a:t>happening to our climate, like the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storm in southern England in autumn in l987. When such storm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millions of houses, farms and business, people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just what was going on. It was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worst storm in south-east Britain for 300 years.</a:t>
            </a:r>
          </a:p>
        </p:txBody>
      </p:sp>
      <p:sp>
        <p:nvSpPr>
          <p:cNvPr id="12" name="文本框 11"/>
          <p:cNvSpPr txBox="1"/>
          <p:nvPr/>
        </p:nvSpPr>
        <p:spPr>
          <a:xfrm>
            <a:off x="496090" y="3592875"/>
            <a:ext cx="9791394"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unbelievable 	B. unexpected 	C. cold 	D. hot </a:t>
            </a:r>
          </a:p>
          <a:p>
            <a:r>
              <a:rPr lang="en-US" altLang="zh-CN" sz="2400" dirty="0">
                <a:latin typeface="Times New Roman" panose="02020603050405020304" pitchFamily="18" charset="0"/>
                <a:cs typeface="Times New Roman" panose="02020603050405020304" pitchFamily="18" charset="0"/>
              </a:rPr>
              <a:t>(     ) 27. A. serious 		B. small 	C. mild 	D. different </a:t>
            </a:r>
          </a:p>
          <a:p>
            <a:r>
              <a:rPr lang="en-US" altLang="zh-CN" sz="2400" dirty="0">
                <a:latin typeface="Times New Roman" panose="02020603050405020304" pitchFamily="18" charset="0"/>
                <a:cs typeface="Times New Roman" panose="02020603050405020304" pitchFamily="18" charset="0"/>
              </a:rPr>
              <a:t>(     ) 28. A. happened 		B. blew 	C. flooded 	D. damaged</a:t>
            </a:r>
          </a:p>
          <a:p>
            <a:r>
              <a:rPr lang="en-US" altLang="zh-CN" sz="2400" dirty="0">
                <a:latin typeface="Times New Roman" panose="02020603050405020304" pitchFamily="18" charset="0"/>
                <a:cs typeface="Times New Roman" panose="02020603050405020304" pitchFamily="18" charset="0"/>
              </a:rPr>
              <a:t>(     ) 29. A. doubted 		B. imagined 	C. wondered 	D. hated </a:t>
            </a:r>
          </a:p>
          <a:p>
            <a:r>
              <a:rPr lang="en-US" altLang="zh-CN" sz="2400" dirty="0">
                <a:latin typeface="Times New Roman" panose="02020603050405020304" pitchFamily="18" charset="0"/>
                <a:cs typeface="Times New Roman" panose="02020603050405020304" pitchFamily="18" charset="0"/>
              </a:rPr>
              <a:t>(     ) 30. A. probably 		B. strangely 	C. amazingly 	D. suddenly</a:t>
            </a:r>
          </a:p>
        </p:txBody>
      </p:sp>
      <p:sp>
        <p:nvSpPr>
          <p:cNvPr id="15" name="文本框 14"/>
          <p:cNvSpPr txBox="1"/>
          <p:nvPr/>
        </p:nvSpPr>
        <p:spPr>
          <a:xfrm>
            <a:off x="721787" y="4323747"/>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08906" y="513239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1930" y="136525"/>
            <a:ext cx="10554970"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B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本题主要考查词义辨析和逻辑推理。根据逻辑推理，此句意为“突然的和 </a:t>
            </a:r>
            <a:r>
              <a:rPr lang="en-US" altLang="zh-CN" sz="2400" b="1" dirty="0">
                <a:latin typeface="微软雅黑" panose="020B0503020204020204" pitchFamily="34" charset="-122"/>
                <a:ea typeface="微软雅黑" panose="020B0503020204020204" pitchFamily="34" charset="-122"/>
              </a:rPr>
              <a:t>____ </a:t>
            </a:r>
            <a:r>
              <a:rPr lang="zh-CN" altLang="en-US" sz="2400" b="1" dirty="0">
                <a:latin typeface="微软雅黑" panose="020B0503020204020204" pitchFamily="34" charset="-122"/>
                <a:ea typeface="微软雅黑" panose="020B0503020204020204" pitchFamily="34" charset="-122"/>
              </a:rPr>
              <a:t>的天气变化使人们开始思考我们的气候正在发生什么变故”，因此，可判断此处形容词和“突然的”相对，故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unexpected</a:t>
            </a:r>
            <a:r>
              <a:rPr lang="zh-CN" altLang="en-US" sz="2400" b="1" dirty="0">
                <a:latin typeface="微软雅黑" panose="020B0503020204020204" pitchFamily="34" charset="-122"/>
                <a:ea typeface="微软雅黑" panose="020B0503020204020204" pitchFamily="34" charset="-122"/>
              </a:rPr>
              <a:t>（意想不到的）符合题意。</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unbelievable </a:t>
            </a:r>
            <a:r>
              <a:rPr lang="zh-CN" altLang="en-US" sz="2400" b="1" dirty="0">
                <a:latin typeface="微软雅黑" panose="020B0503020204020204" pitchFamily="34" charset="-122"/>
                <a:ea typeface="微软雅黑" panose="020B0503020204020204" pitchFamily="34" charset="-122"/>
              </a:rPr>
              <a:t>意为“难以置信的”，</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cold“</a:t>
            </a:r>
            <a:r>
              <a:rPr lang="zh-CN" altLang="en-US" sz="2400" b="1" dirty="0">
                <a:latin typeface="微软雅黑" panose="020B0503020204020204" pitchFamily="34" charset="-122"/>
                <a:ea typeface="微软雅黑" panose="020B0503020204020204" pitchFamily="34" charset="-122"/>
              </a:rPr>
              <a:t>寒冷的”和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hot“</a:t>
            </a:r>
            <a:r>
              <a:rPr lang="zh-CN" altLang="en-US" sz="2400" b="1" dirty="0">
                <a:latin typeface="微软雅黑" panose="020B0503020204020204" pitchFamily="34" charset="-122"/>
                <a:ea typeface="微软雅黑" panose="020B0503020204020204" pitchFamily="34" charset="-122"/>
              </a:rPr>
              <a:t>炎热的”均不符合题意。故本题正确答案为 </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逻辑推理和联系上下文。根据上文“突然的和意想不到的天气变化使人们开始思考我们的气候正在发生什么变故”可推断，此句是举例发生在南英格兰的风暴是比较突发的或者严重的。下文又提到这次风暴带来的后果，由此可判断出这场风暴是很严重的（</a:t>
            </a:r>
            <a:r>
              <a:rPr lang="en-US" altLang="zh-CN" sz="2400" b="1" dirty="0">
                <a:latin typeface="微软雅黑" panose="020B0503020204020204" pitchFamily="34" charset="-122"/>
                <a:ea typeface="微软雅黑" panose="020B0503020204020204" pitchFamily="34" charset="-122"/>
              </a:rPr>
              <a:t>serious</a:t>
            </a:r>
            <a:r>
              <a:rPr lang="zh-CN" altLang="en-US" sz="2400" b="1" dirty="0">
                <a:latin typeface="微软雅黑" panose="020B0503020204020204" pitchFamily="34" charset="-122"/>
                <a:ea typeface="微软雅黑" panose="020B0503020204020204" pitchFamily="34" charset="-122"/>
              </a:rPr>
              <a:t>）。故本题正确答案为 </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D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本题主要考查词义辨析和逻辑推理。根据逻辑推理，这场风暴可能会给房屋、农场和商业都带来损失。</a:t>
            </a:r>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happened</a:t>
            </a:r>
            <a:r>
              <a:rPr lang="zh-CN" altLang="en-US" sz="2400" b="1" dirty="0">
                <a:latin typeface="微软雅黑" panose="020B0503020204020204" pitchFamily="34" charset="-122"/>
                <a:ea typeface="微软雅黑" panose="020B0503020204020204" pitchFamily="34" charset="-122"/>
              </a:rPr>
              <a:t>（发生），</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blew</a:t>
            </a:r>
            <a:r>
              <a:rPr lang="zh-CN" altLang="en-US" sz="2400" b="1" dirty="0">
                <a:latin typeface="微软雅黑" panose="020B0503020204020204" pitchFamily="34" charset="-122"/>
                <a:ea typeface="微软雅黑" panose="020B0503020204020204" pitchFamily="34" charset="-122"/>
              </a:rPr>
              <a:t>（吹），</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flooded</a:t>
            </a:r>
            <a:r>
              <a:rPr lang="zh-CN" altLang="en-US" sz="2400" b="1" dirty="0">
                <a:latin typeface="微软雅黑" panose="020B0503020204020204" pitchFamily="34" charset="-122"/>
                <a:ea typeface="微软雅黑" panose="020B0503020204020204" pitchFamily="34" charset="-122"/>
              </a:rPr>
              <a:t>（淹没）都不符合题意。</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damaged</a:t>
            </a:r>
            <a:r>
              <a:rPr lang="zh-CN" altLang="en-US" sz="2400" b="1" dirty="0">
                <a:latin typeface="微软雅黑" panose="020B0503020204020204" pitchFamily="34" charset="-122"/>
                <a:ea typeface="微软雅黑" panose="020B0503020204020204" pitchFamily="34" charset="-122"/>
              </a:rPr>
              <a:t>（损害，损毁）符合题意。故本题正确答案为 </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601935" y="4516364"/>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29</a:t>
            </a:fld>
            <a:endParaRPr lang="en-US"/>
          </a:p>
        </p:txBody>
      </p:sp>
      <p:sp>
        <p:nvSpPr>
          <p:cNvPr id="33" name="左箭头 32">
            <a:hlinkClick r:id="rId2" action="ppaction://hlinksldjump"/>
          </p:cNvPr>
          <p:cNvSpPr/>
          <p:nvPr/>
        </p:nvSpPr>
        <p:spPr>
          <a:xfrm>
            <a:off x="9925790" y="607004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2600" y="136525"/>
            <a:ext cx="10478770" cy="52209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29. C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逻辑推理和联系上下文。根据逻辑推理，此处需要判断南英格兰的严重风暴会让人们怎样对待正在发生的天气变故。联系上文可知突然和意想不到的天气变化会使人们思考我们的气候正在发生什么变故。由此可判断此处动词也应为“思考”，</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项 </a:t>
            </a:r>
            <a:r>
              <a:rPr lang="en-US" altLang="zh-CN" sz="2400" b="1" dirty="0">
                <a:latin typeface="微软雅黑" panose="020B0503020204020204" pitchFamily="34" charset="-122"/>
                <a:ea typeface="微软雅黑" panose="020B0503020204020204" pitchFamily="34" charset="-122"/>
              </a:rPr>
              <a:t>wondered</a:t>
            </a:r>
            <a:r>
              <a:rPr lang="zh-CN" altLang="en-US" sz="2400" b="1" dirty="0">
                <a:latin typeface="微软雅黑" panose="020B0503020204020204" pitchFamily="34" charset="-122"/>
                <a:ea typeface="微软雅黑" panose="020B0503020204020204" pitchFamily="34" charset="-122"/>
              </a:rPr>
              <a:t>（思考，猜想）符合题意。故本题正确答案为 </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本题主要考查词义辨析和排除法。此处指出这</a:t>
            </a:r>
            <a:r>
              <a:rPr lang="en-US" altLang="zh-CN" sz="2400" b="1" dirty="0">
                <a:latin typeface="微软雅黑" panose="020B0503020204020204" pitchFamily="34" charset="-122"/>
                <a:ea typeface="微软雅黑" panose="020B0503020204020204" pitchFamily="34" charset="-122"/>
              </a:rPr>
              <a:t>_____</a:t>
            </a:r>
            <a:r>
              <a:rPr lang="zh-CN" altLang="en-US" sz="2400" b="1" dirty="0">
                <a:latin typeface="微软雅黑" panose="020B0503020204020204" pitchFamily="34" charset="-122"/>
                <a:ea typeface="微软雅黑" panose="020B0503020204020204" pitchFamily="34" charset="-122"/>
              </a:rPr>
              <a:t>是英国东南部三百年来发生的最严重的风暴。</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strangely</a:t>
            </a:r>
            <a:r>
              <a:rPr lang="zh-CN" altLang="en-US" sz="2400" b="1" dirty="0">
                <a:latin typeface="微软雅黑" panose="020B0503020204020204" pitchFamily="34" charset="-122"/>
                <a:ea typeface="微软雅黑" panose="020B0503020204020204" pitchFamily="34" charset="-122"/>
              </a:rPr>
              <a:t>（奇怪地），</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amazingly</a:t>
            </a:r>
            <a:r>
              <a:rPr lang="zh-CN" altLang="en-US" sz="2400" b="1" dirty="0">
                <a:latin typeface="微软雅黑" panose="020B0503020204020204" pitchFamily="34" charset="-122"/>
                <a:ea typeface="微软雅黑" panose="020B0503020204020204" pitchFamily="34" charset="-122"/>
              </a:rPr>
              <a:t>（惊人地，了不起地）和</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suddenly</a:t>
            </a:r>
            <a:r>
              <a:rPr lang="zh-CN" altLang="en-US" sz="2400" b="1" dirty="0">
                <a:latin typeface="微软雅黑" panose="020B0503020204020204" pitchFamily="34" charset="-122"/>
                <a:ea typeface="微软雅黑" panose="020B0503020204020204" pitchFamily="34" charset="-122"/>
              </a:rPr>
              <a:t>（突然地）均不符合逻辑和句意。</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probably</a:t>
            </a:r>
            <a:r>
              <a:rPr lang="zh-CN" altLang="en-US" sz="2400" b="1" dirty="0">
                <a:latin typeface="微软雅黑" panose="020B0503020204020204" pitchFamily="34" charset="-122"/>
                <a:ea typeface="微软雅黑" panose="020B0503020204020204" pitchFamily="34" charset="-122"/>
              </a:rPr>
              <a:t>（也许地，可能地）最符合题意。故题正确答案为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459060" y="4600819"/>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30</a:t>
            </a:fld>
            <a:endParaRPr lang="en-US"/>
          </a:p>
        </p:txBody>
      </p:sp>
      <p:sp>
        <p:nvSpPr>
          <p:cNvPr id="33" name="左箭头 32">
            <a:hlinkClick r:id="rId2" action="ppaction://hlinksldjump"/>
          </p:cNvPr>
          <p:cNvSpPr/>
          <p:nvPr/>
        </p:nvSpPr>
        <p:spPr>
          <a:xfrm>
            <a:off x="9054570" y="613608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31</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indent="457200" algn="just"/>
            <a:r>
              <a:rPr lang="en-US" altLang="zh-CN" sz="2400" dirty="0">
                <a:latin typeface="Times New Roman" panose="02020603050405020304" pitchFamily="18" charset="0"/>
                <a:cs typeface="Times New Roman" panose="02020603050405020304" pitchFamily="18" charset="0"/>
              </a:rPr>
              <a:t>On one afternoon a few months before Tom and I were to be married, Max—Tom’s seven-year-old son—tossed ( </a:t>
            </a:r>
            <a:r>
              <a:rPr lang="zh-CN" altLang="en-US" sz="2400" dirty="0">
                <a:latin typeface="Times New Roman" panose="02020603050405020304" pitchFamily="18" charset="0"/>
                <a:cs typeface="Times New Roman" panose="02020603050405020304" pitchFamily="18" charset="0"/>
              </a:rPr>
              <a:t>扔 </a:t>
            </a:r>
            <a:r>
              <a:rPr lang="en-US" altLang="zh-CN" sz="2400" dirty="0">
                <a:latin typeface="Times New Roman" panose="02020603050405020304" pitchFamily="18" charset="0"/>
                <a:cs typeface="Times New Roman" panose="02020603050405020304" pitchFamily="18" charset="0"/>
              </a:rPr>
              <a:t>) a bright orange ball over and over in the dining room of the house, where I was sorting through a box of old photos. He said nothing and didn’t even look at me. In my months of living with them, I’d learned to wait Max to come close to me on his own. If I crowded him or moved too quickly, he moved away. </a:t>
            </a:r>
          </a:p>
          <a:p>
            <a:pPr indent="457200" algn="just"/>
            <a:r>
              <a:rPr lang="en-US" altLang="zh-CN" sz="2400" dirty="0">
                <a:latin typeface="Times New Roman" panose="02020603050405020304" pitchFamily="18" charset="0"/>
                <a:cs typeface="Times New Roman" panose="02020603050405020304" pitchFamily="18" charset="0"/>
              </a:rPr>
              <a:t> “Who’s that?” he finally asked, pointing to one of the pictures. “That was my grandfather, the one who died a few months ago” I replied with heart beating fast. Death is always a hard topic in the house, in particularly so for a boy who’d lost his mother only two years before. “Hmm...too bad he had to die. Who would he be to me?” Max asked. “I guess he would have been your great-grandfather.”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5632311"/>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Just as I was about to go through some last pictures, Max pressed his finger once more to a face in one picture. “And who will this be to me?” Beneath his finger I could see the my own face. “I’ll be your second mom,” I said. “Oh.” Max’s eyes met mine. “I’m sorry that your first mom died. I liked her. You can call me Mom, or Betsy, if you’d rather. Whatever feels OK for you.” However, for a couple of months after Tom and I were married, Max never called me </a:t>
            </a:r>
            <a:r>
              <a:rPr lang="en-US" altLang="zh-CN" sz="2400" u="sng" dirty="0">
                <a:latin typeface="Times New Roman" panose="02020603050405020304" pitchFamily="18" charset="0"/>
                <a:cs typeface="Times New Roman" panose="02020603050405020304" pitchFamily="18" charset="0"/>
              </a:rPr>
              <a:t>that word </a:t>
            </a:r>
            <a:r>
              <a:rPr lang="en-US" altLang="zh-CN" sz="2400" dirty="0">
                <a:latin typeface="Times New Roman" panose="02020603050405020304" pitchFamily="18" charset="0"/>
                <a:cs typeface="Times New Roman" panose="02020603050405020304" pitchFamily="18" charset="0"/>
              </a:rPr>
              <a:t>loudly. </a:t>
            </a:r>
          </a:p>
          <a:p>
            <a:pPr indent="457200" algn="just"/>
            <a:r>
              <a:rPr lang="en-US" altLang="zh-CN" sz="2400" dirty="0">
                <a:latin typeface="Times New Roman" panose="02020603050405020304" pitchFamily="18" charset="0"/>
                <a:cs typeface="Times New Roman" panose="02020603050405020304" pitchFamily="18" charset="0"/>
              </a:rPr>
              <a:t>Sometimes it felt wrong to keep expecting. After all, this new son of mine was an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I would not have if he and Tom hadn’t suffered such a huge loss. </a:t>
            </a:r>
          </a:p>
          <a:p>
            <a:pPr indent="457200" algn="just"/>
            <a:r>
              <a:rPr lang="en-US" altLang="zh-CN" sz="2400" dirty="0">
                <a:latin typeface="Times New Roman" panose="02020603050405020304" pitchFamily="18" charset="0"/>
                <a:cs typeface="Times New Roman" panose="02020603050405020304" pitchFamily="18" charset="0"/>
              </a:rPr>
              <a:t>One day on the way to school, just as Max was about to get off the car, he suddenly said, “I notice I don’t call you Mom.” “I noticed that, too.” I tried to play it cool, waiting. “I just want you to know, when I say Betsy, I mean Mom. Moms die, you know. I think it’s maybe safer if you’re just Betsy.” Holding back my tears, I said gently, “Thanks. I appreciate you telling me.”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According to Paragraph 1, how did the author treat the boy? ______</a:t>
            </a:r>
          </a:p>
          <a:p>
            <a:r>
              <a:rPr lang="en-US" altLang="zh-CN" sz="2400" b="1" dirty="0">
                <a:latin typeface="微软雅黑" panose="020B0503020204020204" pitchFamily="34" charset="-122"/>
                <a:ea typeface="微软雅黑" panose="020B0503020204020204" pitchFamily="34" charset="-122"/>
              </a:rPr>
              <a:t>A. She was unfriendly to the boy. </a:t>
            </a:r>
          </a:p>
          <a:p>
            <a:r>
              <a:rPr lang="en-US" altLang="zh-CN" sz="2400" b="1" dirty="0">
                <a:latin typeface="微软雅黑" panose="020B0503020204020204" pitchFamily="34" charset="-122"/>
                <a:ea typeface="微软雅黑" panose="020B0503020204020204" pitchFamily="34" charset="-122"/>
              </a:rPr>
              <a:t>B. She was strict with the boy. </a:t>
            </a:r>
          </a:p>
          <a:p>
            <a:r>
              <a:rPr lang="en-US" altLang="zh-CN" sz="2400" b="1" dirty="0">
                <a:latin typeface="微软雅黑" panose="020B0503020204020204" pitchFamily="34" charset="-122"/>
                <a:ea typeface="微软雅黑" panose="020B0503020204020204" pitchFamily="34" charset="-122"/>
              </a:rPr>
              <a:t>C. She was patient with the boy.</a:t>
            </a:r>
          </a:p>
          <a:p>
            <a:r>
              <a:rPr lang="en-US" altLang="zh-CN" sz="2400" b="1" dirty="0">
                <a:latin typeface="微软雅黑" panose="020B0503020204020204" pitchFamily="34" charset="-122"/>
                <a:ea typeface="微软雅黑" panose="020B0503020204020204" pitchFamily="34" charset="-122"/>
              </a:rPr>
              <a:t>D. She was cold-hearted to the boy.</a:t>
            </a:r>
          </a:p>
        </p:txBody>
      </p:sp>
      <p:sp>
        <p:nvSpPr>
          <p:cNvPr id="7" name="文本框 6"/>
          <p:cNvSpPr txBox="1"/>
          <p:nvPr/>
        </p:nvSpPr>
        <p:spPr>
          <a:xfrm>
            <a:off x="1115711" y="12884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解析：推理判断题。根据第一段倒数第二句 </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wait Max to come close to me... </a:t>
            </a:r>
            <a:r>
              <a:rPr lang="zh-CN" altLang="en-US" sz="2400" dirty="0">
                <a:latin typeface="微软雅黑" panose="020B0503020204020204" pitchFamily="34" charset="-122"/>
                <a:ea typeface="微软雅黑" panose="020B0503020204020204" pitchFamily="34" charset="-122"/>
              </a:rPr>
              <a:t>可知，作者对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很耐心。故此题答案为 </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is true about Paragraph 2? ______</a:t>
            </a:r>
          </a:p>
          <a:p>
            <a:r>
              <a:rPr lang="en-US" altLang="zh-CN" sz="2400" b="1" dirty="0">
                <a:latin typeface="微软雅黑" panose="020B0503020204020204" pitchFamily="34" charset="-122"/>
                <a:ea typeface="微软雅黑" panose="020B0503020204020204" pitchFamily="34" charset="-122"/>
              </a:rPr>
              <a:t>A. Death is a difficult topic to explain to Max.</a:t>
            </a:r>
          </a:p>
          <a:p>
            <a:r>
              <a:rPr lang="en-US" altLang="zh-CN" sz="2400" b="1" dirty="0">
                <a:latin typeface="微软雅黑" panose="020B0503020204020204" pitchFamily="34" charset="-122"/>
                <a:ea typeface="微软雅黑" panose="020B0503020204020204" pitchFamily="34" charset="-122"/>
              </a:rPr>
              <a:t>B. The author was nervous when talking about death.</a:t>
            </a:r>
          </a:p>
          <a:p>
            <a:r>
              <a:rPr lang="en-US" altLang="zh-CN" sz="2400" b="1" dirty="0">
                <a:latin typeface="微软雅黑" panose="020B0503020204020204" pitchFamily="34" charset="-122"/>
                <a:ea typeface="微软雅黑" panose="020B0503020204020204" pitchFamily="34" charset="-122"/>
              </a:rPr>
              <a:t>C. Max’s grandfather died a few months ago.</a:t>
            </a:r>
          </a:p>
          <a:p>
            <a:r>
              <a:rPr lang="en-US" altLang="zh-CN" sz="2400" b="1" dirty="0">
                <a:latin typeface="微软雅黑" panose="020B0503020204020204" pitchFamily="34" charset="-122"/>
                <a:ea typeface="微软雅黑" panose="020B0503020204020204" pitchFamily="34" charset="-122"/>
              </a:rPr>
              <a:t>D. Max’s mother died a few months before.</a:t>
            </a:r>
          </a:p>
        </p:txBody>
      </p:sp>
      <p:sp>
        <p:nvSpPr>
          <p:cNvPr id="7" name="文本框 6"/>
          <p:cNvSpPr txBox="1"/>
          <p:nvPr/>
        </p:nvSpPr>
        <p:spPr>
          <a:xfrm>
            <a:off x="8855764" y="7397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解析：细节判断题。根据第二段第三句 </a:t>
            </a:r>
            <a:r>
              <a:rPr lang="en-US" sz="2400" dirty="0">
                <a:latin typeface="微软雅黑" panose="020B0503020204020204" pitchFamily="34" charset="-122"/>
                <a:ea typeface="微软雅黑" panose="020B0503020204020204" pitchFamily="34" charset="-122"/>
              </a:rPr>
              <a:t>I replied with heart beating fast </a:t>
            </a:r>
            <a:r>
              <a:rPr lang="zh-CN" altLang="en-US" sz="2400" dirty="0">
                <a:latin typeface="微软雅黑" panose="020B0503020204020204" pitchFamily="34" charset="-122"/>
                <a:ea typeface="微软雅黑" panose="020B0503020204020204" pitchFamily="34" charset="-122"/>
              </a:rPr>
              <a:t>和第四句</a:t>
            </a:r>
            <a:r>
              <a:rPr lang="en-US" sz="2400" dirty="0">
                <a:latin typeface="微软雅黑" panose="020B0503020204020204" pitchFamily="34" charset="-122"/>
                <a:ea typeface="微软雅黑" panose="020B0503020204020204" pitchFamily="34" charset="-122"/>
              </a:rPr>
              <a:t>Death is always a hard topic in the house, in particularly so for a boy who’d lost his mother only two years before </a:t>
            </a:r>
            <a:r>
              <a:rPr lang="zh-CN" altLang="en-US" sz="2400" dirty="0">
                <a:latin typeface="微软雅黑" panose="020B0503020204020204" pitchFamily="34" charset="-122"/>
                <a:ea typeface="微软雅黑" panose="020B0503020204020204" pitchFamily="34" charset="-122"/>
              </a:rPr>
              <a:t>可知，由于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两年前刚失去母亲，作者和他谈论死亡的话题时会心跳加速，感到紧张。故此题答案为 </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does the underlined part “that word” in Paragraph 3 refer to? ______</a:t>
            </a:r>
          </a:p>
          <a:p>
            <a:r>
              <a:rPr lang="en-US" altLang="zh-CN" sz="2400" b="1" dirty="0">
                <a:latin typeface="微软雅黑" panose="020B0503020204020204" pitchFamily="34" charset="-122"/>
                <a:ea typeface="微软雅黑" panose="020B0503020204020204" pitchFamily="34" charset="-122"/>
              </a:rPr>
              <a:t>A. Betsy. 	B. Mom. 	C. Friend. 	D. Grandfather.</a:t>
            </a: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解析：猜测词义题。根据第三段倒数第三句 </a:t>
            </a:r>
            <a:r>
              <a:rPr lang="en-US" sz="2400" dirty="0">
                <a:latin typeface="微软雅黑" panose="020B0503020204020204" pitchFamily="34" charset="-122"/>
                <a:ea typeface="微软雅黑" panose="020B0503020204020204" pitchFamily="34" charset="-122"/>
              </a:rPr>
              <a:t>You can call me Mom </a:t>
            </a:r>
            <a:r>
              <a:rPr lang="zh-CN" altLang="en-US" sz="2400" dirty="0">
                <a:latin typeface="微软雅黑" panose="020B0503020204020204" pitchFamily="34" charset="-122"/>
                <a:ea typeface="微软雅黑" panose="020B0503020204020204" pitchFamily="34" charset="-122"/>
              </a:rPr>
              <a:t>以及上下文推断，作者希望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可以叫她妈妈。此处的 </a:t>
            </a:r>
            <a:r>
              <a:rPr lang="en-US" sz="2400" dirty="0">
                <a:latin typeface="微软雅黑" panose="020B0503020204020204" pitchFamily="34" charset="-122"/>
                <a:ea typeface="微软雅黑" panose="020B0503020204020204" pitchFamily="34" charset="-122"/>
              </a:rPr>
              <a:t>that word </a:t>
            </a:r>
            <a:r>
              <a:rPr lang="zh-CN" altLang="en-US" sz="2400" dirty="0">
                <a:latin typeface="微软雅黑" panose="020B0503020204020204" pitchFamily="34" charset="-122"/>
                <a:ea typeface="微软雅黑" panose="020B0503020204020204" pitchFamily="34" charset="-122"/>
              </a:rPr>
              <a:t>应该是指“妈妈”。故此题答案为 </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did the author keep expecting? ______</a:t>
            </a:r>
          </a:p>
          <a:p>
            <a:r>
              <a:rPr lang="en-US" altLang="zh-CN" sz="2400" b="1" dirty="0">
                <a:latin typeface="微软雅黑" panose="020B0503020204020204" pitchFamily="34" charset="-122"/>
                <a:ea typeface="微软雅黑" panose="020B0503020204020204" pitchFamily="34" charset="-122"/>
              </a:rPr>
              <a:t>A. Max becoming his new son. </a:t>
            </a:r>
          </a:p>
          <a:p>
            <a:r>
              <a:rPr lang="en-US" altLang="zh-CN" sz="2400" b="1" dirty="0">
                <a:latin typeface="微软雅黑" panose="020B0503020204020204" pitchFamily="34" charset="-122"/>
                <a:ea typeface="微软雅黑" panose="020B0503020204020204" pitchFamily="34" charset="-122"/>
              </a:rPr>
              <a:t>B. Getting inheritance from Max’s mother.</a:t>
            </a:r>
          </a:p>
          <a:p>
            <a:r>
              <a:rPr lang="en-US" altLang="zh-CN" sz="2400" b="1" dirty="0">
                <a:latin typeface="微软雅黑" panose="020B0503020204020204" pitchFamily="34" charset="-122"/>
                <a:ea typeface="微软雅黑" panose="020B0503020204020204" pitchFamily="34" charset="-122"/>
              </a:rPr>
              <a:t>C. Max calling her mom. </a:t>
            </a:r>
          </a:p>
          <a:p>
            <a:r>
              <a:rPr lang="en-US" altLang="zh-CN" sz="2400" b="1" dirty="0">
                <a:latin typeface="微软雅黑" panose="020B0503020204020204" pitchFamily="34" charset="-122"/>
                <a:ea typeface="微软雅黑" panose="020B0503020204020204" pitchFamily="34" charset="-122"/>
              </a:rPr>
              <a:t>D. Tom and her getting married.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22518" y="75524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解析：推理判断题。根据上文 </a:t>
            </a:r>
            <a:r>
              <a:rPr lang="en-US" sz="2400" dirty="0">
                <a:latin typeface="微软雅黑" panose="020B0503020204020204" pitchFamily="34" charset="-122"/>
                <a:ea typeface="微软雅黑" panose="020B0503020204020204" pitchFamily="34" charset="-122"/>
              </a:rPr>
              <a:t>However, for a couple of months after Tom and I were married, Max never called me that word loudly </a:t>
            </a:r>
            <a:r>
              <a:rPr lang="zh-CN" altLang="en-US" sz="2400" dirty="0">
                <a:latin typeface="微软雅黑" panose="020B0503020204020204" pitchFamily="34" charset="-122"/>
                <a:ea typeface="微软雅黑" panose="020B0503020204020204" pitchFamily="34" charset="-122"/>
              </a:rPr>
              <a:t>可知，尽管作者和 </a:t>
            </a:r>
            <a:r>
              <a:rPr lang="en-US" sz="2400" dirty="0">
                <a:latin typeface="微软雅黑" panose="020B0503020204020204" pitchFamily="34" charset="-122"/>
                <a:ea typeface="微软雅黑" panose="020B0503020204020204" pitchFamily="34" charset="-122"/>
              </a:rPr>
              <a:t>Max</a:t>
            </a:r>
            <a:r>
              <a:rPr lang="zh-CN" altLang="en-US" sz="2400" dirty="0">
                <a:latin typeface="微软雅黑" panose="020B0503020204020204" pitchFamily="34" charset="-122"/>
                <a:ea typeface="微软雅黑" panose="020B0503020204020204" pitchFamily="34" charset="-122"/>
              </a:rPr>
              <a:t>的父亲已经结婚几个月了，</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仍然没有称呼她母亲。由此可推断此处作者是在期待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叫她母亲。故此题答案为 </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last paragraph? ______</a:t>
            </a:r>
          </a:p>
          <a:p>
            <a:r>
              <a:rPr lang="en-US" altLang="zh-CN" sz="2400" b="1" dirty="0">
                <a:latin typeface="微软雅黑" panose="020B0503020204020204" pitchFamily="34" charset="-122"/>
                <a:ea typeface="微软雅黑" panose="020B0503020204020204" pitchFamily="34" charset="-122"/>
              </a:rPr>
              <a:t>A. Max cared about the author. </a:t>
            </a:r>
          </a:p>
          <a:p>
            <a:r>
              <a:rPr lang="en-US" altLang="zh-CN" sz="2400" b="1" dirty="0">
                <a:latin typeface="微软雅黑" panose="020B0503020204020204" pitchFamily="34" charset="-122"/>
                <a:ea typeface="微软雅黑" panose="020B0503020204020204" pitchFamily="34" charset="-122"/>
              </a:rPr>
              <a:t>B. The author was angry to tears. </a:t>
            </a:r>
          </a:p>
          <a:p>
            <a:r>
              <a:rPr lang="en-US" altLang="zh-CN" sz="2400" b="1" dirty="0">
                <a:latin typeface="微软雅黑" panose="020B0503020204020204" pitchFamily="34" charset="-122"/>
                <a:ea typeface="微软雅黑" panose="020B0503020204020204" pitchFamily="34" charset="-122"/>
              </a:rPr>
              <a:t>C. Max didn’t like the author. </a:t>
            </a:r>
          </a:p>
          <a:p>
            <a:r>
              <a:rPr lang="en-US" altLang="zh-CN" sz="2400" b="1" dirty="0">
                <a:latin typeface="微软雅黑" panose="020B0503020204020204" pitchFamily="34" charset="-122"/>
                <a:ea typeface="微软雅黑" panose="020B0503020204020204" pitchFamily="34" charset="-122"/>
              </a:rPr>
              <a:t>D. The author didn’t understand Tom.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18880" y="6810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解析：细节判断题。根据最后一段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的话语 </a:t>
            </a:r>
            <a:r>
              <a:rPr lang="en-US" sz="2400" dirty="0">
                <a:latin typeface="微软雅黑" panose="020B0503020204020204" pitchFamily="34" charset="-122"/>
                <a:ea typeface="微软雅黑" panose="020B0503020204020204" pitchFamily="34" charset="-122"/>
              </a:rPr>
              <a:t>Moms die, you know. I think it’s maybe safer if you’re just Betsy. </a:t>
            </a:r>
            <a:r>
              <a:rPr lang="zh-CN" altLang="en-US" sz="2400" dirty="0">
                <a:latin typeface="微软雅黑" panose="020B0503020204020204" pitchFamily="34" charset="-122"/>
                <a:ea typeface="微软雅黑" panose="020B0503020204020204" pitchFamily="34" charset="-122"/>
              </a:rPr>
              <a:t>可知，</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不称呼作者妈妈的原因是他认为“妈妈”都会死去，如果只称呼作者她的名字也许她就可以安然无恙。由此可见 </a:t>
            </a:r>
            <a:r>
              <a:rPr lang="en-US" sz="2400" dirty="0">
                <a:latin typeface="微软雅黑" panose="020B0503020204020204" pitchFamily="34" charset="-122"/>
                <a:ea typeface="微软雅黑" panose="020B0503020204020204" pitchFamily="34" charset="-122"/>
              </a:rPr>
              <a:t>Max </a:t>
            </a:r>
            <a:r>
              <a:rPr lang="zh-CN" altLang="en-US" sz="2400" dirty="0">
                <a:latin typeface="微软雅黑" panose="020B0503020204020204" pitchFamily="34" charset="-122"/>
                <a:ea typeface="微软雅黑" panose="020B0503020204020204" pitchFamily="34" charset="-122"/>
              </a:rPr>
              <a:t>是在乎、关心作者的，故此题答案为 </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indent="457200" algn="just"/>
            <a:r>
              <a:rPr lang="en-US" altLang="zh-CN" sz="2400" dirty="0">
                <a:latin typeface="Times New Roman" panose="02020603050405020304" pitchFamily="18" charset="0"/>
                <a:cs typeface="Times New Roman" panose="02020603050405020304" pitchFamily="18" charset="0"/>
              </a:rPr>
              <a:t>When we talk about living a healthy life, there is a famous old saying, “You are what you eat”. In fact, it is not just what people eat, but their whole lifestyle, which is important. The best way to stay healthy is to live a balanced lifestyle. Are you living a balanced lifestyle both physically and mentally?</a:t>
            </a:r>
          </a:p>
          <a:p>
            <a:pPr indent="457200" algn="just"/>
            <a:r>
              <a:rPr lang="en-US" altLang="zh-CN" sz="2400" dirty="0">
                <a:latin typeface="Times New Roman" panose="02020603050405020304" pitchFamily="18" charset="0"/>
                <a:cs typeface="Times New Roman" panose="02020603050405020304" pitchFamily="18" charset="0"/>
              </a:rPr>
              <a:t>The human body needs physical exercise at least once a day. In today’s world, many working people spend most of their day sitting at a desk. To add more exercise to your daily life, try to stop what you are doing about once an hour and stretch or take a short walk. After work, take a brisk walk or go to the gym. Your body will thank you for it.</a:t>
            </a:r>
          </a:p>
          <a:p>
            <a:pPr indent="457200" algn="just"/>
            <a:r>
              <a:rPr lang="en-US" altLang="zh-CN" sz="2400" dirty="0">
                <a:latin typeface="Times New Roman" panose="02020603050405020304" pitchFamily="18" charset="0"/>
                <a:cs typeface="Times New Roman" panose="02020603050405020304" pitchFamily="18" charset="0"/>
              </a:rPr>
              <a:t>For good health, nutritionists (</a:t>
            </a:r>
            <a:r>
              <a:rPr lang="zh-CN" altLang="en-US" sz="2400" dirty="0">
                <a:latin typeface="Times New Roman" panose="02020603050405020304" pitchFamily="18" charset="0"/>
                <a:cs typeface="Times New Roman" panose="02020603050405020304" pitchFamily="18" charset="0"/>
              </a:rPr>
              <a:t>营养师</a:t>
            </a:r>
            <a:r>
              <a:rPr lang="en-US" altLang="zh-CN" sz="2400" dirty="0">
                <a:latin typeface="Times New Roman" panose="02020603050405020304" pitchFamily="18" charset="0"/>
                <a:cs typeface="Times New Roman" panose="02020603050405020304" pitchFamily="18" charset="0"/>
              </a:rPr>
              <a:t>) also say we should eat at least four servings of raw (</a:t>
            </a:r>
            <a:r>
              <a:rPr lang="zh-CN" altLang="en-US" sz="2400" dirty="0">
                <a:latin typeface="Times New Roman" panose="02020603050405020304" pitchFamily="18" charset="0"/>
                <a:cs typeface="Times New Roman" panose="02020603050405020304" pitchFamily="18" charset="0"/>
              </a:rPr>
              <a:t>未加工的</a:t>
            </a:r>
            <a:r>
              <a:rPr lang="en-US" altLang="zh-CN" sz="2400" dirty="0">
                <a:latin typeface="Times New Roman" panose="02020603050405020304" pitchFamily="18" charset="0"/>
                <a:cs typeface="Times New Roman" panose="02020603050405020304" pitchFamily="18" charset="0"/>
              </a:rPr>
              <a:t>) food a day. Have a red apple with your breakfast, a green salad at lunch, some carrots for your afternoon snack, and grapes for dessert instead of cake or cookies. Of course, for a healthy balance, your body also needs other foods.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154984"/>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Mentally balanced people are generally happy with the things they have. They do not need to have more and more things. A mentally balanced person also feels good about who they are. They don’t worry about the past, and have good relationships with the people around them. That doesn’t mean that mentally healthy people never have negative feelings, but they don’t let these types of feelings control them or their behavior. It’s normal for people to feel their emotions; life always has its challenges and tragedies (</a:t>
            </a:r>
            <a:r>
              <a:rPr lang="zh-CN" altLang="en-US" sz="2400" dirty="0">
                <a:latin typeface="Times New Roman" panose="02020603050405020304" pitchFamily="18" charset="0"/>
                <a:cs typeface="Times New Roman" panose="02020603050405020304" pitchFamily="18" charset="0"/>
              </a:rPr>
              <a:t>悲痛</a:t>
            </a:r>
            <a:r>
              <a:rPr lang="en-US" altLang="zh-CN" sz="2400" dirty="0">
                <a:latin typeface="Times New Roman" panose="02020603050405020304" pitchFamily="18" charset="0"/>
                <a:cs typeface="Times New Roman" panose="02020603050405020304" pitchFamily="18" charset="0"/>
              </a:rPr>
              <a:t>). But mentally healthy people face those challenges and solve them quickly instead of allowing them to take control of their lives. </a:t>
            </a:r>
          </a:p>
          <a:p>
            <a:pPr indent="457200" algn="just"/>
            <a:r>
              <a:rPr lang="en-US" altLang="zh-CN" sz="2400" dirty="0">
                <a:latin typeface="Times New Roman" panose="02020603050405020304" pitchFamily="18" charset="0"/>
                <a:cs typeface="Times New Roman" panose="02020603050405020304" pitchFamily="18" charset="0"/>
              </a:rPr>
              <a:t>By taking a little time each day to eat well, exercise, and clear your mind, anyone can live a more balanced and healthier lifestyle.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According to the article, people need to exercise _________.</a:t>
            </a:r>
          </a:p>
          <a:p>
            <a:r>
              <a:rPr lang="en-US" altLang="zh-CN" sz="2400" b="1" dirty="0">
                <a:latin typeface="微软雅黑" panose="020B0503020204020204" pitchFamily="34" charset="-122"/>
                <a:ea typeface="微软雅黑" panose="020B0503020204020204" pitchFamily="34" charset="-122"/>
              </a:rPr>
              <a:t>A. every day 			B. in the evenings after work</a:t>
            </a:r>
          </a:p>
          <a:p>
            <a:r>
              <a:rPr lang="en-US" altLang="zh-CN" sz="2400" b="1" dirty="0">
                <a:latin typeface="微软雅黑" panose="020B0503020204020204" pitchFamily="34" charset="-122"/>
                <a:ea typeface="微软雅黑" panose="020B0503020204020204" pitchFamily="34" charset="-122"/>
              </a:rPr>
              <a:t>C. for one hour at a time 	D. once an hour</a:t>
            </a:r>
          </a:p>
        </p:txBody>
      </p:sp>
      <p:sp>
        <p:nvSpPr>
          <p:cNvPr id="7" name="文本框 6"/>
          <p:cNvSpPr txBox="1"/>
          <p:nvPr/>
        </p:nvSpPr>
        <p:spPr>
          <a:xfrm>
            <a:off x="9038226" y="5579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119888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解析：细节判断题。根据第二段第一句 </a:t>
            </a:r>
            <a:r>
              <a:rPr lang="en-US" sz="2400" dirty="0">
                <a:latin typeface="微软雅黑" panose="020B0503020204020204" pitchFamily="34" charset="-122"/>
                <a:ea typeface="微软雅黑" panose="020B0503020204020204" pitchFamily="34" charset="-122"/>
              </a:rPr>
              <a:t>The human body needs physical exercise at least once a day </a:t>
            </a:r>
            <a:r>
              <a:rPr lang="zh-CN" altLang="en-US" sz="2400" dirty="0">
                <a:latin typeface="微软雅黑" panose="020B0503020204020204" pitchFamily="34" charset="-122"/>
                <a:ea typeface="微软雅黑" panose="020B0503020204020204" pitchFamily="34" charset="-122"/>
              </a:rPr>
              <a:t>可知，人们需要每天都运动。故此题答案为 </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following activities are advised as ways to get physical exercise EXCEPT _________.</a:t>
            </a:r>
          </a:p>
          <a:p>
            <a:r>
              <a:rPr lang="en-US" altLang="zh-CN" sz="2400" b="1" dirty="0">
                <a:latin typeface="微软雅黑" panose="020B0503020204020204" pitchFamily="34" charset="-122"/>
                <a:ea typeface="微软雅黑" panose="020B0503020204020204" pitchFamily="34" charset="-122"/>
              </a:rPr>
              <a:t>A. going to a gym 	B. playing sports 	C. taking a walk 	D. stretching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29562" y="107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解析：细节判断题。根据第二段倒数第二、第三句 </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stretch or take a short walk after work...take a brisk walk or go to the gym. </a:t>
            </a:r>
            <a:r>
              <a:rPr lang="zh-CN" altLang="en-US" sz="2400" dirty="0">
                <a:latin typeface="微软雅黑" panose="020B0503020204020204" pitchFamily="34" charset="-122"/>
                <a:ea typeface="微软雅黑" panose="020B0503020204020204" pitchFamily="34" charset="-122"/>
              </a:rPr>
              <a:t>可知，文中建议的运动方式有拉伸、散步或者去体育馆。故此题答案为 </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Paragraph 4, mentally healthy people __________.</a:t>
            </a:r>
          </a:p>
          <a:p>
            <a:r>
              <a:rPr lang="en-US" altLang="zh-CN" sz="2400" b="1" dirty="0">
                <a:latin typeface="微软雅黑" panose="020B0503020204020204" pitchFamily="34" charset="-122"/>
                <a:ea typeface="微软雅黑" panose="020B0503020204020204" pitchFamily="34" charset="-122"/>
              </a:rPr>
              <a:t>A. let their feelings control their behavior</a:t>
            </a:r>
          </a:p>
          <a:p>
            <a:r>
              <a:rPr lang="en-US" altLang="zh-CN" sz="2400" b="1" dirty="0">
                <a:latin typeface="微软雅黑" panose="020B0503020204020204" pitchFamily="34" charset="-122"/>
                <a:ea typeface="微软雅黑" panose="020B0503020204020204" pitchFamily="34" charset="-122"/>
              </a:rPr>
              <a:t>B. have no sad feelings</a:t>
            </a:r>
          </a:p>
          <a:p>
            <a:r>
              <a:rPr lang="en-US" altLang="zh-CN" sz="2400" b="1" dirty="0">
                <a:latin typeface="微软雅黑" panose="020B0503020204020204" pitchFamily="34" charset="-122"/>
                <a:ea typeface="微软雅黑" panose="020B0503020204020204" pitchFamily="34" charset="-122"/>
              </a:rPr>
              <a:t>C. don’t worry about the future </a:t>
            </a:r>
          </a:p>
          <a:p>
            <a:r>
              <a:rPr lang="en-US" altLang="zh-CN" sz="2400" b="1" dirty="0">
                <a:latin typeface="微软雅黑" panose="020B0503020204020204" pitchFamily="34" charset="-122"/>
                <a:ea typeface="微软雅黑" panose="020B0503020204020204" pitchFamily="34" charset="-122"/>
              </a:rPr>
              <a:t>D. get along well with the people around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53694" y="708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解析：推理判断题。根据第四段第四句 </a:t>
            </a:r>
            <a:r>
              <a:rPr lang="en-US" sz="2400" dirty="0">
                <a:latin typeface="微软雅黑" panose="020B0503020204020204" pitchFamily="34" charset="-122"/>
                <a:ea typeface="微软雅黑" panose="020B0503020204020204" pitchFamily="34" charset="-122"/>
              </a:rPr>
              <a:t>They don’t worry about the past, and have good relationships with the people around them </a:t>
            </a:r>
            <a:r>
              <a:rPr lang="zh-CN" altLang="en-US" sz="2400" dirty="0">
                <a:latin typeface="微软雅黑" panose="020B0503020204020204" pitchFamily="34" charset="-122"/>
                <a:ea typeface="微软雅黑" panose="020B0503020204020204" pitchFamily="34" charset="-122"/>
              </a:rPr>
              <a:t>可知拥有健康心理的人群通常和周围的人保持着良好的人际关系。故此题答案为 </a:t>
            </a:r>
            <a:r>
              <a:rPr lang="en-US" sz="2400" dirty="0">
                <a:latin typeface="微软雅黑" panose="020B0503020204020204" pitchFamily="34" charset="-122"/>
                <a:ea typeface="微软雅黑" panose="020B0503020204020204" pitchFamily="34" charset="-122"/>
              </a:rPr>
              <a:t>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statements is true according to the article? ______</a:t>
            </a:r>
          </a:p>
          <a:p>
            <a:r>
              <a:rPr lang="en-US" altLang="zh-CN" sz="2400" b="1" dirty="0">
                <a:latin typeface="微软雅黑" panose="020B0503020204020204" pitchFamily="34" charset="-122"/>
                <a:ea typeface="微软雅黑" panose="020B0503020204020204" pitchFamily="34" charset="-122"/>
              </a:rPr>
              <a:t>A. Living a healthy, balanced lifestyle is difficult for most people.</a:t>
            </a:r>
          </a:p>
          <a:p>
            <a:r>
              <a:rPr lang="en-US" altLang="zh-CN" sz="2400" b="1" dirty="0">
                <a:latin typeface="微软雅黑" panose="020B0503020204020204" pitchFamily="34" charset="-122"/>
                <a:ea typeface="微软雅黑" panose="020B0503020204020204" pitchFamily="34" charset="-122"/>
              </a:rPr>
              <a:t>B. Mentally healthy people also face challenges and tragedies.</a:t>
            </a:r>
          </a:p>
          <a:p>
            <a:r>
              <a:rPr lang="en-US" altLang="zh-CN" sz="2400" b="1" dirty="0">
                <a:latin typeface="微软雅黑" panose="020B0503020204020204" pitchFamily="34" charset="-122"/>
                <a:ea typeface="微软雅黑" panose="020B0503020204020204" pitchFamily="34" charset="-122"/>
              </a:rPr>
              <a:t>C. People should only eat raw food, such as fruits and vegetables.</a:t>
            </a:r>
          </a:p>
          <a:p>
            <a:r>
              <a:rPr lang="en-US" altLang="zh-CN" sz="2400" b="1" dirty="0">
                <a:latin typeface="微软雅黑" panose="020B0503020204020204" pitchFamily="34" charset="-122"/>
                <a:ea typeface="微软雅黑" panose="020B0503020204020204" pitchFamily="34" charset="-122"/>
              </a:rPr>
              <a:t>D. People should exercise at least four times a day.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1811" y="991170"/>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 节 判 断 题。 根 据 第 四 段 倒 数 第 一、 第 二 句 </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life always has its challenges and tragedies. But mentally healthy people face those challenges and solve them quickly... </a:t>
            </a:r>
            <a:r>
              <a:rPr lang="zh-CN" altLang="en-US" sz="2400" dirty="0">
                <a:latin typeface="微软雅黑" panose="020B0503020204020204" pitchFamily="34" charset="-122"/>
                <a:ea typeface="微软雅黑" panose="020B0503020204020204" pitchFamily="34" charset="-122"/>
              </a:rPr>
              <a:t>可知，就算是拥有健康心理的人群同样也会面对生活中的挑战和悲痛。故此题答案为 </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40076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author wrote this article mostly to __________.</a:t>
            </a:r>
          </a:p>
          <a:p>
            <a:r>
              <a:rPr lang="en-US" altLang="zh-CN" sz="2400" b="1" dirty="0">
                <a:latin typeface="微软雅黑" panose="020B0503020204020204" pitchFamily="34" charset="-122"/>
                <a:ea typeface="微软雅黑" panose="020B0503020204020204" pitchFamily="34" charset="-122"/>
              </a:rPr>
              <a:t>A. show that mental health is more important than physical  health</a:t>
            </a:r>
          </a:p>
          <a:p>
            <a:r>
              <a:rPr lang="en-US" altLang="zh-CN" sz="2400" b="1" dirty="0">
                <a:latin typeface="微软雅黑" panose="020B0503020204020204" pitchFamily="34" charset="-122"/>
                <a:ea typeface="微软雅黑" panose="020B0503020204020204" pitchFamily="34" charset="-122"/>
              </a:rPr>
              <a:t>B. tell people which foods are and are not healthy</a:t>
            </a:r>
          </a:p>
          <a:p>
            <a:r>
              <a:rPr lang="en-US" altLang="zh-CN" sz="2400" b="1" dirty="0">
                <a:latin typeface="微软雅黑" panose="020B0503020204020204" pitchFamily="34" charset="-122"/>
                <a:ea typeface="微软雅黑" panose="020B0503020204020204" pitchFamily="34" charset="-122"/>
              </a:rPr>
              <a:t>C. tell people about the key parts of a balanced lifestyle</a:t>
            </a:r>
          </a:p>
          <a:p>
            <a:r>
              <a:rPr lang="en-US" altLang="zh-CN" sz="2400" b="1" dirty="0">
                <a:latin typeface="微软雅黑" panose="020B0503020204020204" pitchFamily="34" charset="-122"/>
                <a:ea typeface="微软雅黑" panose="020B0503020204020204" pitchFamily="34" charset="-122"/>
              </a:rPr>
              <a:t>D. make sure everyone gets enough exercise in their lives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46550"/>
            <a:ext cx="1011301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解析：主旨大意题。根据本文首尾两段可知文章主要阐述如何保持平衡健康的生活方式。故此题答案为 </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51515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Jane Goodall is a famous scientist. For more than 40 years, Goodall lived mostly in Tanzania in East Africa, studying chimpanzees. As a young child, Jane Goodall was interested in animals.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Jane was 23, she got a chance to go to Africa. Even though she had never been to college, she got a job with a famous scientist named Louis Leakey.</a:t>
            </a:r>
          </a:p>
          <a:p>
            <a:pPr algn="just"/>
            <a:r>
              <a:rPr lang="en-US" altLang="zh-CN" sz="2400" dirty="0">
                <a:latin typeface="Times New Roman" panose="02020603050405020304" pitchFamily="18" charset="0"/>
                <a:cs typeface="Times New Roman" panose="02020603050405020304" pitchFamily="18" charset="0"/>
              </a:rPr>
              <a:t>     One day Louis Leakey said he needed a volunteer.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Jane was excited.</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254635" y="3951605"/>
            <a:ext cx="11175365"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p>
          <a:p>
            <a:r>
              <a:rPr lang="zh-CN" altLang="en-US" sz="2400" dirty="0">
                <a:latin typeface="Times New Roman" panose="02020603050405020304" pitchFamily="18" charset="0"/>
                <a:cs typeface="Times New Roman" panose="02020603050405020304" pitchFamily="18" charset="0"/>
              </a:rPr>
              <a:t>C. She watched how a chimpanzee made a tool.</a:t>
            </a: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p>
        </p:txBody>
      </p:sp>
      <p:sp>
        <p:nvSpPr>
          <p:cNvPr id="7" name="文本框 6"/>
          <p:cNvSpPr txBox="1"/>
          <p:nvPr>
            <p:custDataLst>
              <p:tags r:id="rId4"/>
            </p:custDataLst>
          </p:nvPr>
        </p:nvSpPr>
        <p:spPr>
          <a:xfrm>
            <a:off x="5511165" y="15918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7731125" y="26694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6000179" y="330496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文章结构题。根据空白处上一句“在孩提时代，</a:t>
            </a:r>
            <a:r>
              <a:rPr lang="en-US" altLang="zh-CN" sz="2400" b="1" dirty="0">
                <a:latin typeface="微软雅黑" panose="020B0503020204020204" pitchFamily="34" charset="-122"/>
                <a:ea typeface="微软雅黑" panose="020B0503020204020204" pitchFamily="34" charset="-122"/>
              </a:rPr>
              <a:t>Jane</a:t>
            </a:r>
            <a:r>
              <a:rPr lang="zh-CN" altLang="en-US" sz="2400" b="1" dirty="0">
                <a:latin typeface="微软雅黑" panose="020B0503020204020204" pitchFamily="34" charset="-122"/>
                <a:ea typeface="微软雅黑" panose="020B0503020204020204" pitchFamily="34" charset="-122"/>
              </a:rPr>
              <a:t>就对动物感兴趣”可知，</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She grew up in the English countryside and was always climbing trees or riding horses (</a:t>
            </a:r>
            <a:r>
              <a:rPr lang="zh-CN" altLang="en-US" sz="2400" b="1" dirty="0">
                <a:latin typeface="微软雅黑" panose="020B0503020204020204" pitchFamily="34" charset="-122"/>
                <a:ea typeface="微软雅黑" panose="020B0503020204020204" pitchFamily="34" charset="-122"/>
              </a:rPr>
              <a:t>她在英国乡村长大，经常爬树和骑马</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文章结构题。根据空白处上一句“一天，</a:t>
            </a:r>
            <a:r>
              <a:rPr lang="en-US" altLang="zh-CN" sz="2400" b="1" dirty="0">
                <a:latin typeface="微软雅黑" panose="020B0503020204020204" pitchFamily="34" charset="-122"/>
                <a:ea typeface="微软雅黑" panose="020B0503020204020204" pitchFamily="34" charset="-122"/>
              </a:rPr>
              <a:t>Louis Leakey</a:t>
            </a:r>
            <a:r>
              <a:rPr lang="zh-CN" altLang="en-US" sz="2400" b="1" dirty="0">
                <a:latin typeface="微软雅黑" panose="020B0503020204020204" pitchFamily="34" charset="-122"/>
                <a:ea typeface="微软雅黑" panose="020B0503020204020204" pitchFamily="34" charset="-122"/>
              </a:rPr>
              <a:t>说他需要一名志愿者”可以推导出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He needed someone to go to a </a:t>
            </a:r>
            <a:r>
              <a:rPr lang="en-US" altLang="zh-CN" sz="2400" b="1" dirty="0" err="1">
                <a:latin typeface="微软雅黑" panose="020B0503020204020204" pitchFamily="34" charset="-122"/>
                <a:ea typeface="微软雅黑" panose="020B0503020204020204" pitchFamily="34" charset="-122"/>
              </a:rPr>
              <a:t>a</a:t>
            </a:r>
            <a:r>
              <a:rPr lang="en-US" altLang="zh-CN" sz="2400" b="1" dirty="0">
                <a:latin typeface="微软雅黑" panose="020B0503020204020204" pitchFamily="34" charset="-122"/>
                <a:ea typeface="微软雅黑" panose="020B0503020204020204" pitchFamily="34" charset="-122"/>
              </a:rPr>
              <a:t> lake in Tanzania to study a kind of Chimpanzee (</a:t>
            </a:r>
            <a:r>
              <a:rPr lang="zh-CN" altLang="en-US" sz="2400" b="1" dirty="0">
                <a:latin typeface="微软雅黑" panose="020B0503020204020204" pitchFamily="34" charset="-122"/>
                <a:ea typeface="微软雅黑" panose="020B0503020204020204" pitchFamily="34" charset="-122"/>
              </a:rPr>
              <a:t>他需要一个人去坦桑尼亚的一个湖泊地带去研究一种大猩猩</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承接了志愿者的具体工作内容，故选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6674" y="610751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683260" y="419735"/>
            <a:ext cx="10746740"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On July 16, 1960, she began her exploration. At first, the chimpanzees ran away from Jane.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Every day, Jane would follow the chimpanzees. Taking notes on their behavior, she learned many new things about chimpanzees.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learned how some chimpanzees became good leaders. She watched how mother chimpanzees raised their children. She watched animals get angry and get upset. She wrote everything down so others would understand animals as she did. </a:t>
            </a:r>
            <a:r>
              <a:rPr lang="en-US" altLang="zh-CN" sz="2400" u="sng" dirty="0">
                <a:latin typeface="Times New Roman" panose="02020603050405020304" pitchFamily="18" charset="0"/>
                <a:cs typeface="Times New Roman" panose="02020603050405020304" pitchFamily="18" charset="0"/>
              </a:rPr>
              <a:t>45______</a:t>
            </a:r>
          </a:p>
        </p:txBody>
      </p:sp>
      <p:sp>
        <p:nvSpPr>
          <p:cNvPr id="2" name="文本框 1"/>
          <p:cNvSpPr txBox="1"/>
          <p:nvPr>
            <p:custDataLst>
              <p:tags r:id="rId2"/>
            </p:custDataLst>
          </p:nvPr>
        </p:nvSpPr>
        <p:spPr>
          <a:xfrm>
            <a:off x="448310" y="3832225"/>
            <a:ext cx="11445240"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p>
          <a:p>
            <a:r>
              <a:rPr lang="zh-CN" altLang="en-US" sz="2400" dirty="0">
                <a:latin typeface="Times New Roman" panose="02020603050405020304" pitchFamily="18" charset="0"/>
                <a:cs typeface="Times New Roman" panose="02020603050405020304" pitchFamily="18" charset="0"/>
              </a:rPr>
              <a:t>C. She watched how a chimpanzee made a tool.</a:t>
            </a: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p>
        </p:txBody>
      </p:sp>
      <p:sp>
        <p:nvSpPr>
          <p:cNvPr id="11" name="文本框 10"/>
          <p:cNvSpPr txBox="1"/>
          <p:nvPr>
            <p:custDataLst>
              <p:tags r:id="rId3"/>
            </p:custDataLst>
          </p:nvPr>
        </p:nvSpPr>
        <p:spPr>
          <a:xfrm>
            <a:off x="2523490" y="11473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2" name="文本框 11"/>
          <p:cNvSpPr txBox="1"/>
          <p:nvPr>
            <p:custDataLst>
              <p:tags r:id="rId4"/>
            </p:custDataLst>
          </p:nvPr>
        </p:nvSpPr>
        <p:spPr>
          <a:xfrm>
            <a:off x="9072880" y="14965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3" name="图片 12">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5833809" y="3185588"/>
            <a:ext cx="1158340" cy="646232"/>
          </a:xfrm>
          <a:prstGeom prst="rect">
            <a:avLst/>
          </a:prstGeom>
        </p:spPr>
      </p:pic>
      <p:sp>
        <p:nvSpPr>
          <p:cNvPr id="14" name="文本框 13"/>
          <p:cNvSpPr txBox="1"/>
          <p:nvPr>
            <p:custDataLst>
              <p:tags r:id="rId6"/>
            </p:custDataLst>
          </p:nvPr>
        </p:nvSpPr>
        <p:spPr>
          <a:xfrm>
            <a:off x="9072880" y="25741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2" name="内容占位符 2"/>
          <p:cNvSpPr>
            <a:spLocks noGrp="1"/>
          </p:cNvSpPr>
          <p:nvPr>
            <p:custDataLst>
              <p:tags r:id="rId1"/>
            </p:custDataLst>
          </p:nvPr>
        </p:nvSpPr>
        <p:spPr>
          <a:xfrm>
            <a:off x="306070" y="149860"/>
            <a:ext cx="10510520" cy="59715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文章结构题。根据空白处上一句“一开始，那些猩猩们见到</a:t>
            </a:r>
            <a:r>
              <a:rPr lang="en-US" sz="2400" b="1" dirty="0">
                <a:latin typeface="微软雅黑" panose="020B0503020204020204" pitchFamily="34" charset="-122"/>
                <a:ea typeface="微软雅黑" panose="020B0503020204020204" pitchFamily="34" charset="-122"/>
              </a:rPr>
              <a:t>Jane</a:t>
            </a:r>
            <a:r>
              <a:rPr lang="zh-CN" altLang="en-US" sz="2400" b="1" dirty="0">
                <a:latin typeface="微软雅黑" panose="020B0503020204020204" pitchFamily="34" charset="-122"/>
                <a:ea typeface="微软雅黑" panose="020B0503020204020204" pitchFamily="34" charset="-122"/>
              </a:rPr>
              <a:t>就跑”可知，从这两句的前后转折关系中可以看出</a:t>
            </a:r>
            <a:r>
              <a:rPr lang="en-US"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sz="2400" b="1" dirty="0">
                <a:latin typeface="微软雅黑" panose="020B0503020204020204" pitchFamily="34" charset="-122"/>
                <a:ea typeface="微软雅黑" panose="020B0503020204020204" pitchFamily="34" charset="-122"/>
              </a:rPr>
              <a:t>But with time passing, they got used to her being around (</a:t>
            </a:r>
            <a:r>
              <a:rPr lang="zh-CN" altLang="en-US" sz="2400" b="1" dirty="0">
                <a:latin typeface="微软雅黑" panose="020B0503020204020204" pitchFamily="34" charset="-122"/>
                <a:ea typeface="微软雅黑" panose="020B0503020204020204" pitchFamily="34" charset="-122"/>
              </a:rPr>
              <a:t>但随着时间的过去，猩猩们习惯了</a:t>
            </a:r>
            <a:r>
              <a:rPr lang="en-US" sz="2400" b="1" dirty="0">
                <a:latin typeface="微软雅黑" panose="020B0503020204020204" pitchFamily="34" charset="-122"/>
                <a:ea typeface="微软雅黑" panose="020B0503020204020204" pitchFamily="34" charset="-122"/>
              </a:rPr>
              <a:t>Jane</a:t>
            </a:r>
            <a:r>
              <a:rPr lang="zh-CN" altLang="en-US" sz="2400" b="1" dirty="0">
                <a:latin typeface="微软雅黑" panose="020B0503020204020204" pitchFamily="34" charset="-122"/>
                <a:ea typeface="微软雅黑" panose="020B0503020204020204" pitchFamily="34" charset="-122"/>
              </a:rPr>
              <a:t>的存在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sz="2400" b="1" dirty="0">
                <a:latin typeface="微软雅黑" panose="020B0503020204020204" pitchFamily="34" charset="-122"/>
                <a:ea typeface="微软雅黑" panose="020B0503020204020204" pitchFamily="34" charset="-122"/>
              </a:rPr>
              <a:t>E。</a:t>
            </a:r>
          </a:p>
          <a:p>
            <a:pPr marL="0" indent="0">
              <a:buNone/>
            </a:pPr>
            <a:r>
              <a:rPr lang="en-US" sz="2400" b="1" dirty="0">
                <a:latin typeface="微软雅黑" panose="020B0503020204020204" pitchFamily="34" charset="-122"/>
                <a:ea typeface="微软雅黑" panose="020B0503020204020204" pitchFamily="34" charset="-122"/>
              </a:rPr>
              <a:t>44.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文章结构题。根据空白处上一句“她知道了很多新的关于猩猩的知识”以及下一句“</a:t>
            </a:r>
            <a:r>
              <a:rPr lang="en-US" sz="2400" b="1" dirty="0">
                <a:latin typeface="微软雅黑" panose="020B0503020204020204" pitchFamily="34" charset="-122"/>
                <a:ea typeface="微软雅黑" panose="020B0503020204020204" pitchFamily="34" charset="-122"/>
              </a:rPr>
              <a:t>She learned how some chimpanzees became good leaders.”</a:t>
            </a:r>
            <a:r>
              <a:rPr lang="zh-CN" altLang="en-US" sz="2400" b="1" dirty="0">
                <a:latin typeface="微软雅黑" panose="020B0503020204020204" pitchFamily="34" charset="-122"/>
                <a:ea typeface="微软雅黑" panose="020B0503020204020204" pitchFamily="34" charset="-122"/>
              </a:rPr>
              <a:t>可知，前后文是顺承关系，她所知道的关于猩猩的知识都是检索了解到的内容，因而</a:t>
            </a:r>
            <a:r>
              <a:rPr lang="en-US"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sz="2400" b="1" dirty="0">
                <a:latin typeface="微软雅黑" panose="020B0503020204020204" pitchFamily="34" charset="-122"/>
                <a:ea typeface="微软雅黑" panose="020B0503020204020204" pitchFamily="34" charset="-122"/>
              </a:rPr>
              <a:t>She watched how a chimpanzee made a tool (</a:t>
            </a:r>
            <a:r>
              <a:rPr lang="zh-CN" altLang="en-US" sz="2400" b="1" dirty="0">
                <a:latin typeface="微软雅黑" panose="020B0503020204020204" pitchFamily="34" charset="-122"/>
                <a:ea typeface="微软雅黑" panose="020B0503020204020204" pitchFamily="34" charset="-122"/>
              </a:rPr>
              <a:t>她观察了一只大猩猩如何制作工具</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sz="2400" b="1" dirty="0">
                <a:latin typeface="微软雅黑" panose="020B0503020204020204" pitchFamily="34" charset="-122"/>
                <a:ea typeface="微软雅黑" panose="020B0503020204020204" pitchFamily="34" charset="-122"/>
              </a:rPr>
              <a:t>C。</a:t>
            </a:r>
          </a:p>
          <a:p>
            <a:pPr marL="0" indent="0">
              <a:buNone/>
            </a:pPr>
            <a:r>
              <a:rPr lang="en-US" sz="2400" b="1" dirty="0">
                <a:latin typeface="微软雅黑" panose="020B0503020204020204" pitchFamily="34" charset="-122"/>
                <a:ea typeface="微软雅黑" panose="020B0503020204020204" pitchFamily="34" charset="-122"/>
              </a:rPr>
              <a:t>45.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归纳总结题。根据空白处上一句“她写下了她所知的一切以便其他人也能像她一样了解动物们”与</a:t>
            </a:r>
            <a:r>
              <a:rPr lang="en-US"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sz="2400" b="1" dirty="0">
                <a:latin typeface="微软雅黑" panose="020B0503020204020204" pitchFamily="34" charset="-122"/>
                <a:ea typeface="微软雅黑" panose="020B0503020204020204" pitchFamily="34" charset="-122"/>
              </a:rPr>
              <a:t>She learned that if you pay really close attention to animals, you will understand what they are ‘saying’ (</a:t>
            </a:r>
            <a:r>
              <a:rPr lang="zh-CN" altLang="en-US" sz="2400" b="1" dirty="0">
                <a:latin typeface="微软雅黑" panose="020B0503020204020204" pitchFamily="34" charset="-122"/>
                <a:ea typeface="微软雅黑" panose="020B0503020204020204" pitchFamily="34" charset="-122"/>
              </a:rPr>
              <a:t>她知道了假如你密切关注动物们，你就会了解它们在说什么</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，从这两句的对应关系中可以看出</a:t>
            </a:r>
            <a:r>
              <a:rPr lang="en-US"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项符合语境，故选</a:t>
            </a:r>
            <a:r>
              <a:rPr lang="en-US" sz="2400" b="1" dirty="0">
                <a:latin typeface="微软雅黑" panose="020B0503020204020204" pitchFamily="34" charset="-122"/>
                <a:ea typeface="微软雅黑" panose="020B0503020204020204" pitchFamily="34" charset="-122"/>
              </a:rPr>
              <a:t>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674350" y="4718050"/>
            <a:ext cx="1649730" cy="213931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967483" y="457752"/>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Would you like some more? </a:t>
            </a:r>
          </a:p>
          <a:p>
            <a:r>
              <a:rPr lang="en-US" altLang="zh-CN" sz="2800" b="1" dirty="0">
                <a:latin typeface="微软雅黑" panose="020B0503020204020204" pitchFamily="34" charset="-122"/>
                <a:ea typeface="微软雅黑" panose="020B0503020204020204" pitchFamily="34" charset="-122"/>
              </a:rPr>
              <a:t>    M: _______. I’m full. </a:t>
            </a:r>
          </a:p>
          <a:p>
            <a:r>
              <a:rPr lang="en-US" altLang="zh-CN" sz="2800" b="1" dirty="0">
                <a:latin typeface="微软雅黑" panose="020B0503020204020204" pitchFamily="34" charset="-122"/>
                <a:ea typeface="微软雅黑" panose="020B0503020204020204" pitchFamily="34" charset="-122"/>
              </a:rPr>
              <a:t>A. Yes, please 		B. I’d love to </a:t>
            </a:r>
          </a:p>
          <a:p>
            <a:r>
              <a:rPr lang="en-US" altLang="zh-CN" sz="2800" b="1" dirty="0">
                <a:latin typeface="微软雅黑" panose="020B0503020204020204" pitchFamily="34" charset="-122"/>
                <a:ea typeface="微软雅黑" panose="020B0503020204020204" pitchFamily="34" charset="-122"/>
              </a:rPr>
              <a:t>C. No, I wouldn’t 	D. No, thanks</a:t>
            </a:r>
          </a:p>
        </p:txBody>
      </p:sp>
      <p:sp>
        <p:nvSpPr>
          <p:cNvPr id="11" name="文本框 10"/>
          <p:cNvSpPr txBox="1"/>
          <p:nvPr/>
        </p:nvSpPr>
        <p:spPr>
          <a:xfrm>
            <a:off x="2445046" y="842473"/>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a:t>
            </a:r>
            <a:r>
              <a:rPr lang="en-US" sz="2400" dirty="0">
                <a:latin typeface="微软雅黑" panose="020B0503020204020204" pitchFamily="34" charset="-122"/>
                <a:ea typeface="微软雅黑" panose="020B0503020204020204" pitchFamily="34" charset="-122"/>
              </a:rPr>
              <a:t>Would you like some more?（</a:t>
            </a:r>
            <a:r>
              <a:rPr lang="zh-CN" altLang="en-US" sz="2400" dirty="0">
                <a:latin typeface="微软雅黑" panose="020B0503020204020204" pitchFamily="34" charset="-122"/>
                <a:ea typeface="微软雅黑" panose="020B0503020204020204" pitchFamily="34" charset="-122"/>
              </a:rPr>
              <a:t>还想要再吃点吗？）和</a:t>
            </a:r>
            <a:r>
              <a:rPr lang="en-US" sz="2400" dirty="0">
                <a:latin typeface="微软雅黑" panose="020B0503020204020204" pitchFamily="34" charset="-122"/>
                <a:ea typeface="微软雅黑" panose="020B0503020204020204" pitchFamily="34" charset="-122"/>
              </a:rPr>
              <a:t>I’m full（</a:t>
            </a:r>
            <a:r>
              <a:rPr lang="zh-CN" altLang="en-US" sz="2400" dirty="0">
                <a:latin typeface="微软雅黑" panose="020B0503020204020204" pitchFamily="34" charset="-122"/>
                <a:ea typeface="微软雅黑" panose="020B0503020204020204" pitchFamily="34" charset="-122"/>
              </a:rPr>
              <a:t>我饱了），可判断说话人是在礼貌地婉拒对方，</a:t>
            </a:r>
            <a:r>
              <a:rPr lang="en-US"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项“不用了，谢谢”符合上下文。因此，答案是 </a:t>
            </a:r>
            <a:r>
              <a:rPr lang="en-US" sz="2400" dirty="0">
                <a:latin typeface="微软雅黑" panose="020B0503020204020204" pitchFamily="34" charset="-122"/>
                <a:ea typeface="微软雅黑" panose="020B0503020204020204" pitchFamily="34" charset="-122"/>
              </a:rPr>
              <a:t>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阅读下面的短文，按照句子结构的语法性和上下文连贯的要求，在空格处填入一个适当的词或使用括号中词语的正确形式填空。</a:t>
            </a:r>
          </a:p>
        </p:txBody>
      </p:sp>
      <p:sp>
        <p:nvSpPr>
          <p:cNvPr id="8" name="文本框 7"/>
          <p:cNvSpPr txBox="1"/>
          <p:nvPr/>
        </p:nvSpPr>
        <p:spPr>
          <a:xfrm>
            <a:off x="746842" y="2138399"/>
            <a:ext cx="10683157"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Life can be tough sometimes because there is always something unexpected </a:t>
            </a:r>
          </a:p>
          <a:p>
            <a:pPr algn="just"/>
            <a:r>
              <a:rPr lang="en-US" altLang="zh-CN" sz="2400" u="sng" dirty="0">
                <a:latin typeface="Times New Roman" panose="02020603050405020304" pitchFamily="18" charset="0"/>
                <a:cs typeface="Times New Roman" panose="02020603050405020304" pitchFamily="18" charset="0"/>
                <a:sym typeface="+mn-ea"/>
              </a:rPr>
              <a:t>46                       </a:t>
            </a:r>
            <a:r>
              <a:rPr lang="en-US" altLang="zh-CN" sz="2400" dirty="0">
                <a:latin typeface="Times New Roman" panose="02020603050405020304" pitchFamily="18" charset="0"/>
                <a:cs typeface="Times New Roman" panose="02020603050405020304" pitchFamily="18" charset="0"/>
              </a:rPr>
              <a:t> (happen), which may tire or even stop us. However, we need to be patient and </a:t>
            </a:r>
            <a:r>
              <a:rPr lang="en-US" altLang="zh-CN" sz="2400" u="sng" dirty="0">
                <a:latin typeface="Times New Roman" panose="02020603050405020304" pitchFamily="18" charset="0"/>
                <a:cs typeface="Times New Roman" panose="02020603050405020304" pitchFamily="18" charset="0"/>
                <a:sym typeface="+mn-ea"/>
              </a:rPr>
              <a:t>47                     </a:t>
            </a:r>
            <a:r>
              <a:rPr lang="en-US" altLang="zh-CN" sz="2400" dirty="0">
                <a:latin typeface="Times New Roman" panose="02020603050405020304" pitchFamily="18" charset="0"/>
                <a:cs typeface="Times New Roman" panose="02020603050405020304" pitchFamily="18" charset="0"/>
              </a:rPr>
              <a:t> (hope).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10" name="文本框 9"/>
          <p:cNvSpPr txBox="1"/>
          <p:nvPr/>
        </p:nvSpPr>
        <p:spPr>
          <a:xfrm>
            <a:off x="2645521" y="2875951"/>
            <a:ext cx="217311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hopeful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68545" y="2506743"/>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happening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本题考查现在分词。分析句子可知，这是一个 </a:t>
            </a:r>
            <a:r>
              <a:rPr lang="en-US" altLang="zh-CN" sz="2400" b="1" dirty="0">
                <a:latin typeface="微软雅黑" panose="020B0503020204020204" pitchFamily="34" charset="-122"/>
                <a:ea typeface="微软雅黑" panose="020B0503020204020204" pitchFamily="34" charset="-122"/>
              </a:rPr>
              <a:t>there be </a:t>
            </a:r>
            <a:r>
              <a:rPr lang="zh-CN" altLang="en-US" sz="2400" b="1" dirty="0">
                <a:latin typeface="微软雅黑" panose="020B0503020204020204" pitchFamily="34" charset="-122"/>
                <a:ea typeface="微软雅黑" panose="020B0503020204020204" pitchFamily="34" charset="-122"/>
              </a:rPr>
              <a:t>存在句，谓语动词 </a:t>
            </a:r>
            <a:r>
              <a:rPr lang="en-US" altLang="zh-CN" sz="2400" b="1" dirty="0">
                <a:latin typeface="微软雅黑" panose="020B0503020204020204" pitchFamily="34" charset="-122"/>
                <a:ea typeface="微软雅黑" panose="020B0503020204020204" pitchFamily="34" charset="-122"/>
              </a:rPr>
              <a:t>is </a:t>
            </a:r>
            <a:r>
              <a:rPr lang="zh-CN" altLang="en-US" sz="2400" b="1" dirty="0">
                <a:latin typeface="微软雅黑" panose="020B0503020204020204" pitchFamily="34" charset="-122"/>
                <a:ea typeface="微软雅黑" panose="020B0503020204020204" pitchFamily="34" charset="-122"/>
              </a:rPr>
              <a:t>已经存在，因此此处动词 </a:t>
            </a:r>
            <a:r>
              <a:rPr lang="en-US" altLang="zh-CN" sz="2400" b="1" dirty="0">
                <a:latin typeface="微软雅黑" panose="020B0503020204020204" pitchFamily="34" charset="-122"/>
                <a:ea typeface="微软雅黑" panose="020B0503020204020204" pitchFamily="34" charset="-122"/>
              </a:rPr>
              <a:t>happen </a:t>
            </a:r>
            <a:r>
              <a:rPr lang="zh-CN" altLang="en-US" sz="2400" b="1" dirty="0">
                <a:latin typeface="微软雅黑" panose="020B0503020204020204" pitchFamily="34" charset="-122"/>
                <a:ea typeface="微软雅黑" panose="020B0503020204020204" pitchFamily="34" charset="-122"/>
              </a:rPr>
              <a:t>需要使用非谓语形式。</a:t>
            </a:r>
            <a:r>
              <a:rPr lang="en-US" altLang="zh-CN" sz="2400" b="1" dirty="0">
                <a:latin typeface="微软雅黑" panose="020B0503020204020204" pitchFamily="34" charset="-122"/>
                <a:ea typeface="微软雅黑" panose="020B0503020204020204" pitchFamily="34" charset="-122"/>
              </a:rPr>
              <a:t>Something </a:t>
            </a:r>
            <a:r>
              <a:rPr lang="zh-CN" altLang="en-US" sz="2400" b="1" dirty="0">
                <a:latin typeface="微软雅黑" panose="020B0503020204020204" pitchFamily="34" charset="-122"/>
                <a:ea typeface="微软雅黑" panose="020B0503020204020204" pitchFamily="34" charset="-122"/>
              </a:rPr>
              <a:t>与动词 </a:t>
            </a:r>
            <a:r>
              <a:rPr lang="en-US" altLang="zh-CN" sz="2400" b="1" dirty="0">
                <a:latin typeface="微软雅黑" panose="020B0503020204020204" pitchFamily="34" charset="-122"/>
                <a:ea typeface="微软雅黑" panose="020B0503020204020204" pitchFamily="34" charset="-122"/>
              </a:rPr>
              <a:t>happen </a:t>
            </a:r>
            <a:r>
              <a:rPr lang="zh-CN" altLang="en-US" sz="2400" b="1" dirty="0">
                <a:latin typeface="微软雅黑" panose="020B0503020204020204" pitchFamily="34" charset="-122"/>
                <a:ea typeface="微软雅黑" panose="020B0503020204020204" pitchFamily="34" charset="-122"/>
              </a:rPr>
              <a:t>之间是主动关系，所以 </a:t>
            </a:r>
            <a:r>
              <a:rPr lang="en-US" altLang="zh-CN" sz="2400" b="1" dirty="0">
                <a:latin typeface="微软雅黑" panose="020B0503020204020204" pitchFamily="34" charset="-122"/>
                <a:ea typeface="微软雅黑" panose="020B0503020204020204" pitchFamily="34" charset="-122"/>
              </a:rPr>
              <a:t>happen </a:t>
            </a:r>
            <a:r>
              <a:rPr lang="zh-CN" altLang="en-US" sz="2400" b="1" dirty="0">
                <a:latin typeface="微软雅黑" panose="020B0503020204020204" pitchFamily="34" charset="-122"/>
                <a:ea typeface="微软雅黑" panose="020B0503020204020204" pitchFamily="34" charset="-122"/>
              </a:rPr>
              <a:t>应用 </a:t>
            </a:r>
            <a:r>
              <a:rPr lang="en-US" altLang="zh-CN" sz="2400" b="1" dirty="0">
                <a:latin typeface="微软雅黑" panose="020B0503020204020204" pitchFamily="34" charset="-122"/>
                <a:ea typeface="微软雅黑" panose="020B0503020204020204" pitchFamily="34" charset="-122"/>
              </a:rPr>
              <a:t>v.-</a:t>
            </a:r>
            <a:r>
              <a:rPr lang="en-US" altLang="zh-CN" sz="2400" b="1" dirty="0" err="1">
                <a:latin typeface="微软雅黑" panose="020B0503020204020204" pitchFamily="34" charset="-122"/>
                <a:ea typeface="微软雅黑" panose="020B0503020204020204" pitchFamily="34" charset="-122"/>
              </a:rPr>
              <a:t>ing</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现在分词形式作非谓语。故此题正确答案为：</a:t>
            </a:r>
            <a:r>
              <a:rPr lang="en-US" altLang="zh-CN" sz="2400" b="1" dirty="0">
                <a:latin typeface="微软雅黑" panose="020B0503020204020204" pitchFamily="34" charset="-122"/>
                <a:ea typeface="微软雅黑" panose="020B0503020204020204" pitchFamily="34" charset="-122"/>
              </a:rPr>
              <a:t>happening</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本题考查词性变化。根据分析句子结构解题法，填入词应于</a:t>
            </a:r>
            <a:r>
              <a:rPr lang="en-US" altLang="zh-CN" sz="2400" b="1" dirty="0">
                <a:latin typeface="微软雅黑" panose="020B0503020204020204" pitchFamily="34" charset="-122"/>
                <a:ea typeface="微软雅黑" panose="020B0503020204020204" pitchFamily="34" charset="-122"/>
              </a:rPr>
              <a:t>patient </a:t>
            </a:r>
            <a:r>
              <a:rPr lang="zh-CN" altLang="en-US" sz="2400" b="1" dirty="0">
                <a:latin typeface="微软雅黑" panose="020B0503020204020204" pitchFamily="34" charset="-122"/>
                <a:ea typeface="微软雅黑" panose="020B0503020204020204" pitchFamily="34" charset="-122"/>
              </a:rPr>
              <a:t>一起作 </a:t>
            </a:r>
            <a:r>
              <a:rPr lang="en-US" altLang="zh-CN" sz="2400" b="1" dirty="0">
                <a:latin typeface="微软雅黑" panose="020B0503020204020204" pitchFamily="34" charset="-122"/>
                <a:ea typeface="微软雅黑" panose="020B0503020204020204" pitchFamily="34" charset="-122"/>
              </a:rPr>
              <a:t>be </a:t>
            </a:r>
            <a:r>
              <a:rPr lang="zh-CN" altLang="en-US" sz="2400" b="1" dirty="0">
                <a:latin typeface="微软雅黑" panose="020B0503020204020204" pitchFamily="34" charset="-122"/>
                <a:ea typeface="微软雅黑" panose="020B0503020204020204" pitchFamily="34" charset="-122"/>
              </a:rPr>
              <a:t>动词后的表语，也应用形容词形式，意为“抱有希望的”，故此题正确答案为：</a:t>
            </a:r>
            <a:r>
              <a:rPr lang="en-US" altLang="zh-CN" sz="2400" b="1" dirty="0">
                <a:latin typeface="微软雅黑" panose="020B0503020204020204" pitchFamily="34" charset="-122"/>
                <a:ea typeface="微软雅黑" panose="020B0503020204020204" pitchFamily="34" charset="-122"/>
              </a:rPr>
              <a:t>hopeful</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9875" y="679957"/>
            <a:ext cx="11232250" cy="3415030"/>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sym typeface="+mn-ea"/>
              </a:rPr>
              <a:t>We are supposed to take the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(responsible) for ourselves and our families. Several years before, my father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(lose) his job and was unemployed for a long time. However, he didn’t take it too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(serious) and get upset easily. Instead, he believed that he had enough time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(rest) and thought about how to make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new living. During that time, my dad never gave up sending his resumes ( </a:t>
            </a:r>
            <a:r>
              <a:rPr lang="zh-CN" altLang="en-US" sz="2400" dirty="0">
                <a:latin typeface="Times New Roman" panose="02020603050405020304" pitchFamily="18" charset="0"/>
                <a:cs typeface="Times New Roman" panose="02020603050405020304" pitchFamily="18" charset="0"/>
                <a:sym typeface="+mn-ea"/>
              </a:rPr>
              <a:t>简历 </a:t>
            </a:r>
            <a:r>
              <a:rPr lang="en-US" altLang="zh-CN" sz="2400" dirty="0">
                <a:latin typeface="Times New Roman" panose="02020603050405020304" pitchFamily="18" charset="0"/>
                <a:cs typeface="Times New Roman" panose="02020603050405020304" pitchFamily="18" charset="0"/>
                <a:sym typeface="+mn-ea"/>
              </a:rPr>
              <a:t>) to more than one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(employ), though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(he) mails didn’t always come back with good news.</a:t>
            </a:r>
          </a:p>
          <a:p>
            <a:pPr indent="457200" algn="just"/>
            <a:r>
              <a:rPr lang="en-US" altLang="zh-CN" sz="2400" dirty="0">
                <a:latin typeface="Times New Roman" panose="02020603050405020304" pitchFamily="18" charset="0"/>
                <a:cs typeface="Times New Roman" panose="02020603050405020304" pitchFamily="18" charset="0"/>
              </a:rPr>
              <a:t>Finally, my dad had received a well-paid job offer. So, when you are faced with challenges, choose to believe good things are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the way.</a:t>
            </a:r>
          </a:p>
        </p:txBody>
      </p:sp>
      <p:sp>
        <p:nvSpPr>
          <p:cNvPr id="9" name="文本框 8"/>
          <p:cNvSpPr txBox="1"/>
          <p:nvPr/>
        </p:nvSpPr>
        <p:spPr>
          <a:xfrm>
            <a:off x="2750220" y="2220218"/>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7322956" y="1758236"/>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rest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7069087" y="1392268"/>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seriously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105119" y="2534709"/>
            <a:ext cx="179070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employer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9415780" y="2534920"/>
            <a:ext cx="11474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991964" y="679822"/>
            <a:ext cx="271255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responsibility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6150610" y="1057472"/>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6706371" y="3588389"/>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sym typeface="+mn-ea"/>
              </a:rPr>
              <a:t>48.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本题考查词性变化。根据关键词解题法，空格前是冠词，应填入名词形式，故此题正确答案为：</a:t>
            </a:r>
            <a:r>
              <a:rPr lang="en-US" altLang="zh-CN" sz="2400" b="1" dirty="0">
                <a:latin typeface="微软雅黑" panose="020B0503020204020204" pitchFamily="34" charset="-122"/>
                <a:ea typeface="微软雅黑" panose="020B0503020204020204" pitchFamily="34" charset="-122"/>
                <a:sym typeface="+mn-ea"/>
              </a:rPr>
              <a:t>responsibility</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49.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本题考查动词的时态变化。根据分析句子结构解题法，连词 </a:t>
            </a:r>
            <a:r>
              <a:rPr lang="en-US" altLang="zh-CN" sz="2400" b="1" dirty="0">
                <a:latin typeface="微软雅黑" panose="020B0503020204020204" pitchFamily="34" charset="-122"/>
                <a:ea typeface="微软雅黑" panose="020B0503020204020204" pitchFamily="34" charset="-122"/>
                <a:sym typeface="+mn-ea"/>
              </a:rPr>
              <a:t>and </a:t>
            </a:r>
            <a:r>
              <a:rPr lang="zh-CN" altLang="en-US" sz="2400" b="1" dirty="0">
                <a:latin typeface="微软雅黑" panose="020B0503020204020204" pitchFamily="34" charset="-122"/>
                <a:ea typeface="微软雅黑" panose="020B0503020204020204" pitchFamily="34" charset="-122"/>
                <a:sym typeface="+mn-ea"/>
              </a:rPr>
              <a:t>前后分句时态一致，应用过去时，故此题正确答案为：</a:t>
            </a:r>
            <a:r>
              <a:rPr lang="en-US" altLang="zh-CN" sz="2400" b="1" dirty="0">
                <a:latin typeface="微软雅黑" panose="020B0503020204020204" pitchFamily="34" charset="-122"/>
                <a:ea typeface="微软雅黑" panose="020B0503020204020204" pitchFamily="34" charset="-122"/>
                <a:sym typeface="+mn-ea"/>
              </a:rPr>
              <a:t>lost</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50.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本题考查词性变化。根据关键词解题法，根据分析句子结构解题法，句子中已经有动词 </a:t>
            </a:r>
            <a:r>
              <a:rPr lang="en-US" altLang="zh-CN" sz="2400" b="1" dirty="0">
                <a:latin typeface="微软雅黑" panose="020B0503020204020204" pitchFamily="34" charset="-122"/>
                <a:ea typeface="微软雅黑" panose="020B0503020204020204" pitchFamily="34" charset="-122"/>
                <a:sym typeface="+mn-ea"/>
              </a:rPr>
              <a:t>take</a:t>
            </a:r>
            <a:r>
              <a:rPr lang="zh-CN" altLang="en-US" sz="2400" b="1" dirty="0">
                <a:latin typeface="微软雅黑" panose="020B0503020204020204" pitchFamily="34" charset="-122"/>
                <a:ea typeface="微软雅黑" panose="020B0503020204020204" pitchFamily="34" charset="-122"/>
                <a:sym typeface="+mn-ea"/>
              </a:rPr>
              <a:t>，此处应填入副词形式修饰动词，意为“没有太严肃地对待”。故此题正确答案为：</a:t>
            </a:r>
            <a:r>
              <a:rPr lang="en-US" altLang="zh-CN" sz="2400" b="1" dirty="0">
                <a:latin typeface="微软雅黑" panose="020B0503020204020204" pitchFamily="34" charset="-122"/>
                <a:ea typeface="微软雅黑" panose="020B0503020204020204" pitchFamily="34" charset="-122"/>
                <a:sym typeface="+mn-ea"/>
              </a:rPr>
              <a:t>seriously</a:t>
            </a:r>
            <a:r>
              <a:rPr lang="zh-CN" altLang="en-US" sz="2400" b="1" dirty="0">
                <a:latin typeface="微软雅黑" panose="020B0503020204020204" pitchFamily="34" charset="-122"/>
                <a:ea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sym typeface="+mn-ea"/>
            </a:endParaRPr>
          </a:p>
          <a:p>
            <a:pPr marL="0" indent="0">
              <a:buNone/>
            </a:pPr>
            <a:r>
              <a:rPr lang="en-US" altLang="zh-CN" sz="2400" b="1" dirty="0">
                <a:latin typeface="微软雅黑" panose="020B0503020204020204" pitchFamily="34" charset="-122"/>
                <a:ea typeface="微软雅黑" panose="020B0503020204020204" pitchFamily="34" charset="-122"/>
                <a:sym typeface="+mn-ea"/>
              </a:rPr>
              <a:t>51.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本题考查的是固定短语。</a:t>
            </a:r>
            <a:r>
              <a:rPr lang="en-US" altLang="zh-CN" sz="2400" b="1" dirty="0">
                <a:latin typeface="微软雅黑" panose="020B0503020204020204" pitchFamily="34" charset="-122"/>
                <a:ea typeface="微软雅黑" panose="020B0503020204020204" pitchFamily="34" charset="-122"/>
                <a:sym typeface="+mn-ea"/>
              </a:rPr>
              <a:t>have time to do “</a:t>
            </a:r>
            <a:r>
              <a:rPr lang="zh-CN" altLang="en-US" sz="2400" b="1" dirty="0">
                <a:latin typeface="微软雅黑" panose="020B0503020204020204" pitchFamily="34" charset="-122"/>
                <a:ea typeface="微软雅黑" panose="020B0503020204020204" pitchFamily="34" charset="-122"/>
                <a:sym typeface="+mn-ea"/>
              </a:rPr>
              <a:t>有时间做</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，故此题正确答案为：</a:t>
            </a:r>
            <a:r>
              <a:rPr lang="en-US" altLang="zh-CN" sz="2400" b="1" dirty="0">
                <a:latin typeface="微软雅黑" panose="020B0503020204020204" pitchFamily="34" charset="-122"/>
                <a:ea typeface="微软雅黑" panose="020B0503020204020204" pitchFamily="34" charset="-122"/>
                <a:sym typeface="+mn-ea"/>
              </a:rPr>
              <a:t>to rest</a:t>
            </a:r>
            <a:r>
              <a:rPr lang="zh-CN" altLang="en-US" sz="2400" b="1" dirty="0">
                <a:latin typeface="微软雅黑" panose="020B0503020204020204" pitchFamily="34" charset="-122"/>
                <a:ea typeface="微软雅黑" panose="020B0503020204020204" pitchFamily="34" charset="-122"/>
                <a:sym typeface="+mn-ea"/>
              </a:rPr>
              <a:t>。</a:t>
            </a:r>
          </a:p>
        </p:txBody>
      </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dirty="0"/>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sym typeface="+mn-ea"/>
              </a:rPr>
              <a:t>52.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本题考查的是冠词（固定搭配）。根据关键词解题法，空格后是名词，应填入冠词，和 </a:t>
            </a:r>
            <a:r>
              <a:rPr lang="en-US" altLang="zh-CN" sz="2400" b="1" dirty="0">
                <a:latin typeface="微软雅黑" panose="020B0503020204020204" pitchFamily="34" charset="-122"/>
                <a:ea typeface="微软雅黑" panose="020B0503020204020204" pitchFamily="34" charset="-122"/>
                <a:sym typeface="+mn-ea"/>
              </a:rPr>
              <a:t>make...living </a:t>
            </a:r>
            <a:r>
              <a:rPr lang="zh-CN" altLang="en-US" sz="2400" b="1" dirty="0">
                <a:latin typeface="微软雅黑" panose="020B0503020204020204" pitchFamily="34" charset="-122"/>
                <a:ea typeface="微软雅黑" panose="020B0503020204020204" pitchFamily="34" charset="-122"/>
                <a:sym typeface="+mn-ea"/>
              </a:rPr>
              <a:t>形成固定搭配，即 </a:t>
            </a:r>
            <a:r>
              <a:rPr lang="en-US" altLang="zh-CN" sz="2400" b="1" dirty="0">
                <a:latin typeface="微软雅黑" panose="020B0503020204020204" pitchFamily="34" charset="-122"/>
                <a:ea typeface="微软雅黑" panose="020B0503020204020204" pitchFamily="34" charset="-122"/>
                <a:sym typeface="+mn-ea"/>
              </a:rPr>
              <a:t>make a living </a:t>
            </a:r>
            <a:r>
              <a:rPr lang="zh-CN" altLang="en-US" sz="2400" b="1" dirty="0">
                <a:latin typeface="微软雅黑" panose="020B0503020204020204" pitchFamily="34" charset="-122"/>
                <a:ea typeface="微软雅黑" panose="020B0503020204020204" pitchFamily="34" charset="-122"/>
                <a:sym typeface="+mn-ea"/>
              </a:rPr>
              <a:t>（谋生），故此题正确答案为：</a:t>
            </a:r>
            <a:r>
              <a:rPr lang="en-US" altLang="zh-CN" sz="2400" b="1" dirty="0">
                <a:latin typeface="微软雅黑" panose="020B0503020204020204" pitchFamily="34" charset="-122"/>
                <a:ea typeface="微软雅黑" panose="020B0503020204020204" pitchFamily="34" charset="-122"/>
                <a:sym typeface="+mn-ea"/>
              </a:rPr>
              <a:t>a</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53.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本题考查词性变化。根据关键词解题法，空格前是限定词，应填入名词形式。又根据句意“我父亲从来没有放弃发简历给众多雇主”，此处应是“雇主，用人单位”的意思。故此题正确答案为：</a:t>
            </a:r>
            <a:r>
              <a:rPr lang="en-US" altLang="zh-CN" sz="2400" b="1" dirty="0">
                <a:latin typeface="微软雅黑" panose="020B0503020204020204" pitchFamily="34" charset="-122"/>
                <a:ea typeface="微软雅黑" panose="020B0503020204020204" pitchFamily="34" charset="-122"/>
                <a:sym typeface="+mn-ea"/>
              </a:rPr>
              <a:t>employer</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54.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本题考查物主代词。根据关键词解题法，空格后是名词，应填入物主代词形式作定语。故此题正确答案为：</a:t>
            </a:r>
            <a:r>
              <a:rPr lang="en-US" altLang="zh-CN" sz="2400" b="1" dirty="0">
                <a:latin typeface="微软雅黑" panose="020B0503020204020204" pitchFamily="34" charset="-122"/>
                <a:ea typeface="微软雅黑" panose="020B0503020204020204" pitchFamily="34" charset="-122"/>
                <a:sym typeface="+mn-ea"/>
              </a:rPr>
              <a:t>his</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55.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本题考查介词（固定搭配）。根据分析句子结构解题法，谓语动词</a:t>
            </a:r>
            <a:r>
              <a:rPr lang="en-US" altLang="zh-CN" sz="2400" b="1" dirty="0">
                <a:latin typeface="微软雅黑" panose="020B0503020204020204" pitchFamily="34" charset="-122"/>
                <a:ea typeface="微软雅黑" panose="020B0503020204020204" pitchFamily="34" charset="-122"/>
                <a:sym typeface="+mn-ea"/>
              </a:rPr>
              <a:t>are</a:t>
            </a:r>
            <a:r>
              <a:rPr lang="zh-CN" altLang="en-US" sz="2400" b="1" dirty="0">
                <a:latin typeface="微软雅黑" panose="020B0503020204020204" pitchFamily="34" charset="-122"/>
                <a:ea typeface="微软雅黑" panose="020B0503020204020204" pitchFamily="34" charset="-122"/>
                <a:sym typeface="+mn-ea"/>
              </a:rPr>
              <a:t>和名词</a:t>
            </a:r>
            <a:r>
              <a:rPr lang="en-US" altLang="zh-CN" sz="2400" b="1" dirty="0">
                <a:latin typeface="微软雅黑" panose="020B0503020204020204" pitchFamily="34" charset="-122"/>
                <a:ea typeface="微软雅黑" panose="020B0503020204020204" pitchFamily="34" charset="-122"/>
                <a:sym typeface="+mn-ea"/>
              </a:rPr>
              <a:t>the way</a:t>
            </a:r>
            <a:r>
              <a:rPr lang="zh-CN" altLang="en-US" sz="2400" b="1" dirty="0">
                <a:latin typeface="微软雅黑" panose="020B0503020204020204" pitchFamily="34" charset="-122"/>
                <a:ea typeface="微软雅黑" panose="020B0503020204020204" pitchFamily="34" charset="-122"/>
                <a:sym typeface="+mn-ea"/>
              </a:rPr>
              <a:t>之间缺少介词成分以形成介词短语。此处应填入</a:t>
            </a:r>
            <a:r>
              <a:rPr lang="en-US" altLang="zh-CN" sz="2400" b="1" dirty="0">
                <a:latin typeface="微软雅黑" panose="020B0503020204020204" pitchFamily="34" charset="-122"/>
                <a:ea typeface="微软雅黑" panose="020B0503020204020204" pitchFamily="34" charset="-122"/>
                <a:sym typeface="+mn-ea"/>
              </a:rPr>
              <a:t>on</a:t>
            </a:r>
            <a:r>
              <a:rPr lang="zh-CN" altLang="en-US" sz="2400" b="1" dirty="0">
                <a:latin typeface="微软雅黑" panose="020B0503020204020204" pitchFamily="34" charset="-122"/>
                <a:ea typeface="微软雅黑" panose="020B0503020204020204" pitchFamily="34" charset="-122"/>
                <a:sym typeface="+mn-ea"/>
              </a:rPr>
              <a:t>与后面的</a:t>
            </a:r>
            <a:r>
              <a:rPr lang="en-US" altLang="zh-CN" sz="2400" b="1" dirty="0">
                <a:latin typeface="微软雅黑" panose="020B0503020204020204" pitchFamily="34" charset="-122"/>
                <a:ea typeface="微软雅黑" panose="020B0503020204020204" pitchFamily="34" charset="-122"/>
                <a:sym typeface="+mn-ea"/>
              </a:rPr>
              <a:t>the way</a:t>
            </a:r>
            <a:r>
              <a:rPr lang="zh-CN" altLang="en-US" sz="2400" b="1" dirty="0">
                <a:latin typeface="微软雅黑" panose="020B0503020204020204" pitchFamily="34" charset="-122"/>
                <a:ea typeface="微软雅黑" panose="020B0503020204020204" pitchFamily="34" charset="-122"/>
                <a:sym typeface="+mn-ea"/>
              </a:rPr>
              <a:t>形成固定搭配，即</a:t>
            </a:r>
            <a:r>
              <a:rPr lang="en-US" altLang="zh-CN" sz="2400" b="1" dirty="0">
                <a:latin typeface="微软雅黑" panose="020B0503020204020204" pitchFamily="34" charset="-122"/>
                <a:ea typeface="微软雅黑" panose="020B0503020204020204" pitchFamily="34" charset="-122"/>
                <a:sym typeface="+mn-ea"/>
              </a:rPr>
              <a:t>on the way</a:t>
            </a:r>
            <a:r>
              <a:rPr lang="zh-CN" altLang="en-US" sz="2400" b="1" dirty="0">
                <a:latin typeface="微软雅黑" panose="020B0503020204020204" pitchFamily="34" charset="-122"/>
                <a:ea typeface="微软雅黑" panose="020B0503020204020204" pitchFamily="34" charset="-122"/>
                <a:sym typeface="+mn-ea"/>
              </a:rPr>
              <a:t>（在路上，正在到来）。故此题正确答案为：</a:t>
            </a:r>
            <a:r>
              <a:rPr lang="en-US" altLang="zh-CN" sz="2400" b="1" dirty="0">
                <a:latin typeface="微软雅黑" panose="020B0503020204020204" pitchFamily="34" charset="-122"/>
                <a:ea typeface="微软雅黑" panose="020B0503020204020204" pitchFamily="34" charset="-122"/>
                <a:sym typeface="+mn-ea"/>
              </a:rPr>
              <a:t>on</a:t>
            </a:r>
            <a:r>
              <a:rPr lang="zh-CN" altLang="en-US" sz="2400" b="1" dirty="0">
                <a:latin typeface="微软雅黑" panose="020B0503020204020204" pitchFamily="34" charset="-122"/>
                <a:ea typeface="微软雅黑" panose="020B0503020204020204" pitchFamily="34" charset="-122"/>
                <a:sym typeface="+mn-ea"/>
              </a:rPr>
              <a:t>。</a:t>
            </a:r>
          </a:p>
        </p:txBody>
      </p:sp>
      <p:sp>
        <p:nvSpPr>
          <p:cNvPr id="2" name="灯片编号占位符 1"/>
          <p:cNvSpPr>
            <a:spLocks noGrp="1"/>
          </p:cNvSpPr>
          <p:nvPr>
            <p:ph type="sldNum" sz="quarter" idx="12"/>
          </p:nvPr>
        </p:nvSpPr>
        <p:spPr/>
        <p:txBody>
          <a:bodyPr/>
          <a:lstStyle/>
          <a:p>
            <a:fld id="{879EF9BB-81F1-401D-AA19-680A8E0D7F6D}" type="slidenum">
              <a:rPr lang="en-US" smtClean="0"/>
              <a:t>55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56</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57</a:t>
            </a:fld>
            <a:endParaRPr lang="en-US" dirty="0"/>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Without a map in hand, 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你们会迷路的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As means of transports develop,</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旅游变得越来越便宜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John didn’t come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因为昨天他生病了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hour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这种时候市场总是很拥挤的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My boss doesn’t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允许我使用手机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76675" y="4582990"/>
            <a:ext cx="486092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allow me to use my cellphone</a:t>
            </a:r>
          </a:p>
        </p:txBody>
      </p:sp>
      <p:sp>
        <p:nvSpPr>
          <p:cNvPr id="9" name="文本框 8"/>
          <p:cNvSpPr txBox="1"/>
          <p:nvPr/>
        </p:nvSpPr>
        <p:spPr>
          <a:xfrm>
            <a:off x="3925022" y="2925831"/>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because he got/was sick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62337" y="2392587"/>
            <a:ext cx="6622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traveling becomes cheaper and cheaper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57395" y="1325809"/>
            <a:ext cx="70250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you will get/be 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50206" y="3551903"/>
            <a:ext cx="61868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the market is always crowded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2" name="图片 11">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7587" y="563171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8" name="文本框 7"/>
          <p:cNvSpPr txBox="1"/>
          <p:nvPr/>
        </p:nvSpPr>
        <p:spPr>
          <a:xfrm>
            <a:off x="371475" y="334645"/>
            <a:ext cx="10861040" cy="5345438"/>
          </a:xfrm>
          <a:prstGeom prst="rect">
            <a:avLst/>
          </a:prstGeom>
          <a:noFill/>
        </p:spPr>
        <p:txBody>
          <a:bodyPr wrap="square" rtlCol="0">
            <a:spAutoFit/>
          </a:bodyPr>
          <a:lstStyle/>
          <a:p>
            <a:pPr algn="just">
              <a:lnSpc>
                <a:spcPct val="110000"/>
              </a:lnSpc>
            </a:pPr>
            <a:r>
              <a:rPr lang="zh-CN" altLang="en-US" sz="2400" b="1" dirty="0">
                <a:solidFill>
                  <a:srgbClr val="002060"/>
                </a:solidFill>
                <a:latin typeface="微软雅黑" panose="020B0503020204020204" pitchFamily="34" charset="-122"/>
                <a:ea typeface="微软雅黑" panose="020B0503020204020204" pitchFamily="34" charset="-122"/>
                <a:sym typeface="+mn-ea"/>
              </a:rPr>
              <a:t>解  析：</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本题考查的是动词固定搭配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get/be lost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，故本题的正确答案为：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you will get/be lost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1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本题考查的是形容词比较级的常用句式，</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谓语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比较级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+and+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比较级（越来越</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），故本题的正确答案为：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traveling becomes cheaper and cheaper</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1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此题考查原因状语从句结构。主句用了一般过去时，从句也应该保持一致。故本题的正确答案为：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because he got/was sick yesterday</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1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本题考查的是定语从句的知识点。根据主句中已有的先行词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hour</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（时候）可知，引导定语从句的关系代词应为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when</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。根据汉语提示，本题的正确答案为：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when the market is always crowded</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1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本题考查的是动词固定搭配</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allow sb. to do </a:t>
            </a:r>
            <a:r>
              <a:rPr lang="en-US" altLang="zh-CN" sz="2400" b="1" dirty="0" err="1">
                <a:latin typeface="微软雅黑" panose="020B0503020204020204" pitchFamily="34" charset="-122"/>
                <a:ea typeface="微软雅黑" panose="020B0503020204020204" pitchFamily="34" charset="-122"/>
                <a:cs typeface="Times New Roman" panose="02020603050405020304" pitchFamily="18" charset="0"/>
              </a:rPr>
              <a:t>sth</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故本题的正确答案为：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allow me to use my cellphone</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左箭头 32">
            <a:hlinkClick r:id="rId3" action="ppaction://hlinksldjump"/>
          </p:cNvPr>
          <p:cNvSpPr/>
          <p:nvPr/>
        </p:nvSpPr>
        <p:spPr>
          <a:xfrm>
            <a:off x="10058109" y="6175473"/>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My team won the football match yesterday! </a:t>
            </a:r>
          </a:p>
          <a:p>
            <a:r>
              <a:rPr lang="en-US" altLang="zh-CN" sz="2800" b="1" dirty="0">
                <a:latin typeface="微软雅黑" panose="020B0503020204020204" pitchFamily="34" charset="-122"/>
                <a:ea typeface="微软雅黑" panose="020B0503020204020204" pitchFamily="34" charset="-122"/>
              </a:rPr>
              <a:t>    M: 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That’s right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Best wishes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Congratulations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pity</a:t>
            </a:r>
          </a:p>
        </p:txBody>
      </p:sp>
      <p:sp>
        <p:nvSpPr>
          <p:cNvPr id="11" name="文本框 10"/>
          <p:cNvSpPr txBox="1"/>
          <p:nvPr/>
        </p:nvSpPr>
        <p:spPr>
          <a:xfrm>
            <a:off x="2252327" y="93492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 </a:t>
            </a:r>
            <a:r>
              <a:rPr lang="en-US" sz="2400" dirty="0">
                <a:latin typeface="微软雅黑" panose="020B0503020204020204" pitchFamily="34" charset="-122"/>
                <a:ea typeface="微软雅黑" panose="020B0503020204020204" pitchFamily="34" charset="-122"/>
              </a:rPr>
              <a:t>My team won the football match yesterday! （</a:t>
            </a:r>
            <a:r>
              <a:rPr lang="zh-CN" altLang="en-US" sz="2400" dirty="0">
                <a:latin typeface="微软雅黑" panose="020B0503020204020204" pitchFamily="34" charset="-122"/>
                <a:ea typeface="微软雅黑" panose="020B0503020204020204" pitchFamily="34" charset="-122"/>
              </a:rPr>
              <a:t>我的队赢了昨天的足球赛！），可判断说话人应当表示祝贺，</a:t>
            </a:r>
            <a:r>
              <a:rPr lang="en-US"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项“恭喜！”最符合对话情景。因此，答案是 </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635764"/>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61.【写作内容】假设你是李华，上周你参加了学校组织的演讲比赛，并荣获一等奖。由于你的英语教师张老师对你这次参赛提供了许多帮助，现在你想给他写一封英文电子邮件表达谢意。</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Zhang, </a:t>
            </a:r>
          </a:p>
          <a:p>
            <a:pPr marL="0" indent="0">
              <a:buNone/>
            </a:pPr>
            <a:r>
              <a:rPr lang="en-US" altLang="zh-CN" sz="2400" b="1" dirty="0">
                <a:latin typeface="微软雅黑" panose="020B0503020204020204" pitchFamily="34" charset="-122"/>
                <a:ea typeface="微软雅黑" panose="020B0503020204020204" pitchFamily="34" charset="-122"/>
              </a:rPr>
              <a:t>     I am writing to send my heartfelt thanks to you. I won the first prize in the English speech contest at school last week. I know I could make it because you helped me patiently before the contest. So thank you very much for your help.</a:t>
            </a:r>
          </a:p>
          <a:p>
            <a:pPr marL="0" indent="0" algn="r">
              <a:buNone/>
            </a:pPr>
            <a:r>
              <a:rPr lang="en-US" altLang="zh-CN" sz="2400" b="1" dirty="0">
                <a:latin typeface="微软雅黑" panose="020B0503020204020204" pitchFamily="34" charset="-122"/>
                <a:ea typeface="微软雅黑" panose="020B0503020204020204" pitchFamily="34" charset="-122"/>
              </a:rPr>
              <a:t>Yours, </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08512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Don’t give up so soon. You need to try _______ second time.</a:t>
            </a:r>
          </a:p>
          <a:p>
            <a:r>
              <a:rPr lang="en-US" altLang="zh-CN" sz="2400" b="1" dirty="0">
                <a:latin typeface="微软雅黑" panose="020B0503020204020204" pitchFamily="34" charset="-122"/>
                <a:ea typeface="微软雅黑" panose="020B0503020204020204" pitchFamily="34" charset="-122"/>
              </a:rPr>
              <a:t>	A. the 	B. / 		C. a 		D. 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解析：本题考查冠词。根据分析法和句意，这里是考查“</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序数词”表示“又一”这一用法，表示“你需要再试一次”，故选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03432" y="1093077"/>
            <a:ext cx="1187692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He tried to solve the problem in two ways, but _______ of them 	  	     worked.</a:t>
            </a:r>
          </a:p>
          <a:p>
            <a:r>
              <a:rPr lang="en-US" altLang="zh-CN" sz="2400" b="1" dirty="0">
                <a:latin typeface="微软雅黑" panose="020B0503020204020204" pitchFamily="34" charset="-122"/>
                <a:ea typeface="微软雅黑" panose="020B0503020204020204" pitchFamily="34" charset="-122"/>
              </a:rPr>
              <a:t>	A. either 		B. both 	C. none 	D. </a:t>
            </a:r>
            <a:r>
              <a:rPr lang="en-US" altLang="zh-CN" sz="2400" b="1" dirty="0" err="1">
                <a:latin typeface="微软雅黑" panose="020B0503020204020204" pitchFamily="34" charset="-122"/>
                <a:ea typeface="微软雅黑" panose="020B0503020204020204" pitchFamily="34" charset="-122"/>
              </a:rPr>
              <a:t>neith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解析：本题考查不定代词。根据分析法和句意，由</a:t>
            </a:r>
            <a:r>
              <a:rPr lang="en-US" altLang="zh-CN" sz="2400" dirty="0">
                <a:latin typeface="微软雅黑" panose="020B0503020204020204" pitchFamily="34" charset="-122"/>
                <a:ea typeface="微软雅黑" panose="020B0503020204020204" pitchFamily="34" charset="-122"/>
              </a:rPr>
              <a:t>but</a:t>
            </a:r>
            <a:r>
              <a:rPr lang="zh-CN" altLang="en-US" sz="2400" dirty="0">
                <a:latin typeface="微软雅黑" panose="020B0503020204020204" pitchFamily="34" charset="-122"/>
                <a:ea typeface="微软雅黑" panose="020B0503020204020204" pitchFamily="34" charset="-122"/>
              </a:rPr>
              <a:t>这一转折连词可推断第二分句的句意为“但是这两个方法都没用”。</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项</a:t>
            </a:r>
            <a:r>
              <a:rPr lang="en-US" altLang="zh-CN" sz="2400" dirty="0">
                <a:latin typeface="微软雅黑" panose="020B0503020204020204" pitchFamily="34" charset="-122"/>
                <a:ea typeface="微软雅黑" panose="020B0503020204020204" pitchFamily="34" charset="-122"/>
              </a:rPr>
              <a:t>neither</a:t>
            </a:r>
            <a:r>
              <a:rPr lang="zh-CN" altLang="en-US" sz="2400" dirty="0">
                <a:latin typeface="微软雅黑" panose="020B0503020204020204" pitchFamily="34" charset="-122"/>
                <a:ea typeface="微软雅黑" panose="020B0503020204020204" pitchFamily="34" charset="-122"/>
              </a:rPr>
              <a:t>意为“两者都不”，符合句意，故选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All the students except Sam _______ sitting in the classroom.</a:t>
            </a:r>
          </a:p>
          <a:p>
            <a:r>
              <a:rPr lang="en-US" altLang="zh-CN" sz="2400" b="1" dirty="0">
                <a:latin typeface="微软雅黑" panose="020B0503020204020204" pitchFamily="34" charset="-122"/>
                <a:ea typeface="微软雅黑" panose="020B0503020204020204" pitchFamily="34" charset="-122"/>
              </a:rPr>
              <a:t> 	A. are 	B. be 		C. is 		D. being</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解析：本题考查主谓一致。根据定点法，本题真正的主语是</a:t>
            </a:r>
            <a:r>
              <a:rPr lang="en-US" altLang="zh-CN" sz="2400" dirty="0">
                <a:latin typeface="微软雅黑" panose="020B0503020204020204" pitchFamily="34" charset="-122"/>
                <a:ea typeface="微软雅黑" panose="020B0503020204020204" pitchFamily="34" charset="-122"/>
              </a:rPr>
              <a:t>All the students</a:t>
            </a:r>
            <a:r>
              <a:rPr lang="zh-CN" altLang="en-US" sz="2400" dirty="0">
                <a:latin typeface="微软雅黑" panose="020B0503020204020204" pitchFamily="34" charset="-122"/>
                <a:ea typeface="微软雅黑" panose="020B0503020204020204" pitchFamily="34" charset="-122"/>
              </a:rPr>
              <a:t>，其后有介词</a:t>
            </a:r>
            <a:r>
              <a:rPr lang="en-US" altLang="zh-CN" sz="2400" dirty="0">
                <a:latin typeface="微软雅黑" panose="020B0503020204020204" pitchFamily="34" charset="-122"/>
                <a:ea typeface="微软雅黑" panose="020B0503020204020204" pitchFamily="34" charset="-122"/>
              </a:rPr>
              <a:t>except</a:t>
            </a:r>
            <a:r>
              <a:rPr lang="zh-CN" altLang="en-US" sz="2400" dirty="0">
                <a:latin typeface="微软雅黑" panose="020B0503020204020204" pitchFamily="34" charset="-122"/>
                <a:ea typeface="微软雅黑" panose="020B0503020204020204" pitchFamily="34" charset="-122"/>
              </a:rPr>
              <a:t>，谓语动词需要和前面的主语保持一致，因此，后面动词的形式要用复数，故选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As the eldest kid in the family, Sally looked _______ her three little 	    sisters. </a:t>
            </a:r>
          </a:p>
          <a:p>
            <a:r>
              <a:rPr lang="en-US" altLang="zh-CN" sz="2400" b="1" dirty="0">
                <a:latin typeface="微软雅黑" panose="020B0503020204020204" pitchFamily="34" charset="-122"/>
                <a:ea typeface="微软雅黑" panose="020B0503020204020204" pitchFamily="34" charset="-122"/>
              </a:rPr>
              <a:t>	A. after 	B. out 	C. up 		D. for</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本题考查短语动词的词意。A项look after意为“照顾”，B项look out意为“注意，留神”，C项look up意为“查阅”，D项look for意为“寻找”。根据句意，可筛选出A项，在这里意为“作为家里最年长的孩子，莎莉照顾起了她的三个妹妹”，故选A。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sym typeface="+mn-ea"/>
              </a:rPr>
              <a:t>(     ) </a:t>
            </a:r>
            <a:r>
              <a:rPr lang="en-US" altLang="zh-CN" sz="2400" b="1" dirty="0">
                <a:latin typeface="微软雅黑" panose="020B0503020204020204" pitchFamily="34" charset="-122"/>
                <a:ea typeface="微软雅黑" panose="020B0503020204020204" pitchFamily="34" charset="-122"/>
              </a:rPr>
              <a:t>5. _______ the heavy luggage, she left for the airport. </a:t>
            </a:r>
          </a:p>
          <a:p>
            <a:r>
              <a:rPr lang="en-US" altLang="zh-CN" sz="2400" b="1" dirty="0">
                <a:latin typeface="微软雅黑" panose="020B0503020204020204" pitchFamily="34" charset="-122"/>
                <a:ea typeface="微软雅黑" panose="020B0503020204020204" pitchFamily="34" charset="-122"/>
              </a:rPr>
              <a:t>	A. Carried 		B. Carrying 		C. Being carried 	D. To carry</a:t>
            </a:r>
          </a:p>
        </p:txBody>
      </p:sp>
      <p:sp>
        <p:nvSpPr>
          <p:cNvPr id="7" name="文本框 6"/>
          <p:cNvSpPr txBox="1"/>
          <p:nvPr/>
        </p:nvSpPr>
        <p:spPr>
          <a:xfrm>
            <a:off x="1061017"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本题考查现在分词。根据定点法，由主句中She left及句意可知，动作</a:t>
            </a:r>
          </a:p>
          <a:p>
            <a:r>
              <a:rPr sz="2400" dirty="0">
                <a:latin typeface="微软雅黑" panose="020B0503020204020204" pitchFamily="34" charset="-122"/>
                <a:ea typeface="微软雅黑" panose="020B0503020204020204" pitchFamily="34" charset="-122"/>
              </a:rPr>
              <a:t>carry的发出者也是She，构成主动关系，应用现在分词，表伴随状语，故选B。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 he always goes to swimming.</a:t>
            </a:r>
          </a:p>
          <a:p>
            <a:r>
              <a:rPr lang="en-US" altLang="zh-CN" sz="2400" b="1" dirty="0">
                <a:latin typeface="微软雅黑" panose="020B0503020204020204" pitchFamily="34" charset="-122"/>
                <a:ea typeface="微软雅黑" panose="020B0503020204020204" pitchFamily="34" charset="-122"/>
              </a:rPr>
              <a:t>	A. Cold it is however 	B. However cold it is </a:t>
            </a:r>
          </a:p>
          <a:p>
            <a:r>
              <a:rPr lang="en-US" altLang="zh-CN" sz="2400" b="1" dirty="0">
                <a:latin typeface="微软雅黑" panose="020B0503020204020204" pitchFamily="34" charset="-122"/>
                <a:ea typeface="微软雅黑" panose="020B0503020204020204" pitchFamily="34" charset="-122"/>
              </a:rPr>
              <a:t>	C. Cold however it is 	D. However it is cold</a:t>
            </a:r>
          </a:p>
        </p:txBody>
      </p:sp>
      <p:sp>
        <p:nvSpPr>
          <p:cNvPr id="7" name="文本框 6"/>
          <p:cNvSpPr txBox="1"/>
          <p:nvPr/>
        </p:nvSpPr>
        <p:spPr>
          <a:xfrm flipH="1">
            <a:off x="658205" y="117528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本题考查疑问词+ever引导的让步状语从句。根据分析法和句意，he </a:t>
            </a:r>
          </a:p>
          <a:p>
            <a:r>
              <a:rPr sz="2400" dirty="0">
                <a:latin typeface="微软雅黑" panose="020B0503020204020204" pitchFamily="34" charset="-122"/>
                <a:ea typeface="微软雅黑" panose="020B0503020204020204" pitchFamily="34" charset="-122"/>
              </a:rPr>
              <a:t>always goes to swimming为主句，可判断前半句是让步状语从句，意为</a:t>
            </a:r>
          </a:p>
          <a:p>
            <a:r>
              <a:rPr sz="2400" dirty="0">
                <a:latin typeface="微软雅黑" panose="020B0503020204020204" pitchFamily="34" charset="-122"/>
                <a:ea typeface="微软雅黑" panose="020B0503020204020204" pitchFamily="34" charset="-122"/>
              </a:rPr>
              <a:t>“不管天气有多冷”，其正确形式：疑问词+ever+形容词+主语+谓语，故选B。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Would you mind my turning off the light? </a:t>
            </a:r>
          </a:p>
          <a:p>
            <a:r>
              <a:rPr lang="en-US" altLang="zh-CN" sz="2800" b="1" dirty="0">
                <a:latin typeface="微软雅黑" panose="020B0503020204020204" pitchFamily="34" charset="-122"/>
                <a:ea typeface="微软雅黑" panose="020B0503020204020204" pitchFamily="34" charset="-122"/>
              </a:rPr>
              <a:t>    M: 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No, go ahead 		B. Yes, I would </a:t>
            </a:r>
          </a:p>
          <a:p>
            <a:r>
              <a:rPr lang="en-US" altLang="zh-CN" sz="2800" b="1" dirty="0">
                <a:latin typeface="微软雅黑" panose="020B0503020204020204" pitchFamily="34" charset="-122"/>
                <a:ea typeface="微软雅黑" panose="020B0503020204020204" pitchFamily="34" charset="-122"/>
              </a:rPr>
              <a:t>C.  No, please don’t 	D. Yes, please</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 </a:t>
            </a:r>
            <a:r>
              <a:rPr lang="en-US" sz="2400" dirty="0">
                <a:latin typeface="微软雅黑" panose="020B0503020204020204" pitchFamily="34" charset="-122"/>
                <a:ea typeface="微软雅黑" panose="020B0503020204020204" pitchFamily="34" charset="-122"/>
              </a:rPr>
              <a:t>Would you mind my turning off the light?（</a:t>
            </a:r>
            <a:r>
              <a:rPr lang="zh-CN" altLang="en-US" sz="2400" dirty="0">
                <a:latin typeface="微软雅黑" panose="020B0503020204020204" pitchFamily="34" charset="-122"/>
                <a:ea typeface="微软雅黑" panose="020B0503020204020204" pitchFamily="34" charset="-122"/>
              </a:rPr>
              <a:t>你介意我关灯吗？），可得知说话人是在征求对方意见。</a:t>
            </a:r>
            <a:r>
              <a:rPr lang="en-US"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项“是的，我想要”、</a:t>
            </a:r>
            <a:r>
              <a:rPr lang="en-US"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项“不介意，请别关”、</a:t>
            </a:r>
            <a:r>
              <a:rPr lang="en-US"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项“是的，请吧”均为不正确的应答。而 </a:t>
            </a:r>
            <a:r>
              <a:rPr lang="en-US"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项“不介意，去关吧”符合对话情景。因此，答案是 </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By this time tomorrow, we _______ the football game. </a:t>
            </a:r>
          </a:p>
          <a:p>
            <a:r>
              <a:rPr lang="en-US" altLang="zh-CN" sz="2400" b="1" dirty="0">
                <a:latin typeface="微软雅黑" panose="020B0503020204020204" pitchFamily="34" charset="-122"/>
                <a:ea typeface="微软雅黑" panose="020B0503020204020204" pitchFamily="34" charset="-122"/>
              </a:rPr>
              <a:t>	A. will be watching 	B. will watch </a:t>
            </a:r>
          </a:p>
          <a:p>
            <a:r>
              <a:rPr lang="en-US" altLang="zh-CN" sz="2400" b="1" dirty="0">
                <a:latin typeface="微软雅黑" panose="020B0503020204020204" pitchFamily="34" charset="-122"/>
                <a:ea typeface="微软雅黑" panose="020B0503020204020204" pitchFamily="34" charset="-122"/>
              </a:rPr>
              <a:t>	C. have watched 		D. watch</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解析：本题考查将来进行时态。根据定点法和分析法，由题干中</a:t>
            </a:r>
            <a:r>
              <a:rPr lang="en-US" sz="2400" dirty="0">
                <a:latin typeface="微软雅黑" panose="020B0503020204020204" pitchFamily="34" charset="-122"/>
                <a:ea typeface="微软雅黑" panose="020B0503020204020204" pitchFamily="34" charset="-122"/>
              </a:rPr>
              <a:t>By this time tomorrow</a:t>
            </a:r>
            <a:r>
              <a:rPr lang="zh-CN" altLang="en-US" sz="2400" dirty="0">
                <a:latin typeface="微软雅黑" panose="020B0503020204020204" pitchFamily="34" charset="-122"/>
                <a:ea typeface="微软雅黑" panose="020B0503020204020204" pitchFamily="34" charset="-122"/>
              </a:rPr>
              <a:t>可知，此处表示“明天这个时候”正在发生的事情。</a:t>
            </a:r>
            <a:r>
              <a:rPr lang="en-US"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项</a:t>
            </a:r>
            <a:r>
              <a:rPr lang="en-US" sz="2400" dirty="0">
                <a:latin typeface="微软雅黑" panose="020B0503020204020204" pitchFamily="34" charset="-122"/>
                <a:ea typeface="微软雅黑" panose="020B0503020204020204" pitchFamily="34" charset="-122"/>
              </a:rPr>
              <a:t>will be watching</a:t>
            </a:r>
            <a:r>
              <a:rPr lang="zh-CN" altLang="en-US" sz="2400" dirty="0">
                <a:latin typeface="微软雅黑" panose="020B0503020204020204" pitchFamily="34" charset="-122"/>
                <a:ea typeface="微软雅黑" panose="020B0503020204020204" pitchFamily="34" charset="-122"/>
              </a:rPr>
              <a:t>符合题意和语境，故选</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 made her worried was her daughter’s illness.</a:t>
            </a:r>
          </a:p>
          <a:p>
            <a:r>
              <a:rPr lang="en-US" altLang="zh-CN" sz="2400" b="1" dirty="0">
                <a:latin typeface="微软雅黑" panose="020B0503020204020204" pitchFamily="34" charset="-122"/>
                <a:ea typeface="微软雅黑" panose="020B0503020204020204" pitchFamily="34" charset="-122"/>
              </a:rPr>
              <a:t>	A. That 		B. What 		C. Whether 		D. Who</a:t>
            </a:r>
          </a:p>
        </p:txBody>
      </p:sp>
      <p:sp>
        <p:nvSpPr>
          <p:cNvPr id="7" name="文本框 6"/>
          <p:cNvSpPr txBox="1"/>
          <p:nvPr/>
        </p:nvSpPr>
        <p:spPr>
          <a:xfrm>
            <a:off x="528520" y="1082860"/>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本题考查主语从句。根据定点法和分析法，由题干中的made her worried可知，made前缺少主语，B项what是表示内容的，既引导主语从句，又作made的主语，故选B。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on Saturday _______ he returned home.</a:t>
            </a:r>
          </a:p>
          <a:p>
            <a:r>
              <a:rPr lang="en-US" altLang="zh-CN" sz="2400" b="1" dirty="0">
                <a:latin typeface="微软雅黑" panose="020B0503020204020204" pitchFamily="34" charset="-122"/>
                <a:ea typeface="微软雅黑" panose="020B0503020204020204" pitchFamily="34" charset="-122"/>
              </a:rPr>
              <a:t>	A. that 	B. when 	C. where 	D. what</a:t>
            </a:r>
          </a:p>
        </p:txBody>
      </p:sp>
      <p:sp>
        <p:nvSpPr>
          <p:cNvPr id="7" name="文本框 6"/>
          <p:cNvSpPr txBox="1"/>
          <p:nvPr/>
        </p:nvSpPr>
        <p:spPr>
          <a:xfrm>
            <a:off x="126347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本题考查强调句型。根据定点法和分析法，后半句he returned home是完整的句子，而前面的on Saturday作时间状语，空格处不缺任何句子成</a:t>
            </a:r>
          </a:p>
          <a:p>
            <a:r>
              <a:rPr sz="2400" dirty="0">
                <a:latin typeface="微软雅黑" panose="020B0503020204020204" pitchFamily="34" charset="-122"/>
                <a:ea typeface="微软雅黑" panose="020B0503020204020204" pitchFamily="34" charset="-122"/>
              </a:rPr>
              <a:t>分，再根据It was可知，此句是强调结构，即it was…that…，故选A。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06521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Not only _______ music, but also she likes sports.</a:t>
            </a:r>
          </a:p>
          <a:p>
            <a:r>
              <a:rPr lang="en-US" altLang="zh-CN" sz="2400" b="1" dirty="0">
                <a:latin typeface="微软雅黑" panose="020B0503020204020204" pitchFamily="34" charset="-122"/>
                <a:ea typeface="微软雅黑" panose="020B0503020204020204" pitchFamily="34" charset="-122"/>
              </a:rPr>
              <a:t>	A. Lily likes 			B. Lily does like </a:t>
            </a:r>
          </a:p>
          <a:p>
            <a:r>
              <a:rPr lang="en-US" altLang="zh-CN" sz="2400" b="1" dirty="0">
                <a:latin typeface="微软雅黑" panose="020B0503020204020204" pitchFamily="34" charset="-122"/>
                <a:ea typeface="微软雅黑" panose="020B0503020204020204" pitchFamily="34" charset="-122"/>
              </a:rPr>
              <a:t>	C. likes Lily 			D. does Lily like</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本题考查倒装结构。根据定点法，not only…but also…（不仅……而且</a:t>
            </a:r>
          </a:p>
          <a:p>
            <a:r>
              <a:rPr sz="2400" dirty="0">
                <a:latin typeface="微软雅黑" panose="020B0503020204020204" pitchFamily="34" charset="-122"/>
                <a:ea typeface="微软雅黑" panose="020B0503020204020204" pitchFamily="34" charset="-122"/>
              </a:rPr>
              <a:t>……）结构位于句首并且连接两个句子时，第一个句子部分倒装，第二个句子陈述句语序，故选D。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主谓一致</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0014" y="1028342"/>
            <a:ext cx="1160757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谓语（单数） </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谓语（复数）</a:t>
            </a:r>
          </a:p>
          <a:p>
            <a:pPr algn="just"/>
            <a:r>
              <a:rPr lang="en-US" altLang="zh-CN" sz="2800" dirty="0">
                <a:latin typeface="Times New Roman" panose="02020603050405020304" pitchFamily="18" charset="0"/>
                <a:cs typeface="Times New Roman" panose="02020603050405020304" pitchFamily="18" charset="0"/>
              </a:rPr>
              <a:t>the worker and writer 		the worker and the writer </a:t>
            </a:r>
          </a:p>
          <a:p>
            <a:pPr algn="just"/>
            <a:r>
              <a:rPr lang="en-US" altLang="zh-CN" sz="2800" dirty="0">
                <a:latin typeface="Times New Roman" panose="02020603050405020304" pitchFamily="18" charset="0"/>
                <a:cs typeface="Times New Roman" panose="02020603050405020304" pitchFamily="18" charset="0"/>
              </a:rPr>
              <a:t>every woman and every man 	the woman and the man</a:t>
            </a:r>
          </a:p>
          <a:p>
            <a:pPr algn="just"/>
            <a:r>
              <a:rPr lang="en-US" altLang="zh-CN" sz="2800" dirty="0">
                <a:latin typeface="Times New Roman" panose="02020603050405020304" pitchFamily="18" charset="0"/>
                <a:cs typeface="Times New Roman" panose="02020603050405020304" pitchFamily="18" charset="0"/>
              </a:rPr>
              <a:t>80% of water 			80% of apples</a:t>
            </a:r>
          </a:p>
          <a:p>
            <a:pPr algn="just"/>
            <a:r>
              <a:rPr lang="en-US" altLang="zh-CN" sz="2800" dirty="0">
                <a:latin typeface="Times New Roman" panose="02020603050405020304" pitchFamily="18" charset="0"/>
                <a:cs typeface="Times New Roman" panose="02020603050405020304" pitchFamily="18" charset="0"/>
              </a:rPr>
              <a:t>the number of 			a number of </a:t>
            </a:r>
          </a:p>
          <a:p>
            <a:pPr algn="just"/>
            <a:r>
              <a:rPr lang="zh-CN" altLang="en-US" sz="2800" dirty="0">
                <a:latin typeface="Times New Roman" panose="02020603050405020304" pitchFamily="18" charset="0"/>
                <a:cs typeface="Times New Roman" panose="02020603050405020304" pitchFamily="18" charset="0"/>
              </a:rPr>
              <a:t>就近原则：</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既不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不但</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而且</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不是</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而是</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a:latin typeface="方正粗黑宋简体" panose="02000000000000000000" pitchFamily="2" charset="-122"/>
                <a:ea typeface="方正粗黑宋简体" panose="02000000000000000000" pitchFamily="2" charset="-122"/>
              </a:rPr>
              <a:t>主谓</a:t>
            </a:r>
            <a:r>
              <a:rPr lang="zh-CN" altLang="en-US" sz="2800" dirty="0">
                <a:latin typeface="方正粗黑宋简体" panose="02000000000000000000" pitchFamily="2" charset="-122"/>
                <a:ea typeface="方正粗黑宋简体" panose="02000000000000000000" pitchFamily="2" charset="-122"/>
              </a:rPr>
              <a:t>一致</a:t>
            </a:r>
          </a:p>
        </p:txBody>
      </p:sp>
      <p:sp>
        <p:nvSpPr>
          <p:cNvPr id="2" name="文本框 1"/>
          <p:cNvSpPr txBox="1"/>
          <p:nvPr/>
        </p:nvSpPr>
        <p:spPr>
          <a:xfrm>
            <a:off x="1168400" y="3551018"/>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neither...nor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068812" y="399484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 only...but also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168400" y="440398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either...or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430951" y="4906327"/>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not...but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Tomorrow I’m going to take part in the English   	 	 speech contest. </a:t>
            </a:r>
          </a:p>
          <a:p>
            <a:r>
              <a:rPr lang="en-US" altLang="zh-CN" sz="2800" b="1" dirty="0">
                <a:latin typeface="微软雅黑" panose="020B0503020204020204" pitchFamily="34" charset="-122"/>
                <a:ea typeface="微软雅黑" panose="020B0503020204020204" pitchFamily="34" charset="-122"/>
              </a:rPr>
              <a:t>    M: _______!</a:t>
            </a:r>
          </a:p>
          <a:p>
            <a:r>
              <a:rPr lang="en-US" altLang="zh-CN" sz="2800" b="1" dirty="0">
                <a:latin typeface="微软雅黑" panose="020B0503020204020204" pitchFamily="34" charset="-122"/>
                <a:ea typeface="微软雅黑" panose="020B0503020204020204" pitchFamily="34" charset="-122"/>
              </a:rPr>
              <a:t>    W: Thank you.</a:t>
            </a:r>
          </a:p>
          <a:p>
            <a:r>
              <a:rPr lang="en-US" altLang="zh-CN" sz="2800" b="1" dirty="0">
                <a:latin typeface="微软雅黑" panose="020B0503020204020204" pitchFamily="34" charset="-122"/>
                <a:ea typeface="微软雅黑" panose="020B0503020204020204" pitchFamily="34" charset="-122"/>
              </a:rPr>
              <a:t>A. Good idea 	B. Take care 	C. Good luck 	D. Well done</a:t>
            </a:r>
          </a:p>
        </p:txBody>
      </p:sp>
      <p:sp>
        <p:nvSpPr>
          <p:cNvPr id="11" name="文本框 10"/>
          <p:cNvSpPr txBox="1"/>
          <p:nvPr/>
        </p:nvSpPr>
        <p:spPr>
          <a:xfrm>
            <a:off x="2076479" y="130797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 </a:t>
            </a:r>
            <a:r>
              <a:rPr lang="en-US" sz="2400" dirty="0">
                <a:latin typeface="微软雅黑" panose="020B0503020204020204" pitchFamily="34" charset="-122"/>
                <a:ea typeface="微软雅黑" panose="020B0503020204020204" pitchFamily="34" charset="-122"/>
              </a:rPr>
              <a:t>Tomorrow I’m going to take part in the English speech contest.（</a:t>
            </a:r>
            <a:r>
              <a:rPr lang="zh-CN" altLang="en-US" sz="2400" dirty="0">
                <a:latin typeface="微软雅黑" panose="020B0503020204020204" pitchFamily="34" charset="-122"/>
                <a:ea typeface="微软雅黑" panose="020B0503020204020204" pitchFamily="34" charset="-122"/>
              </a:rPr>
              <a:t>我要去参加明天的英语口语比赛），可以得知比赛还没举行，说话人想预祝成功。</a:t>
            </a:r>
            <a:r>
              <a:rPr lang="en-US"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项“</a:t>
            </a:r>
            <a:r>
              <a:rPr lang="en-US" sz="2400" dirty="0">
                <a:latin typeface="微软雅黑" panose="020B0503020204020204" pitchFamily="34" charset="-122"/>
                <a:ea typeface="微软雅黑" panose="020B0503020204020204" pitchFamily="34" charset="-122"/>
              </a:rPr>
              <a:t>Good luck”（</a:t>
            </a:r>
            <a:r>
              <a:rPr lang="zh-CN" altLang="en-US" sz="2400" dirty="0">
                <a:latin typeface="微软雅黑" panose="020B0503020204020204" pitchFamily="34" charset="-122"/>
                <a:ea typeface="微软雅黑" panose="020B0503020204020204" pitchFamily="34" charset="-122"/>
              </a:rPr>
              <a:t>祝你好运）最符合对话情景。因此，答案是 </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138499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What a wonderful party! Thank you for inviting me. </a:t>
            </a:r>
          </a:p>
          <a:p>
            <a:r>
              <a:rPr lang="en-US" altLang="zh-CN" sz="2800" b="1" dirty="0">
                <a:latin typeface="微软雅黑" panose="020B0503020204020204" pitchFamily="34" charset="-122"/>
                <a:ea typeface="微软雅黑" panose="020B0503020204020204" pitchFamily="34" charset="-122"/>
              </a:rPr>
              <a:t>    M: _______.</a:t>
            </a:r>
          </a:p>
          <a:p>
            <a:r>
              <a:rPr lang="en-US" altLang="zh-CN" sz="2800" b="1" dirty="0">
                <a:latin typeface="微软雅黑" panose="020B0503020204020204" pitchFamily="34" charset="-122"/>
                <a:ea typeface="微软雅黑" panose="020B0503020204020204" pitchFamily="34" charset="-122"/>
              </a:rPr>
              <a:t>A. It’s nothing B. My pleasure C. Not at all D. Never mind</a:t>
            </a: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a:t>
            </a:r>
            <a:r>
              <a:rPr lang="en-US" sz="2400" dirty="0">
                <a:latin typeface="微软雅黑" panose="020B0503020204020204" pitchFamily="34" charset="-122"/>
                <a:ea typeface="微软雅黑" panose="020B0503020204020204" pitchFamily="34" charset="-122"/>
              </a:rPr>
              <a:t>Thank you for inviting me.（</a:t>
            </a:r>
            <a:r>
              <a:rPr lang="zh-CN" altLang="en-US" sz="2400" dirty="0">
                <a:latin typeface="微软雅黑" panose="020B0503020204020204" pitchFamily="34" charset="-122"/>
                <a:ea typeface="微软雅黑" panose="020B0503020204020204" pitchFamily="34" charset="-122"/>
              </a:rPr>
              <a:t>感谢你的邀请），可以得知说话人要回应对方的感谢。</a:t>
            </a:r>
            <a:r>
              <a:rPr lang="en-US"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项“我的荣幸”最符合对话情景。因此，答案是</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3149185-ed29-466f-be00-2e9686cf63d2"/>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8269</Words>
  <Application>Microsoft Office PowerPoint</Application>
  <PresentationFormat>宽屏</PresentationFormat>
  <Paragraphs>579</Paragraphs>
  <Slides>76</Slides>
  <Notes>16</Notes>
  <HiddenSlides>12</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1063</cp:revision>
  <dcterms:created xsi:type="dcterms:W3CDTF">2016-10-04T09:02:00Z</dcterms:created>
  <dcterms:modified xsi:type="dcterms:W3CDTF">2023-09-05T07:24:03Z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