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notesSlides/notesSlide13.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5"/>
  </p:notesMasterIdLst>
  <p:handoutMasterIdLst>
    <p:handoutMasterId r:id="rId76"/>
  </p:handoutMasterIdLst>
  <p:sldIdLst>
    <p:sldId id="869" r:id="rId2"/>
    <p:sldId id="781" r:id="rId3"/>
    <p:sldId id="946" r:id="rId4"/>
    <p:sldId id="943" r:id="rId5"/>
    <p:sldId id="1086" r:id="rId6"/>
    <p:sldId id="1087" r:id="rId7"/>
    <p:sldId id="1088" r:id="rId8"/>
    <p:sldId id="1089" r:id="rId9"/>
    <p:sldId id="1090" r:id="rId10"/>
    <p:sldId id="1091" r:id="rId11"/>
    <p:sldId id="944" r:id="rId12"/>
    <p:sldId id="1093" r:id="rId13"/>
    <p:sldId id="1094" r:id="rId14"/>
    <p:sldId id="1095" r:id="rId15"/>
    <p:sldId id="1096" r:id="rId16"/>
    <p:sldId id="1097" r:id="rId17"/>
    <p:sldId id="1098" r:id="rId18"/>
    <p:sldId id="1099" r:id="rId19"/>
    <p:sldId id="1100" r:id="rId20"/>
    <p:sldId id="1101" r:id="rId21"/>
    <p:sldId id="1102" r:id="rId22"/>
    <p:sldId id="1114" r:id="rId23"/>
    <p:sldId id="945" r:id="rId24"/>
    <p:sldId id="1117" r:id="rId25"/>
    <p:sldId id="1116" r:id="rId26"/>
    <p:sldId id="1118" r:id="rId27"/>
    <p:sldId id="1119" r:id="rId28"/>
    <p:sldId id="1120" r:id="rId29"/>
    <p:sldId id="1123" r:id="rId30"/>
    <p:sldId id="1124" r:id="rId31"/>
    <p:sldId id="1125" r:id="rId32"/>
    <p:sldId id="1115" r:id="rId33"/>
    <p:sldId id="1126" r:id="rId34"/>
    <p:sldId id="1127" r:id="rId35"/>
    <p:sldId id="1128" r:id="rId36"/>
    <p:sldId id="1129" r:id="rId37"/>
    <p:sldId id="1130" r:id="rId38"/>
    <p:sldId id="1131" r:id="rId39"/>
    <p:sldId id="1132" r:id="rId40"/>
    <p:sldId id="1133" r:id="rId41"/>
    <p:sldId id="1134" r:id="rId42"/>
    <p:sldId id="1135" r:id="rId43"/>
    <p:sldId id="1136" r:id="rId44"/>
    <p:sldId id="1137" r:id="rId45"/>
    <p:sldId id="1162" r:id="rId46"/>
    <p:sldId id="1139" r:id="rId47"/>
    <p:sldId id="1140" r:id="rId48"/>
    <p:sldId id="947" r:id="rId49"/>
    <p:sldId id="1144" r:id="rId50"/>
    <p:sldId id="1145" r:id="rId51"/>
    <p:sldId id="1146" r:id="rId52"/>
    <p:sldId id="1147" r:id="rId53"/>
    <p:sldId id="1148" r:id="rId54"/>
    <p:sldId id="1149" r:id="rId55"/>
    <p:sldId id="979" r:id="rId56"/>
    <p:sldId id="1150" r:id="rId57"/>
    <p:sldId id="1151" r:id="rId58"/>
    <p:sldId id="1193" r:id="rId59"/>
    <p:sldId id="1182" r:id="rId60"/>
    <p:sldId id="1183" r:id="rId61"/>
    <p:sldId id="1184" r:id="rId62"/>
    <p:sldId id="1185" r:id="rId63"/>
    <p:sldId id="1186" r:id="rId64"/>
    <p:sldId id="1187" r:id="rId65"/>
    <p:sldId id="1188" r:id="rId66"/>
    <p:sldId id="1189" r:id="rId67"/>
    <p:sldId id="1190" r:id="rId68"/>
    <p:sldId id="1191" r:id="rId69"/>
    <p:sldId id="1192" r:id="rId70"/>
    <p:sldId id="1152" r:id="rId71"/>
    <p:sldId id="1153" r:id="rId72"/>
    <p:sldId id="1159" r:id="rId73"/>
    <p:sldId id="935" r:id="rId74"/>
  </p:sldIdLst>
  <p:sldSz cx="12192000" cy="6858000"/>
  <p:notesSz cx="6858000" cy="9144000"/>
  <p:custDataLst>
    <p:tags r:id="rId7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781"/>
            <p14:sldId id="946"/>
            <p14:sldId id="943"/>
            <p14:sldId id="1086"/>
            <p14:sldId id="1087"/>
            <p14:sldId id="1088"/>
            <p14:sldId id="1089"/>
            <p14:sldId id="1090"/>
            <p14:sldId id="1091"/>
            <p14:sldId id="944"/>
            <p14:sldId id="1093"/>
            <p14:sldId id="1094"/>
            <p14:sldId id="1095"/>
            <p14:sldId id="1096"/>
            <p14:sldId id="1097"/>
            <p14:sldId id="1098"/>
            <p14:sldId id="1099"/>
            <p14:sldId id="1100"/>
            <p14:sldId id="1101"/>
            <p14:sldId id="1102"/>
            <p14:sldId id="1114"/>
            <p14:sldId id="945"/>
            <p14:sldId id="1117"/>
            <p14:sldId id="1116"/>
            <p14:sldId id="1118"/>
            <p14:sldId id="1119"/>
            <p14:sldId id="1120"/>
            <p14:sldId id="1123"/>
            <p14:sldId id="1124"/>
            <p14:sldId id="1125"/>
            <p14:sldId id="1115"/>
            <p14:sldId id="1126"/>
            <p14:sldId id="1127"/>
            <p14:sldId id="1128"/>
            <p14:sldId id="1129"/>
            <p14:sldId id="1130"/>
            <p14:sldId id="1131"/>
            <p14:sldId id="1132"/>
            <p14:sldId id="1133"/>
            <p14:sldId id="1134"/>
            <p14:sldId id="1135"/>
            <p14:sldId id="1136"/>
            <p14:sldId id="1137"/>
            <p14:sldId id="1162"/>
            <p14:sldId id="1139"/>
            <p14:sldId id="1140"/>
            <p14:sldId id="947"/>
            <p14:sldId id="1144"/>
            <p14:sldId id="1145"/>
            <p14:sldId id="1146"/>
            <p14:sldId id="1147"/>
            <p14:sldId id="1148"/>
            <p14:sldId id="1149"/>
            <p14:sldId id="979"/>
            <p14:sldId id="1150"/>
            <p14:sldId id="1151"/>
            <p14:sldId id="1193"/>
            <p14:sldId id="1182"/>
            <p14:sldId id="1183"/>
            <p14:sldId id="1184"/>
            <p14:sldId id="1185"/>
            <p14:sldId id="1186"/>
            <p14:sldId id="1187"/>
            <p14:sldId id="1188"/>
            <p14:sldId id="1189"/>
            <p14:sldId id="1190"/>
            <p14:sldId id="1191"/>
            <p14:sldId id="1192"/>
            <p14:sldId id="1152"/>
            <p14:sldId id="1153"/>
            <p14:sldId id="1159"/>
            <p14:sldId id="935"/>
          </p14:sldIdLst>
        </p14:section>
      </p14:sectionLst>
    </p:ext>
    <p:ext uri="{EFAFB233-063F-42B5-8137-9DF3F51BA10A}">
      <p15:sldGuideLst xmlns:p15="http://schemas.microsoft.com/office/powerpoint/2012/main">
        <p15:guide id="1" orient="horz" pos="2097" userDrawn="1">
          <p15:clr>
            <a:srgbClr val="A4A3A4"/>
          </p15:clr>
        </p15:guide>
        <p15:guide id="2" pos="621" userDrawn="1">
          <p15:clr>
            <a:srgbClr val="A4A3A4"/>
          </p15:clr>
        </p15:guide>
        <p15:guide id="3" pos="7094" userDrawn="1">
          <p15:clr>
            <a:srgbClr val="A4A3A4"/>
          </p15:clr>
        </p15:guide>
        <p15:guide id="4" pos="384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96763" autoAdjust="0"/>
  </p:normalViewPr>
  <p:slideViewPr>
    <p:cSldViewPr snapToGrid="0" showGuides="1">
      <p:cViewPr varScale="1">
        <p:scale>
          <a:sx n="59" d="100"/>
          <a:sy n="59" d="100"/>
        </p:scale>
        <p:origin x="108" y="1020"/>
      </p:cViewPr>
      <p:guideLst>
        <p:guide orient="horz" pos="2097"/>
        <p:guide pos="621"/>
        <p:guide pos="7094"/>
        <p:guide pos="3848"/>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commentAuthors" Target="commentAuthors.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t>9/5/2023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t>9/5/2023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t>1</a:t>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53</a:t>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t>54</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55</a:t>
            </a:fld>
            <a:endParaRPr lang="id-ID"/>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58</a:t>
            </a:fld>
            <a:endParaRPr lang="id-ID"/>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70</a:t>
            </a:fld>
            <a:endParaRPr lang="id-ID"/>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t>73</a:t>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3</a:t>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10</a:t>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22</a:t>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29</a:t>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t>32</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t>33</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48</a:t>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2A5DADB-2AE5-4A83-B4C0-0DB768112B53}"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86A5625-ABE0-4648-8BE3-3CCAD31BD75F}"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996EF8-52D5-4FA0-AEE2-D901311C1926}"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B22B32A-9FFD-4A71-A3E8-A0E0DBB7AB02}" type="datetime1">
              <a:rPr lang="id-ID" altLang="zh-CN" smtClean="0"/>
              <a:t>05/09/2023</a:t>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t>‹#›</a:t>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653E9B-E608-4754-9967-6C5213412B25}"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C8D4C0A-BE53-4AF0-9DA9-92676813E05D}"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9B80AA9-DE97-4D65-8BB9-E1B06786BCD0}"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E9D28CB-D3C5-4026-B94D-06B4CF30BC66}" type="datetime1">
              <a:rPr lang="id-ID" altLang="zh-CN" smtClean="0"/>
              <a:t>05/09/2023</a:t>
            </a:fld>
            <a:endParaRPr lang="en-US"/>
          </a:p>
        </p:txBody>
      </p:sp>
      <p:sp>
        <p:nvSpPr>
          <p:cNvPr id="8" name="页脚占位符 7"/>
          <p:cNvSpPr>
            <a:spLocks noGrp="1"/>
          </p:cNvSpPr>
          <p:nvPr>
            <p:ph type="ftr" sz="quarter" idx="11"/>
          </p:nvPr>
        </p:nvSpPr>
        <p:spPr/>
        <p:txBody>
          <a:bodyPr/>
          <a:lstStyle/>
          <a:p>
            <a:r>
              <a:rPr lang="en-US"/>
              <a:t>Startup Presentation</a:t>
            </a:r>
          </a:p>
        </p:txBody>
      </p:sp>
      <p:sp>
        <p:nvSpPr>
          <p:cNvPr id="9" name="灯片编号占位符 8"/>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46B2D1A-4817-440E-98A4-02C04FAB5599}" type="datetime1">
              <a:rPr lang="id-ID" altLang="zh-CN" smtClean="0"/>
              <a:t>05/09/2023</a:t>
            </a:fld>
            <a:endParaRPr lang="en-US"/>
          </a:p>
        </p:txBody>
      </p:sp>
      <p:sp>
        <p:nvSpPr>
          <p:cNvPr id="4" name="页脚占位符 3"/>
          <p:cNvSpPr>
            <a:spLocks noGrp="1"/>
          </p:cNvSpPr>
          <p:nvPr>
            <p:ph type="ftr" sz="quarter" idx="11"/>
          </p:nvPr>
        </p:nvSpPr>
        <p:spPr/>
        <p:txBody>
          <a:bodyPr/>
          <a:lstStyle/>
          <a:p>
            <a:r>
              <a:rPr lang="en-US"/>
              <a:t>Startup Presentation</a:t>
            </a:r>
          </a:p>
        </p:txBody>
      </p:sp>
      <p:sp>
        <p:nvSpPr>
          <p:cNvPr id="5" name="灯片编号占位符 4"/>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t>05/09/2023</a:t>
            </a:fld>
            <a:endParaRPr lang="en-US"/>
          </a:p>
        </p:txBody>
      </p:sp>
      <p:sp>
        <p:nvSpPr>
          <p:cNvPr id="3" name="页脚占位符 2"/>
          <p:cNvSpPr>
            <a:spLocks noGrp="1"/>
          </p:cNvSpPr>
          <p:nvPr>
            <p:ph type="ftr" sz="quarter" idx="11"/>
          </p:nvPr>
        </p:nvSpPr>
        <p:spPr/>
        <p:txBody>
          <a:bodyPr/>
          <a:lstStyle/>
          <a:p>
            <a:r>
              <a:rPr lang="en-US"/>
              <a:t>Startup Presentation</a:t>
            </a:r>
          </a:p>
        </p:txBody>
      </p:sp>
      <p:sp>
        <p:nvSpPr>
          <p:cNvPr id="4" name="灯片编号占位符 3"/>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A053A1-681A-4FE7-BF45-D5BAB0C264FE}"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38F7A4D-81BB-4FE1-900D-2FB0A82DC7B5}"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t>05/09/2023</a:t>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tags" Target="../tags/tag4.xml"/><Relationship Id="rId7" Type="http://schemas.openxmlformats.org/officeDocument/2006/relationships/image" Target="../media/image2.emf"/><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emf"/><Relationship Id="rId5" Type="http://schemas.openxmlformats.org/officeDocument/2006/relationships/notesSlide" Target="../notesSlides/notesSlide1.xml"/><Relationship Id="rId4"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1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3" Type="http://schemas.openxmlformats.org/officeDocument/2006/relationships/tags" Target="../tags/tag17.xml"/><Relationship Id="rId18" Type="http://schemas.openxmlformats.org/officeDocument/2006/relationships/tags" Target="../tags/tag22.xml"/><Relationship Id="rId26" Type="http://schemas.openxmlformats.org/officeDocument/2006/relationships/slide" Target="slide10.xml"/><Relationship Id="rId3" Type="http://schemas.openxmlformats.org/officeDocument/2006/relationships/tags" Target="../tags/tag7.xml"/><Relationship Id="rId21" Type="http://schemas.openxmlformats.org/officeDocument/2006/relationships/notesSlide" Target="../notesSlides/notesSlide2.xml"/><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tags" Target="../tags/tag21.xml"/><Relationship Id="rId25" Type="http://schemas.openxmlformats.org/officeDocument/2006/relationships/image" Target="../media/image4.emf"/><Relationship Id="rId33" Type="http://schemas.openxmlformats.org/officeDocument/2006/relationships/slide" Target="slide70.xml"/><Relationship Id="rId2" Type="http://schemas.openxmlformats.org/officeDocument/2006/relationships/tags" Target="../tags/tag6.xml"/><Relationship Id="rId16" Type="http://schemas.openxmlformats.org/officeDocument/2006/relationships/tags" Target="../tags/tag20.xml"/><Relationship Id="rId20" Type="http://schemas.openxmlformats.org/officeDocument/2006/relationships/slideLayout" Target="../slideLayouts/slideLayout13.xml"/><Relationship Id="rId29" Type="http://schemas.openxmlformats.org/officeDocument/2006/relationships/slide" Target="slide29.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24" Type="http://schemas.openxmlformats.org/officeDocument/2006/relationships/slide" Target="slide3.xml"/><Relationship Id="rId32" Type="http://schemas.openxmlformats.org/officeDocument/2006/relationships/slide" Target="slide58.xml"/><Relationship Id="rId5" Type="http://schemas.openxmlformats.org/officeDocument/2006/relationships/tags" Target="../tags/tag9.xml"/><Relationship Id="rId15" Type="http://schemas.openxmlformats.org/officeDocument/2006/relationships/tags" Target="../tags/tag19.xml"/><Relationship Id="rId23" Type="http://schemas.openxmlformats.org/officeDocument/2006/relationships/slide" Target="slide4.xml"/><Relationship Id="rId28" Type="http://schemas.openxmlformats.org/officeDocument/2006/relationships/slide" Target="slide48.xml"/><Relationship Id="rId10" Type="http://schemas.openxmlformats.org/officeDocument/2006/relationships/tags" Target="../tags/tag14.xml"/><Relationship Id="rId19" Type="http://schemas.openxmlformats.org/officeDocument/2006/relationships/tags" Target="../tags/tag23.xml"/><Relationship Id="rId31" Type="http://schemas.openxmlformats.org/officeDocument/2006/relationships/slide" Target="slide55.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 Id="rId22" Type="http://schemas.openxmlformats.org/officeDocument/2006/relationships/image" Target="../media/image3.emf"/><Relationship Id="rId27" Type="http://schemas.openxmlformats.org/officeDocument/2006/relationships/slide" Target="slide22.xml"/><Relationship Id="rId30" Type="http://schemas.openxmlformats.org/officeDocument/2006/relationships/slide" Target="slide53.xml"/><Relationship Id="rId8" Type="http://schemas.openxmlformats.org/officeDocument/2006/relationships/tags" Target="../tags/tag12.xml"/></Relationships>
</file>

<file path=ppt/slides/_rels/slide2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tags" Target="../tags/tag26.xml"/><Relationship Id="rId7" Type="http://schemas.openxmlformats.org/officeDocument/2006/relationships/slideLayout" Target="../slideLayouts/slideLayout7.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5" Type="http://schemas.openxmlformats.org/officeDocument/2006/relationships/tags" Target="../tags/tag28.xml"/><Relationship Id="rId10" Type="http://schemas.openxmlformats.org/officeDocument/2006/relationships/image" Target="../media/image6.png"/><Relationship Id="rId4" Type="http://schemas.openxmlformats.org/officeDocument/2006/relationships/tags" Target="../tags/tag27.xml"/><Relationship Id="rId9" Type="http://schemas.openxmlformats.org/officeDocument/2006/relationships/slide" Target="slide45.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1.xml"/><Relationship Id="rId1" Type="http://schemas.openxmlformats.org/officeDocument/2006/relationships/tags" Target="../tags/tag30.xml"/><Relationship Id="rId4" Type="http://schemas.openxmlformats.org/officeDocument/2006/relationships/slide" Target="slide44.xml"/></Relationships>
</file>

<file path=ppt/slides/_rels/slide46.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tags" Target="../tags/tag34.xml"/><Relationship Id="rId7" Type="http://schemas.openxmlformats.org/officeDocument/2006/relationships/slideLayout" Target="../slideLayouts/slideLayout7.xml"/><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tags" Target="../tags/tag37.xml"/><Relationship Id="rId5" Type="http://schemas.openxmlformats.org/officeDocument/2006/relationships/tags" Target="../tags/tag36.xml"/><Relationship Id="rId10" Type="http://schemas.openxmlformats.org/officeDocument/2006/relationships/image" Target="../media/image6.png"/><Relationship Id="rId4" Type="http://schemas.openxmlformats.org/officeDocument/2006/relationships/tags" Target="../tags/tag35.xml"/><Relationship Id="rId9" Type="http://schemas.openxmlformats.org/officeDocument/2006/relationships/slide" Target="slide47.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9.xml"/><Relationship Id="rId1" Type="http://schemas.openxmlformats.org/officeDocument/2006/relationships/tags" Target="../tags/tag38.xml"/><Relationship Id="rId4" Type="http://schemas.openxmlformats.org/officeDocument/2006/relationships/slide" Target="slide46.xml"/></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49.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2.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40.xml"/><Relationship Id="rId4" Type="http://schemas.openxmlformats.org/officeDocument/2006/relationships/slide" Target="slide57.xml"/></Relationships>
</file>

<file path=ppt/slides/_rels/slide57.xml.rels><?xml version="1.0" encoding="UTF-8" standalone="yes"?>
<Relationships xmlns="http://schemas.openxmlformats.org/package/2006/relationships"><Relationship Id="rId2" Type="http://schemas.openxmlformats.org/officeDocument/2006/relationships/slide" Target="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2.xml"/><Relationship Id="rId1" Type="http://schemas.openxmlformats.org/officeDocument/2006/relationships/tags" Target="../tags/tag41.xml"/><Relationship Id="rId5" Type="http://schemas.openxmlformats.org/officeDocument/2006/relationships/slide" Target="slide2.xml"/><Relationship Id="rId4" Type="http://schemas.openxmlformats.org/officeDocument/2006/relationships/image" Target="../media/image5.pn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3.xml"/><Relationship Id="rId1" Type="http://schemas.openxmlformats.org/officeDocument/2006/relationships/tags" Target="../tags/tag42.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7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5.xml"/><Relationship Id="rId1" Type="http://schemas.openxmlformats.org/officeDocument/2006/relationships/slideLayout" Target="../slideLayouts/slideLayout12.xml"/><Relationship Id="rId5" Type="http://schemas.openxmlformats.org/officeDocument/2006/relationships/slide" Target="slide2.xml"/><Relationship Id="rId4" Type="http://schemas.openxmlformats.org/officeDocument/2006/relationships/image" Target="../media/image2.emf"/></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6"/>
          <a:stretch>
            <a:fillRect/>
          </a:stretch>
        </p:blipFill>
        <p:spPr>
          <a:xfrm>
            <a:off x="415925" y="2722563"/>
            <a:ext cx="11360150" cy="6411912"/>
          </a:xfrm>
          <a:prstGeom prst="rect">
            <a:avLst/>
          </a:prstGeom>
          <a:noFill/>
          <a:ln w="9525">
            <a:noFill/>
          </a:ln>
        </p:spPr>
      </p:pic>
      <p:pic>
        <p:nvPicPr>
          <p:cNvPr id="7175" name="图片 16"/>
          <p:cNvPicPr>
            <a:picLocks noChangeAspect="1"/>
          </p:cNvPicPr>
          <p:nvPr/>
        </p:nvPicPr>
        <p:blipFill>
          <a:blip r:embed="rId7"/>
          <a:stretch>
            <a:fillRect/>
          </a:stretch>
        </p:blipFill>
        <p:spPr>
          <a:xfrm rot="1503710">
            <a:off x="9744075" y="-609600"/>
            <a:ext cx="1328738" cy="2081213"/>
          </a:xfrm>
          <a:prstGeom prst="rect">
            <a:avLst/>
          </a:prstGeom>
          <a:noFill/>
          <a:ln w="9525">
            <a:noFill/>
          </a:ln>
        </p:spPr>
      </p:pic>
      <p:sp>
        <p:nvSpPr>
          <p:cNvPr id="8" name="TextBox 7"/>
          <p:cNvSpPr txBox="1"/>
          <p:nvPr/>
        </p:nvSpPr>
        <p:spPr>
          <a:xfrm>
            <a:off x="9049083" y="109600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p>
        </p:txBody>
      </p:sp>
      <p:sp>
        <p:nvSpPr>
          <p:cNvPr id="7181" name="左箭头 7180">
            <a:hlinkClick r:id="rId8"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
        <p:nvSpPr>
          <p:cNvPr id="2" name="Title 3"/>
          <p:cNvSpPr txBox="1"/>
          <p:nvPr>
            <p:custDataLst>
              <p:tags r:id="rId1"/>
            </p:custDataLst>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p>
        </p:txBody>
      </p:sp>
      <p:sp>
        <p:nvSpPr>
          <p:cNvPr id="3" name="Title 3"/>
          <p:cNvSpPr txBox="1"/>
          <p:nvPr>
            <p:custDataLst>
              <p:tags r:id="rId2"/>
            </p:custDataLst>
          </p:nvPr>
        </p:nvSpPr>
        <p:spPr>
          <a:xfrm>
            <a:off x="5375275" y="2610803"/>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黄　静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梁惠琼</a:t>
            </a:r>
          </a:p>
        </p:txBody>
      </p:sp>
      <p:cxnSp>
        <p:nvCxnSpPr>
          <p:cNvPr id="4" name="直接连接符 3"/>
          <p:cNvCxnSpPr/>
          <p:nvPr>
            <p:custDataLst>
              <p:tags r:id="rId3"/>
            </p:custDataLst>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949"/>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10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205161" y="2007984"/>
            <a:ext cx="7054047" cy="2677656"/>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We had </a:t>
            </a:r>
            <a:r>
              <a:rPr lang="en-US" altLang="zh-CN" sz="2400" b="1" u="sng" dirty="0">
                <a:latin typeface="微软雅黑" panose="020B0503020204020204" pitchFamily="34" charset="-122"/>
                <a:ea typeface="微软雅黑" panose="020B0503020204020204" pitchFamily="34" charset="-122"/>
              </a:rPr>
              <a:t>enough</a:t>
            </a:r>
            <a:r>
              <a:rPr lang="en-US" altLang="zh-CN" sz="2400" b="1" dirty="0">
                <a:latin typeface="微软雅黑" panose="020B0503020204020204" pitchFamily="34" charset="-122"/>
                <a:ea typeface="微软雅黑" panose="020B0503020204020204" pitchFamily="34" charset="-122"/>
              </a:rPr>
              <a:t> time to do the work.</a:t>
            </a:r>
          </a:p>
          <a:p>
            <a:pPr marL="457200" indent="-457200">
              <a:buAutoNum type="alphaUcPeriod"/>
            </a:pPr>
            <a:r>
              <a:rPr lang="zh-CN" altLang="en-US" sz="2400" b="1" dirty="0">
                <a:latin typeface="微软雅黑" panose="020B0503020204020204" pitchFamily="34" charset="-122"/>
                <a:ea typeface="微软雅黑" panose="020B0503020204020204" pitchFamily="34" charset="-122"/>
              </a:rPr>
              <a:t>很短的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一半的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很长的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足够的</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p:txBody>
      </p:sp>
      <p:sp>
        <p:nvSpPr>
          <p:cNvPr id="11" name="文本框 10"/>
          <p:cNvSpPr txBox="1"/>
          <p:nvPr/>
        </p:nvSpPr>
        <p:spPr>
          <a:xfrm>
            <a:off x="534255" y="333791"/>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 【建议用时：10 mins】</a:t>
            </a:r>
          </a:p>
        </p:txBody>
      </p:sp>
      <p:sp>
        <p:nvSpPr>
          <p:cNvPr id="12" name="文本框 11"/>
          <p:cNvSpPr txBox="1"/>
          <p:nvPr/>
        </p:nvSpPr>
        <p:spPr>
          <a:xfrm>
            <a:off x="762000" y="1066165"/>
            <a:ext cx="11430000" cy="521970"/>
          </a:xfrm>
          <a:prstGeom prst="rect">
            <a:avLst/>
          </a:prstGeom>
          <a:noFill/>
        </p:spPr>
        <p:txBody>
          <a:bodyPr wrap="square" rtlCol="0">
            <a:spAutoFit/>
          </a:bodyPr>
          <a:lstStyle/>
          <a:p>
            <a:r>
              <a:rPr sz="2800" dirty="0">
                <a:latin typeface="+mn-ea"/>
              </a:rPr>
              <a:t>阅读下列句子，从A、B、C、D中选出句中画线的单词或词组的意义。</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34579" y="1012953"/>
            <a:ext cx="1130855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Our principle Mr. Zheng is showing the guests </a:t>
            </a:r>
            <a:r>
              <a:rPr lang="en-US" altLang="zh-CN" sz="2400" b="1" u="sng" dirty="0">
                <a:latin typeface="微软雅黑" panose="020B0503020204020204" pitchFamily="34" charset="-122"/>
                <a:ea typeface="微软雅黑" panose="020B0503020204020204" pitchFamily="34" charset="-122"/>
              </a:rPr>
              <a:t>around</a:t>
            </a:r>
            <a:r>
              <a:rPr lang="en-US" altLang="zh-CN" sz="2400" b="1" dirty="0">
                <a:latin typeface="微软雅黑" panose="020B0503020204020204" pitchFamily="34" charset="-122"/>
                <a:ea typeface="微软雅黑" panose="020B0503020204020204" pitchFamily="34" charset="-122"/>
              </a:rPr>
              <a:t> our school.</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周围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外面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里面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大约</a:t>
            </a:r>
          </a:p>
        </p:txBody>
      </p:sp>
      <p:sp>
        <p:nvSpPr>
          <p:cNvPr id="7" name="文本框 6"/>
          <p:cNvSpPr txBox="1"/>
          <p:nvPr/>
        </p:nvSpPr>
        <p:spPr>
          <a:xfrm>
            <a:off x="762000" y="1012953"/>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400745"/>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解析：我们郑校长正带领宾客参观校园。</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08676" y="1012952"/>
            <a:ext cx="11655642"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There is </a:t>
            </a:r>
            <a:r>
              <a:rPr lang="en-US" altLang="zh-CN" sz="2400" b="1" u="sng" dirty="0">
                <a:latin typeface="微软雅黑" panose="020B0503020204020204" pitchFamily="34" charset="-122"/>
                <a:ea typeface="微软雅黑" panose="020B0503020204020204" pitchFamily="34" charset="-122"/>
              </a:rPr>
              <a:t>thick</a:t>
            </a:r>
            <a:r>
              <a:rPr lang="en-US" altLang="zh-CN" sz="2400" b="1" dirty="0">
                <a:latin typeface="微软雅黑" panose="020B0503020204020204" pitchFamily="34" charset="-122"/>
                <a:ea typeface="微软雅黑" panose="020B0503020204020204" pitchFamily="34" charset="-122"/>
              </a:rPr>
              <a:t> snow on the ground. So children can go skiing on it.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薄的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厚的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轻的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重的</a:t>
            </a:r>
          </a:p>
        </p:txBody>
      </p:sp>
      <p:sp>
        <p:nvSpPr>
          <p:cNvPr id="7" name="文本框 6"/>
          <p:cNvSpPr txBox="1"/>
          <p:nvPr/>
        </p:nvSpPr>
        <p:spPr>
          <a:xfrm>
            <a:off x="613476" y="1012951"/>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解析：地面上结有厚冰，因此孩子们能滑雪了。</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He is </a:t>
            </a:r>
            <a:r>
              <a:rPr lang="en-US" altLang="zh-CN" sz="2400" b="1" u="sng" dirty="0">
                <a:latin typeface="微软雅黑" panose="020B0503020204020204" pitchFamily="34" charset="-122"/>
                <a:ea typeface="微软雅黑" panose="020B0503020204020204" pitchFamily="34" charset="-122"/>
              </a:rPr>
              <a:t>anxious</a:t>
            </a:r>
            <a:r>
              <a:rPr lang="en-US" altLang="zh-CN" sz="2400" b="1" dirty="0">
                <a:latin typeface="微软雅黑" panose="020B0503020204020204" pitchFamily="34" charset="-122"/>
                <a:ea typeface="微软雅黑" panose="020B0503020204020204" pitchFamily="34" charset="-122"/>
              </a:rPr>
              <a:t> to know his science exam result.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麻痹的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正常的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渴望的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不关心的</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90022"/>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解析：他渴望知道自己的科学考试成绩。</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1693028"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It is very important to </a:t>
            </a:r>
            <a:r>
              <a:rPr lang="en-US" altLang="zh-CN" sz="2400" b="1" u="sng" dirty="0">
                <a:latin typeface="微软雅黑" panose="020B0503020204020204" pitchFamily="34" charset="-122"/>
                <a:ea typeface="微软雅黑" panose="020B0503020204020204" pitchFamily="34" charset="-122"/>
              </a:rPr>
              <a:t>establish</a:t>
            </a:r>
            <a:r>
              <a:rPr lang="en-US" altLang="zh-CN" sz="2400" b="1" dirty="0">
                <a:latin typeface="微软雅黑" panose="020B0503020204020204" pitchFamily="34" charset="-122"/>
                <a:ea typeface="微软雅黑" panose="020B0503020204020204" pitchFamily="34" charset="-122"/>
              </a:rPr>
              <a:t> a new management rule now.</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推翻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建立</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建交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预设</a:t>
            </a:r>
          </a:p>
        </p:txBody>
      </p:sp>
      <p:sp>
        <p:nvSpPr>
          <p:cNvPr id="7" name="文本框 6"/>
          <p:cNvSpPr txBox="1"/>
          <p:nvPr/>
        </p:nvSpPr>
        <p:spPr>
          <a:xfrm>
            <a:off x="1311008" y="1012953"/>
            <a:ext cx="484742"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解析：现在建立新的管理规则是很重要的。</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72610" y="988214"/>
            <a:ext cx="1220780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The boy made the baby laugh by </a:t>
            </a:r>
            <a:r>
              <a:rPr lang="en-US" altLang="zh-CN" sz="2400" b="1" u="sng" dirty="0">
                <a:latin typeface="微软雅黑" panose="020B0503020204020204" pitchFamily="34" charset="-122"/>
                <a:ea typeface="微软雅黑" panose="020B0503020204020204" pitchFamily="34" charset="-122"/>
              </a:rPr>
              <a:t>making a face</a:t>
            </a:r>
            <a:r>
              <a:rPr lang="en-US" altLang="zh-CN" sz="2400" b="1" dirty="0">
                <a:latin typeface="微软雅黑" panose="020B0503020204020204" pitchFamily="34" charset="-122"/>
                <a:ea typeface="微软雅黑" panose="020B0503020204020204" pitchFamily="34" charset="-122"/>
              </a:rPr>
              <a:t> at him.</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搞笑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巴结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捏脸</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扮鬼脸</a:t>
            </a:r>
          </a:p>
        </p:txBody>
      </p:sp>
      <p:sp>
        <p:nvSpPr>
          <p:cNvPr id="7" name="文本框 6"/>
          <p:cNvSpPr txBox="1"/>
          <p:nvPr/>
        </p:nvSpPr>
        <p:spPr>
          <a:xfrm>
            <a:off x="762000" y="988213"/>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解析：男孩通过扮鬼脸把这个婴儿逗笑了。</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607764" y="859063"/>
            <a:ext cx="11318454"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11. Recently he comes here very </a:t>
            </a:r>
            <a:r>
              <a:rPr lang="en-US" altLang="zh-CN" sz="2400" b="1" u="sng" dirty="0">
                <a:latin typeface="微软雅黑" panose="020B0503020204020204" pitchFamily="34" charset="-122"/>
                <a:ea typeface="微软雅黑" panose="020B0503020204020204" pitchFamily="34" charset="-122"/>
              </a:rPr>
              <a:t>frequently</a:t>
            </a:r>
            <a:r>
              <a:rPr lang="en-US" altLang="zh-CN"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偶尔地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自由地</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幸运地</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频繁地</a:t>
            </a:r>
          </a:p>
        </p:txBody>
      </p:sp>
      <p:sp>
        <p:nvSpPr>
          <p:cNvPr id="7" name="文本框 6"/>
          <p:cNvSpPr txBox="1"/>
          <p:nvPr/>
        </p:nvSpPr>
        <p:spPr>
          <a:xfrm>
            <a:off x="838200" y="859063"/>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38200" y="461385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解析：最近他频繁来这里。</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0"/>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21069" y="1012952"/>
            <a:ext cx="11565282"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12. It is a pity that he didn’t </a:t>
            </a:r>
            <a:r>
              <a:rPr lang="en-US" altLang="zh-CN" sz="2400" b="1" u="sng" dirty="0">
                <a:latin typeface="微软雅黑" panose="020B0503020204020204" pitchFamily="34" charset="-122"/>
                <a:ea typeface="微软雅黑" panose="020B0503020204020204" pitchFamily="34" charset="-122"/>
              </a:rPr>
              <a:t>get through</a:t>
            </a:r>
            <a:r>
              <a:rPr lang="en-US" altLang="zh-CN" sz="2400" b="1" dirty="0">
                <a:latin typeface="微软雅黑" panose="020B0503020204020204" pitchFamily="34" charset="-122"/>
                <a:ea typeface="微软雅黑" panose="020B0503020204020204" pitchFamily="34" charset="-122"/>
              </a:rPr>
              <a:t> his driving test.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接通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明白</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通过</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结束</a:t>
            </a:r>
          </a:p>
        </p:txBody>
      </p:sp>
      <p:sp>
        <p:nvSpPr>
          <p:cNvPr id="7" name="文本框 6"/>
          <p:cNvSpPr txBox="1"/>
          <p:nvPr/>
        </p:nvSpPr>
        <p:spPr>
          <a:xfrm>
            <a:off x="547037" y="1034386"/>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57209" y="4313283"/>
            <a:ext cx="901899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解析：很遗憾他没有通过驾照考试。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121563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I have no </a:t>
            </a:r>
            <a:r>
              <a:rPr lang="en-US" altLang="zh-CN" sz="2400" b="1" u="sng" dirty="0">
                <a:latin typeface="微软雅黑" panose="020B0503020204020204" pitchFamily="34" charset="-122"/>
                <a:ea typeface="微软雅黑" panose="020B0503020204020204" pitchFamily="34" charset="-122"/>
              </a:rPr>
              <a:t>income</a:t>
            </a:r>
            <a:r>
              <a:rPr lang="en-US" altLang="zh-CN" sz="2400" b="1" dirty="0">
                <a:latin typeface="微软雅黑" panose="020B0503020204020204" pitchFamily="34" charset="-122"/>
                <a:ea typeface="微软雅黑" panose="020B0503020204020204" pitchFamily="34" charset="-122"/>
              </a:rPr>
              <a:t> and I have to still depend on my parents.</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收入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金钱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工资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来源</a:t>
            </a:r>
          </a:p>
        </p:txBody>
      </p:sp>
      <p:sp>
        <p:nvSpPr>
          <p:cNvPr id="7" name="文本框 6"/>
          <p:cNvSpPr txBox="1"/>
          <p:nvPr/>
        </p:nvSpPr>
        <p:spPr>
          <a:xfrm>
            <a:off x="1322023" y="1012952"/>
            <a:ext cx="362367"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1"/>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解析：我没有收入，我不得不仍依靠父母。</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2"/>
          <a:stretch>
            <a:fillRect/>
          </a:stretch>
        </p:blipFill>
        <p:spPr>
          <a:xfrm>
            <a:off x="10203295" y="-379542"/>
            <a:ext cx="2649028" cy="2886671"/>
          </a:xfrm>
          <a:prstGeom prst="rect">
            <a:avLst/>
          </a:prstGeom>
        </p:spPr>
      </p:pic>
      <p:grpSp>
        <p:nvGrpSpPr>
          <p:cNvPr id="3" name="组合 2"/>
          <p:cNvGrpSpPr/>
          <p:nvPr/>
        </p:nvGrpSpPr>
        <p:grpSpPr>
          <a:xfrm>
            <a:off x="4242435" y="459740"/>
            <a:ext cx="2507615" cy="1325245"/>
            <a:chOff x="600968" y="3106355"/>
            <a:chExt cx="2871854" cy="1446993"/>
          </a:xfrm>
        </p:grpSpPr>
        <p:sp>
          <p:nvSpPr>
            <p:cNvPr id="6" name="Oval 2"/>
            <p:cNvSpPr/>
            <p:nvPr>
              <p:custDataLst>
                <p:tags r:id="rId16"/>
              </p:custDataLst>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154"/>
            <p:cNvSpPr>
              <a:spLocks noChangeArrowheads="1"/>
            </p:cNvSpPr>
            <p:nvPr>
              <p:custDataLst>
                <p:tags r:id="rId17"/>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 name="TextBox 9">
              <a:hlinkClick r:id="rId23" action="ppaction://hlinksldjump"/>
            </p:cNvPr>
            <p:cNvSpPr txBox="1"/>
            <p:nvPr>
              <p:custDataLst>
                <p:tags r:id="rId18"/>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0" name="TextBox 8">
              <a:hlinkClick r:id="rId24" action="ppaction://hlinksldjump"/>
            </p:cNvPr>
            <p:cNvSpPr txBox="1"/>
            <p:nvPr>
              <p:custDataLst>
                <p:tags r:id="rId19"/>
              </p:custDataLst>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p>
          </p:txBody>
        </p:sp>
      </p:grpSp>
      <p:grpSp>
        <p:nvGrpSpPr>
          <p:cNvPr id="11" name="组合 10"/>
          <p:cNvGrpSpPr/>
          <p:nvPr/>
        </p:nvGrpSpPr>
        <p:grpSpPr>
          <a:xfrm>
            <a:off x="-942340" y="-901700"/>
            <a:ext cx="5632450" cy="5855970"/>
            <a:chOff x="-942302" y="-901699"/>
            <a:chExt cx="6304204" cy="6680198"/>
          </a:xfrm>
        </p:grpSpPr>
        <p:pic>
          <p:nvPicPr>
            <p:cNvPr id="12" name="图片 11"/>
            <p:cNvPicPr>
              <a:picLocks noChangeAspect="1"/>
            </p:cNvPicPr>
            <p:nvPr>
              <p:custDataLst>
                <p:tags r:id="rId13"/>
              </p:custDataLst>
            </p:nvPr>
          </p:nvPicPr>
          <p:blipFill>
            <a:blip r:embed="rId25">
              <a:grayscl/>
            </a:blip>
            <a:stretch>
              <a:fillRect/>
            </a:stretch>
          </p:blipFill>
          <p:spPr>
            <a:xfrm>
              <a:off x="-942302" y="-901699"/>
              <a:ext cx="6304204" cy="6680198"/>
            </a:xfrm>
            <a:prstGeom prst="rect">
              <a:avLst/>
            </a:prstGeom>
          </p:spPr>
        </p:pic>
        <p:sp>
          <p:nvSpPr>
            <p:cNvPr id="13" name="TextBox 14"/>
            <p:cNvSpPr txBox="1"/>
            <p:nvPr>
              <p:custDataLst>
                <p:tags r:id="rId14"/>
              </p:custDataLst>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p>
          </p:txBody>
        </p:sp>
        <p:sp>
          <p:nvSpPr>
            <p:cNvPr id="14" name="TextBox 14"/>
            <p:cNvSpPr txBox="1"/>
            <p:nvPr>
              <p:custDataLst>
                <p:tags r:id="rId15"/>
              </p:custDataLst>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p>
          </p:txBody>
        </p:sp>
      </p:grpSp>
      <p:grpSp>
        <p:nvGrpSpPr>
          <p:cNvPr id="15" name="组合 14"/>
          <p:cNvGrpSpPr/>
          <p:nvPr/>
        </p:nvGrpSpPr>
        <p:grpSpPr>
          <a:xfrm>
            <a:off x="6944360" y="535305"/>
            <a:ext cx="2506345" cy="1197243"/>
            <a:chOff x="670169" y="3066142"/>
            <a:chExt cx="3085160" cy="1609039"/>
          </a:xfrm>
        </p:grpSpPr>
        <p:sp>
          <p:nvSpPr>
            <p:cNvPr id="16" name="Oval 2"/>
            <p:cNvSpPr/>
            <p:nvPr>
              <p:custDataLst>
                <p:tags r:id="rId9"/>
              </p:custDataLst>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54"/>
            <p:cNvSpPr>
              <a:spLocks noChangeArrowheads="1"/>
            </p:cNvSpPr>
            <p:nvPr>
              <p:custDataLst>
                <p:tags r:id="rId10"/>
              </p:custDataLst>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8" name="TextBox 9"/>
            <p:cNvSpPr txBox="1"/>
            <p:nvPr>
              <p:custDataLst>
                <p:tags r:id="rId11"/>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9" name="TextBox 8">
              <a:hlinkClick r:id="rId26" action="ppaction://hlinksldjump"/>
            </p:cNvPr>
            <p:cNvSpPr txBox="1"/>
            <p:nvPr>
              <p:custDataLst>
                <p:tags r:id="rId12"/>
              </p:custDataLst>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p>
          </p:txBody>
        </p:sp>
      </p:grpSp>
      <p:grpSp>
        <p:nvGrpSpPr>
          <p:cNvPr id="20" name="组合 19"/>
          <p:cNvGrpSpPr/>
          <p:nvPr/>
        </p:nvGrpSpPr>
        <p:grpSpPr>
          <a:xfrm>
            <a:off x="9629775" y="549910"/>
            <a:ext cx="2334260" cy="1200340"/>
            <a:chOff x="690028" y="3066142"/>
            <a:chExt cx="2870858" cy="1512245"/>
          </a:xfrm>
        </p:grpSpPr>
        <p:sp>
          <p:nvSpPr>
            <p:cNvPr id="21" name="Oval 2"/>
            <p:cNvSpPr/>
            <p:nvPr>
              <p:custDataLst>
                <p:tags r:id="rId5"/>
              </p:custDataLst>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154"/>
            <p:cNvSpPr>
              <a:spLocks noChangeArrowheads="1"/>
            </p:cNvSpPr>
            <p:nvPr>
              <p:custDataLst>
                <p:tags r:id="rId6"/>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3" name="TextBox 9"/>
            <p:cNvSpPr txBox="1"/>
            <p:nvPr>
              <p:custDataLst>
                <p:tags r:id="rId7"/>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30" name="TextBox 8">
              <a:hlinkClick r:id="rId27" action="ppaction://hlinksldjump"/>
            </p:cNvPr>
            <p:cNvSpPr txBox="1"/>
            <p:nvPr>
              <p:custDataLst>
                <p:tags r:id="rId8"/>
              </p:custDataLst>
            </p:nvPr>
          </p:nvSpPr>
          <p:spPr>
            <a:xfrm flipH="1">
              <a:off x="690028" y="40359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p>
          </p:txBody>
        </p:sp>
      </p:grpSp>
      <p:grpSp>
        <p:nvGrpSpPr>
          <p:cNvPr id="31" name="组合 30"/>
          <p:cNvGrpSpPr/>
          <p:nvPr/>
        </p:nvGrpSpPr>
        <p:grpSpPr>
          <a:xfrm>
            <a:off x="7016750" y="2504440"/>
            <a:ext cx="2589530" cy="1210205"/>
            <a:chOff x="1128687" y="3045991"/>
            <a:chExt cx="1985645" cy="1600199"/>
          </a:xfrm>
        </p:grpSpPr>
        <p:sp>
          <p:nvSpPr>
            <p:cNvPr id="32"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4" name="TextBox 9"/>
            <p:cNvSpPr txBox="1"/>
            <p:nvPr/>
          </p:nvSpPr>
          <p:spPr>
            <a:xfrm flipH="1">
              <a:off x="1288976" y="4353998"/>
              <a:ext cx="1665060" cy="2921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70" name="TextBox 8">
              <a:hlinkClick r:id="rId28" action="ppaction://hlinksldjump"/>
            </p:cNvPr>
            <p:cNvSpPr txBox="1"/>
            <p:nvPr/>
          </p:nvSpPr>
          <p:spPr>
            <a:xfrm flipH="1">
              <a:off x="1128687" y="4035917"/>
              <a:ext cx="1985645" cy="569270"/>
            </a:xfrm>
            <a:prstGeom prst="rect">
              <a:avLst/>
            </a:prstGeom>
            <a:noFill/>
          </p:spPr>
          <p:txBody>
            <a:bodyPr wrap="square" lIns="0" tIns="0" rIns="0" bIns="0" rtlCol="0">
              <a:no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p>
          </p:txBody>
        </p:sp>
      </p:grpSp>
      <p:grpSp>
        <p:nvGrpSpPr>
          <p:cNvPr id="71" name="组合 70"/>
          <p:cNvGrpSpPr/>
          <p:nvPr/>
        </p:nvGrpSpPr>
        <p:grpSpPr>
          <a:xfrm>
            <a:off x="4441190" y="2487930"/>
            <a:ext cx="2390775" cy="1211580"/>
            <a:chOff x="690029" y="3235990"/>
            <a:chExt cx="2862963" cy="1317358"/>
          </a:xfrm>
        </p:grpSpPr>
        <p:sp>
          <p:nvSpPr>
            <p:cNvPr id="72"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7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75" name="TextBox 8">
              <a:hlinkClick r:id="rId29" action="ppaction://hlinksldjump"/>
            </p:cNvPr>
            <p:cNvSpPr txBox="1"/>
            <p:nvPr/>
          </p:nvSpPr>
          <p:spPr>
            <a:xfrm flipH="1">
              <a:off x="690029" y="4035985"/>
              <a:ext cx="2862963" cy="4681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p>
          </p:txBody>
        </p:sp>
      </p:grpSp>
      <p:grpSp>
        <p:nvGrpSpPr>
          <p:cNvPr id="76" name="组合 75"/>
          <p:cNvGrpSpPr/>
          <p:nvPr/>
        </p:nvGrpSpPr>
        <p:grpSpPr>
          <a:xfrm>
            <a:off x="9892703" y="2488184"/>
            <a:ext cx="1985645" cy="1353261"/>
            <a:chOff x="1128688" y="3221717"/>
            <a:chExt cx="1985645" cy="1353261"/>
          </a:xfrm>
        </p:grpSpPr>
        <p:sp>
          <p:nvSpPr>
            <p:cNvPr id="77" name="TextBox 8">
              <a:hlinkClick r:id="rId30" action="ppaction://hlinksldjump"/>
            </p:cNvPr>
            <p:cNvSpPr txBox="1"/>
            <p:nvPr/>
          </p:nvSpPr>
          <p:spPr>
            <a:xfrm flipH="1">
              <a:off x="1128688" y="3969945"/>
              <a:ext cx="1985645" cy="43053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p>
          </p:txBody>
        </p:sp>
        <p:sp>
          <p:nvSpPr>
            <p:cNvPr id="78"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0" name="TextBox 9"/>
            <p:cNvSpPr txBox="1"/>
            <p:nvPr/>
          </p:nvSpPr>
          <p:spPr>
            <a:xfrm flipH="1">
              <a:off x="1288976" y="4353998"/>
              <a:ext cx="1665060" cy="22098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81" name="组合 80"/>
          <p:cNvGrpSpPr/>
          <p:nvPr/>
        </p:nvGrpSpPr>
        <p:grpSpPr>
          <a:xfrm>
            <a:off x="4618355" y="4302760"/>
            <a:ext cx="1986915" cy="1441071"/>
            <a:chOff x="963732" y="3066142"/>
            <a:chExt cx="2150600" cy="1521110"/>
          </a:xfrm>
        </p:grpSpPr>
        <p:sp>
          <p:nvSpPr>
            <p:cNvPr id="82"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4" name="TextBox 9"/>
            <p:cNvSpPr txBox="1"/>
            <p:nvPr/>
          </p:nvSpPr>
          <p:spPr>
            <a:xfrm flipH="1">
              <a:off x="1288976" y="4353998"/>
              <a:ext cx="1665060" cy="23325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85" name="TextBox 8">
              <a:hlinkClick r:id="rId31" action="ppaction://hlinksldjump"/>
            </p:cNvPr>
            <p:cNvSpPr txBox="1"/>
            <p:nvPr/>
          </p:nvSpPr>
          <p:spPr>
            <a:xfrm flipH="1">
              <a:off x="963732" y="3914032"/>
              <a:ext cx="2150600" cy="45444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p>
          </p:txBody>
        </p:sp>
      </p:grpSp>
      <p:grpSp>
        <p:nvGrpSpPr>
          <p:cNvPr id="86" name="组合 85"/>
          <p:cNvGrpSpPr/>
          <p:nvPr/>
        </p:nvGrpSpPr>
        <p:grpSpPr>
          <a:xfrm>
            <a:off x="6825051" y="4286233"/>
            <a:ext cx="2948940" cy="1473208"/>
            <a:chOff x="-181865" y="2878432"/>
            <a:chExt cx="3507670" cy="1735958"/>
          </a:xfrm>
        </p:grpSpPr>
        <p:sp>
          <p:nvSpPr>
            <p:cNvPr id="87" name="Oval 2"/>
            <p:cNvSpPr/>
            <p:nvPr/>
          </p:nvSpPr>
          <p:spPr>
            <a:xfrm>
              <a:off x="1094613" y="2878432"/>
              <a:ext cx="726610" cy="71682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Freeform 154"/>
            <p:cNvSpPr>
              <a:spLocks noChangeArrowheads="1"/>
            </p:cNvSpPr>
            <p:nvPr/>
          </p:nvSpPr>
          <p:spPr bwMode="auto">
            <a:xfrm>
              <a:off x="1288728" y="3065496"/>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9" name="TextBox 9"/>
            <p:cNvSpPr txBox="1"/>
            <p:nvPr/>
          </p:nvSpPr>
          <p:spPr>
            <a:xfrm flipH="1">
              <a:off x="1288976" y="4353998"/>
              <a:ext cx="1665060" cy="2603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0" name="TextBox 8">
              <a:hlinkClick r:id="rId32" action="ppaction://hlinksldjump"/>
            </p:cNvPr>
            <p:cNvSpPr txBox="1"/>
            <p:nvPr/>
          </p:nvSpPr>
          <p:spPr>
            <a:xfrm flipH="1">
              <a:off x="-181865" y="3845924"/>
              <a:ext cx="3507670" cy="507316"/>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附加题：语法</a:t>
              </a:r>
            </a:p>
          </p:txBody>
        </p:sp>
      </p:grpSp>
      <p:grpSp>
        <p:nvGrpSpPr>
          <p:cNvPr id="91" name="组合 90"/>
          <p:cNvGrpSpPr/>
          <p:nvPr/>
        </p:nvGrpSpPr>
        <p:grpSpPr>
          <a:xfrm>
            <a:off x="10107930" y="4302760"/>
            <a:ext cx="1978025" cy="1439260"/>
            <a:chOff x="305007" y="2920280"/>
            <a:chExt cx="2649029" cy="1693776"/>
          </a:xfrm>
        </p:grpSpPr>
        <p:sp>
          <p:nvSpPr>
            <p:cNvPr id="92" name="Oval 2"/>
            <p:cNvSpPr/>
            <p:nvPr>
              <p:custDataLst>
                <p:tags r:id="rId1"/>
              </p:custDataLst>
            </p:nvPr>
          </p:nvSpPr>
          <p:spPr>
            <a:xfrm>
              <a:off x="1076329" y="2920280"/>
              <a:ext cx="762818" cy="59858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Freeform 154"/>
            <p:cNvSpPr>
              <a:spLocks noChangeArrowheads="1"/>
            </p:cNvSpPr>
            <p:nvPr>
              <p:custDataLst>
                <p:tags r:id="rId2"/>
              </p:custDataLst>
            </p:nvPr>
          </p:nvSpPr>
          <p:spPr bwMode="auto">
            <a:xfrm>
              <a:off x="1310839" y="3031121"/>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4" name="TextBox 9"/>
            <p:cNvSpPr txBox="1"/>
            <p:nvPr>
              <p:custDataLst>
                <p:tags r:id="rId3"/>
              </p:custDataLst>
            </p:nvPr>
          </p:nvSpPr>
          <p:spPr>
            <a:xfrm flipH="1">
              <a:off x="1288976" y="4353998"/>
              <a:ext cx="1665060" cy="26005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5" name="TextBox 8">
              <a:hlinkClick r:id="rId33" action="ppaction://hlinksldjump"/>
            </p:cNvPr>
            <p:cNvSpPr txBox="1"/>
            <p:nvPr>
              <p:custDataLst>
                <p:tags r:id="rId4"/>
              </p:custDataLst>
            </p:nvPr>
          </p:nvSpPr>
          <p:spPr>
            <a:xfrm flipH="1">
              <a:off x="305007" y="3845924"/>
              <a:ext cx="2353553" cy="506664"/>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知识回顾</a:t>
              </a:r>
            </a:p>
          </p:txBody>
        </p:sp>
      </p:gr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1000" fill="hold"/>
                                        <p:tgtEl>
                                          <p:spTgt spid="11"/>
                                        </p:tgtEl>
                                        <p:attrNameLst>
                                          <p:attrName>ppt_w</p:attrName>
                                        </p:attrNameLst>
                                      </p:cBhvr>
                                      <p:tavLst>
                                        <p:tav tm="0">
                                          <p:val>
                                            <p:fltVal val="0"/>
                                          </p:val>
                                        </p:tav>
                                        <p:tav tm="100000">
                                          <p:val>
                                            <p:strVal val="#ppt_w"/>
                                          </p:val>
                                        </p:tav>
                                      </p:tavLst>
                                    </p:anim>
                                    <p:anim calcmode="lin" valueType="num">
                                      <p:cBhvr>
                                        <p:cTn id="12" dur="1000" fill="hold"/>
                                        <p:tgtEl>
                                          <p:spTgt spid="11"/>
                                        </p:tgtEl>
                                        <p:attrNameLst>
                                          <p:attrName>ppt_h</p:attrName>
                                        </p:attrNameLst>
                                      </p:cBhvr>
                                      <p:tavLst>
                                        <p:tav tm="0">
                                          <p:val>
                                            <p:fltVal val="0"/>
                                          </p:val>
                                        </p:tav>
                                        <p:tav tm="100000">
                                          <p:val>
                                            <p:strVal val="#ppt_h"/>
                                          </p:val>
                                        </p:tav>
                                      </p:tavLst>
                                    </p:anim>
                                    <p:anim calcmode="lin" valueType="num">
                                      <p:cBhvr>
                                        <p:cTn id="13" dur="1000" fill="hold"/>
                                        <p:tgtEl>
                                          <p:spTgt spid="11"/>
                                        </p:tgtEl>
                                        <p:attrNameLst>
                                          <p:attrName>style.rotation</p:attrName>
                                        </p:attrNameLst>
                                      </p:cBhvr>
                                      <p:tavLst>
                                        <p:tav tm="0">
                                          <p:val>
                                            <p:fltVal val="90"/>
                                          </p:val>
                                        </p:tav>
                                        <p:tav tm="100000">
                                          <p:val>
                                            <p:fltVal val="0"/>
                                          </p:val>
                                        </p:tav>
                                      </p:tavLst>
                                    </p:anim>
                                    <p:animEffect transition="in" filter="fade">
                                      <p:cBhvr>
                                        <p:cTn id="14" dur="1000"/>
                                        <p:tgtEl>
                                          <p:spTgt spid="11"/>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1000" fill="hold"/>
                                        <p:tgtEl>
                                          <p:spTgt spid="2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71"/>
                                        </p:tgtEl>
                                        <p:attrNameLst>
                                          <p:attrName>style.visibility</p:attrName>
                                        </p:attrNameLst>
                                      </p:cBhvr>
                                      <p:to>
                                        <p:strVal val="visible"/>
                                      </p:to>
                                    </p:set>
                                    <p:animEffect transition="in" filter="fade">
                                      <p:cBhvr>
                                        <p:cTn id="36" dur="1000"/>
                                        <p:tgtEl>
                                          <p:spTgt spid="71"/>
                                        </p:tgtEl>
                                      </p:cBhvr>
                                    </p:animEffect>
                                    <p:anim calcmode="lin" valueType="num">
                                      <p:cBhvr>
                                        <p:cTn id="37" dur="1000" fill="hold"/>
                                        <p:tgtEl>
                                          <p:spTgt spid="71"/>
                                        </p:tgtEl>
                                        <p:attrNameLst>
                                          <p:attrName>ppt_x</p:attrName>
                                        </p:attrNameLst>
                                      </p:cBhvr>
                                      <p:tavLst>
                                        <p:tav tm="0">
                                          <p:val>
                                            <p:strVal val="#ppt_x"/>
                                          </p:val>
                                        </p:tav>
                                        <p:tav tm="100000">
                                          <p:val>
                                            <p:strVal val="#ppt_x"/>
                                          </p:val>
                                        </p:tav>
                                      </p:tavLst>
                                    </p:anim>
                                    <p:anim calcmode="lin" valueType="num">
                                      <p:cBhvr>
                                        <p:cTn id="38" dur="1000" fill="hold"/>
                                        <p:tgtEl>
                                          <p:spTgt spid="71"/>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ppt_x</p:attrName>
                                        </p:attrNameLst>
                                      </p:cBhvr>
                                      <p:tavLst>
                                        <p:tav tm="0">
                                          <p:val>
                                            <p:strVal val="#ppt_x"/>
                                          </p:val>
                                        </p:tav>
                                        <p:tav tm="100000">
                                          <p:val>
                                            <p:strVal val="#ppt_x"/>
                                          </p:val>
                                        </p:tav>
                                      </p:tavLst>
                                    </p:anim>
                                    <p:anim calcmode="lin" valueType="num">
                                      <p:cBhvr>
                                        <p:cTn id="44" dur="1000" fill="hold"/>
                                        <p:tgtEl>
                                          <p:spTgt spid="31"/>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76"/>
                                        </p:tgtEl>
                                        <p:attrNameLst>
                                          <p:attrName>style.visibility</p:attrName>
                                        </p:attrNameLst>
                                      </p:cBhvr>
                                      <p:to>
                                        <p:strVal val="visible"/>
                                      </p:to>
                                    </p:set>
                                    <p:animEffect transition="in" filter="fade">
                                      <p:cBhvr>
                                        <p:cTn id="48" dur="1000"/>
                                        <p:tgtEl>
                                          <p:spTgt spid="76"/>
                                        </p:tgtEl>
                                      </p:cBhvr>
                                    </p:animEffect>
                                    <p:anim calcmode="lin" valueType="num">
                                      <p:cBhvr>
                                        <p:cTn id="49" dur="1000" fill="hold"/>
                                        <p:tgtEl>
                                          <p:spTgt spid="76"/>
                                        </p:tgtEl>
                                        <p:attrNameLst>
                                          <p:attrName>ppt_x</p:attrName>
                                        </p:attrNameLst>
                                      </p:cBhvr>
                                      <p:tavLst>
                                        <p:tav tm="0">
                                          <p:val>
                                            <p:strVal val="#ppt_x"/>
                                          </p:val>
                                        </p:tav>
                                        <p:tav tm="100000">
                                          <p:val>
                                            <p:strVal val="#ppt_x"/>
                                          </p:val>
                                        </p:tav>
                                      </p:tavLst>
                                    </p:anim>
                                    <p:anim calcmode="lin" valueType="num">
                                      <p:cBhvr>
                                        <p:cTn id="50" dur="1000" fill="hold"/>
                                        <p:tgtEl>
                                          <p:spTgt spid="7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81"/>
                                        </p:tgtEl>
                                        <p:attrNameLst>
                                          <p:attrName>style.visibility</p:attrName>
                                        </p:attrNameLst>
                                      </p:cBhvr>
                                      <p:to>
                                        <p:strVal val="visible"/>
                                      </p:to>
                                    </p:set>
                                    <p:animEffect transition="in" filter="fade">
                                      <p:cBhvr>
                                        <p:cTn id="54" dur="1000"/>
                                        <p:tgtEl>
                                          <p:spTgt spid="81"/>
                                        </p:tgtEl>
                                      </p:cBhvr>
                                    </p:animEffect>
                                    <p:anim calcmode="lin" valueType="num">
                                      <p:cBhvr>
                                        <p:cTn id="55" dur="1000" fill="hold"/>
                                        <p:tgtEl>
                                          <p:spTgt spid="81"/>
                                        </p:tgtEl>
                                        <p:attrNameLst>
                                          <p:attrName>ppt_x</p:attrName>
                                        </p:attrNameLst>
                                      </p:cBhvr>
                                      <p:tavLst>
                                        <p:tav tm="0">
                                          <p:val>
                                            <p:strVal val="#ppt_x"/>
                                          </p:val>
                                        </p:tav>
                                        <p:tav tm="100000">
                                          <p:val>
                                            <p:strVal val="#ppt_x"/>
                                          </p:val>
                                        </p:tav>
                                      </p:tavLst>
                                    </p:anim>
                                    <p:anim calcmode="lin" valueType="num">
                                      <p:cBhvr>
                                        <p:cTn id="56" dur="1000" fill="hold"/>
                                        <p:tgtEl>
                                          <p:spTgt spid="81"/>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86"/>
                                        </p:tgtEl>
                                        <p:attrNameLst>
                                          <p:attrName>style.visibility</p:attrName>
                                        </p:attrNameLst>
                                      </p:cBhvr>
                                      <p:to>
                                        <p:strVal val="visible"/>
                                      </p:to>
                                    </p:set>
                                    <p:animEffect transition="in" filter="fade">
                                      <p:cBhvr>
                                        <p:cTn id="60" dur="1000"/>
                                        <p:tgtEl>
                                          <p:spTgt spid="86"/>
                                        </p:tgtEl>
                                      </p:cBhvr>
                                    </p:animEffect>
                                    <p:anim calcmode="lin" valueType="num">
                                      <p:cBhvr>
                                        <p:cTn id="61" dur="1000" fill="hold"/>
                                        <p:tgtEl>
                                          <p:spTgt spid="86"/>
                                        </p:tgtEl>
                                        <p:attrNameLst>
                                          <p:attrName>ppt_x</p:attrName>
                                        </p:attrNameLst>
                                      </p:cBhvr>
                                      <p:tavLst>
                                        <p:tav tm="0">
                                          <p:val>
                                            <p:strVal val="#ppt_x"/>
                                          </p:val>
                                        </p:tav>
                                        <p:tav tm="100000">
                                          <p:val>
                                            <p:strVal val="#ppt_x"/>
                                          </p:val>
                                        </p:tav>
                                      </p:tavLst>
                                    </p:anim>
                                    <p:anim calcmode="lin" valueType="num">
                                      <p:cBhvr>
                                        <p:cTn id="62" dur="1000" fill="hold"/>
                                        <p:tgtEl>
                                          <p:spTgt spid="86"/>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91"/>
                                        </p:tgtEl>
                                        <p:attrNameLst>
                                          <p:attrName>style.visibility</p:attrName>
                                        </p:attrNameLst>
                                      </p:cBhvr>
                                      <p:to>
                                        <p:strVal val="visible"/>
                                      </p:to>
                                    </p:set>
                                    <p:animEffect transition="in" filter="fade">
                                      <p:cBhvr>
                                        <p:cTn id="66" dur="1000"/>
                                        <p:tgtEl>
                                          <p:spTgt spid="91"/>
                                        </p:tgtEl>
                                      </p:cBhvr>
                                    </p:animEffect>
                                    <p:anim calcmode="lin" valueType="num">
                                      <p:cBhvr>
                                        <p:cTn id="67" dur="1000" fill="hold"/>
                                        <p:tgtEl>
                                          <p:spTgt spid="91"/>
                                        </p:tgtEl>
                                        <p:attrNameLst>
                                          <p:attrName>ppt_x</p:attrName>
                                        </p:attrNameLst>
                                      </p:cBhvr>
                                      <p:tavLst>
                                        <p:tav tm="0">
                                          <p:val>
                                            <p:strVal val="#ppt_x"/>
                                          </p:val>
                                        </p:tav>
                                        <p:tav tm="100000">
                                          <p:val>
                                            <p:strVal val="#ppt_x"/>
                                          </p:val>
                                        </p:tav>
                                      </p:tavLst>
                                    </p:anim>
                                    <p:anim calcmode="lin" valueType="num">
                                      <p:cBhvr>
                                        <p:cTn id="68"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28269"/>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69" y="1012953"/>
            <a:ext cx="1086973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a:t>
            </a:r>
            <a:r>
              <a:rPr lang="en-US" altLang="zh-CN" sz="2400" b="1" u="sng" dirty="0">
                <a:latin typeface="微软雅黑" panose="020B0503020204020204" pitchFamily="34" charset="-122"/>
                <a:ea typeface="微软雅黑" panose="020B0503020204020204" pitchFamily="34" charset="-122"/>
              </a:rPr>
              <a:t>Liquid</a:t>
            </a:r>
            <a:r>
              <a:rPr lang="en-US" altLang="zh-CN" sz="2400" b="1" dirty="0">
                <a:latin typeface="微软雅黑" panose="020B0503020204020204" pitchFamily="34" charset="-122"/>
                <a:ea typeface="微软雅黑" panose="020B0503020204020204" pitchFamily="34" charset="-122"/>
              </a:rPr>
              <a:t> can be changed into gas when heated.</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气体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固体</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液体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混合体</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解析：液体受热会变成气体。</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21285" y="1012952"/>
            <a:ext cx="11075217"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We should be </a:t>
            </a:r>
            <a:r>
              <a:rPr lang="en-US" altLang="zh-CN" sz="2400" b="1" u="sng" dirty="0">
                <a:latin typeface="微软雅黑" panose="020B0503020204020204" pitchFamily="34" charset="-122"/>
                <a:ea typeface="微软雅黑" panose="020B0503020204020204" pitchFamily="34" charset="-122"/>
              </a:rPr>
              <a:t>responsible</a:t>
            </a:r>
            <a:r>
              <a:rPr lang="en-US" altLang="zh-CN" sz="2400" b="1" dirty="0">
                <a:latin typeface="微软雅黑" panose="020B0503020204020204" pitchFamily="34" charset="-122"/>
                <a:ea typeface="微软雅黑" panose="020B0503020204020204" pitchFamily="34" charset="-122"/>
              </a:rPr>
              <a:t> for what we did in our daily lives.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信任的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负责的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可靠的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免责的</a:t>
            </a:r>
          </a:p>
        </p:txBody>
      </p:sp>
      <p:sp>
        <p:nvSpPr>
          <p:cNvPr id="7" name="文本框 6"/>
          <p:cNvSpPr txBox="1"/>
          <p:nvPr/>
        </p:nvSpPr>
        <p:spPr>
          <a:xfrm>
            <a:off x="1175337"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解析：在日常生活中我们应该对自己所做的事情负责任。</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22</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462337" y="537539"/>
            <a:ext cx="11342670" cy="954107"/>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p>
        </p:txBody>
      </p:sp>
      <p:sp>
        <p:nvSpPr>
          <p:cNvPr id="8" name="文本框 7"/>
          <p:cNvSpPr txBox="1"/>
          <p:nvPr/>
        </p:nvSpPr>
        <p:spPr>
          <a:xfrm>
            <a:off x="458912" y="1538842"/>
            <a:ext cx="10326601"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One sunny day, an ant (</a:t>
            </a:r>
            <a:r>
              <a:rPr lang="zh-CN" altLang="en-US" sz="2400" dirty="0">
                <a:latin typeface="Times New Roman" panose="02020603050405020304" pitchFamily="18" charset="0"/>
                <a:cs typeface="Times New Roman" panose="02020603050405020304" pitchFamily="18" charset="0"/>
              </a:rPr>
              <a:t>蚂蚁</a:t>
            </a:r>
            <a:r>
              <a:rPr lang="en-US" altLang="zh-CN" sz="2400" dirty="0">
                <a:latin typeface="Times New Roman" panose="02020603050405020304" pitchFamily="18" charset="0"/>
                <a:cs typeface="Times New Roman" panose="02020603050405020304" pitchFamily="18" charset="0"/>
              </a:rPr>
              <a:t>) went down to the bank of a river. It was very </a:t>
            </a:r>
            <a:r>
              <a:rPr lang="en-US" altLang="zh-CN" sz="2400" u="sng" dirty="0">
                <a:latin typeface="Times New Roman" panose="02020603050405020304" pitchFamily="18" charset="0"/>
                <a:cs typeface="Times New Roman" panose="02020603050405020304" pitchFamily="18" charset="0"/>
              </a:rPr>
              <a:t>16 </a:t>
            </a:r>
            <a:r>
              <a:rPr lang="en-US" altLang="zh-CN" sz="2400" dirty="0">
                <a:latin typeface="Times New Roman" panose="02020603050405020304" pitchFamily="18" charset="0"/>
                <a:cs typeface="Times New Roman" panose="02020603050405020304" pitchFamily="18" charset="0"/>
              </a:rPr>
              <a:t>. </a:t>
            </a:r>
          </a:p>
          <a:p>
            <a:pPr algn="just"/>
            <a:r>
              <a:rPr lang="en-US" altLang="zh-CN" sz="2400" dirty="0">
                <a:latin typeface="Times New Roman" panose="02020603050405020304" pitchFamily="18" charset="0"/>
                <a:cs typeface="Times New Roman" panose="02020603050405020304" pitchFamily="18" charset="0"/>
              </a:rPr>
              <a:t>However, as it bent down to drink, it </a:t>
            </a:r>
            <a:r>
              <a:rPr lang="en-US" altLang="zh-CN" sz="2400" u="sng" dirty="0">
                <a:latin typeface="Times New Roman" panose="02020603050405020304" pitchFamily="18" charset="0"/>
                <a:cs typeface="Times New Roman" panose="02020603050405020304" pitchFamily="18" charset="0"/>
              </a:rPr>
              <a:t>17</a:t>
            </a:r>
            <a:r>
              <a:rPr lang="en-US" altLang="zh-CN" sz="2400" dirty="0">
                <a:latin typeface="Times New Roman" panose="02020603050405020304" pitchFamily="18" charset="0"/>
                <a:cs typeface="Times New Roman" panose="02020603050405020304" pitchFamily="18" charset="0"/>
              </a:rPr>
              <a:t> into the water. The ant struggled to swim back to the bank </a:t>
            </a:r>
            <a:r>
              <a:rPr lang="en-US" altLang="zh-CN" sz="2400" u="sng" dirty="0">
                <a:latin typeface="Times New Roman" panose="02020603050405020304" pitchFamily="18" charset="0"/>
                <a:cs typeface="Times New Roman" panose="02020603050405020304" pitchFamily="18" charset="0"/>
              </a:rPr>
              <a:t>18</a:t>
            </a:r>
            <a:r>
              <a:rPr lang="en-US" altLang="zh-CN" sz="2400" dirty="0">
                <a:latin typeface="Times New Roman" panose="02020603050405020304" pitchFamily="18" charset="0"/>
                <a:cs typeface="Times New Roman" panose="02020603050405020304" pitchFamily="18" charset="0"/>
              </a:rPr>
              <a:t> it was unable to reach it. The current (</a:t>
            </a:r>
            <a:r>
              <a:rPr lang="zh-CN" altLang="en-US" sz="2400" dirty="0">
                <a:latin typeface="Times New Roman" panose="02020603050405020304" pitchFamily="18" charset="0"/>
                <a:cs typeface="Times New Roman" panose="02020603050405020304" pitchFamily="18" charset="0"/>
              </a:rPr>
              <a:t>水流</a:t>
            </a:r>
            <a:r>
              <a:rPr lang="en-US" altLang="zh-CN" sz="2400" dirty="0">
                <a:latin typeface="Times New Roman" panose="02020603050405020304" pitchFamily="18" charset="0"/>
                <a:cs typeface="Times New Roman" panose="02020603050405020304" pitchFamily="18" charset="0"/>
              </a:rPr>
              <a:t>) of the river was too </a:t>
            </a:r>
            <a:r>
              <a:rPr lang="en-US" altLang="zh-CN" sz="2400" u="sng" dirty="0">
                <a:latin typeface="Times New Roman" panose="02020603050405020304" pitchFamily="18" charset="0"/>
                <a:cs typeface="Times New Roman" panose="02020603050405020304" pitchFamily="18" charset="0"/>
              </a:rPr>
              <a:t>19</a:t>
            </a:r>
            <a:r>
              <a:rPr lang="en-US" altLang="zh-CN" sz="2400" dirty="0">
                <a:latin typeface="Times New Roman" panose="02020603050405020304" pitchFamily="18" charset="0"/>
                <a:cs typeface="Times New Roman" panose="02020603050405020304" pitchFamily="18" charset="0"/>
              </a:rPr>
              <a:t> for it.</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293040" y="3947321"/>
            <a:ext cx="8658344" cy="156845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16. A. tired 	B. hungry	 C. thirsty 	 D. sweat </a:t>
            </a:r>
          </a:p>
          <a:p>
            <a:r>
              <a:rPr lang="en-US" altLang="zh-CN" sz="2400" dirty="0">
                <a:latin typeface="Times New Roman" panose="02020603050405020304" pitchFamily="18" charset="0"/>
                <a:cs typeface="Times New Roman" panose="02020603050405020304" pitchFamily="18" charset="0"/>
              </a:rPr>
              <a:t>(     ) 17. A. fell           B. falls 	 C. had fallen 	 D. was falling </a:t>
            </a:r>
          </a:p>
          <a:p>
            <a:r>
              <a:rPr lang="en-US" altLang="zh-CN" sz="2400" dirty="0">
                <a:latin typeface="Times New Roman" panose="02020603050405020304" pitchFamily="18" charset="0"/>
                <a:cs typeface="Times New Roman" panose="02020603050405020304" pitchFamily="18" charset="0"/>
              </a:rPr>
              <a:t>(     ) 18. A. and 	B. but 		 C. so		 D. however </a:t>
            </a:r>
          </a:p>
          <a:p>
            <a:r>
              <a:rPr lang="en-US" altLang="zh-CN" sz="2400" dirty="0">
                <a:latin typeface="Times New Roman" panose="02020603050405020304" pitchFamily="18" charset="0"/>
                <a:cs typeface="Times New Roman" panose="02020603050405020304" pitchFamily="18" charset="0"/>
              </a:rPr>
              <a:t>(     ) 19. A. large 	B. heavy 	 C. strong 	 D. cold </a:t>
            </a:r>
          </a:p>
        </p:txBody>
      </p:sp>
      <p:sp>
        <p:nvSpPr>
          <p:cNvPr id="15" name="文本框 14"/>
          <p:cNvSpPr txBox="1"/>
          <p:nvPr/>
        </p:nvSpPr>
        <p:spPr>
          <a:xfrm>
            <a:off x="1496595" y="505428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483566" y="468427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499710" y="4327900"/>
            <a:ext cx="4298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488693" y="394488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1" name="文本框 20"/>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Ⅲ. </a:t>
            </a:r>
            <a:r>
              <a:rPr lang="zh-CN" altLang="en-US" sz="2800" dirty="0">
                <a:latin typeface="方正粗黑宋简体" panose="02000000000000000000" pitchFamily="2" charset="-122"/>
                <a:ea typeface="方正粗黑宋简体" panose="02000000000000000000" pitchFamily="2" charset="-122"/>
              </a:rPr>
              <a:t>完形填空（</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30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pic>
        <p:nvPicPr>
          <p:cNvPr id="23" name="图片 22">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4502" y="6123266"/>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0267" y="142069"/>
            <a:ext cx="11627102"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16.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根据下句蚂蚁要喝水，得知蚂蚁是口渴了。</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累了”；</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饿了”；</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渴了”；</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出汗”；故选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17.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根据第一、二句谓语动词为过去时，说明此处时态也要一般过去时，故选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18.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根据句意得知“蚂蚁挣扎着要游回岸上，但是又够不着岸堤”；</a:t>
            </a:r>
            <a:r>
              <a:rPr lang="en-US" altLang="zh-CN" sz="2400" b="1" dirty="0">
                <a:latin typeface="微软雅黑" panose="020B0503020204020204" pitchFamily="34" charset="-122"/>
                <a:ea typeface="微软雅黑" panose="020B0503020204020204" pitchFamily="34" charset="-122"/>
              </a:rPr>
              <a:t>however</a:t>
            </a:r>
            <a:r>
              <a:rPr lang="zh-CN" altLang="en-US" sz="2400" b="1" dirty="0">
                <a:latin typeface="微软雅黑" panose="020B0503020204020204" pitchFamily="34" charset="-122"/>
                <a:ea typeface="微软雅黑" panose="020B0503020204020204" pitchFamily="34" charset="-122"/>
              </a:rPr>
              <a:t>和</a:t>
            </a:r>
            <a:r>
              <a:rPr lang="en-US" altLang="zh-CN" sz="2400" b="1" dirty="0">
                <a:latin typeface="微软雅黑" panose="020B0503020204020204" pitchFamily="34" charset="-122"/>
                <a:ea typeface="微软雅黑" panose="020B0503020204020204" pitchFamily="34" charset="-122"/>
              </a:rPr>
              <a:t>but</a:t>
            </a:r>
            <a:r>
              <a:rPr lang="zh-CN" altLang="en-US" sz="2400" b="1" dirty="0">
                <a:latin typeface="微软雅黑" panose="020B0503020204020204" pitchFamily="34" charset="-122"/>
                <a:ea typeface="微软雅黑" panose="020B0503020204020204" pitchFamily="34" charset="-122"/>
              </a:rPr>
              <a:t>表转折，但</a:t>
            </a:r>
            <a:r>
              <a:rPr lang="en-US" altLang="zh-CN" sz="2400" b="1" dirty="0">
                <a:latin typeface="微软雅黑" panose="020B0503020204020204" pitchFamily="34" charset="-122"/>
                <a:ea typeface="微软雅黑" panose="020B0503020204020204" pitchFamily="34" charset="-122"/>
              </a:rPr>
              <a:t>however</a:t>
            </a:r>
            <a:r>
              <a:rPr lang="zh-CN" altLang="en-US" sz="2400" b="1" dirty="0">
                <a:latin typeface="微软雅黑" panose="020B0503020204020204" pitchFamily="34" charset="-122"/>
                <a:ea typeface="微软雅黑" panose="020B0503020204020204" pitchFamily="34" charset="-122"/>
              </a:rPr>
              <a:t>要逗号隔开，故选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19.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根据句意可以推测出河水太猛，</a:t>
            </a:r>
            <a:r>
              <a:rPr lang="en-US" altLang="zh-CN" sz="2400" b="1" dirty="0">
                <a:latin typeface="微软雅黑" panose="020B0503020204020204" pitchFamily="34" charset="-122"/>
                <a:ea typeface="微软雅黑" panose="020B0503020204020204" pitchFamily="34" charset="-122"/>
              </a:rPr>
              <a:t>strong</a:t>
            </a:r>
            <a:r>
              <a:rPr lang="zh-CN" altLang="en-US" sz="2400" b="1" dirty="0">
                <a:latin typeface="微软雅黑" panose="020B0503020204020204" pitchFamily="34" charset="-122"/>
                <a:ea typeface="微软雅黑" panose="020B0503020204020204" pitchFamily="34" charset="-122"/>
              </a:rPr>
              <a:t>表示水流“急、猛”之意；故选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10356351" y="4541178"/>
            <a:ext cx="1742136" cy="231682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1165263" y="273064"/>
            <a:ext cx="9589414"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Just </a:t>
            </a:r>
            <a:r>
              <a:rPr lang="en-US" altLang="zh-CN" sz="2400" u="sng" dirty="0">
                <a:latin typeface="Times New Roman" panose="02020603050405020304" pitchFamily="18" charset="0"/>
                <a:cs typeface="Times New Roman" panose="02020603050405020304" pitchFamily="18" charset="0"/>
              </a:rPr>
              <a:t>20</a:t>
            </a:r>
            <a:r>
              <a:rPr lang="en-US" altLang="zh-CN" sz="2400" dirty="0">
                <a:latin typeface="Times New Roman" panose="02020603050405020304" pitchFamily="18" charset="0"/>
                <a:cs typeface="Times New Roman" panose="02020603050405020304" pitchFamily="18" charset="0"/>
              </a:rPr>
              <a:t> it thought that all hope was lost, a bird flew by. It saw the ant </a:t>
            </a:r>
            <a:r>
              <a:rPr lang="en-US" altLang="zh-CN" sz="2400" u="sng" dirty="0">
                <a:latin typeface="Times New Roman" panose="02020603050405020304" pitchFamily="18" charset="0"/>
                <a:cs typeface="Times New Roman" panose="02020603050405020304" pitchFamily="18" charset="0"/>
              </a:rPr>
              <a:t>21</a:t>
            </a:r>
            <a:r>
              <a:rPr lang="en-US" altLang="zh-CN" sz="2400" dirty="0">
                <a:latin typeface="Times New Roman" panose="02020603050405020304" pitchFamily="18" charset="0"/>
                <a:cs typeface="Times New Roman" panose="02020603050405020304" pitchFamily="18" charset="0"/>
              </a:rPr>
              <a:t> in the water. Taking pity on the ant, the bird flew down and </a:t>
            </a:r>
            <a:r>
              <a:rPr lang="en-US" altLang="zh-CN" sz="2400" u="sng" dirty="0">
                <a:latin typeface="Times New Roman" panose="02020603050405020304" pitchFamily="18" charset="0"/>
                <a:cs typeface="Times New Roman" panose="02020603050405020304" pitchFamily="18" charset="0"/>
              </a:rPr>
              <a:t>22</a:t>
            </a:r>
            <a:r>
              <a:rPr lang="en-US" altLang="zh-CN" sz="2400" dirty="0">
                <a:latin typeface="Times New Roman" panose="02020603050405020304" pitchFamily="18" charset="0"/>
                <a:cs typeface="Times New Roman" panose="02020603050405020304" pitchFamily="18" charset="0"/>
              </a:rPr>
              <a:t> a leaf. Flying over the ant, the bird dropped the </a:t>
            </a:r>
            <a:r>
              <a:rPr lang="en-US" altLang="zh-CN" sz="2400" u="sng" dirty="0">
                <a:latin typeface="Times New Roman" panose="02020603050405020304" pitchFamily="18" charset="0"/>
                <a:cs typeface="Times New Roman" panose="02020603050405020304" pitchFamily="18" charset="0"/>
              </a:rPr>
              <a:t>23</a:t>
            </a:r>
            <a:r>
              <a:rPr lang="en-US" altLang="zh-CN" sz="2400" dirty="0">
                <a:latin typeface="Times New Roman" panose="02020603050405020304" pitchFamily="18" charset="0"/>
                <a:cs typeface="Times New Roman" panose="02020603050405020304" pitchFamily="18" charset="0"/>
              </a:rPr>
              <a:t> into the water. The ant quickly climbed onto the leaf and was at last </a:t>
            </a:r>
            <a:r>
              <a:rPr lang="en-US" altLang="zh-CN" sz="2400" u="sng" dirty="0">
                <a:latin typeface="Times New Roman" panose="02020603050405020304" pitchFamily="18" charset="0"/>
                <a:cs typeface="Times New Roman" panose="02020603050405020304" pitchFamily="18" charset="0"/>
              </a:rPr>
              <a:t>24</a:t>
            </a:r>
            <a:r>
              <a:rPr lang="en-US" altLang="zh-CN" sz="2400" dirty="0">
                <a:latin typeface="Times New Roman" panose="02020603050405020304" pitchFamily="18" charset="0"/>
                <a:cs typeface="Times New Roman" panose="02020603050405020304" pitchFamily="18" charset="0"/>
              </a:rPr>
              <a:t> .</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93610" y="3227460"/>
            <a:ext cx="10235726"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20. A. while 		B. now 	     C. then 		D. when </a:t>
            </a:r>
          </a:p>
          <a:p>
            <a:r>
              <a:rPr lang="en-US" altLang="zh-CN" sz="2400" dirty="0">
                <a:latin typeface="Times New Roman" panose="02020603050405020304" pitchFamily="18" charset="0"/>
                <a:cs typeface="Times New Roman" panose="02020603050405020304" pitchFamily="18" charset="0"/>
              </a:rPr>
              <a:t>(     ) 21. A. drinking 		B. struggling	     C. swimming 	D. climbing </a:t>
            </a:r>
          </a:p>
          <a:p>
            <a:r>
              <a:rPr lang="en-US" altLang="zh-CN" sz="2400" dirty="0">
                <a:latin typeface="Times New Roman" panose="02020603050405020304" pitchFamily="18" charset="0"/>
                <a:cs typeface="Times New Roman" panose="02020603050405020304" pitchFamily="18" charset="0"/>
              </a:rPr>
              <a:t>(     ) 22. A. took out 		B. picked up 	     C. picked out 	D. took away </a:t>
            </a:r>
          </a:p>
          <a:p>
            <a:r>
              <a:rPr lang="en-US" altLang="zh-CN" sz="2400" dirty="0">
                <a:latin typeface="Times New Roman" panose="02020603050405020304" pitchFamily="18" charset="0"/>
                <a:cs typeface="Times New Roman" panose="02020603050405020304" pitchFamily="18" charset="0"/>
              </a:rPr>
              <a:t>(     ) 23. A. ant 		B. bird 	     C. leaf 		D. hope </a:t>
            </a:r>
          </a:p>
          <a:p>
            <a:r>
              <a:rPr lang="en-US" altLang="zh-CN" sz="2400" dirty="0">
                <a:latin typeface="Times New Roman" panose="02020603050405020304" pitchFamily="18" charset="0"/>
                <a:cs typeface="Times New Roman" panose="02020603050405020304" pitchFamily="18" charset="0"/>
              </a:rPr>
              <a:t>(     ) 24. A. dangerous 	B. danger 	     C. safety 		D. safe </a:t>
            </a:r>
          </a:p>
        </p:txBody>
      </p:sp>
      <p:sp>
        <p:nvSpPr>
          <p:cNvPr id="15" name="文本框 14"/>
          <p:cNvSpPr txBox="1"/>
          <p:nvPr/>
        </p:nvSpPr>
        <p:spPr>
          <a:xfrm>
            <a:off x="394703" y="434019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377839" y="396675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394703" y="364765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383686" y="328633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7235" y="5846966"/>
            <a:ext cx="1158340" cy="646232"/>
          </a:xfrm>
          <a:prstGeom prst="rect">
            <a:avLst/>
          </a:prstGeom>
        </p:spPr>
      </p:pic>
      <p:sp>
        <p:nvSpPr>
          <p:cNvPr id="11" name="文本框 10"/>
          <p:cNvSpPr txBox="1"/>
          <p:nvPr/>
        </p:nvSpPr>
        <p:spPr>
          <a:xfrm>
            <a:off x="394702" y="470399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2974" y="136522"/>
            <a:ext cx="11560061"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根据句意“正当蚂蚁认为没有希望的时候，一只小鸟飞来了”，</a:t>
            </a:r>
            <a:r>
              <a:rPr lang="en-US" altLang="zh-CN" sz="2400" b="1" dirty="0">
                <a:latin typeface="微软雅黑" panose="020B0503020204020204" pitchFamily="34" charset="-122"/>
                <a:ea typeface="微软雅黑" panose="020B0503020204020204" pitchFamily="34" charset="-122"/>
              </a:rPr>
              <a:t>while</a:t>
            </a:r>
            <a:r>
              <a:rPr lang="zh-CN" altLang="en-US" sz="2400" b="1" dirty="0">
                <a:latin typeface="微软雅黑" panose="020B0503020204020204" pitchFamily="34" charset="-122"/>
                <a:ea typeface="微软雅黑" panose="020B0503020204020204" pitchFamily="34" charset="-122"/>
              </a:rPr>
              <a:t>，</a:t>
            </a:r>
            <a:r>
              <a:rPr lang="en-US" altLang="zh-CN" sz="2400" b="1" dirty="0">
                <a:latin typeface="微软雅黑" panose="020B0503020204020204" pitchFamily="34" charset="-122"/>
                <a:ea typeface="微软雅黑" panose="020B0503020204020204" pitchFamily="34" charset="-122"/>
              </a:rPr>
              <a:t>when</a:t>
            </a:r>
            <a:r>
              <a:rPr lang="zh-CN" altLang="en-US" sz="2400" b="1" dirty="0">
                <a:latin typeface="微软雅黑" panose="020B0503020204020204" pitchFamily="34" charset="-122"/>
                <a:ea typeface="微软雅黑" panose="020B0503020204020204" pitchFamily="34" charset="-122"/>
              </a:rPr>
              <a:t>表示“当</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的时候”，而</a:t>
            </a:r>
            <a:r>
              <a:rPr lang="en-US" altLang="zh-CN" sz="2400" b="1" dirty="0">
                <a:latin typeface="微软雅黑" panose="020B0503020204020204" pitchFamily="34" charset="-122"/>
                <a:ea typeface="微软雅黑" panose="020B0503020204020204" pitchFamily="34" charset="-122"/>
              </a:rPr>
              <a:t>while</a:t>
            </a:r>
            <a:r>
              <a:rPr lang="zh-CN" altLang="en-US" sz="2400" b="1" dirty="0">
                <a:latin typeface="微软雅黑" panose="020B0503020204020204" pitchFamily="34" charset="-122"/>
                <a:ea typeface="微软雅黑" panose="020B0503020204020204" pitchFamily="34" charset="-122"/>
              </a:rPr>
              <a:t>后要接延续性动作；故选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21.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第一段第三句话提到</a:t>
            </a:r>
            <a:r>
              <a:rPr lang="en-US" altLang="zh-CN" sz="2400" b="1" dirty="0">
                <a:latin typeface="微软雅黑" panose="020B0503020204020204" pitchFamily="34" charset="-122"/>
                <a:ea typeface="微软雅黑" panose="020B0503020204020204" pitchFamily="34" charset="-122"/>
              </a:rPr>
              <a:t>the ant struggled</a:t>
            </a:r>
            <a:r>
              <a:rPr lang="zh-CN" altLang="en-US" sz="2400" b="1" dirty="0">
                <a:latin typeface="微软雅黑" panose="020B0503020204020204" pitchFamily="34" charset="-122"/>
                <a:ea typeface="微软雅黑" panose="020B0503020204020204" pitchFamily="34" charset="-122"/>
              </a:rPr>
              <a:t>，说明此空格处表示蚂蚁在水里挣扎；故选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22.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根据句意“小鸟俯身捡起树叶”，</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拿出来”；</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捡起”；</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挑选”；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带走”；故选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23.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由上文可知小鸟捡起的是树叶，说明此处扔下的也是树叶，故选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24.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根据句意“蚂蚁爬上树叶，最后安全了”，排除</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项，又因</a:t>
            </a:r>
            <a:r>
              <a:rPr lang="en-US" altLang="zh-CN" sz="2400" b="1" dirty="0">
                <a:latin typeface="微软雅黑" panose="020B0503020204020204" pitchFamily="34" charset="-122"/>
                <a:ea typeface="微软雅黑" panose="020B0503020204020204" pitchFamily="34" charset="-122"/>
              </a:rPr>
              <a:t>be </a:t>
            </a:r>
            <a:r>
              <a:rPr lang="zh-CN" altLang="en-US" sz="2400" b="1" dirty="0">
                <a:latin typeface="微软雅黑" panose="020B0503020204020204" pitchFamily="34" charset="-122"/>
                <a:ea typeface="微软雅黑" panose="020B0503020204020204" pitchFamily="34" charset="-122"/>
              </a:rPr>
              <a:t>后接形容词作表语；故选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10160000" y="4304597"/>
            <a:ext cx="2075380" cy="2416881"/>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26</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93431" y="441988"/>
            <a:ext cx="9859880"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 few days later, the ant came across the bird </a:t>
            </a:r>
            <a:r>
              <a:rPr lang="en-US" altLang="zh-CN" sz="2400" u="sng" dirty="0">
                <a:latin typeface="Times New Roman" panose="02020603050405020304" pitchFamily="18" charset="0"/>
                <a:cs typeface="Times New Roman" panose="02020603050405020304" pitchFamily="18" charset="0"/>
              </a:rPr>
              <a:t>25</a:t>
            </a:r>
            <a:r>
              <a:rPr lang="en-US" altLang="zh-CN" sz="2400" dirty="0">
                <a:latin typeface="Times New Roman" panose="02020603050405020304" pitchFamily="18" charset="0"/>
                <a:cs typeface="Times New Roman" panose="02020603050405020304" pitchFamily="18" charset="0"/>
              </a:rPr>
              <a:t> had saved its life. It was staying on a branch of a tree. Suddenly, the ant saw a </a:t>
            </a:r>
            <a:r>
              <a:rPr lang="en-US" altLang="zh-CN" sz="2400" u="sng" dirty="0">
                <a:latin typeface="Times New Roman" panose="02020603050405020304" pitchFamily="18" charset="0"/>
                <a:cs typeface="Times New Roman" panose="02020603050405020304" pitchFamily="18" charset="0"/>
              </a:rPr>
              <a:t>26</a:t>
            </a:r>
            <a:r>
              <a:rPr lang="en-US" altLang="zh-CN" sz="2400" dirty="0">
                <a:latin typeface="Times New Roman" panose="02020603050405020304" pitchFamily="18" charset="0"/>
                <a:cs typeface="Times New Roman" panose="02020603050405020304" pitchFamily="18" charset="0"/>
              </a:rPr>
              <a:t> . He was aiming his gun at the bird. </a:t>
            </a:r>
            <a:r>
              <a:rPr lang="en-US" altLang="zh-CN" sz="2400" u="sng" dirty="0">
                <a:latin typeface="Times New Roman" panose="02020603050405020304" pitchFamily="18" charset="0"/>
                <a:cs typeface="Times New Roman" panose="02020603050405020304" pitchFamily="18" charset="0"/>
              </a:rPr>
              <a:t>27</a:t>
            </a:r>
            <a:r>
              <a:rPr lang="en-US" altLang="zh-CN" sz="2400" dirty="0">
                <a:latin typeface="Times New Roman" panose="02020603050405020304" pitchFamily="18" charset="0"/>
                <a:cs typeface="Times New Roman" panose="02020603050405020304" pitchFamily="18" charset="0"/>
              </a:rPr>
              <a:t> , the ant crawled (</a:t>
            </a:r>
            <a:r>
              <a:rPr lang="zh-CN" altLang="en-US" sz="2400" dirty="0">
                <a:latin typeface="Times New Roman" panose="02020603050405020304" pitchFamily="18" charset="0"/>
                <a:cs typeface="Times New Roman" panose="02020603050405020304" pitchFamily="18" charset="0"/>
              </a:rPr>
              <a:t>爬行</a:t>
            </a:r>
            <a:r>
              <a:rPr lang="en-US" altLang="zh-CN" sz="2400" dirty="0">
                <a:latin typeface="Times New Roman" panose="02020603050405020304" pitchFamily="18" charset="0"/>
                <a:cs typeface="Times New Roman" panose="02020603050405020304" pitchFamily="18" charset="0"/>
              </a:rPr>
              <a:t>) towards the hunter and bit his foot. The hunter cried out </a:t>
            </a:r>
            <a:r>
              <a:rPr lang="en-US" altLang="zh-CN" sz="2400" u="sng" dirty="0">
                <a:latin typeface="Times New Roman" panose="02020603050405020304" pitchFamily="18" charset="0"/>
                <a:cs typeface="Times New Roman" panose="02020603050405020304" pitchFamily="18" charset="0"/>
              </a:rPr>
              <a:t>28</a:t>
            </a:r>
            <a:r>
              <a:rPr lang="en-US" altLang="zh-CN" sz="2400" dirty="0">
                <a:latin typeface="Times New Roman" panose="02020603050405020304" pitchFamily="18" charset="0"/>
                <a:cs typeface="Times New Roman" panose="02020603050405020304" pitchFamily="18" charset="0"/>
              </a:rPr>
              <a:t> pain. The bird, on hearing the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cry, quickly flew away. The brave ant had </a:t>
            </a:r>
            <a:r>
              <a:rPr lang="en-US" altLang="zh-CN" sz="2400" u="sng" dirty="0">
                <a:latin typeface="Times New Roman" panose="02020603050405020304" pitchFamily="18" charset="0"/>
                <a:cs typeface="Times New Roman" panose="02020603050405020304" pitchFamily="18" charset="0"/>
              </a:rPr>
              <a:t>30</a:t>
            </a:r>
            <a:r>
              <a:rPr lang="en-US" altLang="zh-CN" sz="2400" dirty="0">
                <a:latin typeface="Times New Roman" panose="02020603050405020304" pitchFamily="18" charset="0"/>
                <a:cs typeface="Times New Roman" panose="02020603050405020304" pitchFamily="18" charset="0"/>
              </a:rPr>
              <a:t> the bird’s life.</a:t>
            </a:r>
          </a:p>
        </p:txBody>
      </p:sp>
      <p:sp>
        <p:nvSpPr>
          <p:cNvPr id="12" name="文本框 11"/>
          <p:cNvSpPr txBox="1"/>
          <p:nvPr/>
        </p:nvSpPr>
        <p:spPr>
          <a:xfrm>
            <a:off x="536569" y="3179842"/>
            <a:ext cx="9947377" cy="2306955"/>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25. A. which 		B. where	 C. who 	  D. when </a:t>
            </a:r>
          </a:p>
          <a:p>
            <a:r>
              <a:rPr lang="en-US" altLang="zh-CN" sz="2400" dirty="0">
                <a:latin typeface="Times New Roman" panose="02020603050405020304" pitchFamily="18" charset="0"/>
                <a:cs typeface="Times New Roman" panose="02020603050405020304" pitchFamily="18" charset="0"/>
              </a:rPr>
              <a:t>(     ) 26. A. enemy 		B. hunter 	 C. bird 	  D. ant </a:t>
            </a:r>
          </a:p>
          <a:p>
            <a:r>
              <a:rPr lang="en-US" altLang="zh-CN" sz="2400" dirty="0">
                <a:latin typeface="Times New Roman" panose="02020603050405020304" pitchFamily="18" charset="0"/>
                <a:cs typeface="Times New Roman" panose="02020603050405020304" pitchFamily="18" charset="0"/>
              </a:rPr>
              <a:t>(     ) 27. A. Certainly 		B. Luckily	 C. Bravely 	  D. Unfortunately</a:t>
            </a:r>
          </a:p>
          <a:p>
            <a:r>
              <a:rPr lang="en-US" altLang="zh-CN" sz="2400" dirty="0">
                <a:latin typeface="Times New Roman" panose="02020603050405020304" pitchFamily="18" charset="0"/>
                <a:cs typeface="Times New Roman" panose="02020603050405020304" pitchFamily="18" charset="0"/>
              </a:rPr>
              <a:t>(     ) 28. A. in 			B. on		 C. of 		  D. to </a:t>
            </a:r>
          </a:p>
          <a:p>
            <a:r>
              <a:rPr lang="en-US" altLang="zh-CN" sz="2400" dirty="0">
                <a:latin typeface="Times New Roman" panose="02020603050405020304" pitchFamily="18" charset="0"/>
                <a:cs typeface="Times New Roman" panose="02020603050405020304" pitchFamily="18" charset="0"/>
              </a:rPr>
              <a:t>(     ) 29. A. bird’s 		B. ant’s 	 C. enemy’s 	  D. hunter’s</a:t>
            </a:r>
          </a:p>
          <a:p>
            <a:r>
              <a:rPr lang="en-US" altLang="zh-CN" sz="2400" dirty="0">
                <a:latin typeface="Times New Roman" panose="02020603050405020304" pitchFamily="18" charset="0"/>
                <a:cs typeface="Times New Roman" panose="02020603050405020304" pitchFamily="18" charset="0"/>
              </a:rPr>
              <a:t>(     ) 30. A. been saved 	B. saved 	 C. saves 	  D. been saving</a:t>
            </a:r>
          </a:p>
        </p:txBody>
      </p:sp>
      <p:sp>
        <p:nvSpPr>
          <p:cNvPr id="15" name="文本框 14"/>
          <p:cNvSpPr txBox="1"/>
          <p:nvPr/>
        </p:nvSpPr>
        <p:spPr>
          <a:xfrm>
            <a:off x="683228" y="4313049"/>
            <a:ext cx="75514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721787" y="397676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683228" y="362977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696026" y="322354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44201" y="5710121"/>
            <a:ext cx="1158340" cy="646232"/>
          </a:xfrm>
          <a:prstGeom prst="rect">
            <a:avLst/>
          </a:prstGeom>
        </p:spPr>
      </p:pic>
      <p:sp>
        <p:nvSpPr>
          <p:cNvPr id="11" name="文本框 10"/>
          <p:cNvSpPr txBox="1"/>
          <p:nvPr/>
        </p:nvSpPr>
        <p:spPr>
          <a:xfrm>
            <a:off x="696026" y="4700870"/>
            <a:ext cx="75514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696026" y="5025465"/>
            <a:ext cx="75514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43667" y="439947"/>
            <a:ext cx="1189796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25.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本题考查定语从句，先行词为动物，在从句中作主语，故选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根据下文知蚂蚁朝着猎人爬过去，咬了他的脚，推断此处蚂蚁看见的是猎人，故选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根据句意蚂蚁咬了猎人的脚来救小鸟，以及最后一句</a:t>
            </a:r>
            <a:r>
              <a:rPr lang="en-US" altLang="zh-CN" sz="2400" b="1" dirty="0">
                <a:latin typeface="微软雅黑" panose="020B0503020204020204" pitchFamily="34" charset="-122"/>
                <a:ea typeface="微软雅黑" panose="020B0503020204020204" pitchFamily="34" charset="-122"/>
              </a:rPr>
              <a:t>the brave ant</a:t>
            </a:r>
            <a:r>
              <a:rPr lang="zh-CN" altLang="en-US" sz="2400" b="1" dirty="0">
                <a:latin typeface="微软雅黑" panose="020B0503020204020204" pitchFamily="34" charset="-122"/>
                <a:ea typeface="微软雅黑" panose="020B0503020204020204" pitchFamily="34" charset="-122"/>
              </a:rPr>
              <a:t>说明此处，蚂蚁是勇敢的；故选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固定搭配。</a:t>
            </a:r>
            <a:r>
              <a:rPr lang="en-US" altLang="zh-CN" sz="2400" b="1" dirty="0">
                <a:latin typeface="微软雅黑" panose="020B0503020204020204" pitchFamily="34" charset="-122"/>
                <a:ea typeface="微软雅黑" panose="020B0503020204020204" pitchFamily="34" charset="-122"/>
              </a:rPr>
              <a:t>cry out in pain </a:t>
            </a:r>
            <a:r>
              <a:rPr lang="zh-CN" altLang="en-US" sz="2400" b="1" dirty="0">
                <a:latin typeface="微软雅黑" panose="020B0503020204020204" pitchFamily="34" charset="-122"/>
                <a:ea typeface="微软雅黑" panose="020B0503020204020204" pitchFamily="34" charset="-122"/>
              </a:rPr>
              <a:t>痛得叫出来。</a:t>
            </a:r>
          </a:p>
          <a:p>
            <a:pPr marL="0" indent="0">
              <a:buNone/>
            </a:pPr>
            <a:r>
              <a:rPr lang="en-US" altLang="zh-CN" sz="2400" b="1" dirty="0">
                <a:latin typeface="微软雅黑" panose="020B0503020204020204" pitchFamily="34" charset="-122"/>
                <a:ea typeface="微软雅黑" panose="020B0503020204020204" pitchFamily="34" charset="-122"/>
              </a:rPr>
              <a:t>29.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根据句意得知小鸟听到了猎人的叫声，故选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30.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】had +done</a:t>
            </a:r>
            <a:r>
              <a:rPr lang="zh-CN" altLang="en-US" sz="2400" b="1" dirty="0">
                <a:latin typeface="微软雅黑" panose="020B0503020204020204" pitchFamily="34" charset="-122"/>
                <a:ea typeface="微软雅黑" panose="020B0503020204020204" pitchFamily="34" charset="-122"/>
              </a:rPr>
              <a:t>，表示过去完成时，蚂蚁救了小鸟，主动语态，故选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28</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29</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A）阅读下列短文，并做短文后的题目。从四个选项中，选出能回答所提问题或完成所给句子的最佳答案。</a:t>
            </a:r>
          </a:p>
        </p:txBody>
      </p:sp>
      <p:sp>
        <p:nvSpPr>
          <p:cNvPr id="8" name="文本框 7"/>
          <p:cNvSpPr txBox="1"/>
          <p:nvPr/>
        </p:nvSpPr>
        <p:spPr>
          <a:xfrm>
            <a:off x="637606" y="1961023"/>
            <a:ext cx="10872876" cy="3046988"/>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p>
          <a:p>
            <a:pPr algn="just"/>
            <a:r>
              <a:rPr lang="en-US" altLang="zh-CN" sz="2400" dirty="0">
                <a:latin typeface="Times New Roman" panose="02020603050405020304" pitchFamily="18" charset="0"/>
                <a:cs typeface="Times New Roman" panose="02020603050405020304" pitchFamily="18" charset="0"/>
              </a:rPr>
              <a:t>     Many years ago, in a small town, there lived a doctor named Ali. He was a good and </a:t>
            </a:r>
          </a:p>
          <a:p>
            <a:pPr algn="just"/>
            <a:r>
              <a:rPr lang="en-US" altLang="zh-CN" sz="2400" dirty="0">
                <a:latin typeface="Times New Roman" panose="02020603050405020304" pitchFamily="18" charset="0"/>
                <a:cs typeface="Times New Roman" panose="02020603050405020304" pitchFamily="18" charset="0"/>
              </a:rPr>
              <a:t>kind man. At any time of the day and night from beginning to the end of a year, he was </a:t>
            </a:r>
          </a:p>
          <a:p>
            <a:pPr algn="just"/>
            <a:r>
              <a:rPr lang="en-US" altLang="zh-CN" sz="2400" dirty="0">
                <a:latin typeface="Times New Roman" panose="02020603050405020304" pitchFamily="18" charset="0"/>
                <a:cs typeface="Times New Roman" panose="02020603050405020304" pitchFamily="18" charset="0"/>
              </a:rPr>
              <a:t>always ready to go and help a sick person. He devoted himself to his cause and got respected by the patients all the time. Everyone in the town knew him very much. People always went to him whenever they had something wrong with them.</a:t>
            </a:r>
          </a:p>
          <a:p>
            <a:pPr algn="just"/>
            <a:r>
              <a:rPr lang="en-US" altLang="zh-CN" sz="2400" dirty="0">
                <a:latin typeface="Times New Roman" panose="02020603050405020304" pitchFamily="18" charset="0"/>
                <a:cs typeface="Times New Roman" panose="02020603050405020304" pitchFamily="18" charset="0"/>
              </a:rPr>
              <a:t>     But as time went on, the doctor became old. He began to lose memory (</a:t>
            </a:r>
            <a:r>
              <a:rPr lang="zh-CN" altLang="en-US" sz="2400" dirty="0">
                <a:latin typeface="Times New Roman" panose="02020603050405020304" pitchFamily="18" charset="0"/>
                <a:cs typeface="Times New Roman" panose="02020603050405020304" pitchFamily="18" charset="0"/>
              </a:rPr>
              <a:t>记忆力</a:t>
            </a:r>
            <a:r>
              <a:rPr lang="en-US" altLang="zh-CN" sz="2400" dirty="0">
                <a:latin typeface="Times New Roman" panose="02020603050405020304" pitchFamily="18" charset="0"/>
                <a:cs typeface="Times New Roman" panose="02020603050405020304" pitchFamily="18" charset="0"/>
              </a:rPr>
              <a:t>). When people noticed this, they did not go to him any more.</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Ⅳ. 阅读理解（15小题，共45分） 【建议用时：35 mins】</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11357" y="419171"/>
            <a:ext cx="10317462" cy="2677656"/>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“He may give us wrong medicine.” they said and they were afraid.</a:t>
            </a:r>
          </a:p>
          <a:p>
            <a:pPr algn="just"/>
            <a:r>
              <a:rPr lang="en-US" altLang="zh-CN" sz="2400" dirty="0">
                <a:latin typeface="Times New Roman" panose="02020603050405020304" pitchFamily="18" charset="0"/>
                <a:cs typeface="Times New Roman" panose="02020603050405020304" pitchFamily="18" charset="0"/>
              </a:rPr>
              <a:t>     The good old doctor noticed that people didn’t come to him any more. But he didn’t understand why. So he asked, “Why does no one come to me now?”</a:t>
            </a:r>
          </a:p>
          <a:p>
            <a:pPr algn="just"/>
            <a:r>
              <a:rPr lang="en-US" altLang="zh-CN" sz="2400" dirty="0">
                <a:latin typeface="Times New Roman" panose="02020603050405020304" pitchFamily="18" charset="0"/>
                <a:cs typeface="Times New Roman" panose="02020603050405020304" pitchFamily="18" charset="0"/>
              </a:rPr>
              <a:t>     No one wanted to tell him the real reason because they didn’t want to made the good old man unhappy. So they said, “You have helped all the sick people in the town. There is no one sick in the town.”</a:t>
            </a:r>
          </a:p>
          <a:p>
            <a:pPr algn="just"/>
            <a:r>
              <a:rPr lang="en-US" altLang="zh-CN" sz="2400" dirty="0">
                <a:latin typeface="Times New Roman" panose="02020603050405020304" pitchFamily="18" charset="0"/>
                <a:cs typeface="Times New Roman" panose="02020603050405020304" pitchFamily="18" charset="0"/>
              </a:rPr>
              <a:t>     The doctor was very pleased when he heard that and they went away happily.</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32</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21404" y="962356"/>
            <a:ext cx="1078585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31. What do you think of the doctor Ali?  ________ </a:t>
            </a:r>
          </a:p>
          <a:p>
            <a:r>
              <a:rPr lang="en-US" altLang="zh-CN" sz="2400" b="1" dirty="0">
                <a:latin typeface="微软雅黑" panose="020B0503020204020204" pitchFamily="34" charset="-122"/>
                <a:ea typeface="微软雅黑" panose="020B0503020204020204" pitchFamily="34" charset="-122"/>
              </a:rPr>
              <a:t>A. He is helpful. </a:t>
            </a:r>
          </a:p>
          <a:p>
            <a:r>
              <a:rPr lang="en-US" altLang="zh-CN" sz="2400" b="1" dirty="0">
                <a:latin typeface="微软雅黑" panose="020B0503020204020204" pitchFamily="34" charset="-122"/>
                <a:ea typeface="微软雅黑" panose="020B0503020204020204" pitchFamily="34" charset="-122"/>
              </a:rPr>
              <a:t>B. He is nice. </a:t>
            </a:r>
          </a:p>
          <a:p>
            <a:r>
              <a:rPr lang="en-US" altLang="zh-CN" sz="2400" b="1" dirty="0">
                <a:latin typeface="微软雅黑" panose="020B0503020204020204" pitchFamily="34" charset="-122"/>
                <a:ea typeface="微软雅黑" panose="020B0503020204020204" pitchFamily="34" charset="-122"/>
              </a:rPr>
              <a:t>C. He is respected. </a:t>
            </a:r>
          </a:p>
          <a:p>
            <a:r>
              <a:rPr lang="en-US" altLang="zh-CN" sz="2400" b="1" dirty="0">
                <a:latin typeface="微软雅黑" panose="020B0503020204020204" pitchFamily="34" charset="-122"/>
                <a:ea typeface="微软雅黑" panose="020B0503020204020204" pitchFamily="34" charset="-122"/>
              </a:rPr>
              <a:t>D. All of the above.</a:t>
            </a:r>
          </a:p>
        </p:txBody>
      </p:sp>
      <p:sp>
        <p:nvSpPr>
          <p:cNvPr id="7" name="文本框 6"/>
          <p:cNvSpPr txBox="1"/>
          <p:nvPr/>
        </p:nvSpPr>
        <p:spPr>
          <a:xfrm>
            <a:off x="7731294" y="96235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200329"/>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解析：细节理解题。由第一段第二句、三、四句</a:t>
            </a:r>
            <a:r>
              <a:rPr lang="en-US" sz="2400" dirty="0">
                <a:latin typeface="微软雅黑" panose="020B0503020204020204" pitchFamily="34" charset="-122"/>
                <a:ea typeface="微软雅黑" panose="020B0503020204020204" pitchFamily="34" charset="-122"/>
              </a:rPr>
              <a:t>he was good and </a:t>
            </a:r>
            <a:r>
              <a:rPr lang="en-US" sz="2400" dirty="0" err="1">
                <a:latin typeface="微软雅黑" panose="020B0503020204020204" pitchFamily="34" charset="-122"/>
                <a:ea typeface="微软雅黑" panose="020B0503020204020204" pitchFamily="34" charset="-122"/>
              </a:rPr>
              <a:t>kind；he</a:t>
            </a:r>
            <a:r>
              <a:rPr lang="en-US" sz="2400" dirty="0">
                <a:latin typeface="微软雅黑" panose="020B0503020204020204" pitchFamily="34" charset="-122"/>
                <a:ea typeface="微软雅黑" panose="020B0503020204020204" pitchFamily="34" charset="-122"/>
              </a:rPr>
              <a:t> was always ready to go and help a sick person；... got respected by the patients all the time</a:t>
            </a:r>
            <a:r>
              <a:rPr lang="zh-CN" altLang="en-US" sz="2400" dirty="0">
                <a:latin typeface="微软雅黑" panose="020B0503020204020204" pitchFamily="34" charset="-122"/>
                <a:ea typeface="微软雅黑" panose="020B0503020204020204" pitchFamily="34" charset="-122"/>
              </a:rPr>
              <a:t>可知，故选</a:t>
            </a:r>
            <a:r>
              <a:rPr lang="en-US" sz="2400" dirty="0">
                <a:latin typeface="微软雅黑" panose="020B0503020204020204" pitchFamily="34" charset="-122"/>
                <a:ea typeface="微软雅黑" panose="020B0503020204020204" pitchFamily="34" charset="-122"/>
              </a:rPr>
              <a:t>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0486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33</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05651" y="831201"/>
            <a:ext cx="1154849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Which of the following statements is TRUE?  ________</a:t>
            </a:r>
          </a:p>
          <a:p>
            <a:r>
              <a:rPr lang="en-US" altLang="zh-CN" sz="2400" b="1" dirty="0">
                <a:latin typeface="微软雅黑" panose="020B0503020204020204" pitchFamily="34" charset="-122"/>
                <a:ea typeface="微软雅黑" panose="020B0503020204020204" pitchFamily="34" charset="-122"/>
              </a:rPr>
              <a:t>A. The doctor always worked day and night.</a:t>
            </a:r>
          </a:p>
          <a:p>
            <a:r>
              <a:rPr lang="en-US" altLang="zh-CN" sz="2400" b="1" dirty="0">
                <a:latin typeface="微软雅黑" panose="020B0503020204020204" pitchFamily="34" charset="-122"/>
                <a:ea typeface="微软雅黑" panose="020B0503020204020204" pitchFamily="34" charset="-122"/>
              </a:rPr>
              <a:t>B. The doctor never got ready to help the sick.</a:t>
            </a:r>
          </a:p>
          <a:p>
            <a:r>
              <a:rPr lang="en-US" altLang="zh-CN" sz="2400" b="1" dirty="0">
                <a:latin typeface="微软雅黑" panose="020B0503020204020204" pitchFamily="34" charset="-122"/>
                <a:ea typeface="微软雅黑" panose="020B0503020204020204" pitchFamily="34" charset="-122"/>
              </a:rPr>
              <a:t>C. People went to him when they got something wrong with them.</a:t>
            </a:r>
          </a:p>
          <a:p>
            <a:r>
              <a:rPr lang="en-US" altLang="zh-CN" sz="2400" b="1" dirty="0">
                <a:latin typeface="微软雅黑" panose="020B0503020204020204" pitchFamily="34" charset="-122"/>
                <a:ea typeface="微软雅黑" panose="020B0503020204020204" pitchFamily="34" charset="-122"/>
              </a:rPr>
              <a:t>D. Only the patients respected him all the time.</a:t>
            </a:r>
          </a:p>
        </p:txBody>
      </p:sp>
      <p:sp>
        <p:nvSpPr>
          <p:cNvPr id="7" name="文本框 6"/>
          <p:cNvSpPr txBox="1"/>
          <p:nvPr/>
        </p:nvSpPr>
        <p:spPr>
          <a:xfrm>
            <a:off x="8059401" y="821532"/>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解析：细节理解题。细读第一段，可知“医生一年到头无论是白天还是黑夜，</a:t>
            </a:r>
          </a:p>
          <a:p>
            <a:r>
              <a:rPr lang="zh-CN" altLang="en-US" sz="2400" dirty="0">
                <a:latin typeface="微软雅黑" panose="020B0503020204020204" pitchFamily="34" charset="-122"/>
                <a:ea typeface="微软雅黑" panose="020B0503020204020204" pitchFamily="34" charset="-122"/>
              </a:rPr>
              <a:t>任何时候都随时准备好帮助病人”。A项意思理解错误，B项与原文意思相反，D项only太绝对化。故选C。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21726" y="679020"/>
            <a:ext cx="1126067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33. What was the result to the doctor after he lost his memory?  ______</a:t>
            </a:r>
          </a:p>
          <a:p>
            <a:r>
              <a:rPr lang="en-US" altLang="zh-CN" sz="2400" b="1" dirty="0">
                <a:latin typeface="微软雅黑" panose="020B0503020204020204" pitchFamily="34" charset="-122"/>
                <a:ea typeface="微软雅黑" panose="020B0503020204020204" pitchFamily="34" charset="-122"/>
              </a:rPr>
              <a:t>A. People were afraid to meet him.</a:t>
            </a:r>
          </a:p>
          <a:p>
            <a:r>
              <a:rPr lang="en-US" altLang="zh-CN" sz="2400" b="1" dirty="0">
                <a:latin typeface="微软雅黑" panose="020B0503020204020204" pitchFamily="34" charset="-122"/>
                <a:ea typeface="微软雅黑" panose="020B0503020204020204" pitchFamily="34" charset="-122"/>
              </a:rPr>
              <a:t>B. People wouldn’t go to him for medicine any longer.</a:t>
            </a:r>
          </a:p>
          <a:p>
            <a:r>
              <a:rPr lang="en-US" altLang="zh-CN" sz="2400" b="1" dirty="0">
                <a:latin typeface="微软雅黑" panose="020B0503020204020204" pitchFamily="34" charset="-122"/>
                <a:ea typeface="微软雅黑" panose="020B0503020204020204" pitchFamily="34" charset="-122"/>
              </a:rPr>
              <a:t>C. He wouldn’t give wrong medicine to his patients.</a:t>
            </a:r>
          </a:p>
          <a:p>
            <a:r>
              <a:rPr lang="en-US" altLang="zh-CN" sz="2400" b="1" dirty="0">
                <a:latin typeface="微软雅黑" panose="020B0503020204020204" pitchFamily="34" charset="-122"/>
                <a:ea typeface="微软雅黑" panose="020B0503020204020204" pitchFamily="34" charset="-122"/>
              </a:rPr>
              <a:t>D. He could still know his patients well.</a:t>
            </a:r>
          </a:p>
        </p:txBody>
      </p:sp>
      <p:sp>
        <p:nvSpPr>
          <p:cNvPr id="7" name="文本框 6"/>
          <p:cNvSpPr txBox="1"/>
          <p:nvPr/>
        </p:nvSpPr>
        <p:spPr>
          <a:xfrm>
            <a:off x="10423694" y="650938"/>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解析：推理判断题。医生失忆后，人们是害怕医生开错药，因此不去找他看病</a:t>
            </a:r>
          </a:p>
          <a:p>
            <a:r>
              <a:rPr lang="zh-CN" altLang="en-US" sz="2400" dirty="0">
                <a:latin typeface="微软雅黑" panose="020B0503020204020204" pitchFamily="34" charset="-122"/>
                <a:ea typeface="微软雅黑" panose="020B0503020204020204" pitchFamily="34" charset="-122"/>
              </a:rPr>
              <a:t>了。并不是说人们害怕见到他。故选B。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00997"/>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850496"/>
            <a:ext cx="11527306"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From the answer to the old doctor in the fifth paragraph, we can </a:t>
            </a:r>
          </a:p>
          <a:p>
            <a:r>
              <a:rPr lang="en-US" altLang="zh-CN" sz="2400" b="1" dirty="0">
                <a:latin typeface="微软雅黑" panose="020B0503020204020204" pitchFamily="34" charset="-122"/>
                <a:ea typeface="微软雅黑" panose="020B0503020204020204" pitchFamily="34" charset="-122"/>
              </a:rPr>
              <a:t>      know that people there are __________.</a:t>
            </a:r>
          </a:p>
          <a:p>
            <a:r>
              <a:rPr lang="en-US" altLang="zh-CN" sz="2400" b="1" dirty="0">
                <a:latin typeface="微软雅黑" panose="020B0503020204020204" pitchFamily="34" charset="-122"/>
                <a:ea typeface="微软雅黑" panose="020B0503020204020204" pitchFamily="34" charset="-122"/>
              </a:rPr>
              <a:t>A. kind-hearted 		B. grateful</a:t>
            </a:r>
          </a:p>
          <a:p>
            <a:r>
              <a:rPr lang="en-US" altLang="zh-CN" sz="2400" b="1" dirty="0">
                <a:latin typeface="微软雅黑" panose="020B0503020204020204" pitchFamily="34" charset="-122"/>
                <a:ea typeface="微软雅黑" panose="020B0503020204020204" pitchFamily="34" charset="-122"/>
              </a:rPr>
              <a:t>C. cruel 			D. cold-blooded </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118962" y="1200379"/>
            <a:ext cx="8133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322110"/>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解析：推理判断题。人们对医生的回答表明人们的善解人意，</a:t>
            </a:r>
            <a:r>
              <a:rPr lang="en-US" altLang="zh-CN" sz="2400" dirty="0">
                <a:latin typeface="微软雅黑" panose="020B0503020204020204" pitchFamily="34" charset="-122"/>
                <a:ea typeface="微软雅黑" panose="020B0503020204020204" pitchFamily="34" charset="-122"/>
              </a:rPr>
              <a:t>A</a:t>
            </a:r>
            <a:r>
              <a:rPr lang="zh-CN" altLang="en-US" sz="2400" dirty="0">
                <a:latin typeface="微软雅黑" panose="020B0503020204020204" pitchFamily="34" charset="-122"/>
                <a:ea typeface="微软雅黑" panose="020B0503020204020204" pitchFamily="34" charset="-122"/>
              </a:rPr>
              <a:t>项“善意的”；</a:t>
            </a: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项“感激的”；</a:t>
            </a: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项“残酷的”；</a:t>
            </a:r>
            <a:r>
              <a:rPr lang="en-US" altLang="zh-CN" sz="2400" dirty="0">
                <a:latin typeface="微软雅黑" panose="020B0503020204020204" pitchFamily="34" charset="-122"/>
                <a:ea typeface="微软雅黑" panose="020B0503020204020204" pitchFamily="34" charset="-122"/>
              </a:rPr>
              <a:t>D</a:t>
            </a:r>
            <a:r>
              <a:rPr lang="zh-CN" altLang="en-US" sz="2400" dirty="0">
                <a:latin typeface="微软雅黑" panose="020B0503020204020204" pitchFamily="34" charset="-122"/>
                <a:ea typeface="微软雅黑" panose="020B0503020204020204" pitchFamily="34" charset="-122"/>
              </a:rPr>
              <a:t>项“冷血的”。故选</a:t>
            </a:r>
            <a:r>
              <a:rPr lang="en-US" altLang="zh-CN" sz="2400" dirty="0">
                <a:latin typeface="微软雅黑" panose="020B0503020204020204" pitchFamily="34" charset="-122"/>
                <a:ea typeface="微软雅黑" panose="020B0503020204020204" pitchFamily="34" charset="-122"/>
              </a:rPr>
              <a:t>A</a:t>
            </a:r>
            <a:r>
              <a:rPr lang="zh-CN" altLang="en-US" sz="2400" dirty="0">
                <a:latin typeface="微软雅黑" panose="020B0503020204020204" pitchFamily="34" charset="-122"/>
                <a:ea typeface="微软雅黑" panose="020B0503020204020204" pitchFamily="34" charset="-122"/>
              </a:rPr>
              <a:t>。</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79089" y="747846"/>
            <a:ext cx="1160726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35. From the story we can learn that __________.</a:t>
            </a:r>
          </a:p>
          <a:p>
            <a:r>
              <a:rPr lang="en-US" altLang="zh-CN" sz="2400" b="1" dirty="0">
                <a:latin typeface="微软雅黑" panose="020B0503020204020204" pitchFamily="34" charset="-122"/>
                <a:ea typeface="微软雅黑" panose="020B0503020204020204" pitchFamily="34" charset="-122"/>
              </a:rPr>
              <a:t>A. we should never tell lies </a:t>
            </a:r>
          </a:p>
          <a:p>
            <a:r>
              <a:rPr lang="en-US" altLang="zh-CN" sz="2400" b="1" dirty="0">
                <a:latin typeface="微软雅黑" panose="020B0503020204020204" pitchFamily="34" charset="-122"/>
                <a:ea typeface="微软雅黑" panose="020B0503020204020204" pitchFamily="34" charset="-122"/>
              </a:rPr>
              <a:t>B. sometimes a white lie is wonderful </a:t>
            </a:r>
          </a:p>
          <a:p>
            <a:r>
              <a:rPr lang="en-US" altLang="zh-CN" sz="2400" b="1" dirty="0">
                <a:latin typeface="微软雅黑" panose="020B0503020204020204" pitchFamily="34" charset="-122"/>
                <a:ea typeface="微软雅黑" panose="020B0503020204020204" pitchFamily="34" charset="-122"/>
              </a:rPr>
              <a:t>C. telling truth is always right </a:t>
            </a:r>
          </a:p>
          <a:p>
            <a:r>
              <a:rPr lang="en-US" altLang="zh-CN" sz="2400" b="1" dirty="0">
                <a:latin typeface="微软雅黑" panose="020B0503020204020204" pitchFamily="34" charset="-122"/>
                <a:ea typeface="微软雅黑" panose="020B0503020204020204" pitchFamily="34" charset="-122"/>
              </a:rPr>
              <a:t>D. we should stick to the truth at any time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616193" y="74784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主旨大意题。本文主要讲述了医生Ali的敬业以及人们对他的尊重，医</a:t>
            </a:r>
          </a:p>
          <a:p>
            <a:r>
              <a:rPr sz="2400" dirty="0">
                <a:latin typeface="微软雅黑" panose="020B0503020204020204" pitchFamily="34" charset="-122"/>
                <a:ea typeface="微软雅黑" panose="020B0503020204020204" pitchFamily="34" charset="-122"/>
              </a:rPr>
              <a:t>生失忆后，人们不想找他看病了但又也不忍心伤害他，于是编了一个谎</a:t>
            </a:r>
          </a:p>
          <a:p>
            <a:r>
              <a:rPr sz="2400" dirty="0">
                <a:latin typeface="微软雅黑" panose="020B0503020204020204" pitchFamily="34" charset="-122"/>
                <a:ea typeface="微软雅黑" panose="020B0503020204020204" pitchFamily="34" charset="-122"/>
              </a:rPr>
              <a:t>言，让失忆的医生依然感到快乐。故选B。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73425" y="629630"/>
            <a:ext cx="11645149" cy="4893647"/>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p>
          <a:p>
            <a:pPr algn="just"/>
            <a:r>
              <a:rPr lang="en-US" altLang="zh-CN" sz="2400" dirty="0">
                <a:latin typeface="Times New Roman" panose="02020603050405020304" pitchFamily="18" charset="0"/>
                <a:cs typeface="Times New Roman" panose="02020603050405020304" pitchFamily="18" charset="0"/>
              </a:rPr>
              <a:t>     American society is one of rapid change. Studies show that one out of five American families moves every year. American friendships develop quickly, and they may change just as quickly.</a:t>
            </a:r>
          </a:p>
          <a:p>
            <a:pPr algn="just"/>
            <a:r>
              <a:rPr lang="en-US" altLang="zh-CN" sz="2400" dirty="0">
                <a:latin typeface="Times New Roman" panose="02020603050405020304" pitchFamily="18" charset="0"/>
                <a:cs typeface="Times New Roman" panose="02020603050405020304" pitchFamily="18" charset="0"/>
              </a:rPr>
              <a:t>     People from the United States may at first seem friendly. Americans often chat easily with </a:t>
            </a:r>
          </a:p>
          <a:p>
            <a:pPr algn="just"/>
            <a:r>
              <a:rPr lang="en-US" altLang="zh-CN" sz="2400" dirty="0">
                <a:latin typeface="Times New Roman" panose="02020603050405020304" pitchFamily="18" charset="0"/>
                <a:cs typeface="Times New Roman" panose="02020603050405020304" pitchFamily="18" charset="0"/>
              </a:rPr>
              <a:t>strangers. They exchange information about their families, hobbies and work. They may smile warmly and say, “Have a nice day” or “See you later”. But American friendliness is not always an offer of true friendship.</a:t>
            </a:r>
          </a:p>
          <a:p>
            <a:pPr algn="just"/>
            <a:r>
              <a:rPr lang="en-US" altLang="zh-CN" sz="2400" dirty="0">
                <a:latin typeface="Times New Roman" panose="02020603050405020304" pitchFamily="18" charset="0"/>
                <a:cs typeface="Times New Roman" panose="02020603050405020304" pitchFamily="18" charset="0"/>
              </a:rPr>
              <a:t>     Americans will be willing to help their friends. But most of the time, they hope that the helping would be concerning small things. It’s maybe uncomfortable or even strange to shoulder much more responsibility for a friend. So, learning how Americans view friendship can help non-Americans avoid misunderstandings. Here are a few tips on making friends with </a:t>
            </a:r>
          </a:p>
          <a:p>
            <a:pPr algn="just"/>
            <a:r>
              <a:rPr lang="en-US" altLang="zh-CN" sz="2400" dirty="0">
                <a:latin typeface="Times New Roman" panose="02020603050405020304" pitchFamily="18" charset="0"/>
                <a:cs typeface="Times New Roman" panose="02020603050405020304" pitchFamily="18" charset="0"/>
              </a:rPr>
              <a:t>Americans:</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21512" y="569570"/>
            <a:ext cx="10317462" cy="34163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1) Visit places Americans enjoy: parties, churches, Western restaurants, parks, sports clubs.</a:t>
            </a:r>
          </a:p>
          <a:p>
            <a:pPr algn="just"/>
            <a:r>
              <a:rPr lang="en-US" altLang="zh-CN" sz="2400" dirty="0">
                <a:latin typeface="Times New Roman" panose="02020603050405020304" pitchFamily="18" charset="0"/>
                <a:cs typeface="Times New Roman" panose="02020603050405020304" pitchFamily="18" charset="0"/>
              </a:rPr>
              <a:t>     2) Use small talk to open the conversation. Ask them where they’re from, why they came to China, etc. Remember: Be careful to avoid personal questions about age, salary, marriage.</a:t>
            </a:r>
          </a:p>
          <a:p>
            <a:pPr algn="just"/>
            <a:r>
              <a:rPr lang="en-US" altLang="zh-CN" sz="2400" dirty="0">
                <a:latin typeface="Times New Roman" panose="02020603050405020304" pitchFamily="18" charset="0"/>
                <a:cs typeface="Times New Roman" panose="02020603050405020304" pitchFamily="18" charset="0"/>
              </a:rPr>
              <a:t>     3) Invite them to join you for dinner or just for coffee or tea. Try to set a specific time.</a:t>
            </a:r>
          </a:p>
          <a:p>
            <a:pPr algn="just"/>
            <a:r>
              <a:rPr lang="en-US" altLang="zh-CN" sz="2400" dirty="0">
                <a:latin typeface="Times New Roman" panose="02020603050405020304" pitchFamily="18" charset="0"/>
                <a:cs typeface="Times New Roman" panose="02020603050405020304" pitchFamily="18" charset="0"/>
              </a:rPr>
              <a:t>     4) Don’t expect too much at first. Maybe they’re just being friendly. But maybe they do want to be your good friends. It will take time to tell.</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686283"/>
            <a:ext cx="1107011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How many American families move every year according to the studies?  ________</a:t>
            </a:r>
          </a:p>
          <a:p>
            <a:r>
              <a:rPr lang="en-US" altLang="zh-CN" sz="2400" b="1" dirty="0">
                <a:latin typeface="微软雅黑" panose="020B0503020204020204" pitchFamily="34" charset="-122"/>
                <a:ea typeface="微软雅黑" panose="020B0503020204020204" pitchFamily="34" charset="-122"/>
              </a:rPr>
              <a:t>A. One-fifth. 	B. Four-fifths. 	C. Fifty percent.	 D. Ten percent.</a:t>
            </a:r>
          </a:p>
        </p:txBody>
      </p:sp>
      <p:sp>
        <p:nvSpPr>
          <p:cNvPr id="7" name="文本框 6"/>
          <p:cNvSpPr txBox="1"/>
          <p:nvPr/>
        </p:nvSpPr>
        <p:spPr>
          <a:xfrm>
            <a:off x="2591413" y="1024837"/>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091553"/>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解析：细节理解题。第一段第二句中</a:t>
            </a:r>
            <a:r>
              <a:rPr lang="en-US" sz="2400" dirty="0">
                <a:latin typeface="微软雅黑" panose="020B0503020204020204" pitchFamily="34" charset="-122"/>
                <a:ea typeface="微软雅黑" panose="020B0503020204020204" pitchFamily="34" charset="-122"/>
              </a:rPr>
              <a:t>one out of five </a:t>
            </a:r>
            <a:r>
              <a:rPr lang="zh-CN" altLang="en-US" sz="2400" dirty="0">
                <a:latin typeface="微软雅黑" panose="020B0503020204020204" pitchFamily="34" charset="-122"/>
                <a:ea typeface="微软雅黑" panose="020B0503020204020204" pitchFamily="34" charset="-122"/>
              </a:rPr>
              <a:t>即</a:t>
            </a:r>
            <a:r>
              <a:rPr lang="en-US" sz="2400" dirty="0">
                <a:latin typeface="微软雅黑" panose="020B0503020204020204" pitchFamily="34" charset="-122"/>
                <a:ea typeface="微软雅黑" panose="020B0503020204020204" pitchFamily="34" charset="-122"/>
              </a:rPr>
              <a:t>one-fifth </a:t>
            </a:r>
            <a:r>
              <a:rPr lang="zh-CN" altLang="en-US" sz="2400" dirty="0">
                <a:latin typeface="微软雅黑" panose="020B0503020204020204" pitchFamily="34" charset="-122"/>
                <a:ea typeface="微软雅黑" panose="020B0503020204020204" pitchFamily="34" charset="-122"/>
              </a:rPr>
              <a:t>五分之一的意思。故选</a:t>
            </a:r>
            <a:r>
              <a:rPr lang="en-US" sz="2400" dirty="0">
                <a:latin typeface="微软雅黑" panose="020B0503020204020204" pitchFamily="34" charset="-122"/>
                <a:ea typeface="微软雅黑" panose="020B0503020204020204" pitchFamily="34" charset="-122"/>
              </a:rPr>
              <a:t>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4</a:t>
            </a:fld>
            <a:endParaRPr lang="en-US"/>
          </a:p>
        </p:txBody>
      </p:sp>
      <p:sp>
        <p:nvSpPr>
          <p:cNvPr id="7" name="文本框 6"/>
          <p:cNvSpPr txBox="1"/>
          <p:nvPr/>
        </p:nvSpPr>
        <p:spPr>
          <a:xfrm>
            <a:off x="842481" y="1770954"/>
            <a:ext cx="11076078" cy="35394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例：</a:t>
            </a:r>
            <a:r>
              <a:rPr lang="en-US" altLang="zh-CN" sz="2800" b="1" dirty="0">
                <a:latin typeface="微软雅黑" panose="020B0503020204020204" pitchFamily="34" charset="-122"/>
                <a:ea typeface="微软雅黑" panose="020B0503020204020204" pitchFamily="34" charset="-122"/>
              </a:rPr>
              <a:t>M: How’s everything going?</a:t>
            </a:r>
          </a:p>
          <a:p>
            <a:r>
              <a:rPr lang="en-US" altLang="zh-CN" sz="2800" b="1" dirty="0">
                <a:latin typeface="微软雅黑" panose="020B0503020204020204" pitchFamily="34" charset="-122"/>
                <a:ea typeface="微软雅黑" panose="020B0503020204020204" pitchFamily="34" charset="-122"/>
              </a:rPr>
              <a:t>W: Fine, thanks. How are you doing? </a:t>
            </a:r>
          </a:p>
          <a:p>
            <a:r>
              <a:rPr lang="en-US" altLang="zh-CN" sz="2800" b="1" dirty="0">
                <a:latin typeface="微软雅黑" panose="020B0503020204020204" pitchFamily="34" charset="-122"/>
                <a:ea typeface="微软雅黑" panose="020B0503020204020204" pitchFamily="34" charset="-122"/>
              </a:rPr>
              <a:t>M: __________.</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I’m 16  			 B. Yes, it is good </a:t>
            </a:r>
          </a:p>
          <a:p>
            <a:r>
              <a:rPr lang="en-US" altLang="zh-CN" sz="2800" b="1" dirty="0">
                <a:latin typeface="微软雅黑" panose="020B0503020204020204" pitchFamily="34" charset="-122"/>
                <a:ea typeface="微软雅黑" panose="020B0503020204020204" pitchFamily="34" charset="-122"/>
              </a:rPr>
              <a:t>C. See you then		 D. Oh, not too bad</a:t>
            </a:r>
          </a:p>
          <a:p>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答案是</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34255" y="208617"/>
            <a:ext cx="9185097"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Ⅰ. </a:t>
            </a:r>
            <a:r>
              <a:rPr lang="zh-CN" altLang="en-US" sz="2800" dirty="0">
                <a:latin typeface="方正粗黑宋简体" panose="02000000000000000000" pitchFamily="2" charset="-122"/>
                <a:ea typeface="方正粗黑宋简体" panose="02000000000000000000" pitchFamily="2" charset="-122"/>
              </a:rPr>
              <a:t>补全对话（</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262"/>
            <a:ext cx="10668000" cy="523220"/>
          </a:xfrm>
          <a:prstGeom prst="rect">
            <a:avLst/>
          </a:prstGeom>
          <a:noFill/>
        </p:spPr>
        <p:txBody>
          <a:bodyPr wrap="square" rtlCol="0">
            <a:spAutoFit/>
          </a:bodyPr>
          <a:lstStyle/>
          <a:p>
            <a:r>
              <a:rPr lang="zh-CN" altLang="en-US" sz="2800" dirty="0">
                <a:latin typeface="+mn-ea"/>
              </a:rPr>
              <a:t>阅读下列简短对话：从</a:t>
            </a:r>
            <a:r>
              <a:rPr lang="en-US" altLang="zh-CN" sz="2800" dirty="0">
                <a:latin typeface="+mn-ea"/>
              </a:rPr>
              <a:t>A</a:t>
            </a:r>
            <a:r>
              <a:rPr lang="zh-CN" altLang="en-US" sz="2800" dirty="0">
                <a:latin typeface="+mn-ea"/>
              </a:rPr>
              <a:t>、</a:t>
            </a:r>
            <a:r>
              <a:rPr lang="en-US" altLang="zh-CN" sz="2800" dirty="0">
                <a:latin typeface="+mn-ea"/>
              </a:rPr>
              <a:t>B</a:t>
            </a:r>
            <a:r>
              <a:rPr lang="zh-CN" altLang="en-US" sz="2800" dirty="0">
                <a:latin typeface="+mn-ea"/>
              </a:rPr>
              <a:t>、</a:t>
            </a:r>
            <a:r>
              <a:rPr lang="en-US" altLang="zh-CN" sz="2800" dirty="0">
                <a:latin typeface="+mn-ea"/>
              </a:rPr>
              <a:t>C</a:t>
            </a:r>
            <a:r>
              <a:rPr lang="zh-CN" altLang="en-US" sz="2800" dirty="0">
                <a:latin typeface="+mn-ea"/>
              </a:rPr>
              <a:t>、</a:t>
            </a:r>
            <a:r>
              <a:rPr lang="en-US" altLang="zh-CN" sz="2800" dirty="0">
                <a:latin typeface="+mn-ea"/>
              </a:rPr>
              <a:t>D</a:t>
            </a:r>
            <a:r>
              <a:rPr lang="zh-CN" altLang="en-US" sz="2800" dirty="0">
                <a:latin typeface="+mn-ea"/>
              </a:rPr>
              <a:t>中选出最佳答案，将对话补全。</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2732" y="4023358"/>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19503" y="733436"/>
            <a:ext cx="11552993"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What’s your understanding of the last sentence in paragraph 2?  _____</a:t>
            </a:r>
          </a:p>
          <a:p>
            <a:r>
              <a:rPr lang="en-US" altLang="zh-CN" sz="2400" b="1" dirty="0">
                <a:latin typeface="微软雅黑" panose="020B0503020204020204" pitchFamily="34" charset="-122"/>
                <a:ea typeface="微软雅黑" panose="020B0503020204020204" pitchFamily="34" charset="-122"/>
              </a:rPr>
              <a:t>A. Friendliness has nothing to do with true friendship.</a:t>
            </a:r>
          </a:p>
          <a:p>
            <a:r>
              <a:rPr lang="en-US" altLang="zh-CN" sz="2400" b="1" dirty="0">
                <a:latin typeface="微软雅黑" panose="020B0503020204020204" pitchFamily="34" charset="-122"/>
                <a:ea typeface="微软雅黑" panose="020B0503020204020204" pitchFamily="34" charset="-122"/>
              </a:rPr>
              <a:t>B. True friendship has nothing to do with friendliness.</a:t>
            </a:r>
          </a:p>
          <a:p>
            <a:r>
              <a:rPr lang="en-US" altLang="zh-CN" sz="2400" b="1" dirty="0">
                <a:latin typeface="微软雅黑" panose="020B0503020204020204" pitchFamily="34" charset="-122"/>
                <a:ea typeface="微软雅黑" panose="020B0503020204020204" pitchFamily="34" charset="-122"/>
              </a:rPr>
              <a:t>C. In Americans’ eyes, friendliness can never result in true friendship.</a:t>
            </a:r>
          </a:p>
          <a:p>
            <a:r>
              <a:rPr lang="en-US" altLang="zh-CN" sz="2400" b="1" dirty="0">
                <a:latin typeface="微软雅黑" panose="020B0503020204020204" pitchFamily="34" charset="-122"/>
                <a:ea typeface="微软雅黑" panose="020B0503020204020204" pitchFamily="34" charset="-122"/>
              </a:rPr>
              <a:t>D. Americans are friendly to you but may not take you as their true </a:t>
            </a:r>
          </a:p>
          <a:p>
            <a:r>
              <a:rPr lang="en-US" altLang="zh-CN" sz="2400" b="1" dirty="0">
                <a:latin typeface="微软雅黑" panose="020B0503020204020204" pitchFamily="34" charset="-122"/>
                <a:ea typeface="微软雅黑" panose="020B0503020204020204" pitchFamily="34" charset="-122"/>
              </a:rPr>
              <a:t>    friends.</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235833" y="724607"/>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68485"/>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a:t>
            </a:r>
            <a:r>
              <a:rPr lang="en-US" sz="2400" dirty="0">
                <a:latin typeface="微软雅黑" panose="020B0503020204020204" pitchFamily="34" charset="-122"/>
                <a:ea typeface="微软雅黑" panose="020B0503020204020204" pitchFamily="34" charset="-122"/>
              </a:rPr>
              <a:t>American friendliness is not always an offer of true friendship </a:t>
            </a:r>
            <a:r>
              <a:rPr lang="zh-CN" altLang="en-US" sz="2400" dirty="0">
                <a:latin typeface="微软雅黑" panose="020B0503020204020204" pitchFamily="34" charset="-122"/>
                <a:ea typeface="微软雅黑" panose="020B0503020204020204" pitchFamily="34" charset="-122"/>
              </a:rPr>
              <a:t>意思是“美国人的友善不总能结成真正的友谊”。故选</a:t>
            </a:r>
            <a:r>
              <a:rPr lang="en-US" sz="2400" dirty="0">
                <a:latin typeface="微软雅黑" panose="020B0503020204020204" pitchFamily="34" charset="-122"/>
                <a:ea typeface="微软雅黑" panose="020B0503020204020204" pitchFamily="34" charset="-122"/>
              </a:rPr>
              <a:t>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34458" y="803669"/>
            <a:ext cx="11457542"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38. How many tips are there on making friends with Americans?  ______</a:t>
            </a:r>
          </a:p>
          <a:p>
            <a:r>
              <a:rPr lang="en-US" altLang="zh-CN" sz="2400" b="1" dirty="0">
                <a:latin typeface="微软雅黑" panose="020B0503020204020204" pitchFamily="34" charset="-122"/>
                <a:ea typeface="微软雅黑" panose="020B0503020204020204" pitchFamily="34" charset="-122"/>
              </a:rPr>
              <a:t>A. Three. 	B. Four. 	C. Five. 	D. Six.</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774447" y="77188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  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76186"/>
            <a:ext cx="9883739"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细节理解题。答案在文中显而易见。故选B。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609600" y="638085"/>
            <a:ext cx="11301470"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39. Which of the following can be helpful for you to start a conversation with an American?   _______</a:t>
            </a:r>
          </a:p>
          <a:p>
            <a:r>
              <a:rPr lang="en-US" altLang="zh-CN" sz="2400" b="1" dirty="0">
                <a:latin typeface="微软雅黑" panose="020B0503020204020204" pitchFamily="34" charset="-122"/>
                <a:ea typeface="微软雅黑" panose="020B0503020204020204" pitchFamily="34" charset="-122"/>
              </a:rPr>
              <a:t>A. How old are you?</a:t>
            </a:r>
          </a:p>
          <a:p>
            <a:r>
              <a:rPr lang="en-US" altLang="zh-CN" sz="2400" b="1" dirty="0">
                <a:latin typeface="微软雅黑" panose="020B0503020204020204" pitchFamily="34" charset="-122"/>
                <a:ea typeface="微软雅黑" panose="020B0503020204020204" pitchFamily="34" charset="-122"/>
              </a:rPr>
              <a:t>B. I heard that you are a single mother.</a:t>
            </a:r>
          </a:p>
          <a:p>
            <a:r>
              <a:rPr lang="en-US" altLang="zh-CN" sz="2400" b="1" dirty="0">
                <a:latin typeface="微软雅黑" panose="020B0503020204020204" pitchFamily="34" charset="-122"/>
                <a:ea typeface="微软雅黑" panose="020B0503020204020204" pitchFamily="34" charset="-122"/>
              </a:rPr>
              <a:t>C. Are you from New York?</a:t>
            </a:r>
          </a:p>
          <a:p>
            <a:r>
              <a:rPr lang="en-US" altLang="zh-CN" sz="2400" b="1" dirty="0">
                <a:latin typeface="微软雅黑" panose="020B0503020204020204" pitchFamily="34" charset="-122"/>
                <a:ea typeface="微软雅黑" panose="020B0503020204020204" pitchFamily="34" charset="-122"/>
              </a:rPr>
              <a:t>D. What is your monthly salary?</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4143566" y="968591"/>
            <a:ext cx="65152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09600" y="4301854"/>
            <a:ext cx="10668000" cy="1200329"/>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解析：推理判断题。根据文中第</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个小提示：</a:t>
            </a:r>
            <a:r>
              <a:rPr lang="en-US" sz="2400" dirty="0">
                <a:latin typeface="微软雅黑" panose="020B0503020204020204" pitchFamily="34" charset="-122"/>
                <a:ea typeface="微软雅黑" panose="020B0503020204020204" pitchFamily="34" charset="-122"/>
              </a:rPr>
              <a:t>Be careful to avoid personal questions about age, salary, marriage</a:t>
            </a:r>
            <a:r>
              <a:rPr lang="zh-CN" altLang="en-US" sz="2400" dirty="0">
                <a:latin typeface="微软雅黑" panose="020B0503020204020204" pitchFamily="34" charset="-122"/>
                <a:ea typeface="微软雅黑" panose="020B0503020204020204" pitchFamily="34" charset="-122"/>
              </a:rPr>
              <a:t>得知，要避免与美国人谈论非常私人</a:t>
            </a:r>
          </a:p>
          <a:p>
            <a:r>
              <a:rPr lang="zh-CN" altLang="en-US" sz="2400" dirty="0">
                <a:latin typeface="微软雅黑" panose="020B0503020204020204" pitchFamily="34" charset="-122"/>
                <a:ea typeface="微软雅黑" panose="020B0503020204020204" pitchFamily="34" charset="-122"/>
              </a:rPr>
              <a:t>的话题。故选</a:t>
            </a:r>
            <a:r>
              <a:rPr lang="en-US" sz="2400" dirty="0">
                <a:latin typeface="微软雅黑" panose="020B0503020204020204" pitchFamily="34" charset="-122"/>
                <a:ea typeface="微软雅黑" panose="020B0503020204020204" pitchFamily="34" charset="-122"/>
              </a:rPr>
              <a:t>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98304" y="765865"/>
            <a:ext cx="12122226"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40. If you want to invite an American to a dinner, you will __________.</a:t>
            </a:r>
          </a:p>
          <a:p>
            <a:r>
              <a:rPr lang="en-US" altLang="zh-CN" sz="2400" b="1" dirty="0">
                <a:latin typeface="微软雅黑" panose="020B0503020204020204" pitchFamily="34" charset="-122"/>
                <a:ea typeface="微软雅黑" panose="020B0503020204020204" pitchFamily="34" charset="-122"/>
              </a:rPr>
              <a:t>A. just say “Let’s have a dinner together sometime”</a:t>
            </a:r>
          </a:p>
          <a:p>
            <a:r>
              <a:rPr lang="en-US" altLang="zh-CN" sz="2400" b="1" dirty="0">
                <a:latin typeface="微软雅黑" panose="020B0503020204020204" pitchFamily="34" charset="-122"/>
                <a:ea typeface="微软雅黑" panose="020B0503020204020204" pitchFamily="34" charset="-122"/>
              </a:rPr>
              <a:t>B. take him or her to a dinner without making an appointment ahead of time</a:t>
            </a:r>
          </a:p>
          <a:p>
            <a:r>
              <a:rPr lang="en-US" altLang="zh-CN" sz="2400" b="1" dirty="0">
                <a:latin typeface="微软雅黑" panose="020B0503020204020204" pitchFamily="34" charset="-122"/>
                <a:ea typeface="微软雅黑" panose="020B0503020204020204" pitchFamily="34" charset="-122"/>
              </a:rPr>
              <a:t>C. set a specific time with him or her</a:t>
            </a:r>
          </a:p>
          <a:p>
            <a:r>
              <a:rPr lang="en-US" altLang="zh-CN" sz="2400" b="1" dirty="0">
                <a:latin typeface="微软雅黑" panose="020B0503020204020204" pitchFamily="34" charset="-122"/>
                <a:ea typeface="微软雅黑" panose="020B0503020204020204" pitchFamily="34" charset="-122"/>
              </a:rPr>
              <a:t>D. not set a specific time with him or her</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573560" y="73778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解析：细节理解题。答案依据是第</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个小提示：</a:t>
            </a:r>
            <a:r>
              <a:rPr lang="en-US" sz="2400" dirty="0">
                <a:latin typeface="微软雅黑" panose="020B0503020204020204" pitchFamily="34" charset="-122"/>
                <a:ea typeface="微软雅黑" panose="020B0503020204020204" pitchFamily="34" charset="-122"/>
              </a:rPr>
              <a:t>Invite them to join you for dinner or just for coffee or tea. Try to set a specific time。</a:t>
            </a:r>
            <a:r>
              <a:rPr lang="zh-CN" altLang="en-US" sz="2400" dirty="0">
                <a:latin typeface="微软雅黑" panose="020B0503020204020204" pitchFamily="34" charset="-122"/>
                <a:ea typeface="微软雅黑" panose="020B0503020204020204" pitchFamily="34" charset="-122"/>
              </a:rPr>
              <a:t>故选</a:t>
            </a:r>
            <a:r>
              <a:rPr lang="en-US" sz="2400" dirty="0">
                <a:latin typeface="微软雅黑" panose="020B0503020204020204" pitchFamily="34" charset="-122"/>
                <a:ea typeface="微软雅黑" panose="020B0503020204020204" pitchFamily="34" charset="-122"/>
              </a:rPr>
              <a:t>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44</a:t>
            </a:fld>
            <a:endParaRPr lang="en-US"/>
          </a:p>
        </p:txBody>
      </p:sp>
      <p:sp>
        <p:nvSpPr>
          <p:cNvPr id="5" name="左箭头 4">
            <a:hlinkClick r:id="rId8"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2" name="文本框 1"/>
          <p:cNvSpPr txBox="1"/>
          <p:nvPr>
            <p:custDataLst>
              <p:tags r:id="rId1"/>
            </p:custDataLst>
          </p:nvPr>
        </p:nvSpPr>
        <p:spPr>
          <a:xfrm>
            <a:off x="746826" y="786932"/>
            <a:ext cx="10317462" cy="304609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Some people have a kind of magic. </a:t>
            </a:r>
            <a:r>
              <a:rPr lang="en-US" altLang="zh-CN" sz="2400" u="sng" dirty="0">
                <a:latin typeface="Times New Roman" panose="02020603050405020304" pitchFamily="18" charset="0"/>
                <a:cs typeface="Times New Roman" panose="02020603050405020304" pitchFamily="18" charset="0"/>
              </a:rPr>
              <a:t>41           </a:t>
            </a:r>
            <a:r>
              <a:rPr lang="en-US" altLang="zh-CN" sz="2400" dirty="0">
                <a:latin typeface="Times New Roman" panose="02020603050405020304" pitchFamily="18" charset="0"/>
                <a:cs typeface="Times New Roman" panose="02020603050405020304" pitchFamily="18" charset="0"/>
              </a:rPr>
              <a:t> You feel at ease while talking to them. How is it done? Here are several skills that good talkers have. If you follow the skills, they will help people feel relaxed and make friends with them quickly.</a:t>
            </a:r>
          </a:p>
          <a:p>
            <a:pPr algn="just"/>
            <a:r>
              <a:rPr lang="en-US" altLang="zh-CN" sz="2400" dirty="0">
                <a:latin typeface="Times New Roman" panose="02020603050405020304" pitchFamily="18" charset="0"/>
                <a:cs typeface="Times New Roman" panose="02020603050405020304" pitchFamily="18" charset="0"/>
              </a:rPr>
              <a:t>     First of all, good talkers ask questions. Almost anyone, no matter how shy he is, will answer a question. One well-known businesswoman says, “At business lunches, I always ask people what they did that morning. </a:t>
            </a:r>
            <a:r>
              <a:rPr lang="en-US" altLang="zh-CN" sz="2400" u="sng" dirty="0">
                <a:latin typeface="Times New Roman" panose="02020603050405020304" pitchFamily="18" charset="0"/>
                <a:cs typeface="Times New Roman" panose="02020603050405020304" pitchFamily="18" charset="0"/>
              </a:rPr>
              <a:t>42           </a:t>
            </a:r>
            <a:r>
              <a:rPr lang="en-US" altLang="zh-CN" sz="2400" dirty="0">
                <a:latin typeface="Times New Roman" panose="02020603050405020304" pitchFamily="18" charset="0"/>
                <a:cs typeface="Times New Roman" panose="02020603050405020304" pitchFamily="18" charset="0"/>
              </a:rPr>
              <a:t> From there you can move on to other matters—sometimes to really personal questions. And how he answers will let you know how far you can go.</a:t>
            </a:r>
          </a:p>
        </p:txBody>
      </p:sp>
      <p:sp>
        <p:nvSpPr>
          <p:cNvPr id="6" name="文本框 5"/>
          <p:cNvSpPr txBox="1"/>
          <p:nvPr>
            <p:custDataLst>
              <p:tags r:id="rId2"/>
            </p:custDataLst>
          </p:nvPr>
        </p:nvSpPr>
        <p:spPr>
          <a:xfrm>
            <a:off x="381855" y="175695"/>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B）阅读下面短文，从短文后的选项中选出可以填入空白处的最佳选项。</a:t>
            </a:r>
          </a:p>
        </p:txBody>
      </p:sp>
      <p:sp>
        <p:nvSpPr>
          <p:cNvPr id="4" name="文本框 3"/>
          <p:cNvSpPr txBox="1"/>
          <p:nvPr>
            <p:custDataLst>
              <p:tags r:id="rId3"/>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Real listening at least means some things.</a:t>
            </a:r>
          </a:p>
          <a:p>
            <a:r>
              <a:rPr lang="zh-CN" altLang="en-US" sz="2400" dirty="0">
                <a:latin typeface="Times New Roman" panose="02020603050405020304" pitchFamily="18" charset="0"/>
                <a:cs typeface="Times New Roman" panose="02020603050405020304" pitchFamily="18" charset="0"/>
              </a:rPr>
              <a:t>B. They will make you comfortable while they are around.</a:t>
            </a:r>
          </a:p>
          <a:p>
            <a:r>
              <a:rPr lang="zh-CN" altLang="en-US" sz="2400" dirty="0">
                <a:latin typeface="Times New Roman" panose="02020603050405020304" pitchFamily="18" charset="0"/>
                <a:cs typeface="Times New Roman" panose="02020603050405020304" pitchFamily="18" charset="0"/>
              </a:rPr>
              <a:t>C. If you want to see that person again, don</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t keep it a secret.</a:t>
            </a:r>
          </a:p>
          <a:p>
            <a:r>
              <a:rPr lang="zh-CN" altLang="en-US" sz="2400" dirty="0">
                <a:latin typeface="Times New Roman" panose="02020603050405020304" pitchFamily="18" charset="0"/>
                <a:cs typeface="Times New Roman" panose="02020603050405020304" pitchFamily="18" charset="0"/>
              </a:rPr>
              <a:t>D. Second, once good talkers have asked questions, they listen to the answers.</a:t>
            </a:r>
          </a:p>
          <a:p>
            <a:r>
              <a:rPr lang="zh-CN" altLang="en-US" sz="2400" dirty="0">
                <a:latin typeface="Times New Roman" panose="02020603050405020304" pitchFamily="18" charset="0"/>
                <a:cs typeface="Times New Roman" panose="02020603050405020304" pitchFamily="18" charset="0"/>
              </a:rPr>
              <a:t>E. It</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s a common question, but it will get things going.</a:t>
            </a:r>
          </a:p>
        </p:txBody>
      </p:sp>
      <p:sp>
        <p:nvSpPr>
          <p:cNvPr id="7" name="文本框 6"/>
          <p:cNvSpPr txBox="1"/>
          <p:nvPr>
            <p:custDataLst>
              <p:tags r:id="rId4"/>
            </p:custDataLst>
          </p:nvPr>
        </p:nvSpPr>
        <p:spPr>
          <a:xfrm>
            <a:off x="6047105" y="69776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p>
        </p:txBody>
      </p:sp>
      <p:sp>
        <p:nvSpPr>
          <p:cNvPr id="9" name="文本框 8"/>
          <p:cNvSpPr txBox="1"/>
          <p:nvPr>
            <p:custDataLst>
              <p:tags r:id="rId5"/>
            </p:custDataLst>
          </p:nvPr>
        </p:nvSpPr>
        <p:spPr>
          <a:xfrm>
            <a:off x="8202930" y="251513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 E</a:t>
            </a:r>
          </a:p>
        </p:txBody>
      </p:sp>
      <p:pic>
        <p:nvPicPr>
          <p:cNvPr id="10" name="图片 9">
            <a:hlinkClick r:id="rId9" action="ppaction://hlinksldjump"/>
          </p:cNvPr>
          <p:cNvPicPr>
            <a:picLocks noChangeAspect="1"/>
          </p:cNvPicPr>
          <p:nvPr>
            <p:custDataLst>
              <p:tags r:id="rId6"/>
            </p:custDataLst>
          </p:nvPr>
        </p:nvPicPr>
        <p:blipFill>
          <a:blip r:embed="rId10">
            <a:extLst>
              <a:ext uri="{28A0092B-C50C-407E-A947-70E740481C1C}">
                <a14:useLocalDpi xmlns:a14="http://schemas.microsoft.com/office/drawing/2010/main" val="0"/>
              </a:ext>
            </a:extLst>
          </a:blip>
          <a:stretch>
            <a:fillRect/>
          </a:stretch>
        </p:blipFill>
        <p:spPr>
          <a:xfrm>
            <a:off x="8930704" y="4557823"/>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45</a:t>
            </a:fld>
            <a:endParaRPr lang="en-US"/>
          </a:p>
        </p:txBody>
      </p:sp>
      <p:sp>
        <p:nvSpPr>
          <p:cNvPr id="2" name="内容占位符 2"/>
          <p:cNvSpPr>
            <a:spLocks noGrp="1"/>
          </p:cNvSpPr>
          <p:nvPr>
            <p:custDataLst>
              <p:tags r:id="rId1"/>
            </p:custDataLst>
          </p:nvPr>
        </p:nvSpPr>
        <p:spPr>
          <a:xfrm>
            <a:off x="332818" y="303425"/>
            <a:ext cx="10750944" cy="641805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41.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文章结构题。根据上文“有些人有种魔力”，</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项“</a:t>
            </a:r>
            <a:r>
              <a:rPr lang="en-US" altLang="zh-CN" sz="2400" b="1" dirty="0">
                <a:latin typeface="微软雅黑" panose="020B0503020204020204" pitchFamily="34" charset="-122"/>
                <a:ea typeface="微软雅黑" panose="020B0503020204020204" pitchFamily="34" charset="-122"/>
              </a:rPr>
              <a:t>They will make you comfortable while they are around (</a:t>
            </a:r>
            <a:r>
              <a:rPr lang="zh-CN" altLang="en-US" sz="2400" b="1" dirty="0">
                <a:latin typeface="微软雅黑" panose="020B0503020204020204" pitchFamily="34" charset="-122"/>
                <a:ea typeface="微软雅黑" panose="020B0503020204020204" pitchFamily="34" charset="-122"/>
              </a:rPr>
              <a:t>当他们在你身边的时候你会感觉很舒服</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解释了这种魔力，故选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42.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文章结构题。根据上文“我经常问，人们早上做了什么”、下文“从那里你可以转移到其他事情</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有时是非常私人的问题”和</a:t>
            </a:r>
            <a:r>
              <a:rPr lang="en-US" altLang="zh-CN" sz="2400" b="1" dirty="0">
                <a:latin typeface="微软雅黑" panose="020B0503020204020204" pitchFamily="34" charset="-122"/>
                <a:ea typeface="微软雅黑" panose="020B0503020204020204" pitchFamily="34" charset="-122"/>
              </a:rPr>
              <a:t>E</a:t>
            </a:r>
            <a:r>
              <a:rPr lang="zh-CN" altLang="en-US" sz="2400" b="1" dirty="0">
                <a:latin typeface="微软雅黑" panose="020B0503020204020204" pitchFamily="34" charset="-122"/>
                <a:ea typeface="微软雅黑" panose="020B0503020204020204" pitchFamily="34" charset="-122"/>
              </a:rPr>
              <a:t>项“</a:t>
            </a:r>
            <a:r>
              <a:rPr lang="en-US" altLang="zh-CN" sz="2400" b="1" dirty="0">
                <a:latin typeface="微软雅黑" panose="020B0503020204020204" pitchFamily="34" charset="-122"/>
                <a:ea typeface="微软雅黑" panose="020B0503020204020204" pitchFamily="34" charset="-122"/>
              </a:rPr>
              <a:t>It’s a common question, but it will get things going (</a:t>
            </a:r>
            <a:r>
              <a:rPr lang="zh-CN" altLang="en-US" sz="2400" b="1" dirty="0">
                <a:latin typeface="微软雅黑" panose="020B0503020204020204" pitchFamily="34" charset="-122"/>
                <a:ea typeface="微软雅黑" panose="020B0503020204020204" pitchFamily="34" charset="-122"/>
              </a:rPr>
              <a:t>这是一个很常见的询问，但是它能让对话进行下去</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可知，其中</a:t>
            </a:r>
            <a:r>
              <a:rPr lang="en-US" altLang="zh-CN" sz="2400" b="1" dirty="0">
                <a:latin typeface="微软雅黑" panose="020B0503020204020204" pitchFamily="34" charset="-122"/>
                <a:ea typeface="微软雅黑" panose="020B0503020204020204" pitchFamily="34" charset="-122"/>
              </a:rPr>
              <a:t>E</a:t>
            </a:r>
            <a:r>
              <a:rPr lang="zh-CN" altLang="en-US" sz="2400" b="1" dirty="0">
                <a:latin typeface="微软雅黑" panose="020B0503020204020204" pitchFamily="34" charset="-122"/>
                <a:ea typeface="微软雅黑" panose="020B0503020204020204" pitchFamily="34" charset="-122"/>
              </a:rPr>
              <a:t>项中的</a:t>
            </a:r>
            <a:r>
              <a:rPr lang="en-US" altLang="zh-CN" sz="2400" b="1" dirty="0">
                <a:latin typeface="微软雅黑" panose="020B0503020204020204" pitchFamily="34" charset="-122"/>
                <a:ea typeface="微软雅黑" panose="020B0503020204020204" pitchFamily="34" charset="-122"/>
              </a:rPr>
              <a:t>question</a:t>
            </a:r>
            <a:r>
              <a:rPr lang="zh-CN" altLang="en-US" sz="2400" b="1" dirty="0">
                <a:latin typeface="微软雅黑" panose="020B0503020204020204" pitchFamily="34" charset="-122"/>
                <a:ea typeface="微软雅黑" panose="020B0503020204020204" pitchFamily="34" charset="-122"/>
              </a:rPr>
              <a:t>把两句话很好地</a:t>
            </a:r>
          </a:p>
          <a:p>
            <a:pPr marL="0" indent="0">
              <a:buNone/>
            </a:pPr>
            <a:r>
              <a:rPr lang="zh-CN" altLang="en-US" sz="2400" b="1" dirty="0">
                <a:latin typeface="微软雅黑" panose="020B0503020204020204" pitchFamily="34" charset="-122"/>
                <a:ea typeface="微软雅黑" panose="020B0503020204020204" pitchFamily="34" charset="-122"/>
              </a:rPr>
              <a:t>衔接了起来，故选</a:t>
            </a:r>
            <a:r>
              <a:rPr lang="en-US" altLang="zh-CN" sz="2400" b="1" dirty="0">
                <a:latin typeface="微软雅黑" panose="020B0503020204020204" pitchFamily="34" charset="-122"/>
                <a:ea typeface="微软雅黑" panose="020B0503020204020204" pitchFamily="34" charset="-122"/>
              </a:rPr>
              <a:t>E</a:t>
            </a:r>
            <a:r>
              <a:rPr lang="zh-CN" altLang="en-US" sz="2400" b="1" dirty="0">
                <a:latin typeface="微软雅黑" panose="020B0503020204020204" pitchFamily="34" charset="-122"/>
                <a:ea typeface="微软雅黑" panose="020B0503020204020204" pitchFamily="34" charset="-122"/>
              </a:rPr>
              <a:t>。</a:t>
            </a:r>
            <a:endParaRPr lang="en-US" sz="2400" b="1" dirty="0">
              <a:latin typeface="微软雅黑" panose="020B0503020204020204" pitchFamily="34" charset="-122"/>
              <a:ea typeface="微软雅黑" panose="020B0503020204020204" pitchFamily="34" charset="-122"/>
            </a:endParaRPr>
          </a:p>
        </p:txBody>
      </p:sp>
      <p:sp>
        <p:nvSpPr>
          <p:cNvPr id="33" name="左箭头 32">
            <a:hlinkClick r:id="rId4" action="ppaction://hlinksldjump"/>
          </p:cNvPr>
          <p:cNvSpPr/>
          <p:nvPr>
            <p:custDataLst>
              <p:tags r:id="rId2"/>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46</a:t>
            </a:fld>
            <a:endParaRPr lang="en-US"/>
          </a:p>
        </p:txBody>
      </p:sp>
      <p:sp>
        <p:nvSpPr>
          <p:cNvPr id="5" name="左箭头 4">
            <a:hlinkClick r:id="rId8"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custDataLst>
              <p:tags r:id="rId1"/>
            </p:custDataLst>
          </p:nvPr>
        </p:nvSpPr>
        <p:spPr>
          <a:xfrm>
            <a:off x="638241" y="106847"/>
            <a:ext cx="10317462" cy="378460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p>
          <a:p>
            <a:pPr algn="just"/>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43          </a:t>
            </a:r>
            <a:r>
              <a:rPr lang="en-US" altLang="zh-CN" sz="2400" dirty="0">
                <a:latin typeface="Times New Roman" panose="02020603050405020304" pitchFamily="18" charset="0"/>
                <a:cs typeface="Times New Roman" panose="02020603050405020304" pitchFamily="18" charset="0"/>
              </a:rPr>
              <a:t> This point seems clear, but it isn’t. Your questions should have a point and help to tell what kind of person you are talking to. And to find out, you really have to listen carefully and attentively. </a:t>
            </a:r>
            <a:r>
              <a:rPr lang="en-US" altLang="zh-CN" sz="2400" u="sng" dirty="0">
                <a:latin typeface="Times New Roman" panose="02020603050405020304" pitchFamily="18" charset="0"/>
                <a:cs typeface="Times New Roman" panose="02020603050405020304" pitchFamily="18" charset="0"/>
              </a:rPr>
              <a:t>44         </a:t>
            </a:r>
            <a:r>
              <a:rPr lang="en-US" altLang="zh-CN" sz="2400" dirty="0">
                <a:latin typeface="Times New Roman" panose="02020603050405020304" pitchFamily="18" charset="0"/>
                <a:cs typeface="Times New Roman" panose="02020603050405020304" pitchFamily="18" charset="0"/>
              </a:rPr>
              <a:t> First it means not to change the topic of conversation. If someone insists on one topic, it means he’s really interested in it. Real listening also means not just listening to words, but to the voice. If the voice sounds bored, then, it’s time for you to change the topic.</a:t>
            </a:r>
          </a:p>
          <a:p>
            <a:pPr algn="just"/>
            <a:r>
              <a:rPr lang="en-US" altLang="zh-CN" sz="2400" dirty="0">
                <a:latin typeface="Times New Roman" panose="02020603050405020304" pitchFamily="18" charset="0"/>
                <a:cs typeface="Times New Roman" panose="02020603050405020304" pitchFamily="18" charset="0"/>
              </a:rPr>
              <a:t>        Finally, good talkers know well how to deal with the moment of saying good-bye. If you’re saying it, you may give him a handshake and say, “I’ve really enjoyed meeting you.” </a:t>
            </a:r>
            <a:r>
              <a:rPr lang="en-US" altLang="zh-CN" sz="2400" u="sng" dirty="0">
                <a:latin typeface="Times New Roman" panose="02020603050405020304" pitchFamily="18" charset="0"/>
                <a:cs typeface="Times New Roman" panose="02020603050405020304" pitchFamily="18" charset="0"/>
              </a:rPr>
              <a:t>45            </a:t>
            </a:r>
            <a:r>
              <a:rPr lang="en-US" altLang="zh-CN" sz="2400" dirty="0">
                <a:latin typeface="Times New Roman" panose="02020603050405020304" pitchFamily="18" charset="0"/>
                <a:cs typeface="Times New Roman" panose="02020603050405020304" pitchFamily="18" charset="0"/>
              </a:rPr>
              <a:t> Let people know your thoughts.</a:t>
            </a:r>
          </a:p>
        </p:txBody>
      </p:sp>
      <p:sp>
        <p:nvSpPr>
          <p:cNvPr id="2" name="文本框 1"/>
          <p:cNvSpPr txBox="1"/>
          <p:nvPr>
            <p:custDataLst>
              <p:tags r:id="rId2"/>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Real listening at least means some things.</a:t>
            </a:r>
          </a:p>
          <a:p>
            <a:r>
              <a:rPr lang="zh-CN" altLang="en-US" sz="2400" dirty="0">
                <a:latin typeface="Times New Roman" panose="02020603050405020304" pitchFamily="18" charset="0"/>
                <a:cs typeface="Times New Roman" panose="02020603050405020304" pitchFamily="18" charset="0"/>
              </a:rPr>
              <a:t>B. They will make you comfortable while they are around.</a:t>
            </a:r>
          </a:p>
          <a:p>
            <a:r>
              <a:rPr lang="zh-CN" altLang="en-US" sz="2400" dirty="0">
                <a:latin typeface="Times New Roman" panose="02020603050405020304" pitchFamily="18" charset="0"/>
                <a:cs typeface="Times New Roman" panose="02020603050405020304" pitchFamily="18" charset="0"/>
              </a:rPr>
              <a:t>C. If you want to see that person again, don</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t keep it a secret.</a:t>
            </a:r>
          </a:p>
          <a:p>
            <a:r>
              <a:rPr lang="zh-CN" altLang="en-US" sz="2400" dirty="0">
                <a:latin typeface="Times New Roman" panose="02020603050405020304" pitchFamily="18" charset="0"/>
                <a:cs typeface="Times New Roman" panose="02020603050405020304" pitchFamily="18" charset="0"/>
              </a:rPr>
              <a:t>D. Second, once good talkers have asked questions, they listen to the answers.</a:t>
            </a:r>
          </a:p>
          <a:p>
            <a:r>
              <a:rPr lang="zh-CN" altLang="en-US" sz="2400" dirty="0">
                <a:latin typeface="Times New Roman" panose="02020603050405020304" pitchFamily="18" charset="0"/>
                <a:cs typeface="Times New Roman" panose="02020603050405020304" pitchFamily="18" charset="0"/>
              </a:rPr>
              <a:t>E. It</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s a common question, but it will get things going.</a:t>
            </a:r>
          </a:p>
        </p:txBody>
      </p:sp>
      <p:sp>
        <p:nvSpPr>
          <p:cNvPr id="11" name="文本框 10"/>
          <p:cNvSpPr txBox="1"/>
          <p:nvPr>
            <p:custDataLst>
              <p:tags r:id="rId3"/>
            </p:custDataLst>
          </p:nvPr>
        </p:nvSpPr>
        <p:spPr>
          <a:xfrm>
            <a:off x="1697990" y="41455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p>
        </p:txBody>
      </p:sp>
      <p:sp>
        <p:nvSpPr>
          <p:cNvPr id="12" name="文本框 11"/>
          <p:cNvSpPr txBox="1"/>
          <p:nvPr>
            <p:custDataLst>
              <p:tags r:id="rId4"/>
            </p:custDataLst>
          </p:nvPr>
        </p:nvSpPr>
        <p:spPr>
          <a:xfrm>
            <a:off x="6765925" y="112892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 A</a:t>
            </a:r>
          </a:p>
        </p:txBody>
      </p:sp>
      <p:pic>
        <p:nvPicPr>
          <p:cNvPr id="13" name="图片 12">
            <a:hlinkClick r:id="rId9" action="ppaction://hlinksldjump"/>
          </p:cNvPr>
          <p:cNvPicPr>
            <a:picLocks noChangeAspect="1"/>
          </p:cNvPicPr>
          <p:nvPr>
            <p:custDataLst>
              <p:tags r:id="rId5"/>
            </p:custDataLst>
          </p:nvPr>
        </p:nvPicPr>
        <p:blipFill>
          <a:blip r:embed="rId10">
            <a:extLst>
              <a:ext uri="{28A0092B-C50C-407E-A947-70E740481C1C}">
                <a14:useLocalDpi xmlns:a14="http://schemas.microsoft.com/office/drawing/2010/main" val="0"/>
              </a:ext>
            </a:extLst>
          </a:blip>
          <a:stretch>
            <a:fillRect/>
          </a:stretch>
        </p:blipFill>
        <p:spPr>
          <a:xfrm>
            <a:off x="9271064" y="4687998"/>
            <a:ext cx="1158340" cy="646232"/>
          </a:xfrm>
          <a:prstGeom prst="rect">
            <a:avLst/>
          </a:prstGeom>
        </p:spPr>
      </p:pic>
      <p:sp>
        <p:nvSpPr>
          <p:cNvPr id="14" name="文本框 13"/>
          <p:cNvSpPr txBox="1"/>
          <p:nvPr>
            <p:custDataLst>
              <p:tags r:id="rId6"/>
            </p:custDataLst>
          </p:nvPr>
        </p:nvSpPr>
        <p:spPr>
          <a:xfrm>
            <a:off x="3994150" y="336920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47</a:t>
            </a:fld>
            <a:endParaRPr lang="en-US"/>
          </a:p>
        </p:txBody>
      </p:sp>
      <p:sp>
        <p:nvSpPr>
          <p:cNvPr id="2" name="内容占位符 2"/>
          <p:cNvSpPr>
            <a:spLocks noGrp="1"/>
          </p:cNvSpPr>
          <p:nvPr>
            <p:custDataLst>
              <p:tags r:id="rId1"/>
            </p:custDataLst>
          </p:nvPr>
        </p:nvSpPr>
        <p:spPr>
          <a:xfrm>
            <a:off x="332818" y="303425"/>
            <a:ext cx="10750944" cy="641805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43.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文章主旨题。根据上一段的</a:t>
            </a:r>
            <a:r>
              <a:rPr lang="en-US" altLang="zh-CN" sz="2400" b="1" dirty="0">
                <a:latin typeface="微软雅黑" panose="020B0503020204020204" pitchFamily="34" charset="-122"/>
                <a:ea typeface="微软雅黑" panose="020B0503020204020204" pitchFamily="34" charset="-122"/>
              </a:rPr>
              <a:t>First of all</a:t>
            </a:r>
            <a:r>
              <a:rPr lang="zh-CN" altLang="en-US" sz="2400" b="1" dirty="0">
                <a:latin typeface="微软雅黑" panose="020B0503020204020204" pitchFamily="34" charset="-122"/>
                <a:ea typeface="微软雅黑" panose="020B0503020204020204" pitchFamily="34" charset="-122"/>
              </a:rPr>
              <a:t>，可以看出</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项“</a:t>
            </a:r>
            <a:r>
              <a:rPr lang="en-US" altLang="zh-CN" sz="2400" b="1" dirty="0">
                <a:latin typeface="微软雅黑" panose="020B0503020204020204" pitchFamily="34" charset="-122"/>
                <a:ea typeface="微软雅黑" panose="020B0503020204020204" pitchFamily="34" charset="-122"/>
              </a:rPr>
              <a:t>Second, once good talkers have asked questions, they listen to the answers (</a:t>
            </a:r>
            <a:r>
              <a:rPr lang="zh-CN" altLang="en-US" sz="2400" b="1" dirty="0">
                <a:latin typeface="微软雅黑" panose="020B0503020204020204" pitchFamily="34" charset="-122"/>
                <a:ea typeface="微软雅黑" panose="020B0503020204020204" pitchFamily="34" charset="-122"/>
              </a:rPr>
              <a:t>第二点，一旦健谈的人问了问题，他们就会认真聆听答案</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，跟第一段进行了前后呼应，故选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44.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文章主旨题。根据下文“</a:t>
            </a:r>
            <a:r>
              <a:rPr lang="en-US" altLang="zh-CN" sz="2400" b="1" dirty="0">
                <a:latin typeface="微软雅黑" panose="020B0503020204020204" pitchFamily="34" charset="-122"/>
                <a:ea typeface="微软雅黑" panose="020B0503020204020204" pitchFamily="34" charset="-122"/>
              </a:rPr>
              <a:t>First it means…”</a:t>
            </a:r>
            <a:r>
              <a:rPr lang="zh-CN" altLang="en-US" sz="2400" b="1" dirty="0">
                <a:latin typeface="微软雅黑" panose="020B0503020204020204" pitchFamily="34" charset="-122"/>
                <a:ea typeface="微软雅黑" panose="020B0503020204020204" pitchFamily="34" charset="-122"/>
              </a:rPr>
              <a:t>和“</a:t>
            </a:r>
            <a:r>
              <a:rPr lang="en-US" altLang="zh-CN" sz="2400" b="1" dirty="0">
                <a:latin typeface="微软雅黑" panose="020B0503020204020204" pitchFamily="34" charset="-122"/>
                <a:ea typeface="微软雅黑" panose="020B0503020204020204" pitchFamily="34" charset="-122"/>
              </a:rPr>
              <a:t>Real listening also means…”</a:t>
            </a:r>
            <a:r>
              <a:rPr lang="zh-CN" altLang="en-US" sz="2400" b="1" dirty="0">
                <a:latin typeface="微软雅黑" panose="020B0503020204020204" pitchFamily="34" charset="-122"/>
                <a:ea typeface="微软雅黑" panose="020B0503020204020204" pitchFamily="34" charset="-122"/>
              </a:rPr>
              <a:t>可以看出，这些都是对</a:t>
            </a:r>
            <a:r>
              <a:rPr lang="en-US" altLang="zh-CN" sz="2400" b="1" dirty="0">
                <a:latin typeface="微软雅黑" panose="020B0503020204020204" pitchFamily="34" charset="-122"/>
                <a:ea typeface="微软雅黑" panose="020B0503020204020204" pitchFamily="34" charset="-122"/>
              </a:rPr>
              <a:t>real listening</a:t>
            </a:r>
            <a:r>
              <a:rPr lang="zh-CN" altLang="en-US" sz="2400" b="1" dirty="0">
                <a:latin typeface="微软雅黑" panose="020B0503020204020204" pitchFamily="34" charset="-122"/>
                <a:ea typeface="微软雅黑" panose="020B0503020204020204" pitchFamily="34" charset="-122"/>
              </a:rPr>
              <a:t>进行的具体描述，因此</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项“</a:t>
            </a:r>
            <a:r>
              <a:rPr lang="en-US" altLang="zh-CN" sz="2400" b="1" dirty="0">
                <a:latin typeface="微软雅黑" panose="020B0503020204020204" pitchFamily="34" charset="-122"/>
                <a:ea typeface="微软雅黑" panose="020B0503020204020204" pitchFamily="34" charset="-122"/>
              </a:rPr>
              <a:t>Real listening at least means some things.”</a:t>
            </a:r>
            <a:r>
              <a:rPr lang="zh-CN" altLang="en-US" sz="2400" b="1" dirty="0">
                <a:latin typeface="微软雅黑" panose="020B0503020204020204" pitchFamily="34" charset="-122"/>
                <a:ea typeface="微软雅黑" panose="020B0503020204020204" pitchFamily="34" charset="-122"/>
              </a:rPr>
              <a:t>符合语境，故选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45.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文章结构题。根据空白处下一句“让别人知道你的想法”与</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项“</a:t>
            </a:r>
            <a:r>
              <a:rPr lang="en-US" altLang="zh-CN" sz="2400" b="1" dirty="0">
                <a:latin typeface="微软雅黑" panose="020B0503020204020204" pitchFamily="34" charset="-122"/>
                <a:ea typeface="微软雅黑" panose="020B0503020204020204" pitchFamily="34" charset="-122"/>
              </a:rPr>
              <a:t>If you want to see that person again, don’t keep it a secret (</a:t>
            </a:r>
            <a:r>
              <a:rPr lang="zh-CN" altLang="en-US" sz="2400" b="1" dirty="0">
                <a:latin typeface="微软雅黑" panose="020B0503020204020204" pitchFamily="34" charset="-122"/>
                <a:ea typeface="微软雅黑" panose="020B0503020204020204" pitchFamily="34" charset="-122"/>
              </a:rPr>
              <a:t>假如你想再见到那个人，不要不说出来</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形成了前后呼应，故选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endParaRPr lang="en-US" sz="2400" b="1" dirty="0">
              <a:latin typeface="微软雅黑" panose="020B0503020204020204" pitchFamily="34" charset="-122"/>
              <a:ea typeface="微软雅黑" panose="020B0503020204020204" pitchFamily="34" charset="-122"/>
            </a:endParaRPr>
          </a:p>
        </p:txBody>
      </p:sp>
      <p:sp>
        <p:nvSpPr>
          <p:cNvPr id="33" name="左箭头 32">
            <a:hlinkClick r:id="rId4" action="ppaction://hlinksldjump"/>
          </p:cNvPr>
          <p:cNvSpPr/>
          <p:nvPr>
            <p:custDataLst>
              <p:tags r:id="rId2"/>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48</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Ⅴ.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语法填空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阅读下面短文，按句子结构的语法性和上下文连贯的要求，在空格处填入一个适当的词或使用括号中词语的正确形式填空。</a:t>
            </a:r>
          </a:p>
        </p:txBody>
      </p:sp>
      <p:sp>
        <p:nvSpPr>
          <p:cNvPr id="8" name="文本框 7"/>
          <p:cNvSpPr txBox="1"/>
          <p:nvPr/>
        </p:nvSpPr>
        <p:spPr>
          <a:xfrm>
            <a:off x="746843" y="2139669"/>
            <a:ext cx="10318168"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My friend, Hugh, has always been fat, but recently he decided to go on a diet. He began </a:t>
            </a:r>
            <a:r>
              <a:rPr lang="en-US" altLang="zh-CN" sz="2400" u="sng" dirty="0">
                <a:latin typeface="Times New Roman" panose="02020603050405020304" pitchFamily="18" charset="0"/>
                <a:cs typeface="Times New Roman" panose="02020603050405020304" pitchFamily="18" charset="0"/>
              </a:rPr>
              <a:t>46          </a:t>
            </a:r>
            <a:r>
              <a:rPr lang="en-US" altLang="zh-CN" sz="2400" dirty="0">
                <a:latin typeface="Times New Roman" panose="02020603050405020304" pitchFamily="18" charset="0"/>
                <a:cs typeface="Times New Roman" panose="02020603050405020304" pitchFamily="18" charset="0"/>
              </a:rPr>
              <a:t> (he) diet a week ago. First of all, he wrote out </a:t>
            </a:r>
            <a:r>
              <a:rPr lang="en-US" altLang="zh-CN" sz="2400" u="sng" dirty="0">
                <a:latin typeface="Times New Roman" panose="02020603050405020304" pitchFamily="18" charset="0"/>
                <a:cs typeface="Times New Roman" panose="02020603050405020304" pitchFamily="18" charset="0"/>
              </a:rPr>
              <a:t>47          </a:t>
            </a:r>
            <a:r>
              <a:rPr lang="en-US" altLang="zh-CN" sz="2400" dirty="0">
                <a:latin typeface="Times New Roman" panose="02020603050405020304" pitchFamily="18" charset="0"/>
                <a:cs typeface="Times New Roman" panose="02020603050405020304" pitchFamily="18" charset="0"/>
              </a:rPr>
              <a:t> long list of all the foods which were forbidden. The list </a:t>
            </a:r>
            <a:r>
              <a:rPr lang="en-US" altLang="zh-CN" sz="2400" u="sng" dirty="0">
                <a:latin typeface="Times New Roman" panose="02020603050405020304" pitchFamily="18" charset="0"/>
                <a:cs typeface="Times New Roman" panose="02020603050405020304" pitchFamily="18" charset="0"/>
              </a:rPr>
              <a:t>48                   </a:t>
            </a:r>
            <a:r>
              <a:rPr lang="en-US" altLang="zh-CN" sz="2400" dirty="0">
                <a:latin typeface="Times New Roman" panose="02020603050405020304" pitchFamily="18" charset="0"/>
                <a:cs typeface="Times New Roman" panose="02020603050405020304" pitchFamily="18" charset="0"/>
              </a:rPr>
              <a:t> (include) most of the things he loved: butter, potatoes, beer, milk, chocolate, and sweets. Yesterday I paid him a visit. I rang the bell and was not 4</a:t>
            </a:r>
            <a:r>
              <a:rPr lang="en-US" altLang="zh-CN" sz="2400" u="sng" dirty="0">
                <a:latin typeface="Times New Roman" panose="02020603050405020304" pitchFamily="18" charset="0"/>
                <a:cs typeface="Times New Roman" panose="02020603050405020304" pitchFamily="18" charset="0"/>
              </a:rPr>
              <a:t>9                       </a:t>
            </a:r>
            <a:r>
              <a:rPr lang="en-US" altLang="zh-CN" sz="2400" dirty="0">
                <a:latin typeface="Times New Roman" panose="02020603050405020304" pitchFamily="18" charset="0"/>
                <a:cs typeface="Times New Roman" panose="02020603050405020304" pitchFamily="18" charset="0"/>
              </a:rPr>
              <a:t> (surprise) to see that Hugh was still </a:t>
            </a:r>
            <a:r>
              <a:rPr lang="en-US" altLang="zh-CN" sz="2400" u="sng" dirty="0">
                <a:latin typeface="Times New Roman" panose="02020603050405020304" pitchFamily="18" charset="0"/>
                <a:cs typeface="Times New Roman" panose="02020603050405020304" pitchFamily="18" charset="0"/>
              </a:rPr>
              <a:t>50            </a:t>
            </a:r>
            <a:r>
              <a:rPr lang="en-US" altLang="zh-CN" sz="2400" dirty="0">
                <a:latin typeface="Times New Roman" panose="02020603050405020304" pitchFamily="18" charset="0"/>
                <a:cs typeface="Times New Roman" panose="02020603050405020304" pitchFamily="18" charset="0"/>
              </a:rPr>
              <a:t>fat as ever.</a:t>
            </a: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Ⅴ. 语法填空（10小题，共20分） 【建议用时：15 mins】</a:t>
            </a:r>
          </a:p>
        </p:txBody>
      </p:sp>
      <p:sp>
        <p:nvSpPr>
          <p:cNvPr id="9" name="文本框 8"/>
          <p:cNvSpPr txBox="1"/>
          <p:nvPr/>
        </p:nvSpPr>
        <p:spPr>
          <a:xfrm>
            <a:off x="7281774" y="2884375"/>
            <a:ext cx="188425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included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9543885" y="2508771"/>
            <a:ext cx="177090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2454481" y="2508771"/>
            <a:ext cx="114297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his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6757" y="5335069"/>
            <a:ext cx="1158340" cy="646232"/>
          </a:xfrm>
          <a:prstGeom prst="rect">
            <a:avLst/>
          </a:prstGeom>
        </p:spPr>
      </p:pic>
      <p:sp>
        <p:nvSpPr>
          <p:cNvPr id="13" name="文本框 12"/>
          <p:cNvSpPr txBox="1"/>
          <p:nvPr/>
        </p:nvSpPr>
        <p:spPr>
          <a:xfrm>
            <a:off x="6658053" y="3608357"/>
            <a:ext cx="327422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surprised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3025967" y="3985058"/>
            <a:ext cx="1182643"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3"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5</a:t>
            </a:fld>
            <a:endParaRPr lang="en-US"/>
          </a:p>
        </p:txBody>
      </p:sp>
      <p:sp>
        <p:nvSpPr>
          <p:cNvPr id="7" name="文本框 6"/>
          <p:cNvSpPr txBox="1"/>
          <p:nvPr/>
        </p:nvSpPr>
        <p:spPr>
          <a:xfrm>
            <a:off x="762000" y="550413"/>
            <a:ext cx="11059099"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M: I’m sorry to be late, Ms. Smith. The traffic is so heavy.</a:t>
            </a:r>
          </a:p>
          <a:p>
            <a:r>
              <a:rPr lang="en-US" altLang="zh-CN" sz="2800" b="1" dirty="0">
                <a:latin typeface="微软雅黑" panose="020B0503020204020204" pitchFamily="34" charset="-122"/>
                <a:ea typeface="微软雅黑" panose="020B0503020204020204" pitchFamily="34" charset="-122"/>
              </a:rPr>
              <a:t>    W: __________. Take your seat, please.</a:t>
            </a:r>
          </a:p>
          <a:p>
            <a:r>
              <a:rPr lang="en-US" altLang="zh-CN" sz="2800" b="1" dirty="0">
                <a:latin typeface="微软雅黑" panose="020B0503020204020204" pitchFamily="34" charset="-122"/>
                <a:ea typeface="微软雅黑" panose="020B0503020204020204" pitchFamily="34" charset="-122"/>
              </a:rPr>
              <a:t>A. I don’t believe 		B. Pardon</a:t>
            </a:r>
          </a:p>
          <a:p>
            <a:r>
              <a:rPr lang="en-US" altLang="zh-CN" sz="2800" b="1" dirty="0">
                <a:latin typeface="微软雅黑" panose="020B0503020204020204" pitchFamily="34" charset="-122"/>
                <a:ea typeface="微软雅黑" panose="020B0503020204020204" pitchFamily="34" charset="-122"/>
              </a:rPr>
              <a:t>C. That’s OK 			D. You mustn’t be late</a:t>
            </a:r>
          </a:p>
        </p:txBody>
      </p:sp>
      <p:sp>
        <p:nvSpPr>
          <p:cNvPr id="11" name="文本框 10"/>
          <p:cNvSpPr txBox="1"/>
          <p:nvPr/>
        </p:nvSpPr>
        <p:spPr>
          <a:xfrm>
            <a:off x="2497188" y="935134"/>
            <a:ext cx="7027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解析：上句说“抱歉我迟到了，交通拥堵”，下句后半部分说“请坐下”可知</a:t>
            </a:r>
          </a:p>
          <a:p>
            <a:r>
              <a:rPr lang="zh-CN" altLang="en-US" sz="2400" dirty="0">
                <a:latin typeface="微软雅黑" panose="020B0503020204020204" pitchFamily="34" charset="-122"/>
                <a:ea typeface="微软雅黑" panose="020B0503020204020204" pitchFamily="34" charset="-122"/>
              </a:rPr>
              <a:t>Ms. Smith是原谅了迟到；C项“没关系”符合语境。故选C。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20945" y="136315"/>
            <a:ext cx="11920687"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46.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考查代词，形容词性物主代词</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名词，故人称代词转化为形容词性物主代词。</a:t>
            </a:r>
          </a:p>
          <a:p>
            <a:pPr marL="0" indent="0">
              <a:buNone/>
            </a:pPr>
            <a:r>
              <a:rPr lang="en-US" altLang="zh-CN" sz="2400" b="1" dirty="0">
                <a:latin typeface="微软雅黑" panose="020B0503020204020204" pitchFamily="34" charset="-122"/>
                <a:ea typeface="微软雅黑" panose="020B0503020204020204" pitchFamily="34" charset="-122"/>
              </a:rPr>
              <a:t>47.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考查冠词，名词</a:t>
            </a:r>
            <a:r>
              <a:rPr lang="en-US" altLang="zh-CN" sz="2400" b="1" dirty="0">
                <a:latin typeface="微软雅黑" panose="020B0503020204020204" pitchFamily="34" charset="-122"/>
                <a:ea typeface="微软雅黑" panose="020B0503020204020204" pitchFamily="34" charset="-122"/>
              </a:rPr>
              <a:t>list</a:t>
            </a:r>
            <a:r>
              <a:rPr lang="zh-CN" altLang="en-US" sz="2400" b="1" dirty="0">
                <a:latin typeface="微软雅黑" panose="020B0503020204020204" pitchFamily="34" charset="-122"/>
                <a:ea typeface="微软雅黑" panose="020B0503020204020204" pitchFamily="34" charset="-122"/>
              </a:rPr>
              <a:t>为可数名词单数，故</a:t>
            </a:r>
            <a:r>
              <a:rPr lang="en-US" altLang="zh-CN" sz="2400" b="1" dirty="0">
                <a:latin typeface="微软雅黑" panose="020B0503020204020204" pitchFamily="34" charset="-122"/>
                <a:ea typeface="微软雅黑" panose="020B0503020204020204" pitchFamily="34" charset="-122"/>
              </a:rPr>
              <a:t>list</a:t>
            </a:r>
            <a:r>
              <a:rPr lang="zh-CN" altLang="en-US" sz="2400" b="1" dirty="0">
                <a:latin typeface="微软雅黑" panose="020B0503020204020204" pitchFamily="34" charset="-122"/>
                <a:ea typeface="微软雅黑" panose="020B0503020204020204" pitchFamily="34" charset="-122"/>
              </a:rPr>
              <a:t>前面缺表示“一”的冠词，又因</a:t>
            </a:r>
            <a:r>
              <a:rPr lang="en-US" altLang="zh-CN" sz="2400" b="1" dirty="0">
                <a:latin typeface="微软雅黑" panose="020B0503020204020204" pitchFamily="34" charset="-122"/>
                <a:ea typeface="微软雅黑" panose="020B0503020204020204" pitchFamily="34" charset="-122"/>
              </a:rPr>
              <a:t>long</a:t>
            </a:r>
            <a:r>
              <a:rPr lang="zh-CN" altLang="en-US" sz="2400" b="1" dirty="0">
                <a:latin typeface="微软雅黑" panose="020B0503020204020204" pitchFamily="34" charset="-122"/>
                <a:ea typeface="微软雅黑" panose="020B0503020204020204" pitchFamily="34" charset="-122"/>
              </a:rPr>
              <a:t>首字母发音为辅音，故填</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48.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考查时态，文章前面的时态为过去式，此处也应为一般过去时，故填</a:t>
            </a:r>
            <a:r>
              <a:rPr lang="en-US" altLang="zh-CN" sz="2400" b="1" dirty="0">
                <a:latin typeface="微软雅黑" panose="020B0503020204020204" pitchFamily="34" charset="-122"/>
                <a:ea typeface="微软雅黑" panose="020B0503020204020204" pitchFamily="34" charset="-122"/>
              </a:rPr>
              <a:t>included</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49.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考查非谓语，表示“人感到</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的”，应用动词的过去分词，故填</a:t>
            </a:r>
            <a:r>
              <a:rPr lang="en-US" altLang="zh-CN" sz="2400" b="1" dirty="0">
                <a:latin typeface="微软雅黑" panose="020B0503020204020204" pitchFamily="34" charset="-122"/>
                <a:ea typeface="微软雅黑" panose="020B0503020204020204" pitchFamily="34" charset="-122"/>
              </a:rPr>
              <a:t>surprised</a:t>
            </a:r>
            <a:r>
              <a:rPr lang="zh-CN" altLang="en-US"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50.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考查连词，</a:t>
            </a:r>
            <a:r>
              <a:rPr lang="en-US" altLang="zh-CN" sz="2400" b="1" dirty="0">
                <a:latin typeface="微软雅黑" panose="020B0503020204020204" pitchFamily="34" charset="-122"/>
                <a:ea typeface="微软雅黑" panose="020B0503020204020204" pitchFamily="34" charset="-122"/>
              </a:rPr>
              <a:t>as+</a:t>
            </a:r>
            <a:r>
              <a:rPr lang="zh-CN" altLang="en-US" sz="2400" b="1" dirty="0">
                <a:latin typeface="微软雅黑" panose="020B0503020204020204" pitchFamily="34" charset="-122"/>
                <a:ea typeface="微软雅黑" panose="020B0503020204020204" pitchFamily="34" charset="-122"/>
              </a:rPr>
              <a:t>原级</a:t>
            </a:r>
            <a:r>
              <a:rPr lang="en-US" altLang="zh-CN" sz="2400" b="1" dirty="0">
                <a:latin typeface="微软雅黑" panose="020B0503020204020204" pitchFamily="34" charset="-122"/>
                <a:ea typeface="微软雅黑" panose="020B0503020204020204" pitchFamily="34" charset="-122"/>
              </a:rPr>
              <a:t>+as</a:t>
            </a:r>
            <a:r>
              <a:rPr lang="zh-CN" altLang="en-US" sz="2400" b="1" dirty="0">
                <a:latin typeface="微软雅黑" panose="020B0503020204020204" pitchFamily="34" charset="-122"/>
                <a:ea typeface="微软雅黑" panose="020B0503020204020204" pitchFamily="34" charset="-122"/>
              </a:rPr>
              <a:t>固定结构“</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和</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一样”，故填</a:t>
            </a:r>
            <a:r>
              <a:rPr lang="en-US" altLang="zh-CN" sz="2400" b="1" dirty="0">
                <a:latin typeface="微软雅黑" panose="020B0503020204020204" pitchFamily="34" charset="-122"/>
                <a:ea typeface="微软雅黑" panose="020B0503020204020204" pitchFamily="34" charset="-122"/>
              </a:rPr>
              <a:t>as</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10383495" y="4448710"/>
            <a:ext cx="1758137" cy="227297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50</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341523" y="308889"/>
            <a:ext cx="11490593"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He led me into his room and </a:t>
            </a:r>
            <a:r>
              <a:rPr lang="en-US" altLang="zh-CN" sz="2400" u="sng" dirty="0">
                <a:latin typeface="Times New Roman" panose="02020603050405020304" pitchFamily="18" charset="0"/>
                <a:cs typeface="Times New Roman" panose="02020603050405020304" pitchFamily="18" charset="0"/>
              </a:rPr>
              <a:t>51                      </a:t>
            </a:r>
            <a:r>
              <a:rPr lang="en-US" altLang="zh-CN" sz="2400" dirty="0">
                <a:latin typeface="Times New Roman" panose="02020603050405020304" pitchFamily="18" charset="0"/>
                <a:cs typeface="Times New Roman" panose="02020603050405020304" pitchFamily="18" charset="0"/>
              </a:rPr>
              <a:t> (hurried) hid a large parcel under his desk. When I asked him </a:t>
            </a:r>
            <a:r>
              <a:rPr lang="en-US" altLang="zh-CN" sz="2400" u="sng" dirty="0">
                <a:latin typeface="Times New Roman" panose="02020603050405020304" pitchFamily="18" charset="0"/>
                <a:cs typeface="Times New Roman" panose="02020603050405020304" pitchFamily="18" charset="0"/>
              </a:rPr>
              <a:t>52                </a:t>
            </a:r>
            <a:r>
              <a:rPr lang="en-US" altLang="zh-CN" sz="2400" dirty="0">
                <a:latin typeface="Times New Roman" panose="02020603050405020304" pitchFamily="18" charset="0"/>
                <a:cs typeface="Times New Roman" panose="02020603050405020304" pitchFamily="18" charset="0"/>
              </a:rPr>
              <a:t> he was doing, he smiled. His </a:t>
            </a:r>
            <a:r>
              <a:rPr lang="en-US" altLang="zh-CN" sz="2400" u="sng" dirty="0">
                <a:latin typeface="Times New Roman" panose="02020603050405020304" pitchFamily="18" charset="0"/>
                <a:cs typeface="Times New Roman" panose="02020603050405020304" pitchFamily="18" charset="0"/>
              </a:rPr>
              <a:t>53                              </a:t>
            </a:r>
            <a:r>
              <a:rPr lang="en-US" altLang="zh-CN" sz="2400" dirty="0">
                <a:latin typeface="Times New Roman" panose="02020603050405020304" pitchFamily="18" charset="0"/>
                <a:cs typeface="Times New Roman" panose="02020603050405020304" pitchFamily="18" charset="0"/>
              </a:rPr>
              <a:t> (explain) was that his diet was so </a:t>
            </a:r>
            <a:r>
              <a:rPr lang="en-US" altLang="zh-CN" sz="2400" u="sng" dirty="0">
                <a:latin typeface="Times New Roman" panose="02020603050405020304" pitchFamily="18" charset="0"/>
                <a:cs typeface="Times New Roman" panose="02020603050405020304" pitchFamily="18" charset="0"/>
              </a:rPr>
              <a:t>54                       </a:t>
            </a:r>
            <a:r>
              <a:rPr lang="en-US" altLang="zh-CN" sz="2400" dirty="0">
                <a:latin typeface="Times New Roman" panose="02020603050405020304" pitchFamily="18" charset="0"/>
                <a:cs typeface="Times New Roman" panose="02020603050405020304" pitchFamily="18" charset="0"/>
              </a:rPr>
              <a:t> (strictly) that he had to reward himself. Then he showed me the contents of the parcel. It contained five large bars of chocolate and three </a:t>
            </a:r>
          </a:p>
          <a:p>
            <a:pPr algn="just"/>
            <a:r>
              <a:rPr lang="en-US" altLang="zh-CN" sz="2400" u="sng" dirty="0">
                <a:latin typeface="Times New Roman" panose="02020603050405020304" pitchFamily="18" charset="0"/>
                <a:cs typeface="Times New Roman" panose="02020603050405020304" pitchFamily="18" charset="0"/>
              </a:rPr>
              <a:t>55             </a:t>
            </a:r>
            <a:r>
              <a:rPr lang="en-US" altLang="zh-CN" sz="2400" dirty="0">
                <a:latin typeface="Times New Roman" panose="02020603050405020304" pitchFamily="18" charset="0"/>
                <a:cs typeface="Times New Roman" panose="02020603050405020304" pitchFamily="18" charset="0"/>
              </a:rPr>
              <a:t>(bag) of sweets.</a:t>
            </a:r>
          </a:p>
        </p:txBody>
      </p:sp>
      <p:sp>
        <p:nvSpPr>
          <p:cNvPr id="9" name="文本框 8"/>
          <p:cNvSpPr txBox="1"/>
          <p:nvPr/>
        </p:nvSpPr>
        <p:spPr>
          <a:xfrm>
            <a:off x="8421037" y="700778"/>
            <a:ext cx="250863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explanation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2912507" y="700779"/>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what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4384713" y="275832"/>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hurriedly</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4069744" y="1040316"/>
            <a:ext cx="1472206"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strict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5847" y="4390438"/>
            <a:ext cx="1158340" cy="646232"/>
          </a:xfrm>
          <a:prstGeom prst="rect">
            <a:avLst/>
          </a:prstGeom>
        </p:spPr>
      </p:pic>
      <p:sp>
        <p:nvSpPr>
          <p:cNvPr id="13" name="文本框 12"/>
          <p:cNvSpPr txBox="1"/>
          <p:nvPr/>
        </p:nvSpPr>
        <p:spPr>
          <a:xfrm>
            <a:off x="779556" y="1765144"/>
            <a:ext cx="160111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bags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120862"/>
            <a:ext cx="11870318"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51.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考查副词，副词修饰后面的动词</a:t>
            </a:r>
            <a:r>
              <a:rPr lang="en-US" altLang="zh-CN" sz="2400" b="1" dirty="0">
                <a:latin typeface="微软雅黑" panose="020B0503020204020204" pitchFamily="34" charset="-122"/>
                <a:ea typeface="微软雅黑" panose="020B0503020204020204" pitchFamily="34" charset="-122"/>
              </a:rPr>
              <a:t>hid</a:t>
            </a:r>
            <a:r>
              <a:rPr lang="zh-CN" altLang="en-US" sz="2400" b="1" dirty="0">
                <a:latin typeface="微软雅黑" panose="020B0503020204020204" pitchFamily="34" charset="-122"/>
                <a:ea typeface="微软雅黑" panose="020B0503020204020204" pitchFamily="34" charset="-122"/>
              </a:rPr>
              <a:t>，故</a:t>
            </a:r>
            <a:r>
              <a:rPr lang="en-US" altLang="zh-CN" sz="2400" b="1" dirty="0">
                <a:latin typeface="微软雅黑" panose="020B0503020204020204" pitchFamily="34" charset="-122"/>
                <a:ea typeface="微软雅黑" panose="020B0503020204020204" pitchFamily="34" charset="-122"/>
              </a:rPr>
              <a:t>hurried</a:t>
            </a:r>
            <a:r>
              <a:rPr lang="zh-CN" altLang="en-US" sz="2400" b="1" dirty="0">
                <a:latin typeface="微软雅黑" panose="020B0503020204020204" pitchFamily="34" charset="-122"/>
                <a:ea typeface="微软雅黑" panose="020B0503020204020204" pitchFamily="34" charset="-122"/>
              </a:rPr>
              <a:t>转化为副词</a:t>
            </a:r>
            <a:r>
              <a:rPr lang="en-US" altLang="zh-CN" sz="2400" b="1" dirty="0">
                <a:latin typeface="微软雅黑" panose="020B0503020204020204" pitchFamily="34" charset="-122"/>
                <a:ea typeface="微软雅黑" panose="020B0503020204020204" pitchFamily="34" charset="-122"/>
              </a:rPr>
              <a:t>hurriedly</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52.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考查从属连词，此处为宾语从句，从句缺宾语，意为“当我问他在做什么时，他笑了”，故填</a:t>
            </a:r>
            <a:r>
              <a:rPr lang="en-US" altLang="zh-CN" sz="2400" b="1" dirty="0">
                <a:latin typeface="微软雅黑" panose="020B0503020204020204" pitchFamily="34" charset="-122"/>
                <a:ea typeface="微软雅黑" panose="020B0503020204020204" pitchFamily="34" charset="-122"/>
              </a:rPr>
              <a:t>what</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53.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考查名词，</a:t>
            </a:r>
            <a:r>
              <a:rPr lang="en-US" altLang="zh-CN" sz="2400" b="1" dirty="0">
                <a:latin typeface="微软雅黑" panose="020B0503020204020204" pitchFamily="34" charset="-122"/>
                <a:ea typeface="微软雅黑" panose="020B0503020204020204" pitchFamily="34" charset="-122"/>
              </a:rPr>
              <a:t>his</a:t>
            </a:r>
            <a:r>
              <a:rPr lang="zh-CN" altLang="en-US" sz="2400" b="1" dirty="0">
                <a:latin typeface="微软雅黑" panose="020B0503020204020204" pitchFamily="34" charset="-122"/>
                <a:ea typeface="微软雅黑" panose="020B0503020204020204" pitchFamily="34" charset="-122"/>
              </a:rPr>
              <a:t>后接名词，故动词</a:t>
            </a:r>
            <a:r>
              <a:rPr lang="en-US" altLang="zh-CN" sz="2400" b="1" dirty="0">
                <a:latin typeface="微软雅黑" panose="020B0503020204020204" pitchFamily="34" charset="-122"/>
                <a:ea typeface="微软雅黑" panose="020B0503020204020204" pitchFamily="34" charset="-122"/>
              </a:rPr>
              <a:t>explain</a:t>
            </a:r>
            <a:r>
              <a:rPr lang="zh-CN" altLang="en-US" sz="2400" b="1" dirty="0">
                <a:latin typeface="微软雅黑" panose="020B0503020204020204" pitchFamily="34" charset="-122"/>
                <a:ea typeface="微软雅黑" panose="020B0503020204020204" pitchFamily="34" charset="-122"/>
              </a:rPr>
              <a:t>转化为名词</a:t>
            </a:r>
            <a:r>
              <a:rPr lang="en-US" altLang="zh-CN" sz="2400" b="1" dirty="0">
                <a:latin typeface="微软雅黑" panose="020B0503020204020204" pitchFamily="34" charset="-122"/>
                <a:ea typeface="微软雅黑" panose="020B0503020204020204" pitchFamily="34" charset="-122"/>
              </a:rPr>
              <a:t>explanation</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54.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固定结构，</a:t>
            </a:r>
            <a:r>
              <a:rPr lang="en-US" altLang="zh-CN" sz="2400" b="1" dirty="0">
                <a:latin typeface="微软雅黑" panose="020B0503020204020204" pitchFamily="34" charset="-122"/>
                <a:ea typeface="微软雅黑" panose="020B0503020204020204" pitchFamily="34" charset="-122"/>
              </a:rPr>
              <a:t>be</a:t>
            </a:r>
            <a:r>
              <a:rPr lang="zh-CN" altLang="en-US" sz="2400" b="1" dirty="0">
                <a:latin typeface="微软雅黑" panose="020B0503020204020204" pitchFamily="34" charset="-122"/>
                <a:ea typeface="微软雅黑" panose="020B0503020204020204" pitchFamily="34" charset="-122"/>
              </a:rPr>
              <a:t>接形容词做表语，故副词</a:t>
            </a:r>
            <a:r>
              <a:rPr lang="en-US" altLang="zh-CN" sz="2400" b="1" dirty="0">
                <a:latin typeface="微软雅黑" panose="020B0503020204020204" pitchFamily="34" charset="-122"/>
                <a:ea typeface="微软雅黑" panose="020B0503020204020204" pitchFamily="34" charset="-122"/>
              </a:rPr>
              <a:t>strictly</a:t>
            </a:r>
            <a:r>
              <a:rPr lang="zh-CN" altLang="en-US" sz="2400" b="1" dirty="0">
                <a:latin typeface="微软雅黑" panose="020B0503020204020204" pitchFamily="34" charset="-122"/>
                <a:ea typeface="微软雅黑" panose="020B0503020204020204" pitchFamily="34" charset="-122"/>
              </a:rPr>
              <a:t>转化为形容词</a:t>
            </a:r>
            <a:r>
              <a:rPr lang="en-US" altLang="zh-CN" sz="2400" b="1" dirty="0">
                <a:latin typeface="微软雅黑" panose="020B0503020204020204" pitchFamily="34" charset="-122"/>
                <a:ea typeface="微软雅黑" panose="020B0503020204020204" pitchFamily="34" charset="-122"/>
              </a:rPr>
              <a:t>strict</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55.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考查名词复数，由</a:t>
            </a:r>
            <a:r>
              <a:rPr lang="en-US" altLang="zh-CN" sz="2400" b="1" dirty="0">
                <a:latin typeface="微软雅黑" panose="020B0503020204020204" pitchFamily="34" charset="-122"/>
                <a:ea typeface="微软雅黑" panose="020B0503020204020204" pitchFamily="34" charset="-122"/>
              </a:rPr>
              <a:t>three</a:t>
            </a:r>
            <a:r>
              <a:rPr lang="zh-CN" altLang="en-US" sz="2400" b="1" dirty="0">
                <a:latin typeface="微软雅黑" panose="020B0503020204020204" pitchFamily="34" charset="-122"/>
                <a:ea typeface="微软雅黑" panose="020B0503020204020204" pitchFamily="34" charset="-122"/>
              </a:rPr>
              <a:t>得知，</a:t>
            </a:r>
            <a:r>
              <a:rPr lang="en-US" altLang="zh-CN" sz="2400" b="1" dirty="0">
                <a:latin typeface="微软雅黑" panose="020B0503020204020204" pitchFamily="34" charset="-122"/>
                <a:ea typeface="微软雅黑" panose="020B0503020204020204" pitchFamily="34" charset="-122"/>
              </a:rPr>
              <a:t>bag</a:t>
            </a:r>
            <a:r>
              <a:rPr lang="zh-CN" altLang="en-US" sz="2400" b="1" dirty="0">
                <a:latin typeface="微软雅黑" panose="020B0503020204020204" pitchFamily="34" charset="-122"/>
                <a:ea typeface="微软雅黑" panose="020B0503020204020204" pitchFamily="34" charset="-122"/>
              </a:rPr>
              <a:t>要用复数形式。</a:t>
            </a:r>
          </a:p>
        </p:txBody>
      </p:sp>
      <p:grpSp>
        <p:nvGrpSpPr>
          <p:cNvPr id="69" name="Group 4"/>
          <p:cNvGrpSpPr/>
          <p:nvPr/>
        </p:nvGrpSpPr>
        <p:grpSpPr>
          <a:xfrm>
            <a:off x="10376899" y="4510355"/>
            <a:ext cx="1764733" cy="221133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52</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54</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523220"/>
          </a:xfrm>
          <a:prstGeom prst="rect">
            <a:avLst/>
          </a:prstGeom>
          <a:noFill/>
        </p:spPr>
        <p:txBody>
          <a:bodyPr wrap="square" rtlCol="0">
            <a:spAutoFit/>
          </a:bodyPr>
          <a:lstStyle/>
          <a:p>
            <a:r>
              <a:rPr lang="zh-CN" altLang="en-US" sz="2800" dirty="0">
                <a:latin typeface="+mn-ea"/>
              </a:rPr>
              <a:t>根据所给汉语提示，完成英语句子。</a:t>
            </a:r>
          </a:p>
        </p:txBody>
      </p:sp>
      <p:sp>
        <p:nvSpPr>
          <p:cNvPr id="8" name="文本框 7"/>
          <p:cNvSpPr txBox="1"/>
          <p:nvPr/>
        </p:nvSpPr>
        <p:spPr>
          <a:xfrm>
            <a:off x="126694" y="1267733"/>
            <a:ext cx="11938612" cy="4523105"/>
          </a:xfrm>
          <a:prstGeom prst="rect">
            <a:avLst/>
          </a:prstGeom>
          <a:noFill/>
        </p:spPr>
        <p:txBody>
          <a:bodyPr wrap="square" rtlCol="0">
            <a:spAutoFit/>
          </a:bodyPr>
          <a:lstStyle/>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56. 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从飞机上看</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cars on the land look like beetles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甲壳虫</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57. This house is ____________________________________________________________ that one.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那所房子的三倍大</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58. _______________________________ must be punished.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无论谁违法都必须受到惩罚</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59. The girl ___________________________________ studies in our school.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那个女孩的妈妈是英语老师</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60. ______________________________________ for 3 years.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我已经在这所学校学习</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年了</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Ⅵ. </a:t>
            </a:r>
            <a:r>
              <a:rPr lang="zh-CN" altLang="en-US" sz="2800" dirty="0">
                <a:latin typeface="方正粗黑宋简体" panose="02000000000000000000" pitchFamily="2" charset="-122"/>
                <a:ea typeface="方正粗黑宋简体" panose="02000000000000000000" pitchFamily="2" charset="-122"/>
              </a:rPr>
              <a:t>完成句子（</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15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667003" y="5186834"/>
            <a:ext cx="764110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I have already studied in this school</a:t>
            </a:r>
          </a:p>
        </p:txBody>
      </p:sp>
      <p:sp>
        <p:nvSpPr>
          <p:cNvPr id="9" name="文本框 8"/>
          <p:cNvSpPr txBox="1"/>
          <p:nvPr/>
        </p:nvSpPr>
        <p:spPr>
          <a:xfrm>
            <a:off x="1079993" y="3429000"/>
            <a:ext cx="681512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Whoever breaks the law</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2853366" y="2407069"/>
            <a:ext cx="9338634"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t>
            </a:r>
            <a:r>
              <a:rPr sz="2400" dirty="0">
                <a:solidFill>
                  <a:srgbClr val="C00000"/>
                </a:solidFill>
                <a:latin typeface="方正粗黑宋简体" panose="02000000000000000000" pitchFamily="2" charset="-122"/>
                <a:ea typeface="方正粗黑宋简体" panose="02000000000000000000" pitchFamily="2" charset="-122"/>
              </a:rPr>
              <a:t>three times as big/large as / three times the size of</a:t>
            </a:r>
          </a:p>
        </p:txBody>
      </p:sp>
      <p:sp>
        <p:nvSpPr>
          <p:cNvPr id="11" name="文本框 10"/>
          <p:cNvSpPr txBox="1"/>
          <p:nvPr/>
        </p:nvSpPr>
        <p:spPr>
          <a:xfrm>
            <a:off x="1027030" y="1362126"/>
            <a:ext cx="90262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Seen from the plane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1697377" y="3880691"/>
            <a:ext cx="610912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whose mother is an English teacher</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55</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56</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462337" y="635764"/>
            <a:ext cx="10317462" cy="3969385"/>
          </a:xfrm>
          <a:prstGeom prst="rect">
            <a:avLst/>
          </a:prstGeom>
          <a:noFill/>
        </p:spPr>
        <p:txBody>
          <a:bodyPr wrap="square" rtlCol="0">
            <a:spAutoFit/>
          </a:bodyPr>
          <a:lstStyle/>
          <a:p>
            <a:pPr algn="just">
              <a:lnSpc>
                <a:spcPct val="150000"/>
              </a:lnSpc>
            </a:pPr>
            <a:r>
              <a:rPr sz="2400" dirty="0">
                <a:latin typeface="Times New Roman" panose="02020603050405020304" pitchFamily="18" charset="0"/>
                <a:cs typeface="Times New Roman" panose="02020603050405020304" pitchFamily="18" charset="0"/>
              </a:rPr>
              <a:t>61. 【写作内容】美国高中生Clara在Facebook上登出启事，希望交一位中国朋友，以便学习汉语，了解中国文化。 假设你是李华，就读于第一中学。请在看到这则启事后，给Clara发一封电子邮件。主要内容包括：介绍自己；你愿意成为她的朋友；你打算如何帮助她。</a:t>
            </a:r>
          </a:p>
          <a:p>
            <a:pPr algn="just">
              <a:lnSpc>
                <a:spcPct val="150000"/>
              </a:lnSpc>
            </a:pPr>
            <a:r>
              <a:rPr sz="2400" dirty="0">
                <a:latin typeface="Times New Roman" panose="02020603050405020304" pitchFamily="18" charset="0"/>
                <a:cs typeface="Times New Roman" panose="02020603050405020304" pitchFamily="18" charset="0"/>
              </a:rPr>
              <a:t>【写作要求】正文约40个英文单词，文中不可出现你自己的真实姓名、学校名称等信息。</a:t>
            </a:r>
          </a:p>
          <a:p>
            <a:pPr algn="just">
              <a:lnSpc>
                <a:spcPct val="150000"/>
              </a:lnSpc>
            </a:pPr>
            <a:r>
              <a:rPr sz="2400" dirty="0">
                <a:latin typeface="Times New Roman" panose="02020603050405020304" pitchFamily="18" charset="0"/>
                <a:cs typeface="Times New Roman" panose="02020603050405020304" pitchFamily="18" charset="0"/>
              </a:rPr>
              <a:t>【评分标准】信息完整，语言规范，语篇连贯。</a:t>
            </a: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Ⅶ. </a:t>
            </a:r>
            <a:r>
              <a:rPr lang="zh-CN" altLang="en-US" sz="2800" dirty="0">
                <a:latin typeface="方正粗黑宋简体" panose="02000000000000000000" pitchFamily="2" charset="-122"/>
                <a:ea typeface="方正粗黑宋简体" panose="02000000000000000000" pitchFamily="2" charset="-122"/>
              </a:rPr>
              <a:t>应用写作（</a:t>
            </a:r>
            <a:r>
              <a:rPr lang="en-US" altLang="zh-CN" sz="2800" dirty="0">
                <a:latin typeface="方正粗黑宋简体" panose="02000000000000000000" pitchFamily="2" charset="-122"/>
                <a:ea typeface="方正粗黑宋简体" panose="02000000000000000000" pitchFamily="2" charset="-122"/>
              </a:rPr>
              <a:t>1</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圆角矩形 1">
            <a:hlinkClick r:id="rId4" action="ppaction://hlinksldjump"/>
          </p:cNvPr>
          <p:cNvSpPr/>
          <p:nvPr>
            <p:custDataLst>
              <p:tags r:id="rId1"/>
            </p:custDataLst>
          </p:nvPr>
        </p:nvSpPr>
        <p:spPr>
          <a:xfrm>
            <a:off x="3997960" y="515874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33122" y="303425"/>
            <a:ext cx="11608019" cy="6418053"/>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Dear Clara,</a:t>
            </a:r>
          </a:p>
          <a:p>
            <a:pPr marL="0" indent="0" algn="just">
              <a:buNone/>
            </a:pPr>
            <a:r>
              <a:rPr lang="en-US" altLang="zh-CN" sz="2400" b="1" dirty="0">
                <a:latin typeface="微软雅黑" panose="020B0503020204020204" pitchFamily="34" charset="-122"/>
                <a:ea typeface="微软雅黑" panose="020B0503020204020204" pitchFamily="34" charset="-122"/>
              </a:rPr>
              <a:t>     I am glad to learn that you want to make Chinese friends. I am Li Hua, a student from No. 1 Middle School. We can chat through WeChat, on the Internet or by sending e-mails. What’s more, I can tell you Chinese customs and Chinese stories. </a:t>
            </a:r>
          </a:p>
          <a:p>
            <a:pPr marL="0" indent="0" algn="just">
              <a:buNone/>
            </a:pPr>
            <a:r>
              <a:rPr lang="en-US" altLang="zh-CN" sz="2400" b="1" dirty="0">
                <a:latin typeface="微软雅黑" panose="020B0503020204020204" pitchFamily="34" charset="-122"/>
                <a:ea typeface="微软雅黑" panose="020B0503020204020204" pitchFamily="34" charset="-122"/>
              </a:rPr>
              <a:t>     Looking forward to your reply. </a:t>
            </a:r>
          </a:p>
          <a:p>
            <a:pPr marL="0" indent="0" algn="r">
              <a:buNone/>
            </a:pPr>
            <a:r>
              <a:rPr lang="en-US" altLang="zh-CN" sz="2400" b="1" dirty="0">
                <a:latin typeface="微软雅黑" panose="020B0503020204020204" pitchFamily="34" charset="-122"/>
                <a:ea typeface="微软雅黑" panose="020B0503020204020204" pitchFamily="34" charset="-122"/>
              </a:rPr>
              <a:t>Yours,</a:t>
            </a:r>
          </a:p>
          <a:p>
            <a:pPr marL="0" indent="0" algn="r">
              <a:buNone/>
            </a:pPr>
            <a:r>
              <a:rPr lang="en-US" altLang="zh-CN" sz="2400" b="1" dirty="0">
                <a:latin typeface="微软雅黑" panose="020B0503020204020204" pitchFamily="34" charset="-122"/>
                <a:ea typeface="微软雅黑" panose="020B0503020204020204" pitchFamily="34" charset="-122"/>
              </a:rPr>
              <a:t>Li Hua</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57</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58</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83"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5"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3" name="TextBox 280"/>
          <p:cNvSpPr txBox="1"/>
          <p:nvPr>
            <p:custDataLst>
              <p:tags r:id="rId1"/>
            </p:custDataLst>
          </p:nvPr>
        </p:nvSpPr>
        <p:spPr>
          <a:xfrm>
            <a:off x="5245773" y="2813755"/>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附加题：语法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anim calcmode="lin" valueType="num">
                                      <p:cBhvr>
                                        <p:cTn id="18" dur="500" fill="hold"/>
                                        <p:tgtEl>
                                          <p:spTgt spid="3"/>
                                        </p:tgtEl>
                                        <p:attrNameLst>
                                          <p:attrName>ppt_x</p:attrName>
                                        </p:attrNameLst>
                                      </p:cBhvr>
                                      <p:tavLst>
                                        <p:tav tm="0">
                                          <p:val>
                                            <p:strVal val="#ppt_x"/>
                                          </p:val>
                                        </p:tav>
                                        <p:tav tm="100000">
                                          <p:val>
                                            <p:strVal val="#ppt_x"/>
                                          </p:val>
                                        </p:tav>
                                      </p:tavLst>
                                    </p:anim>
                                    <p:anim calcmode="lin" valueType="num">
                                      <p:cBhvr>
                                        <p:cTn id="1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59</a:t>
            </a:fld>
            <a:endParaRPr lang="en-US"/>
          </a:p>
        </p:txBody>
      </p:sp>
      <p:sp>
        <p:nvSpPr>
          <p:cNvPr id="5" name="左箭头 4">
            <a:hlinkClick r:id="rId4"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66037" y="1967013"/>
            <a:ext cx="10153015" cy="304609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It __________ me a long time to finish my homework last night.</a:t>
            </a:r>
          </a:p>
          <a:p>
            <a:r>
              <a:rPr lang="en-US" altLang="zh-CN" sz="2400" b="1" dirty="0">
                <a:latin typeface="微软雅黑" panose="020B0503020204020204" pitchFamily="34" charset="-122"/>
                <a:ea typeface="微软雅黑" panose="020B0503020204020204" pitchFamily="34" charset="-122"/>
              </a:rPr>
              <a:t>A. take   	B. took 	C. has taken 	D. had taken</a:t>
            </a: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p:txBody>
      </p:sp>
      <p:sp>
        <p:nvSpPr>
          <p:cNvPr id="2" name="文本框 1"/>
          <p:cNvSpPr txBox="1"/>
          <p:nvPr>
            <p:custDataLst>
              <p:tags r:id="rId1"/>
            </p:custDataLst>
          </p:nvPr>
        </p:nvSpPr>
        <p:spPr>
          <a:xfrm>
            <a:off x="762000" y="917772"/>
            <a:ext cx="10820400" cy="521970"/>
          </a:xfrm>
          <a:prstGeom prst="rect">
            <a:avLst/>
          </a:prstGeom>
          <a:noFill/>
        </p:spPr>
        <p:txBody>
          <a:bodyPr wrap="square" rtlCol="0">
            <a:spAutoFit/>
          </a:bodyPr>
          <a:lstStyle/>
          <a:p>
            <a:r>
              <a:rPr sz="2800" dirty="0">
                <a:latin typeface="+mn-ea"/>
              </a:rPr>
              <a:t>阅读下列句子，从A、B、C、D中选出可以填入空白处的最佳答案。</a:t>
            </a:r>
          </a:p>
        </p:txBody>
      </p:sp>
      <p:sp>
        <p:nvSpPr>
          <p:cNvPr id="14" name="文本框 13"/>
          <p:cNvSpPr txBox="1"/>
          <p:nvPr>
            <p:custDataLst>
              <p:tags r:id="rId2"/>
            </p:custDataLst>
          </p:nvPr>
        </p:nvSpPr>
        <p:spPr>
          <a:xfrm>
            <a:off x="462280" y="112395"/>
            <a:ext cx="563435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附加题：语法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19745" y="438343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6</a:t>
            </a:fld>
            <a:endParaRPr lang="en-US"/>
          </a:p>
        </p:txBody>
      </p:sp>
      <p:sp>
        <p:nvSpPr>
          <p:cNvPr id="7" name="文本框 6"/>
          <p:cNvSpPr txBox="1"/>
          <p:nvPr/>
        </p:nvSpPr>
        <p:spPr>
          <a:xfrm>
            <a:off x="804255" y="543931"/>
            <a:ext cx="10668000"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M: Please remember me to your parents, John.</a:t>
            </a:r>
          </a:p>
          <a:p>
            <a:r>
              <a:rPr lang="en-US" altLang="zh-CN" sz="2800" b="1" dirty="0">
                <a:latin typeface="微软雅黑" panose="020B0503020204020204" pitchFamily="34" charset="-122"/>
                <a:ea typeface="微软雅黑" panose="020B0503020204020204" pitchFamily="34" charset="-122"/>
              </a:rPr>
              <a:t>    W: __________.</a:t>
            </a:r>
          </a:p>
          <a:p>
            <a:r>
              <a:rPr lang="en-US" altLang="zh-CN" sz="2800" b="1" dirty="0">
                <a:latin typeface="微软雅黑" panose="020B0503020204020204" pitchFamily="34" charset="-122"/>
                <a:ea typeface="微软雅黑" panose="020B0503020204020204" pitchFamily="34" charset="-122"/>
              </a:rPr>
              <a:t>A. I will, thank you		 B. No, please don’t </a:t>
            </a:r>
          </a:p>
          <a:p>
            <a:r>
              <a:rPr lang="en-US" altLang="zh-CN" sz="2800" b="1" dirty="0">
                <a:latin typeface="微软雅黑" panose="020B0503020204020204" pitchFamily="34" charset="-122"/>
                <a:ea typeface="微软雅黑" panose="020B0503020204020204" pitchFamily="34" charset="-122"/>
              </a:rPr>
              <a:t>C. That’s OK 			 D. Not at all</a:t>
            </a:r>
          </a:p>
        </p:txBody>
      </p:sp>
      <p:sp>
        <p:nvSpPr>
          <p:cNvPr id="11" name="文本框 10"/>
          <p:cNvSpPr txBox="1"/>
          <p:nvPr/>
        </p:nvSpPr>
        <p:spPr>
          <a:xfrm>
            <a:off x="2308195" y="928652"/>
            <a:ext cx="44825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04255" y="4523165"/>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上句“请代我向你父母问好”，A项意为“我会的，谢谢你”，B项意</a:t>
            </a:r>
          </a:p>
          <a:p>
            <a:r>
              <a:rPr sz="2400" dirty="0">
                <a:latin typeface="微软雅黑" panose="020B0503020204020204" pitchFamily="34" charset="-122"/>
                <a:ea typeface="微软雅黑" panose="020B0503020204020204" pitchFamily="34" charset="-122"/>
              </a:rPr>
              <a:t>为“不，请不要”，C项意为“没关系”，D项意为“一点也不”。A项符合语境，故选A。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46913" y="1027506"/>
            <a:ext cx="11445087"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 . The __________ office is near the library.</a:t>
            </a:r>
          </a:p>
          <a:p>
            <a:r>
              <a:rPr lang="en-US" altLang="zh-CN" sz="2400" b="1" dirty="0">
                <a:latin typeface="微软雅黑" panose="020B0503020204020204" pitchFamily="34" charset="-122"/>
                <a:ea typeface="微软雅黑" panose="020B0503020204020204" pitchFamily="34" charset="-122"/>
              </a:rPr>
              <a:t>	A. teacher 		B. teachers	 	C. teachers’ 	D. teacher’s</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53019" y="102807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解析：根据题意指的是教师的办公室，要用所有格，又因教师群体应该用复数</a:t>
            </a:r>
          </a:p>
          <a:p>
            <a:r>
              <a:rPr lang="zh-CN" altLang="en-US" sz="2400" dirty="0">
                <a:latin typeface="微软雅黑" panose="020B0503020204020204" pitchFamily="34" charset="-122"/>
                <a:ea typeface="微软雅黑" panose="020B0503020204020204" pitchFamily="34" charset="-122"/>
              </a:rPr>
              <a:t>表示，故选C。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14400" y="1012952"/>
            <a:ext cx="1155669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2. We can’t move into the house, for it __________.</a:t>
            </a:r>
          </a:p>
          <a:p>
            <a:r>
              <a:rPr lang="en-US" altLang="zh-CN" sz="2400" b="1" dirty="0">
                <a:latin typeface="微软雅黑" panose="020B0503020204020204" pitchFamily="34" charset="-122"/>
                <a:ea typeface="微软雅黑" panose="020B0503020204020204" pitchFamily="34" charset="-122"/>
              </a:rPr>
              <a:t>	A. is repaired		 	B. has been repaired</a:t>
            </a:r>
          </a:p>
          <a:p>
            <a:r>
              <a:rPr lang="en-US" altLang="zh-CN" sz="2400" b="1" dirty="0">
                <a:latin typeface="微软雅黑" panose="020B0503020204020204" pitchFamily="34" charset="-122"/>
                <a:ea typeface="微软雅黑" panose="020B0503020204020204" pitchFamily="34" charset="-122"/>
              </a:rPr>
              <a:t>	C. is being repaired 		D. is repairing</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解析：根据句意“我们还不能搬进房子，因为房子正在重装”，要用进行时，</a:t>
            </a:r>
          </a:p>
          <a:p>
            <a:r>
              <a:rPr lang="zh-CN" altLang="en-US" sz="2400" dirty="0">
                <a:latin typeface="微软雅黑" panose="020B0503020204020204" pitchFamily="34" charset="-122"/>
                <a:ea typeface="微软雅黑" panose="020B0503020204020204" pitchFamily="34" charset="-122"/>
              </a:rPr>
              <a:t>另外房子是被装修，要用被动语态，故选C。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77258" y="1027506"/>
            <a:ext cx="11450692"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3. I can’t find my cell phone. I __________ it in my bedroom. </a:t>
            </a:r>
          </a:p>
          <a:p>
            <a:r>
              <a:rPr lang="en-US" altLang="zh-CN" sz="2400" b="1" dirty="0">
                <a:latin typeface="微软雅黑" panose="020B0503020204020204" pitchFamily="34" charset="-122"/>
                <a:ea typeface="微软雅黑" panose="020B0503020204020204" pitchFamily="34" charset="-122"/>
              </a:rPr>
              <a:t>	A. must have left 			B. must leave </a:t>
            </a:r>
          </a:p>
          <a:p>
            <a:r>
              <a:rPr lang="en-US" altLang="zh-CN" sz="2400" b="1" dirty="0">
                <a:latin typeface="微软雅黑" panose="020B0503020204020204" pitchFamily="34" charset="-122"/>
                <a:ea typeface="微软雅黑" panose="020B0503020204020204" pitchFamily="34" charset="-122"/>
              </a:rPr>
              <a:t>	C. must have forgotten 		D. must forget</a:t>
            </a:r>
          </a:p>
        </p:txBody>
      </p:sp>
      <p:sp>
        <p:nvSpPr>
          <p:cNvPr id="7" name="文本框 6"/>
          <p:cNvSpPr txBox="1"/>
          <p:nvPr/>
        </p:nvSpPr>
        <p:spPr>
          <a:xfrm>
            <a:off x="464050" y="1027506"/>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解析：根据句意“我找不到我的手机了”，推测手机一定是落在了卧室。对</a:t>
            </a:r>
          </a:p>
          <a:p>
            <a:r>
              <a:rPr lang="zh-CN" altLang="en-US" sz="2400" dirty="0">
                <a:latin typeface="微软雅黑" panose="020B0503020204020204" pitchFamily="34" charset="-122"/>
                <a:ea typeface="微软雅黑" panose="020B0503020204020204" pitchFamily="34" charset="-122"/>
              </a:rPr>
              <a:t>过去的肯定推测用must+have done结构，排除B、D项。leave意为“落下”，后面接地点；forget后面接宾语，故选A。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066874"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614899" y="1008762"/>
            <a:ext cx="115992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4. The man __________ there is our science teacher.</a:t>
            </a:r>
          </a:p>
          <a:p>
            <a:r>
              <a:rPr lang="en-US" altLang="zh-CN" sz="2400" b="1" dirty="0">
                <a:latin typeface="微软雅黑" panose="020B0503020204020204" pitchFamily="34" charset="-122"/>
                <a:ea typeface="微软雅黑" panose="020B0503020204020204" pitchFamily="34" charset="-122"/>
              </a:rPr>
              <a:t>	A. sits	 B. sat 	C. sitting 	D. to sit</a:t>
            </a:r>
          </a:p>
        </p:txBody>
      </p:sp>
      <p:sp>
        <p:nvSpPr>
          <p:cNvPr id="7" name="文本框 6"/>
          <p:cNvSpPr txBox="1"/>
          <p:nvPr/>
        </p:nvSpPr>
        <p:spPr>
          <a:xfrm>
            <a:off x="936434" y="942703"/>
            <a:ext cx="385478"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80499" y="4295151"/>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根据句意“坐在那里的男人是我们科学老师”，man与sit之间是主动关系，用现在分词作定语，故选C。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14400" y="960071"/>
            <a:ext cx="1099483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5. I asked Tom __________.</a:t>
            </a:r>
          </a:p>
          <a:p>
            <a:r>
              <a:rPr lang="en-US" altLang="zh-CN" sz="2400" b="1" dirty="0">
                <a:latin typeface="微软雅黑" panose="020B0503020204020204" pitchFamily="34" charset="-122"/>
                <a:ea typeface="微软雅黑" panose="020B0503020204020204" pitchFamily="34" charset="-122"/>
              </a:rPr>
              <a:t>	A. when he will go to London 	</a:t>
            </a:r>
          </a:p>
          <a:p>
            <a:r>
              <a:rPr lang="en-US" altLang="zh-CN" sz="2400" b="1" dirty="0">
                <a:latin typeface="微软雅黑" panose="020B0503020204020204" pitchFamily="34" charset="-122"/>
                <a:ea typeface="微软雅黑" panose="020B0503020204020204" pitchFamily="34" charset="-122"/>
              </a:rPr>
              <a:t>	B. when will he go to London</a:t>
            </a:r>
          </a:p>
          <a:p>
            <a:r>
              <a:rPr lang="en-US" altLang="zh-CN" sz="2400" b="1" dirty="0">
                <a:latin typeface="微软雅黑" panose="020B0503020204020204" pitchFamily="34" charset="-122"/>
                <a:ea typeface="微软雅黑" panose="020B0503020204020204" pitchFamily="34" charset="-122"/>
              </a:rPr>
              <a:t>	C. when he would go to London </a:t>
            </a:r>
          </a:p>
          <a:p>
            <a:r>
              <a:rPr lang="en-US" altLang="zh-CN" sz="2400" b="1" dirty="0">
                <a:latin typeface="微软雅黑" panose="020B0503020204020204" pitchFamily="34" charset="-122"/>
                <a:ea typeface="微软雅黑" panose="020B0503020204020204" pitchFamily="34" charset="-122"/>
              </a:rPr>
              <a:t>	D. when would he go to London</a:t>
            </a:r>
          </a:p>
        </p:txBody>
      </p:sp>
      <p:sp>
        <p:nvSpPr>
          <p:cNvPr id="7" name="文本框 6"/>
          <p:cNvSpPr txBox="1"/>
          <p:nvPr/>
        </p:nvSpPr>
        <p:spPr>
          <a:xfrm>
            <a:off x="1158502" y="960071"/>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本题考查宾语从句语序。宾语从句要用陈述语序，排除B、D项；主句</a:t>
            </a:r>
          </a:p>
          <a:p>
            <a:r>
              <a:rPr sz="2400" dirty="0">
                <a:latin typeface="微软雅黑" panose="020B0503020204020204" pitchFamily="34" charset="-122"/>
                <a:ea typeface="微软雅黑" panose="020B0503020204020204" pitchFamily="34" charset="-122"/>
              </a:rPr>
              <a:t>谓语asked是过去时，从句也要用过去时，故选C。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20384" y="1120673"/>
            <a:ext cx="1199562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It is Sep. 1st, 2015 __________ he joined the army.</a:t>
            </a:r>
          </a:p>
          <a:p>
            <a:r>
              <a:rPr lang="en-US" altLang="zh-CN" sz="2400" b="1" dirty="0">
                <a:latin typeface="微软雅黑" panose="020B0503020204020204" pitchFamily="34" charset="-122"/>
                <a:ea typeface="微软雅黑" panose="020B0503020204020204" pitchFamily="34" charset="-122"/>
              </a:rPr>
              <a:t>	A. when 	B. that 	C. where 	D. in which</a:t>
            </a:r>
          </a:p>
        </p:txBody>
      </p:sp>
      <p:sp>
        <p:nvSpPr>
          <p:cNvPr id="7" name="文本框 6"/>
          <p:cNvSpPr txBox="1"/>
          <p:nvPr/>
        </p:nvSpPr>
        <p:spPr>
          <a:xfrm flipH="1">
            <a:off x="667095" y="1120673"/>
            <a:ext cx="51171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如果去掉It is及横线部分，发现句子意思不完整，Sep，1st缺介词on，</a:t>
            </a:r>
          </a:p>
          <a:p>
            <a:r>
              <a:rPr sz="2400" dirty="0">
                <a:latin typeface="微软雅黑" panose="020B0503020204020204" pitchFamily="34" charset="-122"/>
                <a:ea typeface="微软雅黑" panose="020B0503020204020204" pitchFamily="34" charset="-122"/>
              </a:rPr>
              <a:t>说明此句不是强调句，排除B项。上述已分析，Sep，1st表示时间，故选A。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49642" y="936007"/>
            <a:ext cx="1141467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I am ready to go __________ I am needed.</a:t>
            </a:r>
          </a:p>
          <a:p>
            <a:r>
              <a:rPr lang="en-US" altLang="zh-CN" sz="2400" b="1" dirty="0">
                <a:latin typeface="微软雅黑" panose="020B0503020204020204" pitchFamily="34" charset="-122"/>
                <a:ea typeface="微软雅黑" panose="020B0503020204020204" pitchFamily="34" charset="-122"/>
              </a:rPr>
              <a:t>	A. wherever		B. whatever		 C. whichever	 D. whenever</a:t>
            </a:r>
          </a:p>
        </p:txBody>
      </p:sp>
      <p:sp>
        <p:nvSpPr>
          <p:cNvPr id="7" name="文本框 6"/>
          <p:cNvSpPr txBox="1"/>
          <p:nvPr/>
        </p:nvSpPr>
        <p:spPr>
          <a:xfrm>
            <a:off x="888898" y="937149"/>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88898" y="4348944"/>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根据句意“我随时准备去……”，go后面缺地点，因此缺地点状语的连</a:t>
            </a:r>
          </a:p>
          <a:p>
            <a:r>
              <a:rPr sz="2400" dirty="0">
                <a:latin typeface="微软雅黑" panose="020B0503020204020204" pitchFamily="34" charset="-122"/>
                <a:ea typeface="微软雅黑" panose="020B0503020204020204" pitchFamily="34" charset="-122"/>
              </a:rPr>
              <a:t>词，故选A。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645722" y="1012952"/>
            <a:ext cx="1120535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Not until yesterday __________ how much time I have wasted.</a:t>
            </a:r>
          </a:p>
          <a:p>
            <a:r>
              <a:rPr lang="en-US" altLang="zh-CN" sz="2400" b="1" dirty="0">
                <a:latin typeface="微软雅黑" panose="020B0503020204020204" pitchFamily="34" charset="-122"/>
                <a:ea typeface="微软雅黑" panose="020B0503020204020204" pitchFamily="34" charset="-122"/>
              </a:rPr>
              <a:t>	A. do I realize 	B. I realized 	C. did I realize 	D. I realize</a:t>
            </a:r>
          </a:p>
        </p:txBody>
      </p:sp>
      <p:sp>
        <p:nvSpPr>
          <p:cNvPr id="7" name="文本框 6"/>
          <p:cNvSpPr txBox="1"/>
          <p:nvPr/>
        </p:nvSpPr>
        <p:spPr>
          <a:xfrm>
            <a:off x="914400" y="1113340"/>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6644" y="4268627"/>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根据句意“直到昨天，我才意识到我浪费了多少时间”，Not放句首，</a:t>
            </a:r>
          </a:p>
          <a:p>
            <a:r>
              <a:rPr sz="2400" dirty="0">
                <a:latin typeface="微软雅黑" panose="020B0503020204020204" pitchFamily="34" charset="-122"/>
                <a:ea typeface="微软雅黑" panose="020B0503020204020204" pitchFamily="34" charset="-122"/>
              </a:rPr>
              <a:t>句子要部分倒装，排除B、D项；又因yesterday，应用表示过去的助动词</a:t>
            </a:r>
          </a:p>
          <a:p>
            <a:r>
              <a:rPr sz="2400" dirty="0">
                <a:latin typeface="微软雅黑" panose="020B0503020204020204" pitchFamily="34" charset="-122"/>
                <a:ea typeface="微软雅黑" panose="020B0503020204020204" pitchFamily="34" charset="-122"/>
              </a:rPr>
              <a:t>进行倒装，故选C。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120535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She felt lonely as if the whole world __________ against her.</a:t>
            </a:r>
          </a:p>
          <a:p>
            <a:r>
              <a:rPr lang="en-US" altLang="zh-CN" sz="2400" b="1" dirty="0">
                <a:latin typeface="微软雅黑" panose="020B0503020204020204" pitchFamily="34" charset="-122"/>
                <a:ea typeface="微软雅黑" panose="020B0503020204020204" pitchFamily="34" charset="-122"/>
              </a:rPr>
              <a:t>	A. has turned	 B. is turning 	C. turns 	D. had turned</a:t>
            </a:r>
          </a:p>
        </p:txBody>
      </p:sp>
      <p:sp>
        <p:nvSpPr>
          <p:cNvPr id="7" name="文本框 6"/>
          <p:cNvSpPr txBox="1"/>
          <p:nvPr/>
        </p:nvSpPr>
        <p:spPr>
          <a:xfrm>
            <a:off x="1263472" y="984419"/>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68627"/>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解析：根据句意“她感到孤独，好像整个世界跟她对着干”，这是虚拟语气，</a:t>
            </a:r>
          </a:p>
          <a:p>
            <a:r>
              <a:rPr lang="zh-CN" altLang="en-US" sz="2400" dirty="0">
                <a:latin typeface="微软雅黑" panose="020B0503020204020204" pitchFamily="34" charset="-122"/>
                <a:ea typeface="微软雅黑" panose="020B0503020204020204" pitchFamily="34" charset="-122"/>
              </a:rPr>
              <a:t>主句谓语felt为过去式，表明是对过去的虚拟，从句时态应用过去完成</a:t>
            </a:r>
          </a:p>
          <a:p>
            <a:r>
              <a:rPr lang="zh-CN" altLang="en-US" sz="2400" dirty="0">
                <a:latin typeface="微软雅黑" panose="020B0503020204020204" pitchFamily="34" charset="-122"/>
                <a:ea typeface="微软雅黑" panose="020B0503020204020204" pitchFamily="34" charset="-122"/>
              </a:rPr>
              <a:t>时构成虚拟语气，故选D。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3" y="984419"/>
            <a:ext cx="11297163"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Everything is well ready for the meeting, __________?</a:t>
            </a:r>
          </a:p>
          <a:p>
            <a:r>
              <a:rPr lang="en-US" altLang="zh-CN" sz="2400" b="1" dirty="0">
                <a:latin typeface="微软雅黑" panose="020B0503020204020204" pitchFamily="34" charset="-122"/>
                <a:ea typeface="微软雅黑" panose="020B0503020204020204" pitchFamily="34" charset="-122"/>
              </a:rPr>
              <a:t>	A. are they 		B. isn’t it 		C. is it 	D. aren’t they</a:t>
            </a:r>
          </a:p>
        </p:txBody>
      </p:sp>
      <p:sp>
        <p:nvSpPr>
          <p:cNvPr id="7" name="文本框 6"/>
          <p:cNvSpPr txBox="1"/>
          <p:nvPr/>
        </p:nvSpPr>
        <p:spPr>
          <a:xfrm>
            <a:off x="1188582" y="984419"/>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407093"/>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本题考查反义疑问句，根据“前肯后否”原则，排除A、C项；当</a:t>
            </a:r>
          </a:p>
          <a:p>
            <a:r>
              <a:rPr sz="2400" dirty="0">
                <a:latin typeface="微软雅黑" panose="020B0503020204020204" pitchFamily="34" charset="-122"/>
                <a:ea typeface="微软雅黑" panose="020B0503020204020204" pitchFamily="34" charset="-122"/>
              </a:rPr>
              <a:t>everything作主语时，反问要用it，故选B。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1781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7</a:t>
            </a:fld>
            <a:endParaRPr lang="en-US"/>
          </a:p>
        </p:txBody>
      </p:sp>
      <p:sp>
        <p:nvSpPr>
          <p:cNvPr id="7" name="文本框 6"/>
          <p:cNvSpPr txBox="1"/>
          <p:nvPr/>
        </p:nvSpPr>
        <p:spPr>
          <a:xfrm>
            <a:off x="535734" y="877254"/>
            <a:ext cx="11505702"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M: It’s very delicious food. Thanks for your treat.</a:t>
            </a:r>
          </a:p>
          <a:p>
            <a:r>
              <a:rPr lang="en-US" altLang="zh-CN" sz="2800" b="1" dirty="0">
                <a:latin typeface="微软雅黑" panose="020B0503020204020204" pitchFamily="34" charset="-122"/>
                <a:ea typeface="微软雅黑" panose="020B0503020204020204" pitchFamily="34" charset="-122"/>
              </a:rPr>
              <a:t>    W: __________</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Oh, it’s just so </a:t>
            </a:r>
            <a:r>
              <a:rPr lang="en-US" altLang="zh-CN" sz="2800" b="1" dirty="0" err="1">
                <a:latin typeface="微软雅黑" panose="020B0503020204020204" pitchFamily="34" charset="-122"/>
                <a:ea typeface="微软雅黑" panose="020B0503020204020204" pitchFamily="34" charset="-122"/>
              </a:rPr>
              <a:t>so</a:t>
            </a:r>
            <a:r>
              <a:rPr lang="en-US" altLang="zh-CN" sz="2800" b="1" dirty="0">
                <a:latin typeface="微软雅黑" panose="020B0503020204020204" pitchFamily="34" charset="-122"/>
                <a:ea typeface="微软雅黑" panose="020B0503020204020204" pitchFamily="34" charset="-122"/>
              </a:rPr>
              <a:t>. 	                 B. I am glad that you like it.</a:t>
            </a:r>
          </a:p>
          <a:p>
            <a:r>
              <a:rPr lang="en-US" altLang="zh-CN" sz="2800" b="1" dirty="0">
                <a:latin typeface="微软雅黑" panose="020B0503020204020204" pitchFamily="34" charset="-122"/>
                <a:ea typeface="微软雅黑" panose="020B0503020204020204" pitchFamily="34" charset="-122"/>
              </a:rPr>
              <a:t>C. I am afraid I didn’t cook well.    D. Is that so?</a:t>
            </a:r>
          </a:p>
        </p:txBody>
      </p:sp>
      <p:sp>
        <p:nvSpPr>
          <p:cNvPr id="11" name="文本框 10"/>
          <p:cNvSpPr txBox="1"/>
          <p:nvPr/>
        </p:nvSpPr>
        <p:spPr>
          <a:xfrm>
            <a:off x="2060154" y="1347315"/>
            <a:ext cx="1412137"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501775"/>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上句说“食物真美味，谢谢你的招待”，A、C项都是中国思维的自</a:t>
            </a:r>
          </a:p>
          <a:p>
            <a:r>
              <a:rPr sz="2400" dirty="0">
                <a:latin typeface="微软雅黑" panose="020B0503020204020204" pitchFamily="34" charset="-122"/>
                <a:ea typeface="微软雅黑" panose="020B0503020204020204" pitchFamily="34" charset="-122"/>
              </a:rPr>
              <a:t>谦，D项“是那样么”不礼貌，B项“很高兴你喜欢”符合西方人对夸奖的回答，故选B。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70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486394" y="2792275"/>
            <a:ext cx="7617471"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知识回顾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重点句型回顾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6</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92214" y="885691"/>
            <a:ext cx="11607572" cy="4401205"/>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as </a:t>
            </a:r>
            <a:r>
              <a:rPr lang="zh-CN" altLang="en-US" sz="2800" dirty="0">
                <a:latin typeface="Times New Roman" panose="02020603050405020304" pitchFamily="18" charset="0"/>
                <a:cs typeface="Times New Roman" panose="02020603050405020304" pitchFamily="18" charset="0"/>
              </a:rPr>
              <a:t>作介词，表“好像，作为”</a:t>
            </a:r>
          </a:p>
          <a:p>
            <a:pPr algn="just"/>
            <a:r>
              <a:rPr lang="en-US" altLang="zh-CN" sz="2800" dirty="0">
                <a:latin typeface="Times New Roman" panose="02020603050405020304" pitchFamily="18" charset="0"/>
                <a:cs typeface="Times New Roman" panose="02020603050405020304" pitchFamily="18" charset="0"/>
              </a:rPr>
              <a:t>He __________________ (</a:t>
            </a:r>
            <a:r>
              <a:rPr lang="zh-CN" altLang="en-US" sz="2800" dirty="0">
                <a:latin typeface="Times New Roman" panose="02020603050405020304" pitchFamily="18" charset="0"/>
                <a:cs typeface="Times New Roman" panose="02020603050405020304" pitchFamily="18" charset="0"/>
              </a:rPr>
              <a:t>扮作警察</a:t>
            </a:r>
            <a:r>
              <a:rPr lang="en-US" altLang="zh-CN" sz="2800" dirty="0">
                <a:latin typeface="Times New Roman" panose="02020603050405020304" pitchFamily="18" charset="0"/>
                <a:cs typeface="Times New Roman" panose="02020603050405020304" pitchFamily="18" charset="0"/>
              </a:rPr>
              <a:t>) and entered the building.</a:t>
            </a:r>
          </a:p>
          <a:p>
            <a:pPr algn="just"/>
            <a:r>
              <a:rPr lang="en-US" altLang="zh-CN" sz="2800" dirty="0">
                <a:latin typeface="Times New Roman" panose="02020603050405020304" pitchFamily="18" charset="0"/>
                <a:cs typeface="Times New Roman" panose="02020603050405020304" pitchFamily="18" charset="0"/>
              </a:rPr>
              <a:t>_____________________ (</a:t>
            </a:r>
            <a:r>
              <a:rPr lang="zh-CN" altLang="en-US" sz="2800" dirty="0">
                <a:latin typeface="Times New Roman" panose="02020603050405020304" pitchFamily="18" charset="0"/>
                <a:cs typeface="Times New Roman" panose="02020603050405020304" pitchFamily="18" charset="0"/>
              </a:rPr>
              <a:t>作为他的私人秘书</a:t>
            </a:r>
            <a:r>
              <a:rPr lang="en-US" altLang="zh-CN" sz="2800" dirty="0">
                <a:latin typeface="Times New Roman" panose="02020603050405020304" pitchFamily="18" charset="0"/>
                <a:cs typeface="Times New Roman" panose="02020603050405020304" pitchFamily="18" charset="0"/>
              </a:rPr>
              <a:t>), he has access to all clients.</a:t>
            </a:r>
          </a:p>
          <a:p>
            <a:pPr algn="just"/>
            <a:r>
              <a:rPr lang="en-US" altLang="zh-CN" sz="2800" dirty="0">
                <a:latin typeface="Times New Roman" panose="02020603050405020304" pitchFamily="18" charset="0"/>
                <a:cs typeface="Times New Roman" panose="02020603050405020304" pitchFamily="18" charset="0"/>
              </a:rPr>
              <a:t>as </a:t>
            </a:r>
            <a:r>
              <a:rPr lang="zh-CN" altLang="en-US" sz="2800" dirty="0">
                <a:latin typeface="Times New Roman" panose="02020603050405020304" pitchFamily="18" charset="0"/>
                <a:cs typeface="Times New Roman" panose="02020603050405020304" pitchFamily="18" charset="0"/>
              </a:rPr>
              <a:t>作副词，表“与</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程度相同”</a:t>
            </a:r>
          </a:p>
          <a:p>
            <a:pPr algn="just"/>
            <a:r>
              <a:rPr lang="en-US" altLang="zh-CN" sz="2800" dirty="0">
                <a:latin typeface="Times New Roman" panose="02020603050405020304" pitchFamily="18" charset="0"/>
                <a:cs typeface="Times New Roman" panose="02020603050405020304" pitchFamily="18" charset="0"/>
              </a:rPr>
              <a:t>His eyes aren’t quite blue __________________ (</a:t>
            </a:r>
            <a:r>
              <a:rPr lang="zh-CN" altLang="en-US" sz="2800" dirty="0">
                <a:latin typeface="Times New Roman" panose="02020603050405020304" pitchFamily="18" charset="0"/>
                <a:cs typeface="Times New Roman" panose="02020603050405020304" pitchFamily="18" charset="0"/>
              </a:rPr>
              <a:t>在电影里见到</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as </a:t>
            </a:r>
            <a:r>
              <a:rPr lang="zh-CN" altLang="en-US" sz="2800" dirty="0">
                <a:latin typeface="Times New Roman" panose="02020603050405020304" pitchFamily="18" charset="0"/>
                <a:cs typeface="Times New Roman" panose="02020603050405020304" pitchFamily="18" charset="0"/>
              </a:rPr>
              <a:t>作连词，表“当</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时候，因为，尽管，按照”</a:t>
            </a:r>
          </a:p>
          <a:p>
            <a:pPr algn="just"/>
            <a:r>
              <a:rPr lang="en-US" altLang="zh-CN" sz="2800" dirty="0">
                <a:latin typeface="Times New Roman" panose="02020603050405020304" pitchFamily="18" charset="0"/>
                <a:cs typeface="Times New Roman" panose="02020603050405020304" pitchFamily="18" charset="0"/>
              </a:rPr>
              <a:t>I watched her ________________________ (</a:t>
            </a:r>
            <a:r>
              <a:rPr lang="zh-CN" altLang="en-US" sz="2800" dirty="0">
                <a:latin typeface="Times New Roman" panose="02020603050405020304" pitchFamily="18" charset="0"/>
                <a:cs typeface="Times New Roman" panose="02020603050405020304" pitchFamily="18" charset="0"/>
              </a:rPr>
              <a:t>她梳头的时候</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__________________ (</a:t>
            </a:r>
            <a:r>
              <a:rPr lang="zh-CN" altLang="en-US" sz="2800" dirty="0">
                <a:latin typeface="Times New Roman" panose="02020603050405020304" pitchFamily="18" charset="0"/>
                <a:cs typeface="Times New Roman" panose="02020603050405020304" pitchFamily="18" charset="0"/>
              </a:rPr>
              <a:t>因为你不在这</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I left a message.</a:t>
            </a:r>
          </a:p>
          <a:p>
            <a:pPr algn="just"/>
            <a:r>
              <a:rPr lang="en-US" altLang="zh-CN" sz="2800" dirty="0">
                <a:latin typeface="Times New Roman" panose="02020603050405020304" pitchFamily="18" charset="0"/>
                <a:cs typeface="Times New Roman" panose="02020603050405020304" pitchFamily="18" charset="0"/>
              </a:rPr>
              <a:t>__________________ (</a:t>
            </a:r>
            <a:r>
              <a:rPr lang="zh-CN" altLang="en-US" sz="2800" dirty="0">
                <a:latin typeface="Times New Roman" panose="02020603050405020304" pitchFamily="18" charset="0"/>
                <a:cs typeface="Times New Roman" panose="02020603050405020304" pitchFamily="18" charset="0"/>
              </a:rPr>
              <a:t>尽管他有天分</a:t>
            </a:r>
            <a:r>
              <a:rPr lang="en-US" altLang="zh-CN" sz="2800" dirty="0">
                <a:latin typeface="Times New Roman" panose="02020603050405020304" pitchFamily="18" charset="0"/>
                <a:cs typeface="Times New Roman" panose="02020603050405020304" pitchFamily="18" charset="0"/>
              </a:rPr>
              <a:t>), he is not ready to turn professional.</a:t>
            </a:r>
          </a:p>
          <a:p>
            <a:pPr algn="just"/>
            <a:r>
              <a:rPr lang="en-US" altLang="zh-CN" sz="2800" dirty="0">
                <a:latin typeface="Times New Roman" panose="02020603050405020304" pitchFamily="18" charset="0"/>
                <a:cs typeface="Times New Roman" panose="02020603050405020304" pitchFamily="18" charset="0"/>
              </a:rPr>
              <a:t>Why didn’t you catch the last bus __________________ (</a:t>
            </a:r>
            <a:r>
              <a:rPr lang="zh-CN" altLang="en-US" sz="2800" dirty="0">
                <a:latin typeface="Times New Roman" panose="02020603050405020304" pitchFamily="18" charset="0"/>
                <a:cs typeface="Times New Roman" panose="02020603050405020304" pitchFamily="18" charset="0"/>
              </a:rPr>
              <a:t>按我所说的</a:t>
            </a:r>
            <a:r>
              <a:rPr lang="en-US" altLang="zh-CN" sz="2800" dirty="0">
                <a:latin typeface="Times New Roman" panose="02020603050405020304" pitchFamily="18" charset="0"/>
                <a:cs typeface="Times New Roman" panose="02020603050405020304" pitchFamily="18" charset="0"/>
              </a:rPr>
              <a:t>)?</a:t>
            </a:r>
          </a:p>
        </p:txBody>
      </p:sp>
      <p:sp>
        <p:nvSpPr>
          <p:cNvPr id="14" name="文本框 13"/>
          <p:cNvSpPr txBox="1"/>
          <p:nvPr/>
        </p:nvSpPr>
        <p:spPr>
          <a:xfrm>
            <a:off x="292214" y="291088"/>
            <a:ext cx="7287391"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as</a:t>
            </a:r>
            <a:r>
              <a:rPr lang="zh-CN" altLang="en-US" sz="2800" dirty="0">
                <a:latin typeface="方正粗黑宋简体" panose="02000000000000000000" pitchFamily="2" charset="-122"/>
                <a:ea typeface="方正粗黑宋简体" panose="02000000000000000000" pitchFamily="2" charset="-122"/>
              </a:rPr>
              <a:t>的用法</a:t>
            </a:r>
          </a:p>
        </p:txBody>
      </p:sp>
      <p:sp>
        <p:nvSpPr>
          <p:cNvPr id="6" name="文本框 5"/>
          <p:cNvSpPr txBox="1"/>
          <p:nvPr/>
        </p:nvSpPr>
        <p:spPr>
          <a:xfrm>
            <a:off x="934291" y="1329071"/>
            <a:ext cx="326282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acted as a policeman</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416497" y="1741658"/>
            <a:ext cx="4089094"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As his private secretary</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4067668" y="2632278"/>
            <a:ext cx="35205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as was seen in the film</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2380858" y="3436367"/>
            <a:ext cx="5378075"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as she was combing her hair</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358966" y="3904982"/>
            <a:ext cx="3905477"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As you were not here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416497" y="4331395"/>
            <a:ext cx="274320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Talented as he is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5671851" y="4729051"/>
            <a:ext cx="2822154"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as what I said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P spid="11" grpId="0"/>
      <p:bldP spid="12" grpId="0"/>
      <p:bldP spid="1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27532" y="-18"/>
            <a:ext cx="11738205" cy="6985635"/>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as</a:t>
            </a:r>
            <a:r>
              <a:rPr lang="zh-CN" altLang="en-US" sz="2800" dirty="0">
                <a:latin typeface="Times New Roman" panose="02020603050405020304" pitchFamily="18" charset="0"/>
                <a:cs typeface="Times New Roman" panose="02020603050405020304" pitchFamily="18" charset="0"/>
              </a:rPr>
              <a:t>常用短语</a:t>
            </a:r>
          </a:p>
          <a:p>
            <a:pPr algn="just"/>
            <a:r>
              <a:rPr lang="en-US" altLang="zh-CN" sz="2800" dirty="0">
                <a:latin typeface="Times New Roman" panose="02020603050405020304" pitchFamily="18" charset="0"/>
                <a:cs typeface="Times New Roman" panose="02020603050405020304" pitchFamily="18" charset="0"/>
              </a:rPr>
              <a:t>as against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与</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对照</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 </a:t>
            </a:r>
          </a:p>
          <a:p>
            <a:pPr algn="just"/>
            <a:r>
              <a:rPr lang="en-US" altLang="zh-CN" sz="2800" dirty="0">
                <a:latin typeface="Times New Roman" panose="02020603050405020304" pitchFamily="18" charset="0"/>
                <a:cs typeface="Times New Roman" panose="02020603050405020304" pitchFamily="18" charset="0"/>
              </a:rPr>
              <a:t>as for sb./</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至于某人／某事</a:t>
            </a:r>
          </a:p>
          <a:p>
            <a:pPr algn="just"/>
            <a:r>
              <a:rPr lang="en-US" altLang="zh-CN" sz="2800" dirty="0">
                <a:latin typeface="Times New Roman" panose="02020603050405020304" pitchFamily="18" charset="0"/>
                <a:cs typeface="Times New Roman" panose="02020603050405020304" pitchFamily="18" charset="0"/>
              </a:rPr>
              <a:t>as to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 as regards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至于某事，提到某事</a:t>
            </a:r>
          </a:p>
          <a:p>
            <a:pPr algn="just"/>
            <a:r>
              <a:rPr lang="en-US" altLang="zh-CN" sz="2800" dirty="0">
                <a:latin typeface="Times New Roman" panose="02020603050405020304" pitchFamily="18" charset="0"/>
                <a:cs typeface="Times New Roman" panose="02020603050405020304" pitchFamily="18" charset="0"/>
              </a:rPr>
              <a:t>as if/though </a:t>
            </a:r>
            <a:r>
              <a:rPr lang="zh-CN" altLang="en-US" sz="2800" dirty="0">
                <a:latin typeface="Times New Roman" panose="02020603050405020304" pitchFamily="18" charset="0"/>
                <a:cs typeface="Times New Roman" panose="02020603050405020304" pitchFamily="18" charset="0"/>
              </a:rPr>
              <a:t>好像 </a:t>
            </a:r>
            <a:r>
              <a:rPr lang="en-US" altLang="zh-CN" sz="2800" dirty="0">
                <a:latin typeface="Times New Roman" panose="02020603050405020304" pitchFamily="18" charset="0"/>
                <a:cs typeface="Times New Roman" panose="02020603050405020304" pitchFamily="18" charset="0"/>
              </a:rPr>
              <a:t>			</a:t>
            </a:r>
          </a:p>
          <a:p>
            <a:pPr algn="just"/>
            <a:r>
              <a:rPr lang="en-US" altLang="zh-CN" sz="2800" dirty="0">
                <a:latin typeface="Times New Roman" panose="02020603050405020304" pitchFamily="18" charset="0"/>
                <a:cs typeface="Times New Roman" panose="02020603050405020304" pitchFamily="18" charset="0"/>
              </a:rPr>
              <a:t>as it is/was </a:t>
            </a:r>
            <a:r>
              <a:rPr lang="zh-CN" altLang="en-US" sz="2800" dirty="0">
                <a:latin typeface="Times New Roman" panose="02020603050405020304" pitchFamily="18" charset="0"/>
                <a:cs typeface="Times New Roman" panose="02020603050405020304" pitchFamily="18" charset="0"/>
              </a:rPr>
              <a:t>照现状看／照原状看</a:t>
            </a:r>
          </a:p>
          <a:p>
            <a:pPr algn="just"/>
            <a:r>
              <a:rPr lang="en-US" altLang="zh-CN" sz="2800" dirty="0">
                <a:latin typeface="Times New Roman" panose="02020603050405020304" pitchFamily="18" charset="0"/>
                <a:cs typeface="Times New Roman" panose="02020603050405020304" pitchFamily="18" charset="0"/>
              </a:rPr>
              <a:t>as long as </a:t>
            </a:r>
            <a:r>
              <a:rPr lang="zh-CN" altLang="en-US" sz="2800" dirty="0">
                <a:latin typeface="Times New Roman" panose="02020603050405020304" pitchFamily="18" charset="0"/>
                <a:cs typeface="Times New Roman" panose="02020603050405020304" pitchFamily="18" charset="0"/>
              </a:rPr>
              <a:t>只要 </a:t>
            </a:r>
            <a:r>
              <a:rPr lang="en-US" altLang="zh-CN" sz="2800" dirty="0">
                <a:latin typeface="Times New Roman" panose="02020603050405020304" pitchFamily="18" charset="0"/>
                <a:cs typeface="Times New Roman" panose="02020603050405020304" pitchFamily="18" charset="0"/>
              </a:rPr>
              <a:t>			</a:t>
            </a:r>
          </a:p>
          <a:p>
            <a:pPr algn="just"/>
            <a:r>
              <a:rPr lang="en-US" altLang="zh-CN" sz="2800" dirty="0">
                <a:latin typeface="Times New Roman" panose="02020603050405020304" pitchFamily="18" charset="0"/>
                <a:cs typeface="Times New Roman" panose="02020603050405020304" pitchFamily="18" charset="0"/>
              </a:rPr>
              <a:t>as far as </a:t>
            </a:r>
            <a:r>
              <a:rPr lang="zh-CN" altLang="en-US" sz="2800" dirty="0">
                <a:latin typeface="Times New Roman" panose="02020603050405020304" pitchFamily="18" charset="0"/>
                <a:cs typeface="Times New Roman" panose="02020603050405020304" pitchFamily="18" charset="0"/>
              </a:rPr>
              <a:t>就</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来说，在</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范围内 </a:t>
            </a:r>
          </a:p>
          <a:p>
            <a:pPr algn="just"/>
            <a:r>
              <a:rPr lang="en-US" altLang="zh-CN" sz="2800" dirty="0">
                <a:latin typeface="Times New Roman" panose="02020603050405020304" pitchFamily="18" charset="0"/>
                <a:cs typeface="Times New Roman" panose="02020603050405020304" pitchFamily="18" charset="0"/>
              </a:rPr>
              <a:t>as soon as </a:t>
            </a:r>
            <a:r>
              <a:rPr lang="zh-CN" altLang="en-US" sz="2800" dirty="0">
                <a:latin typeface="Times New Roman" panose="02020603050405020304" pitchFamily="18" charset="0"/>
                <a:cs typeface="Times New Roman" panose="02020603050405020304" pitchFamily="18" charset="0"/>
              </a:rPr>
              <a:t>一</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就</a:t>
            </a:r>
          </a:p>
          <a:p>
            <a:pPr algn="just"/>
            <a:r>
              <a:rPr lang="en-US" altLang="zh-CN" sz="2800" dirty="0">
                <a:latin typeface="Times New Roman" panose="02020603050405020304" pitchFamily="18" charset="0"/>
                <a:cs typeface="Times New Roman" panose="02020603050405020304" pitchFamily="18" charset="0"/>
              </a:rPr>
              <a:t>as soon as possible </a:t>
            </a:r>
            <a:r>
              <a:rPr lang="zh-CN" altLang="en-US" sz="2800" dirty="0">
                <a:latin typeface="Times New Roman" panose="02020603050405020304" pitchFamily="18" charset="0"/>
                <a:cs typeface="Times New Roman" panose="02020603050405020304" pitchFamily="18" charset="0"/>
              </a:rPr>
              <a:t>尽快 </a:t>
            </a:r>
          </a:p>
          <a:p>
            <a:pPr algn="just"/>
            <a:r>
              <a:rPr lang="en-US" altLang="zh-CN" sz="2800" dirty="0">
                <a:latin typeface="Times New Roman" panose="02020603050405020304" pitchFamily="18" charset="0"/>
                <a:cs typeface="Times New Roman" panose="02020603050405020304" pitchFamily="18" charset="0"/>
              </a:rPr>
              <a:t>act as </a:t>
            </a:r>
            <a:r>
              <a:rPr lang="zh-CN" altLang="en-US" sz="2800" dirty="0">
                <a:latin typeface="Times New Roman" panose="02020603050405020304" pitchFamily="18" charset="0"/>
                <a:cs typeface="Times New Roman" panose="02020603050405020304" pitchFamily="18" charset="0"/>
              </a:rPr>
              <a:t>担任，充当 </a:t>
            </a:r>
          </a:p>
          <a:p>
            <a:pPr algn="just"/>
            <a:r>
              <a:rPr lang="en-US" altLang="zh-CN" sz="2800" dirty="0">
                <a:latin typeface="Times New Roman" panose="02020603050405020304" pitchFamily="18" charset="0"/>
                <a:cs typeface="Times New Roman" panose="02020603050405020304" pitchFamily="18" charset="0"/>
              </a:rPr>
              <a:t>as follows </a:t>
            </a:r>
            <a:r>
              <a:rPr lang="zh-CN" altLang="en-US" sz="2800" dirty="0">
                <a:latin typeface="Times New Roman" panose="02020603050405020304" pitchFamily="18" charset="0"/>
                <a:cs typeface="Times New Roman" panose="02020603050405020304" pitchFamily="18" charset="0"/>
              </a:rPr>
              <a:t>如下所示</a:t>
            </a:r>
          </a:p>
          <a:p>
            <a:pPr algn="just"/>
            <a:r>
              <a:rPr lang="en-US" altLang="zh-CN" sz="2800" dirty="0">
                <a:latin typeface="Times New Roman" panose="02020603050405020304" pitchFamily="18" charset="0"/>
                <a:cs typeface="Times New Roman" panose="02020603050405020304" pitchFamily="18" charset="0"/>
              </a:rPr>
              <a:t>We had twelve hours of sunshine yesterday, __________ a forecast of continuous rain.</a:t>
            </a:r>
          </a:p>
          <a:p>
            <a:pPr algn="just"/>
            <a:r>
              <a:rPr lang="en-US" altLang="zh-CN" sz="2800" dirty="0">
                <a:latin typeface="Times New Roman" panose="02020603050405020304" pitchFamily="18" charset="0"/>
                <a:cs typeface="Times New Roman" panose="02020603050405020304" pitchFamily="18" charset="0"/>
              </a:rPr>
              <a:t>A. as against 		B. as for </a:t>
            </a:r>
          </a:p>
          <a:p>
            <a:pPr algn="just"/>
            <a:r>
              <a:rPr lang="en-US" altLang="zh-CN" sz="2800" dirty="0">
                <a:latin typeface="Times New Roman" panose="02020603050405020304" pitchFamily="18" charset="0"/>
                <a:cs typeface="Times New Roman" panose="02020603050405020304" pitchFamily="18" charset="0"/>
              </a:rPr>
              <a:t>C. as if 			D. as it was</a:t>
            </a:r>
          </a:p>
        </p:txBody>
      </p:sp>
      <p:sp>
        <p:nvSpPr>
          <p:cNvPr id="11" name="文本框 10"/>
          <p:cNvSpPr txBox="1"/>
          <p:nvPr/>
        </p:nvSpPr>
        <p:spPr>
          <a:xfrm>
            <a:off x="7896823" y="5125881"/>
            <a:ext cx="145912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3"/>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p>
        </p:txBody>
      </p:sp>
      <p:pic>
        <p:nvPicPr>
          <p:cNvPr id="158724" name="图片 16"/>
          <p:cNvPicPr>
            <a:picLocks noChangeAspect="1"/>
          </p:cNvPicPr>
          <p:nvPr/>
        </p:nvPicPr>
        <p:blipFill>
          <a:blip r:embed="rId4"/>
          <a:stretch>
            <a:fillRect/>
          </a:stretch>
        </p:blipFill>
        <p:spPr>
          <a:xfrm rot="1503710">
            <a:off x="9744075" y="-609600"/>
            <a:ext cx="1328738" cy="2081213"/>
          </a:xfrm>
          <a:prstGeom prst="rect">
            <a:avLst/>
          </a:prstGeom>
          <a:noFill/>
          <a:ln w="9525">
            <a:noFill/>
          </a:ln>
        </p:spPr>
      </p:pic>
      <p:sp>
        <p:nvSpPr>
          <p:cNvPr id="158725" name="左箭头 158724">
            <a:hlinkClick r:id="rId5"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8</a:t>
            </a:fld>
            <a:endParaRPr lang="en-US"/>
          </a:p>
        </p:txBody>
      </p:sp>
      <p:sp>
        <p:nvSpPr>
          <p:cNvPr id="7" name="文本框 6"/>
          <p:cNvSpPr txBox="1"/>
          <p:nvPr/>
        </p:nvSpPr>
        <p:spPr>
          <a:xfrm>
            <a:off x="762000" y="550413"/>
            <a:ext cx="11041762"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W: What can I do for you, sir?</a:t>
            </a:r>
          </a:p>
          <a:p>
            <a:r>
              <a:rPr lang="en-US" altLang="zh-CN" sz="2800" b="1" dirty="0">
                <a:latin typeface="微软雅黑" panose="020B0503020204020204" pitchFamily="34" charset="-122"/>
                <a:ea typeface="微软雅黑" panose="020B0503020204020204" pitchFamily="34" charset="-122"/>
              </a:rPr>
              <a:t>    M: __________.</a:t>
            </a:r>
          </a:p>
          <a:p>
            <a:r>
              <a:rPr lang="en-US" altLang="zh-CN" sz="2800" b="1" dirty="0">
                <a:latin typeface="微软雅黑" panose="020B0503020204020204" pitchFamily="34" charset="-122"/>
                <a:ea typeface="微软雅黑" panose="020B0503020204020204" pitchFamily="34" charset="-122"/>
              </a:rPr>
              <a:t>A. Yes, you can 		 B. No, I don’t need </a:t>
            </a:r>
          </a:p>
          <a:p>
            <a:r>
              <a:rPr lang="en-US" altLang="zh-CN" sz="2800" b="1" dirty="0">
                <a:latin typeface="微软雅黑" panose="020B0503020204020204" pitchFamily="34" charset="-122"/>
                <a:ea typeface="微软雅黑" panose="020B0503020204020204" pitchFamily="34" charset="-122"/>
              </a:rPr>
              <a:t>C. A cup of tea, please	 D. No, I need nothing</a:t>
            </a:r>
          </a:p>
        </p:txBody>
      </p:sp>
      <p:sp>
        <p:nvSpPr>
          <p:cNvPr id="11" name="文本框 10"/>
          <p:cNvSpPr txBox="1"/>
          <p:nvPr/>
        </p:nvSpPr>
        <p:spPr>
          <a:xfrm>
            <a:off x="2447672" y="1036374"/>
            <a:ext cx="630862"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解析：上句说“我能为你做什么”，这是服务行业的常用语，顾客只需开门见</a:t>
            </a:r>
          </a:p>
          <a:p>
            <a:r>
              <a:rPr lang="zh-CN" altLang="en-US" sz="2400" dirty="0">
                <a:latin typeface="微软雅黑" panose="020B0503020204020204" pitchFamily="34" charset="-122"/>
                <a:ea typeface="微软雅黑" panose="020B0503020204020204" pitchFamily="34" charset="-122"/>
              </a:rPr>
              <a:t>山地表达自己的需求即可，C项符合语境，故选C。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42164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3" name="灯片编号占位符 2"/>
          <p:cNvSpPr>
            <a:spLocks noGrp="1"/>
          </p:cNvSpPr>
          <p:nvPr>
            <p:ph type="sldNum" sz="quarter" idx="12"/>
          </p:nvPr>
        </p:nvSpPr>
        <p:spPr/>
        <p:txBody>
          <a:bodyPr/>
          <a:lstStyle/>
          <a:p>
            <a:fld id="{879EF9BB-81F1-401D-AA19-680A8E0D7F6D}" type="slidenum">
              <a:rPr lang="en-US" smtClean="0"/>
              <a:t>9</a:t>
            </a:fld>
            <a:endParaRPr lang="en-US"/>
          </a:p>
        </p:txBody>
      </p:sp>
      <p:sp>
        <p:nvSpPr>
          <p:cNvPr id="7" name="文本框 6"/>
          <p:cNvSpPr txBox="1"/>
          <p:nvPr/>
        </p:nvSpPr>
        <p:spPr>
          <a:xfrm>
            <a:off x="463312" y="828844"/>
            <a:ext cx="11655242"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M: What’s the date today?</a:t>
            </a:r>
          </a:p>
          <a:p>
            <a:r>
              <a:rPr lang="en-US" altLang="zh-CN" sz="2800" b="1" dirty="0">
                <a:latin typeface="微软雅黑" panose="020B0503020204020204" pitchFamily="34" charset="-122"/>
                <a:ea typeface="微软雅黑" panose="020B0503020204020204" pitchFamily="34" charset="-122"/>
              </a:rPr>
              <a:t>    W: __________.</a:t>
            </a:r>
          </a:p>
          <a:p>
            <a:r>
              <a:rPr lang="en-US" altLang="zh-CN" sz="2800" b="1" dirty="0">
                <a:latin typeface="微软雅黑" panose="020B0503020204020204" pitchFamily="34" charset="-122"/>
                <a:ea typeface="微软雅黑" panose="020B0503020204020204" pitchFamily="34" charset="-122"/>
              </a:rPr>
              <a:t>A. It’s fine 				B. It’s May 11th</a:t>
            </a:r>
          </a:p>
          <a:p>
            <a:r>
              <a:rPr lang="en-US" altLang="zh-CN" sz="2800" b="1" dirty="0">
                <a:latin typeface="微软雅黑" panose="020B0503020204020204" pitchFamily="34" charset="-122"/>
                <a:ea typeface="微软雅黑" panose="020B0503020204020204" pitchFamily="34" charset="-122"/>
              </a:rPr>
              <a:t>C. It’s Friday 				D. It’s rainy</a:t>
            </a:r>
          </a:p>
        </p:txBody>
      </p:sp>
      <p:sp>
        <p:nvSpPr>
          <p:cNvPr id="11" name="文本框 10"/>
          <p:cNvSpPr txBox="1"/>
          <p:nvPr/>
        </p:nvSpPr>
        <p:spPr>
          <a:xfrm>
            <a:off x="2015042" y="1209849"/>
            <a:ext cx="230357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本题主要考查对这句话的理解，这是询问日期的常用表达，B项符合题</a:t>
            </a:r>
          </a:p>
          <a:p>
            <a:r>
              <a:rPr sz="2400" dirty="0">
                <a:latin typeface="微软雅黑" panose="020B0503020204020204" pitchFamily="34" charset="-122"/>
                <a:ea typeface="微软雅黑" panose="020B0503020204020204" pitchFamily="34" charset="-122"/>
              </a:rPr>
              <a:t>意，故选B。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4c663837-f432-4a25-9071-271fbe57e2e8"/>
  <p:tag name="COMMONDATA" val="eyJoZGlkIjoiMjhjNGUxNWFjMjhlNDdjNWVkN2JmMzA2Y2JjZmYzMTU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TotalTime>
  <Words>6502</Words>
  <Application>Microsoft Office PowerPoint</Application>
  <PresentationFormat>宽屏</PresentationFormat>
  <Paragraphs>604</Paragraphs>
  <Slides>73</Slides>
  <Notes>15</Notes>
  <HiddenSlides>8</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73</vt:i4>
      </vt:variant>
    </vt:vector>
  </HeadingPairs>
  <TitlesOfParts>
    <vt:vector size="80" baseType="lpstr">
      <vt:lpstr>方正粗黑宋简体</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LUYAO HAN</cp:lastModifiedBy>
  <cp:revision>1051</cp:revision>
  <dcterms:created xsi:type="dcterms:W3CDTF">2016-10-04T09:02:00Z</dcterms:created>
  <dcterms:modified xsi:type="dcterms:W3CDTF">2023-09-05T06:46:16Z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B08F4ACB6BD64B0CBB29D37F0ABFAED9</vt:lpwstr>
  </property>
</Properties>
</file>