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8.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0.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1162"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5" r:id="rId45"/>
    <p:sldId id="1176" r:id="rId46"/>
    <p:sldId id="1177" r:id="rId47"/>
    <p:sldId id="1178"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4" r:id="rId73"/>
    <p:sldId id="1156" r:id="rId74"/>
    <p:sldId id="1157" r:id="rId75"/>
    <p:sldId id="1158"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2"/>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124" userDrawn="1">
          <p15:clr>
            <a:srgbClr val="A4A3A4"/>
          </p15:clr>
        </p15:guide>
        <p15:guide id="2" pos="608" userDrawn="1">
          <p15:clr>
            <a:srgbClr val="A4A3A4"/>
          </p15:clr>
        </p15:guide>
        <p15:guide id="3" pos="7004" userDrawn="1">
          <p15:clr>
            <a:srgbClr val="A4A3A4"/>
          </p15:clr>
        </p15:guide>
        <p15:guide id="4" pos="377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24"/>
        <p:guide pos="608"/>
        <p:guide pos="700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5.xml"/><Relationship Id="rId5" Type="http://schemas.openxmlformats.org/officeDocument/2006/relationships/slide" Target="slide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48.xml"/><Relationship Id="rId18" Type="http://schemas.openxmlformats.org/officeDocument/2006/relationships/slide" Target="slide70.xml"/><Relationship Id="rId3" Type="http://schemas.openxmlformats.org/officeDocument/2006/relationships/tags" Target="../tags/tag7.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58.xml"/><Relationship Id="rId2" Type="http://schemas.openxmlformats.org/officeDocument/2006/relationships/tags" Target="../tags/tag6.xml"/><Relationship Id="rId16" Type="http://schemas.openxmlformats.org/officeDocument/2006/relationships/slide" Target="slide55.xml"/><Relationship Id="rId1" Type="http://schemas.openxmlformats.org/officeDocument/2006/relationships/tags" Target="../tags/tag5.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3.xml"/><Relationship Id="rId10" Type="http://schemas.openxmlformats.org/officeDocument/2006/relationships/image" Target="../media/image4.emf"/><Relationship Id="rId4" Type="http://schemas.openxmlformats.org/officeDocument/2006/relationships/tags" Target="../tags/tag8.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7.xml"/><Relationship Id="rId5" Type="http://schemas.openxmlformats.org/officeDocument/2006/relationships/slide" Target="slide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7.xml"/><Relationship Id="rId1" Type="http://schemas.openxmlformats.org/officeDocument/2006/relationships/tags" Target="../tags/tag28.xml"/><Relationship Id="rId5" Type="http://schemas.openxmlformats.org/officeDocument/2006/relationships/slide" Target="slide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slide" Target="slide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slide" Target="slide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1.xml"/><Relationship Id="rId5" Type="http://schemas.openxmlformats.org/officeDocument/2006/relationships/slide" Target="slide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48.xml"/><Relationship Id="rId7" Type="http://schemas.openxmlformats.org/officeDocument/2006/relationships/slide" Target="slide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7.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3.xml"/><Relationship Id="rId7"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10" Type="http://schemas.openxmlformats.org/officeDocument/2006/relationships/slide" Target="slide2.xml"/><Relationship Id="rId4" Type="http://schemas.openxmlformats.org/officeDocument/2006/relationships/tags" Target="../tags/tag54.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57.xml"/><Relationship Id="rId5" Type="http://schemas.openxmlformats.org/officeDocument/2006/relationships/slide" Target="slide2.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Layout" Target="../slideLayouts/slideLayout7.xml"/><Relationship Id="rId1" Type="http://schemas.openxmlformats.org/officeDocument/2006/relationships/tags" Target="../tags/tag58.xml"/><Relationship Id="rId5" Type="http://schemas.openxmlformats.org/officeDocument/2006/relationships/slide" Target="slide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7.xml"/><Relationship Id="rId1" Type="http://schemas.openxmlformats.org/officeDocument/2006/relationships/tags" Target="../tags/tag59.xml"/><Relationship Id="rId5" Type="http://schemas.openxmlformats.org/officeDocument/2006/relationships/slide" Target="slide2.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60.xml"/><Relationship Id="rId5" Type="http://schemas.openxmlformats.org/officeDocument/2006/relationships/slide" Target="slide2.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62.xml"/><Relationship Id="rId5" Type="http://schemas.openxmlformats.org/officeDocument/2006/relationships/slide" Target="slide2.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 Target="slide57.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79.xml"/><Relationship Id="rId5" Type="http://schemas.openxmlformats.org/officeDocument/2006/relationships/slide" Target="slide2.xml"/><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5"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6"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7" name="直接连接符 6"/>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4" name="文本框 3"/>
          <p:cNvSpPr txBox="1"/>
          <p:nvPr/>
        </p:nvSpPr>
        <p:spPr>
          <a:xfrm>
            <a:off x="1102166" y="190257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4" name="文本框 3"/>
          <p:cNvSpPr txBox="1"/>
          <p:nvPr/>
        </p:nvSpPr>
        <p:spPr>
          <a:xfrm>
            <a:off x="534580" y="1012953"/>
            <a:ext cx="10808280"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She </a:t>
            </a:r>
            <a:r>
              <a:rPr lang="en-US" altLang="zh-CN" sz="2400" b="1" u="sng" dirty="0">
                <a:latin typeface="微软雅黑" panose="020B0503020204020204" pitchFamily="34" charset="-122"/>
                <a:ea typeface="微软雅黑" panose="020B0503020204020204" pitchFamily="34" charset="-122"/>
              </a:rPr>
              <a:t>reminded</a:t>
            </a:r>
            <a:r>
              <a:rPr lang="en-US" altLang="zh-CN" sz="2400" b="1" dirty="0">
                <a:latin typeface="微软雅黑" panose="020B0503020204020204" pitchFamily="34" charset="-122"/>
                <a:ea typeface="微软雅黑" panose="020B0503020204020204" pitchFamily="34" charset="-122"/>
              </a:rPr>
              <a:t> her students to hand in the homework in time.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命令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提醒</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解析：她提醒学生按时上交作业。</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Unluckily they </a:t>
            </a:r>
            <a:r>
              <a:rPr lang="en-US" altLang="zh-CN" sz="2400" b="1" u="sng" dirty="0">
                <a:latin typeface="微软雅黑" panose="020B0503020204020204" pitchFamily="34" charset="-122"/>
                <a:ea typeface="微软雅黑" panose="020B0503020204020204" pitchFamily="34" charset="-122"/>
              </a:rPr>
              <a:t>got lost</a:t>
            </a:r>
            <a:r>
              <a:rPr lang="en-US" altLang="zh-CN" sz="2400" b="1" dirty="0">
                <a:latin typeface="微软雅黑" panose="020B0503020204020204" pitchFamily="34" charset="-122"/>
                <a:ea typeface="微软雅黑" panose="020B0503020204020204" pitchFamily="34" charset="-122"/>
              </a:rPr>
              <a:t> in the forest and couldn’t find their 	   way to the village.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迷路了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丢钱了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得病了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遭罪了</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解析：不幸运的是，他们迷路了，找不到回村庄的路了。</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Life is hard for students studying </a:t>
            </a:r>
            <a:r>
              <a:rPr lang="en-US" altLang="zh-CN" sz="2400" b="1" u="sng" dirty="0">
                <a:latin typeface="微软雅黑" panose="020B0503020204020204" pitchFamily="34" charset="-122"/>
                <a:ea typeface="微软雅黑" panose="020B0503020204020204" pitchFamily="34" charset="-122"/>
              </a:rPr>
              <a:t>abroad.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在国外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在国内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在船上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在车上</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解析：在国外学习的学生生活很艰难。</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patient got better </a:t>
            </a:r>
            <a:r>
              <a:rPr lang="en-US" altLang="zh-CN" sz="2400" b="1" u="sng" dirty="0">
                <a:latin typeface="微软雅黑" panose="020B0503020204020204" pitchFamily="34" charset="-122"/>
                <a:ea typeface="微软雅黑" panose="020B0503020204020204" pitchFamily="34" charset="-122"/>
              </a:rPr>
              <a:t>little by little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无序地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逐渐地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解析：这位病人逐渐好转了。</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will ring the hotel and tell them that we will </a:t>
            </a:r>
            <a:r>
              <a:rPr lang="en-US" altLang="zh-CN" sz="2400" b="1" u="sng" dirty="0">
                <a:latin typeface="微软雅黑" panose="020B0503020204020204" pitchFamily="34" charset="-122"/>
                <a:ea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rPr>
              <a:t> tomorrow.</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登记（入住）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核对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结账离开</a:t>
            </a:r>
          </a:p>
        </p:txBody>
      </p:sp>
      <p:sp>
        <p:nvSpPr>
          <p:cNvPr id="7" name="文本框 6"/>
          <p:cNvSpPr txBox="1"/>
          <p:nvPr/>
        </p:nvSpPr>
        <p:spPr>
          <a:xfrm>
            <a:off x="762000" y="98821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解析：我会打电话给酒店，告诉他们我们明天入住。</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have a bright daughter!” the father said </a:t>
            </a:r>
            <a:r>
              <a:rPr lang="en-US" altLang="zh-CN" sz="2400" b="1" u="sng" dirty="0">
                <a:latin typeface="微软雅黑" panose="020B0503020204020204" pitchFamily="34" charset="-122"/>
                <a:ea typeface="微软雅黑" panose="020B0503020204020204" pitchFamily="34" charset="-122"/>
              </a:rPr>
              <a:t>proudly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直接地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大声地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自豪地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高兴地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解析：这位父亲很自豪地说：“我有一个聪明的女儿。”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country’s </a:t>
            </a:r>
            <a:r>
              <a:rPr lang="en-US" altLang="zh-CN" sz="2400" b="1" u="sng" dirty="0">
                <a:latin typeface="微软雅黑" panose="020B0503020204020204" pitchFamily="34" charset="-122"/>
                <a:ea typeface="微软雅黑" panose="020B0503020204020204" pitchFamily="34" charset="-122"/>
              </a:rPr>
              <a:t>economy</a:t>
            </a:r>
            <a:r>
              <a:rPr lang="en-US" altLang="zh-CN" sz="2400" b="1" dirty="0">
                <a:latin typeface="微软雅黑" panose="020B0503020204020204" pitchFamily="34" charset="-122"/>
                <a:ea typeface="微软雅黑" panose="020B0503020204020204" pitchFamily="34" charset="-122"/>
              </a:rPr>
              <a:t> is growing rapidly.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农业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资产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经济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服务业</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解析：我们国家的经济正在快速增长。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She is an </a:t>
            </a:r>
            <a:r>
              <a:rPr lang="en-US" altLang="zh-CN" sz="2400" b="1" u="sng" dirty="0">
                <a:latin typeface="微软雅黑" panose="020B0503020204020204" pitchFamily="34" charset="-122"/>
                <a:ea typeface="微软雅黑" panose="020B0503020204020204" pitchFamily="34" charset="-122"/>
              </a:rPr>
              <a:t>intelligent</a:t>
            </a:r>
            <a:r>
              <a:rPr lang="en-US" altLang="zh-CN" sz="2400" b="1" dirty="0">
                <a:latin typeface="微软雅黑" panose="020B0503020204020204" pitchFamily="34" charset="-122"/>
                <a:ea typeface="微软雅黑" panose="020B0503020204020204" pitchFamily="34" charset="-122"/>
              </a:rPr>
              <a:t> girl. She always has good ways to solve 	     difficult problems.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勤奋的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幽默的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聪明的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乐观的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解析：她</a:t>
            </a:r>
            <a:r>
              <a:rPr lang="zh-CN" altLang="en-US" sz="2400" dirty="0">
                <a:latin typeface="微软雅黑" panose="020B0503020204020204" pitchFamily="34" charset="-122"/>
                <a:ea typeface="微软雅黑" panose="020B0503020204020204" pitchFamily="34" charset="-122"/>
              </a:rPr>
              <a:t>是一个聪明的女孩，她总有好办法解决难题。</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could not </a:t>
            </a:r>
            <a:r>
              <a:rPr lang="en-US" altLang="zh-CN" sz="2400" b="1" u="sng" dirty="0">
                <a:latin typeface="微软雅黑" panose="020B0503020204020204" pitchFamily="34" charset="-122"/>
                <a:ea typeface="微软雅黑" panose="020B0503020204020204" pitchFamily="34" charset="-122"/>
              </a:rPr>
              <a:t>afford</a:t>
            </a:r>
            <a:r>
              <a:rPr lang="en-US" altLang="zh-CN" sz="2400" b="1" dirty="0">
                <a:latin typeface="微软雅黑" panose="020B0503020204020204" pitchFamily="34" charset="-122"/>
                <a:ea typeface="微软雅黑" panose="020B0503020204020204" pitchFamily="34" charset="-122"/>
              </a:rPr>
              <a:t> to buy a new house.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看得上</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买得起</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解析：我买不起新房。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There is always something wrong with everything. Nothing 	     is ever </a:t>
            </a:r>
            <a:r>
              <a:rPr lang="en-US" altLang="zh-CN" sz="2400" b="1" u="sng" dirty="0">
                <a:latin typeface="微软雅黑" panose="020B0503020204020204" pitchFamily="34" charset="-122"/>
                <a:ea typeface="微软雅黑" panose="020B0503020204020204" pitchFamily="34" charset="-122"/>
              </a:rPr>
              <a:t>perfect</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美丽的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完美的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可爱的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错误的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解析：凡事总有一些问题。没有什么是完美的。</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62337" y="137908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times when people are so tired that they fall asleep almost anywhere. We can see there are a lot of people sleeping on the bus or train on the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home from work in the evenings. A man will be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the newspaper, and seconds later it appears as if he is trying to eat it. Or he will fall asleep on the shoulder of the stranger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next to him. </a:t>
            </a:r>
            <a:r>
              <a:rPr lang="en-US" altLang="zh-CN" sz="2400" u="sng" dirty="0">
                <a:latin typeface="Times New Roman" panose="02020603050405020304" pitchFamily="18" charset="0"/>
                <a:cs typeface="Times New Roman" panose="02020603050405020304" pitchFamily="18" charset="0"/>
              </a:rPr>
              <a:t>19 </a:t>
            </a:r>
            <a:r>
              <a:rPr lang="en-US" altLang="zh-CN" sz="2400" dirty="0">
                <a:latin typeface="Times New Roman" panose="02020603050405020304" pitchFamily="18" charset="0"/>
                <a:cs typeface="Times New Roman" panose="02020603050405020304" pitchFamily="18" charset="0"/>
              </a:rPr>
              <a:t>place where unplanned short sleep goes on is in the lecture hall where a student will start snoring (</a:t>
            </a:r>
            <a:r>
              <a:rPr lang="zh-CN" altLang="en-US" sz="2400" dirty="0">
                <a:latin typeface="Times New Roman" panose="02020603050405020304" pitchFamily="18" charset="0"/>
                <a:cs typeface="Times New Roman" panose="02020603050405020304" pitchFamily="18" charset="0"/>
              </a:rPr>
              <a:t>打鼾</a:t>
            </a:r>
            <a:r>
              <a:rPr lang="en-US" altLang="zh-CN" sz="2400" dirty="0">
                <a:latin typeface="Times New Roman" panose="02020603050405020304" pitchFamily="18" charset="0"/>
                <a:cs typeface="Times New Roman" panose="02020603050405020304" pitchFamily="18" charset="0"/>
              </a:rPr>
              <a:t>) so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that the professor has to ask another student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 sleeper awake.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467149" y="3770188"/>
            <a:ext cx="8452208"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way 	B. track 	C. path 	 D. road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buying 	B. folding 	C. delivering	 D. reading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lying 	B. waiting 	C. talking 	 D. sitting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Next 	B. Every 	C. Another	 D. One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10. A. bravely 	B. happily 	C. loudly 	 D. carelessly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21. A. leave 	B. shake 	C. keep 	 D. watch</a:t>
            </a: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979" y="528411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666980" y="566160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760" y="303425"/>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根据句中的</a:t>
            </a:r>
            <a:r>
              <a:rPr lang="en-US" altLang="zh-CN" sz="2400" b="1" dirty="0">
                <a:latin typeface="微软雅黑" panose="020B0503020204020204" pitchFamily="34" charset="-122"/>
                <a:ea typeface="微软雅黑" panose="020B0503020204020204" pitchFamily="34" charset="-122"/>
              </a:rPr>
              <a:t>from work</a:t>
            </a:r>
            <a:r>
              <a:rPr lang="zh-CN" altLang="en-US" sz="2400" b="1" dirty="0">
                <a:latin typeface="微软雅黑" panose="020B0503020204020204" pitchFamily="34" charset="-122"/>
                <a:ea typeface="微软雅黑" panose="020B0503020204020204" pitchFamily="34" charset="-122"/>
              </a:rPr>
              <a:t>可知在下班回家的路上睡着了，短语“</a:t>
            </a:r>
            <a:r>
              <a:rPr lang="en-US" altLang="zh-CN" sz="2400" b="1" dirty="0">
                <a:latin typeface="微软雅黑" panose="020B0503020204020204" pitchFamily="34" charset="-122"/>
                <a:ea typeface="微软雅黑" panose="020B0503020204020204" pitchFamily="34" charset="-122"/>
              </a:rPr>
              <a:t>on the way home from work”</a:t>
            </a:r>
            <a:r>
              <a:rPr lang="zh-CN" altLang="en-US" sz="2400" b="1" dirty="0">
                <a:latin typeface="微软雅黑" panose="020B0503020204020204" pitchFamily="34" charset="-122"/>
                <a:ea typeface="微软雅黑" panose="020B0503020204020204" pitchFamily="34" charset="-122"/>
              </a:rPr>
              <a:t>表示“在下班回家的路上”。故选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根据上文得知故事发生的场景在公交车或是火车上，所以可以推测出这个人在读报、看报。故选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根据句意“他会靠在坐在他身边的陌生人肩上睡着了”，得知</a:t>
            </a:r>
            <a:r>
              <a:rPr lang="en-US" altLang="zh-CN" sz="2400" b="1" dirty="0">
                <a:latin typeface="微软雅黑" panose="020B0503020204020204" pitchFamily="34" charset="-122"/>
                <a:ea typeface="微软雅黑" panose="020B0503020204020204" pitchFamily="34" charset="-122"/>
              </a:rPr>
              <a:t>sitting next to him</a:t>
            </a:r>
            <a:r>
              <a:rPr lang="zh-CN" altLang="en-US" sz="2400" b="1" dirty="0">
                <a:latin typeface="微软雅黑" panose="020B0503020204020204" pitchFamily="34" charset="-122"/>
                <a:ea typeface="微软雅黑" panose="020B0503020204020204" pitchFamily="34" charset="-122"/>
              </a:rPr>
              <a:t>做后置定语用来修饰</a:t>
            </a:r>
            <a:r>
              <a:rPr lang="en-US" altLang="zh-CN" sz="2400" b="1" dirty="0">
                <a:latin typeface="微软雅黑" panose="020B0503020204020204" pitchFamily="34" charset="-122"/>
                <a:ea typeface="微软雅黑" panose="020B0503020204020204" pitchFamily="34" charset="-122"/>
              </a:rPr>
              <a:t>stranger</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上一个例子列举了在回家的路上睡着了，下面又列举了在演讲厅睡觉，因此用</a:t>
            </a:r>
            <a:r>
              <a:rPr lang="en-US" altLang="zh-CN" sz="2400" b="1" dirty="0">
                <a:latin typeface="微软雅黑" panose="020B0503020204020204" pitchFamily="34" charset="-122"/>
                <a:ea typeface="微软雅黑" panose="020B0503020204020204" pitchFamily="34" charset="-122"/>
              </a:rPr>
              <a:t>another</a:t>
            </a:r>
            <a:r>
              <a:rPr lang="zh-CN" altLang="en-US" sz="2400" b="1" dirty="0">
                <a:latin typeface="微软雅黑" panose="020B0503020204020204" pitchFamily="34" charset="-122"/>
                <a:ea typeface="微软雅黑" panose="020B0503020204020204" pitchFamily="34" charset="-122"/>
              </a:rPr>
              <a:t>表示“再一，又一”。故选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根据下文“教授不得不叫另一个学生去叫醒睡觉的人”，可以推测出这个学生睡觉发出很大的声音。故选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从文中得知这个学生打鼾声影响了讲课，所以教授让他人叫醒他。故选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 more embarrassing (</a:t>
            </a:r>
            <a:r>
              <a:rPr lang="zh-CN" altLang="en-US" sz="2400" dirty="0">
                <a:latin typeface="Times New Roman" panose="02020603050405020304" pitchFamily="18" charset="0"/>
                <a:cs typeface="Times New Roman" panose="02020603050405020304" pitchFamily="18" charset="0"/>
              </a:rPr>
              <a:t>尴尬</a:t>
            </a:r>
            <a:r>
              <a:rPr lang="en-US" altLang="zh-CN" sz="2400" dirty="0">
                <a:latin typeface="Times New Roman" panose="02020603050405020304" pitchFamily="18" charset="0"/>
                <a:cs typeface="Times New Roman" panose="02020603050405020304" pitchFamily="18" charset="0"/>
              </a:rPr>
              <a:t>) situation occurs when a student starts falling into sleep and the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the head pushes the arm off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 and the movement carries the rest of the body along. The student wakes up on the floor with no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of getting there. The worst time to fall asleep is when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48100" y="3355492"/>
            <a:ext cx="8398629"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size 	 B. shape 	C. weight 	D. strength</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cushion 	 B. desk 	C. shoulder 	D. book</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memory	 B. reason 	C. question 	D. purpose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thinking 	 B. working	C. walking 	D. driving</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87603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句意为“学生开始打瞌睡，脑袋的重量把胳膊推离了桌子”。故选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从上下文得知学生在上课的时候睡着，所以胳膊离开了桌子。故选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从句中的</a:t>
            </a:r>
            <a:r>
              <a:rPr lang="en-US" altLang="zh-CN" sz="2400" b="1" dirty="0">
                <a:latin typeface="微软雅黑" panose="020B0503020204020204" pitchFamily="34" charset="-122"/>
                <a:ea typeface="微软雅黑" panose="020B0503020204020204" pitchFamily="34" charset="-122"/>
              </a:rPr>
              <a:t>getting there</a:t>
            </a:r>
            <a:r>
              <a:rPr lang="zh-CN" altLang="en-US" sz="2400" b="1" dirty="0">
                <a:latin typeface="微软雅黑" panose="020B0503020204020204" pitchFamily="34" charset="-122"/>
                <a:ea typeface="微软雅黑" panose="020B0503020204020204" pitchFamily="34" charset="-122"/>
              </a:rPr>
              <a:t>暗示着倒在地上的学生不记得自己为什么这样了。故选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根据下文警查在谈论交通事故，所以这里指开车的时候睡着了。故选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Police reports are full of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that occur when people fall into sleep and go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the </a:t>
            </a:r>
          </a:p>
          <a:p>
            <a:pPr algn="just"/>
            <a:r>
              <a:rPr lang="en-US" altLang="zh-CN" sz="2400" dirty="0">
                <a:latin typeface="Times New Roman" panose="02020603050405020304" pitchFamily="18" charset="0"/>
                <a:cs typeface="Times New Roman" panose="02020603050405020304" pitchFamily="18" charset="0"/>
              </a:rPr>
              <a:t>road. If the drivers are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 they are not seriously hurt. One woman’s car,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went into the river. She woke up in four feet of water and thought it was raining. When people are really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nothing will stop them from falling asleep—no matter where they are.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78998" y="3131265"/>
            <a:ext cx="8686798"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changes  	 B. events 	C. ideas 	D. accidents</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up		 B. off 		C. along 	D. down</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lucky 	 B. awake 	C. calm 	D. strong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in time	 B. at first 	C. as usual 	D. for example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tired 	 B. drunk 	C. lonely 	D. lazy</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10" y="460878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从句中得知“警方的报道中有很多都是因为驾驶过程中睡着了而引发的事故”。故选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从句中得知：当司机睡着时，他们会开车偏离公路，</a:t>
            </a:r>
            <a:r>
              <a:rPr lang="en-US" altLang="zh-CN" sz="2400" b="1" dirty="0">
                <a:latin typeface="微软雅黑" panose="020B0503020204020204" pitchFamily="34" charset="-122"/>
                <a:ea typeface="微软雅黑" panose="020B0503020204020204" pitchFamily="34" charset="-122"/>
              </a:rPr>
              <a:t>off </a:t>
            </a:r>
            <a:r>
              <a:rPr lang="zh-CN" altLang="en-US" sz="2400" b="1" dirty="0">
                <a:latin typeface="微软雅黑" panose="020B0503020204020204" pitchFamily="34" charset="-122"/>
                <a:ea typeface="微软雅黑" panose="020B0503020204020204" pitchFamily="34" charset="-122"/>
              </a:rPr>
              <a:t>表示“离开”。故选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下文的“</a:t>
            </a:r>
            <a:r>
              <a:rPr lang="en-US" altLang="zh-CN" sz="2400" b="1" dirty="0">
                <a:latin typeface="微软雅黑" panose="020B0503020204020204" pitchFamily="34" charset="-122"/>
                <a:ea typeface="微软雅黑" panose="020B0503020204020204" pitchFamily="34" charset="-122"/>
              </a:rPr>
              <a:t>they are not seriously hurt”</a:t>
            </a:r>
            <a:r>
              <a:rPr lang="zh-CN" altLang="en-US" sz="2400" b="1" dirty="0">
                <a:latin typeface="微软雅黑" panose="020B0503020204020204" pitchFamily="34" charset="-122"/>
                <a:ea typeface="微软雅黑" panose="020B0503020204020204" pitchFamily="34" charset="-122"/>
              </a:rPr>
              <a:t>表明，如果这些司机幸运的话，就不会伤得很严重。故选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根据下文得知这是一个司机驾驶过程中睡着的例子。故选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根据句意“当人们感到疲劳时在哪里都可以睡着，没什么能阻挡得了”，故选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Gal Gadot made Wonder Woman, a popular superhero. The movie </a:t>
            </a:r>
            <a:r>
              <a:rPr lang="en-US" altLang="zh-CN" sz="2400" i="1" dirty="0">
                <a:latin typeface="Times New Roman" panose="02020603050405020304" pitchFamily="18" charset="0"/>
                <a:cs typeface="Times New Roman" panose="02020603050405020304" pitchFamily="18" charset="0"/>
              </a:rPr>
              <a:t>Wonder Woman </a:t>
            </a:r>
            <a:r>
              <a:rPr lang="en-US" altLang="zh-CN" sz="2400" dirty="0">
                <a:latin typeface="Times New Roman" panose="02020603050405020304" pitchFamily="18" charset="0"/>
                <a:cs typeface="Times New Roman" panose="02020603050405020304" pitchFamily="18" charset="0"/>
              </a:rPr>
              <a:t>was very hot all over the world last year. Gadot played an excellent woman superhero who helps to stop the World War I.</a:t>
            </a:r>
          </a:p>
          <a:p>
            <a:pPr algn="just"/>
            <a:r>
              <a:rPr lang="en-US" altLang="zh-CN" sz="2400" dirty="0">
                <a:latin typeface="Times New Roman" panose="02020603050405020304" pitchFamily="18" charset="0"/>
                <a:cs typeface="Times New Roman" panose="02020603050405020304" pitchFamily="18" charset="0"/>
              </a:rPr>
              <a:t>      Last month, Gadot, a 33-year-old actress, was included in </a:t>
            </a:r>
            <a:r>
              <a:rPr lang="en-US" altLang="zh-CN" sz="2400" i="1" dirty="0">
                <a:latin typeface="Times New Roman" panose="02020603050405020304" pitchFamily="18" charset="0"/>
                <a:cs typeface="Times New Roman" panose="02020603050405020304" pitchFamily="18" charset="0"/>
              </a:rPr>
              <a:t>Time Magazine’s </a:t>
            </a:r>
            <a:r>
              <a:rPr lang="en-US" altLang="zh-CN" sz="2400" dirty="0">
                <a:latin typeface="Times New Roman" panose="02020603050405020304" pitchFamily="18" charset="0"/>
                <a:cs typeface="Times New Roman" panose="02020603050405020304" pitchFamily="18" charset="0"/>
              </a:rPr>
              <a:t>2018 list of the 100 Most Influential (</a:t>
            </a:r>
            <a:r>
              <a:rPr lang="zh-CN" altLang="en-US" sz="2400" dirty="0">
                <a:latin typeface="Times New Roman" panose="02020603050405020304" pitchFamily="18" charset="0"/>
                <a:cs typeface="Times New Roman" panose="02020603050405020304" pitchFamily="18" charset="0"/>
              </a:rPr>
              <a:t>有影响力的</a:t>
            </a:r>
            <a:r>
              <a:rPr lang="en-US" altLang="zh-CN" sz="2400" dirty="0">
                <a:latin typeface="Times New Roman" panose="02020603050405020304" pitchFamily="18" charset="0"/>
                <a:cs typeface="Times New Roman" panose="02020603050405020304" pitchFamily="18" charset="0"/>
              </a:rPr>
              <a:t>) People. She was praised for showing Wonder Woman’s power and her kind heart. She helped to change people’s impressions (</a:t>
            </a:r>
            <a:r>
              <a:rPr lang="zh-CN" altLang="en-US" sz="2400" dirty="0">
                <a:latin typeface="Times New Roman" panose="02020603050405020304" pitchFamily="18" charset="0"/>
                <a:cs typeface="Times New Roman" panose="02020603050405020304" pitchFamily="18" charset="0"/>
              </a:rPr>
              <a:t>印象</a:t>
            </a:r>
            <a:r>
              <a:rPr lang="en-US" altLang="zh-CN" sz="2400" dirty="0">
                <a:latin typeface="Times New Roman" panose="02020603050405020304" pitchFamily="18" charset="0"/>
                <a:cs typeface="Times New Roman" panose="02020603050405020304" pitchFamily="18" charset="0"/>
              </a:rPr>
              <a:t>) on women by playing the role successfully in the movie. Gadot believes that women can be strong and brave because her family always told her that women are valuable and powerful. She was also taught to be hopeful and positive at a young age.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8" name="文本框 7"/>
          <p:cNvSpPr txBox="1"/>
          <p:nvPr/>
        </p:nvSpPr>
        <p:spPr>
          <a:xfrm>
            <a:off x="612206" y="364086"/>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This positive life attitude encouraged Gadot to follow her heart when making future life choices. At the age of 18, she got a chance to be a model. But she didn’t think it was the right time for her to do this kind of work. Instead, she served in the army for two years. Then she entered a university to study law because she loved it. Later, a director invited her to attend a movie interview which made her get the role of Wonder Woman. She realized it was a good chance to develop her career and influence other women. So she worked hard for eight months to train and build enough muscle for the role. In the end, she succeeded in making her character and made progress in her life.</a:t>
            </a:r>
          </a:p>
          <a:p>
            <a:pPr algn="just"/>
            <a:r>
              <a:rPr lang="en-US" altLang="zh-CN" sz="2400" dirty="0">
                <a:latin typeface="Times New Roman" panose="02020603050405020304" pitchFamily="18" charset="0"/>
                <a:cs typeface="Times New Roman" panose="02020603050405020304" pitchFamily="18" charset="0"/>
              </a:rPr>
              <a:t>     Gadot works hard for her life and her experiences influence other women a lot. She is not only a superhero in the movie but also a hero in the real world. She is going to make herself better.</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Gal Gadot was born in __________.</a:t>
            </a:r>
          </a:p>
          <a:p>
            <a:r>
              <a:rPr lang="en-US" altLang="zh-CN" sz="2400" b="1" dirty="0">
                <a:latin typeface="微软雅黑" panose="020B0503020204020204" pitchFamily="34" charset="-122"/>
                <a:ea typeface="微软雅黑" panose="020B0503020204020204" pitchFamily="34" charset="-122"/>
              </a:rPr>
              <a:t>A. 1984 	B. 1985	 C. 1986 	D.1987</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1644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推理判断题。由第二段第一句可知，2018年，Gadot是33岁，故可知</a:t>
            </a:r>
          </a:p>
          <a:p>
            <a:r>
              <a:rPr sz="2400" dirty="0">
                <a:latin typeface="微软雅黑" panose="020B0503020204020204" pitchFamily="34" charset="-122"/>
                <a:ea typeface="微软雅黑" panose="020B0503020204020204" pitchFamily="34" charset="-122"/>
              </a:rPr>
              <a:t>Gadot出生于1985年。故选B。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4" name="文本框 3"/>
          <p:cNvSpPr txBox="1"/>
          <p:nvPr/>
        </p:nvSpPr>
        <p:spPr>
          <a:xfrm>
            <a:off x="1207213" y="744989"/>
            <a:ext cx="1037518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following sentences about Gal Gadot is true EXCEPT __________.</a:t>
            </a:r>
          </a:p>
          <a:p>
            <a:r>
              <a:rPr lang="en-US" altLang="zh-CN" sz="2400" b="1" dirty="0">
                <a:latin typeface="微软雅黑" panose="020B0503020204020204" pitchFamily="34" charset="-122"/>
                <a:ea typeface="微软雅黑" panose="020B0503020204020204" pitchFamily="34" charset="-122"/>
              </a:rPr>
              <a:t>A. she’s deeply influenced by her families</a:t>
            </a:r>
          </a:p>
          <a:p>
            <a:r>
              <a:rPr lang="en-US" altLang="zh-CN" sz="2400" b="1" dirty="0">
                <a:latin typeface="微软雅黑" panose="020B0503020204020204" pitchFamily="34" charset="-122"/>
                <a:ea typeface="微软雅黑" panose="020B0503020204020204" pitchFamily="34" charset="-122"/>
              </a:rPr>
              <a:t>B. she is proud of being a woman</a:t>
            </a:r>
          </a:p>
          <a:p>
            <a:r>
              <a:rPr lang="en-US" altLang="zh-CN" sz="2400" b="1" dirty="0">
                <a:latin typeface="微软雅黑" panose="020B0503020204020204" pitchFamily="34" charset="-122"/>
                <a:ea typeface="微软雅黑" panose="020B0503020204020204" pitchFamily="34" charset="-122"/>
              </a:rPr>
              <a:t>C. she was a model when she was a teenager</a:t>
            </a:r>
          </a:p>
          <a:p>
            <a:r>
              <a:rPr lang="en-US" altLang="zh-CN" sz="2400" b="1" dirty="0">
                <a:latin typeface="微软雅黑" panose="020B0503020204020204" pitchFamily="34" charset="-122"/>
                <a:ea typeface="微软雅黑" panose="020B0503020204020204" pitchFamily="34" charset="-122"/>
              </a:rPr>
              <a:t>D. she worked hard for the role of Wonder Woman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88666"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细节理解题。由第三段第二、三句可知，Gadot在18岁的时候得到一个做模特的机会，但她放弃了这个机会并且去了军队服役。由此可知Gadot在青少年时期并不是一名模特。故选C。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4" name="文本框 3"/>
          <p:cNvSpPr txBox="1"/>
          <p:nvPr/>
        </p:nvSpPr>
        <p:spPr>
          <a:xfrm>
            <a:off x="938672" y="726015"/>
            <a:ext cx="10491328"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Gadot decided to accept the role of Wonder Woman because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knew it was good for her career and could encourage     </a:t>
            </a:r>
          </a:p>
          <a:p>
            <a:r>
              <a:rPr lang="en-US" altLang="zh-CN" sz="2400" b="1" dirty="0">
                <a:latin typeface="微软雅黑" panose="020B0503020204020204" pitchFamily="34" charset="-122"/>
                <a:ea typeface="微软雅黑" panose="020B0503020204020204" pitchFamily="34" charset="-122"/>
              </a:rPr>
              <a:t>     other women</a:t>
            </a:r>
          </a:p>
          <a:p>
            <a:r>
              <a:rPr lang="en-US" altLang="zh-CN" sz="2400" b="1" dirty="0">
                <a:latin typeface="微软雅黑" panose="020B0503020204020204" pitchFamily="34" charset="-122"/>
                <a:ea typeface="微软雅黑" panose="020B0503020204020204" pitchFamily="34" charset="-122"/>
              </a:rPr>
              <a:t>B. she knew it would made her famous around the world</a:t>
            </a:r>
          </a:p>
          <a:p>
            <a:r>
              <a:rPr lang="en-US" altLang="zh-CN" sz="2400" b="1" dirty="0">
                <a:latin typeface="微软雅黑" panose="020B0503020204020204" pitchFamily="34" charset="-122"/>
                <a:ea typeface="微软雅黑" panose="020B0503020204020204" pitchFamily="34" charset="-122"/>
              </a:rPr>
              <a:t>C. she was brave and smart enough to play the role well</a:t>
            </a:r>
          </a:p>
          <a:p>
            <a:r>
              <a:rPr lang="en-US" altLang="zh-CN" sz="2400" b="1" dirty="0">
                <a:latin typeface="微软雅黑" panose="020B0503020204020204" pitchFamily="34" charset="-122"/>
                <a:ea typeface="微软雅黑" panose="020B0503020204020204" pitchFamily="34" charset="-122"/>
              </a:rPr>
              <a:t>D. she would make progress in her life with the help of the director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477747" y="103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细节理解题。由第三段倒数第三句可知，Gadot接受神奇女侠的选角原</a:t>
            </a:r>
          </a:p>
          <a:p>
            <a:r>
              <a:rPr sz="2400" dirty="0">
                <a:latin typeface="微软雅黑" panose="020B0503020204020204" pitchFamily="34" charset="-122"/>
                <a:ea typeface="微软雅黑" panose="020B0503020204020204" pitchFamily="34" charset="-122"/>
              </a:rPr>
              <a:t>因是她觉得这是个发展事业和影响其他妇女的好机会。故选A。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4" name="文本框 3"/>
          <p:cNvSpPr txBox="1"/>
          <p:nvPr/>
        </p:nvSpPr>
        <p:spPr>
          <a:xfrm>
            <a:off x="575651" y="751344"/>
            <a:ext cx="1152730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is the right order of Gadot’s life experiences?    ________</a:t>
            </a:r>
          </a:p>
          <a:p>
            <a:r>
              <a:rPr lang="en-US" altLang="zh-CN" sz="2400" b="1" dirty="0">
                <a:latin typeface="微软雅黑" panose="020B0503020204020204" pitchFamily="34" charset="-122"/>
                <a:ea typeface="微软雅黑" panose="020B0503020204020204" pitchFamily="34" charset="-122"/>
              </a:rPr>
              <a:t>① She became one of 2018 </a:t>
            </a:r>
            <a:r>
              <a:rPr lang="en-US" altLang="zh-CN" sz="2400" b="1" i="1" dirty="0">
                <a:latin typeface="微软雅黑" panose="020B0503020204020204" pitchFamily="34" charset="-122"/>
                <a:ea typeface="微软雅黑" panose="020B0503020204020204" pitchFamily="34" charset="-122"/>
              </a:rPr>
              <a:t>Time Magazine’s</a:t>
            </a:r>
            <a:r>
              <a:rPr lang="en-US" altLang="zh-CN" sz="2400" b="1" dirty="0">
                <a:latin typeface="微软雅黑" panose="020B0503020204020204" pitchFamily="34" charset="-122"/>
                <a:ea typeface="微软雅黑" panose="020B0503020204020204" pitchFamily="34" charset="-122"/>
              </a:rPr>
              <a:t> 100 Most Influential People.</a:t>
            </a:r>
          </a:p>
          <a:p>
            <a:r>
              <a:rPr lang="en-US" altLang="zh-CN" sz="2400" b="1" dirty="0">
                <a:latin typeface="微软雅黑" panose="020B0503020204020204" pitchFamily="34" charset="-122"/>
                <a:ea typeface="微软雅黑" panose="020B0503020204020204" pitchFamily="34" charset="-122"/>
              </a:rPr>
              <a:t>② She refused to be a model but served in the army when she was 18.</a:t>
            </a:r>
          </a:p>
          <a:p>
            <a:r>
              <a:rPr lang="en-US" altLang="zh-CN" sz="2400" b="1" dirty="0">
                <a:latin typeface="微软雅黑" panose="020B0503020204020204" pitchFamily="34" charset="-122"/>
                <a:ea typeface="微软雅黑" panose="020B0503020204020204" pitchFamily="34" charset="-122"/>
              </a:rPr>
              <a:t>③ She trained herself and built enough muscle for the role.</a:t>
            </a:r>
          </a:p>
          <a:p>
            <a:r>
              <a:rPr lang="en-US" altLang="zh-CN" sz="2400" b="1" dirty="0">
                <a:latin typeface="微软雅黑" panose="020B0503020204020204" pitchFamily="34" charset="-122"/>
                <a:ea typeface="微软雅黑" panose="020B0503020204020204" pitchFamily="34" charset="-122"/>
              </a:rPr>
              <a:t>④ She went to a movie interview and got the role of Wonder Woman.</a:t>
            </a:r>
          </a:p>
          <a:p>
            <a:r>
              <a:rPr lang="en-US" altLang="zh-CN" sz="2400" b="1" dirty="0">
                <a:latin typeface="微软雅黑" panose="020B0503020204020204" pitchFamily="34" charset="-122"/>
                <a:ea typeface="微软雅黑" panose="020B0503020204020204" pitchFamily="34" charset="-122"/>
              </a:rPr>
              <a:t>A. ④①③② 		B. ②④③① 		C. ④②③① 		D. ②④①③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91506" y="7513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排列顺序题。通读全文可知，Gadot先是在18岁时拒绝当模特而选择参</a:t>
            </a:r>
          </a:p>
          <a:p>
            <a:r>
              <a:rPr sz="2400" dirty="0">
                <a:latin typeface="微软雅黑" panose="020B0503020204020204" pitchFamily="34" charset="-122"/>
                <a:ea typeface="微软雅黑" panose="020B0503020204020204" pitchFamily="34" charset="-122"/>
              </a:rPr>
              <a:t>军，接着接受了神奇女侠的选角，然后为角色苦练，最后成为《时代》2018年最具影响力的人物之一。故选B。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4" name="文本框 3"/>
          <p:cNvSpPr txBox="1"/>
          <p:nvPr/>
        </p:nvSpPr>
        <p:spPr>
          <a:xfrm>
            <a:off x="1139253" y="499620"/>
            <a:ext cx="95849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may probably read this passage in __________.</a:t>
            </a:r>
          </a:p>
          <a:p>
            <a:r>
              <a:rPr lang="en-US" altLang="zh-CN" sz="2400" b="1" dirty="0">
                <a:latin typeface="微软雅黑" panose="020B0503020204020204" pitchFamily="34" charset="-122"/>
                <a:ea typeface="微软雅黑" panose="020B0503020204020204" pitchFamily="34" charset="-122"/>
              </a:rPr>
              <a:t>A. a fashion magazine 		B. a science book</a:t>
            </a:r>
          </a:p>
          <a:p>
            <a:r>
              <a:rPr lang="en-US" altLang="zh-CN" sz="2400" b="1" dirty="0">
                <a:latin typeface="微软雅黑" panose="020B0503020204020204" pitchFamily="34" charset="-122"/>
                <a:ea typeface="微软雅黑" panose="020B0503020204020204" pitchFamily="34" charset="-122"/>
              </a:rPr>
              <a:t>C. a guide book 			D. a story book</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37815" y="4996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推理判断题。全文讲述Gadtot的事迹，该文章最有可能会在人物或者时</a:t>
            </a:r>
          </a:p>
          <a:p>
            <a:r>
              <a:rPr sz="2400">
                <a:latin typeface="微软雅黑" panose="020B0503020204020204" pitchFamily="34" charset="-122"/>
                <a:ea typeface="微软雅黑" panose="020B0503020204020204" pitchFamily="34" charset="-122"/>
              </a:rPr>
              <a:t>尚杂志上出现，不会在科学书、旅游书和故事书上出现。故选A。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8" name="文本框 7"/>
          <p:cNvSpPr txBox="1"/>
          <p:nvPr/>
        </p:nvSpPr>
        <p:spPr>
          <a:xfrm>
            <a:off x="546850" y="651664"/>
            <a:ext cx="11360897"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Amazon River in South America is an amazing and important river for the planet. </a:t>
            </a:r>
          </a:p>
          <a:p>
            <a:pPr algn="just"/>
            <a:r>
              <a:rPr lang="en-US" altLang="zh-CN" sz="2400" dirty="0">
                <a:latin typeface="Times New Roman" panose="02020603050405020304" pitchFamily="18" charset="0"/>
                <a:cs typeface="Times New Roman" panose="02020603050405020304" pitchFamily="18" charset="0"/>
              </a:rPr>
              <a:t>It carries more water than any other river in the world. In fact, it provides about one-fifth of </a:t>
            </a:r>
          </a:p>
          <a:p>
            <a:pPr algn="just"/>
            <a:r>
              <a:rPr lang="en-US" altLang="zh-CN" sz="2400" dirty="0">
                <a:latin typeface="Times New Roman" panose="02020603050405020304" pitchFamily="18" charset="0"/>
                <a:cs typeface="Times New Roman" panose="02020603050405020304" pitchFamily="18" charset="0"/>
              </a:rPr>
              <a:t>the fresh water that runs into the world’s oceans. It is the second longest river in the world </a:t>
            </a:r>
          </a:p>
          <a:p>
            <a:pPr algn="just"/>
            <a:r>
              <a:rPr lang="en-US" altLang="zh-CN" sz="2400" dirty="0">
                <a:latin typeface="Times New Roman" panose="02020603050405020304" pitchFamily="18" charset="0"/>
                <a:cs typeface="Times New Roman" panose="02020603050405020304" pitchFamily="18" charset="0"/>
              </a:rPr>
              <a:t>and is about 6, 400 kilometers long. The Nile River in Africa with a length (</a:t>
            </a:r>
            <a:r>
              <a:rPr lang="zh-CN" altLang="en-US" sz="2400" dirty="0">
                <a:latin typeface="Times New Roman" panose="02020603050405020304" pitchFamily="18" charset="0"/>
                <a:cs typeface="Times New Roman" panose="02020603050405020304" pitchFamily="18" charset="0"/>
              </a:rPr>
              <a:t>长度</a:t>
            </a:r>
            <a:r>
              <a:rPr lang="en-US" altLang="zh-CN" sz="2400" dirty="0">
                <a:latin typeface="Times New Roman" panose="02020603050405020304" pitchFamily="18" charset="0"/>
                <a:cs typeface="Times New Roman" panose="02020603050405020304" pitchFamily="18" charset="0"/>
              </a:rPr>
              <a:t>) of 6, 690 </a:t>
            </a:r>
          </a:p>
          <a:p>
            <a:pPr algn="just"/>
            <a:r>
              <a:rPr lang="en-US" altLang="zh-CN" sz="2400" dirty="0">
                <a:latin typeface="Times New Roman" panose="02020603050405020304" pitchFamily="18" charset="0"/>
                <a:cs typeface="Times New Roman" panose="02020603050405020304" pitchFamily="18" charset="0"/>
              </a:rPr>
              <a:t>kilometers is the longest.</a:t>
            </a:r>
          </a:p>
          <a:p>
            <a:pPr algn="just"/>
            <a:r>
              <a:rPr lang="en-US" altLang="zh-CN" sz="2400" dirty="0">
                <a:latin typeface="Times New Roman" panose="02020603050405020304" pitchFamily="18" charset="0"/>
                <a:cs typeface="Times New Roman" panose="02020603050405020304" pitchFamily="18" charset="0"/>
              </a:rPr>
              <a:t>     More than 200 rivers and streams run into the Amazon River and provide it with much </a:t>
            </a:r>
          </a:p>
          <a:p>
            <a:pPr algn="just"/>
            <a:r>
              <a:rPr lang="en-US" altLang="zh-CN" sz="2400" dirty="0">
                <a:latin typeface="Times New Roman" panose="02020603050405020304" pitchFamily="18" charset="0"/>
                <a:cs typeface="Times New Roman" panose="02020603050405020304" pitchFamily="18" charset="0"/>
              </a:rPr>
              <a:t>water. It runs through Guyana, Ecuador, Venezuela, Bolivia, Brazil, Colombia and Peru and </a:t>
            </a:r>
          </a:p>
          <a:p>
            <a:pPr algn="just"/>
            <a:r>
              <a:rPr lang="en-US" altLang="zh-CN" sz="2400" dirty="0">
                <a:latin typeface="Times New Roman" panose="02020603050405020304" pitchFamily="18" charset="0"/>
                <a:cs typeface="Times New Roman" panose="02020603050405020304" pitchFamily="18" charset="0"/>
              </a:rPr>
              <a:t>enters the Atlantic Ocean in north-eastern Brazil in a broad river mouth about 80 kilometers wide. The width of the Amazon River is between 1.6 kilometers and 10 kilometers, but it may </a:t>
            </a:r>
            <a:r>
              <a:rPr lang="en-US" altLang="zh-CN" sz="2400" u="sng" dirty="0">
                <a:latin typeface="Times New Roman" panose="02020603050405020304" pitchFamily="18" charset="0"/>
                <a:cs typeface="Times New Roman" panose="02020603050405020304" pitchFamily="18" charset="0"/>
              </a:rPr>
              <a:t>expand</a:t>
            </a:r>
            <a:r>
              <a:rPr lang="en-US" altLang="zh-CN" sz="2400" dirty="0">
                <a:latin typeface="Times New Roman" panose="02020603050405020304" pitchFamily="18" charset="0"/>
                <a:cs typeface="Times New Roman" panose="02020603050405020304" pitchFamily="18" charset="0"/>
              </a:rPr>
              <a:t> during the wet season to 48 kilometers or more.</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8" name="文本框 7"/>
          <p:cNvSpPr txBox="1"/>
          <p:nvPr/>
        </p:nvSpPr>
        <p:spPr>
          <a:xfrm>
            <a:off x="731786" y="764779"/>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 is sometimes called “The River Sea” because of its large body of water. There are no bridges that cross the Amazon River, mostly because there is no need. A very large part of the Amazon River runs through rainforests rather than roads or cities. The largest city along the Amazon River is Manaus in Brazil with over 1.7 million people.</a:t>
            </a:r>
          </a:p>
          <a:p>
            <a:pPr algn="just"/>
            <a:r>
              <a:rPr lang="en-US" altLang="zh-CN" sz="2400" dirty="0">
                <a:latin typeface="Times New Roman" panose="02020603050405020304" pitchFamily="18" charset="0"/>
                <a:cs typeface="Times New Roman" panose="02020603050405020304" pitchFamily="18" charset="0"/>
              </a:rPr>
              <a:t>     There are over 3,000 known kinds of fish in the Amazon River and more are being discovered. Among them is the piranha (</a:t>
            </a:r>
            <a:r>
              <a:rPr lang="zh-CN" altLang="en-US" sz="2400" dirty="0">
                <a:latin typeface="Times New Roman" panose="02020603050405020304" pitchFamily="18" charset="0"/>
                <a:cs typeface="Times New Roman" panose="02020603050405020304" pitchFamily="18" charset="0"/>
              </a:rPr>
              <a:t>锯脂锂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a meat eating type of fish, which was reported to eat humans sometimes! There is also one of the largest snakes in the world called anaconda (</a:t>
            </a:r>
            <a:r>
              <a:rPr lang="zh-CN" altLang="en-US" sz="2400" dirty="0">
                <a:latin typeface="Times New Roman" panose="02020603050405020304" pitchFamily="18" charset="0"/>
                <a:cs typeface="Times New Roman" panose="02020603050405020304" pitchFamily="18" charset="0"/>
              </a:rPr>
              <a:t>水蟒</a:t>
            </a:r>
            <a:r>
              <a:rPr lang="en-US" altLang="zh-CN" sz="2400" dirty="0">
                <a:latin typeface="Times New Roman" panose="02020603050405020304" pitchFamily="18" charset="0"/>
                <a:cs typeface="Times New Roman" panose="02020603050405020304" pitchFamily="18" charset="0"/>
              </a:rPr>
              <a:t>). They live in the water and eat larger animals such as goats that get close to the water.</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4" name="文本框 3"/>
          <p:cNvSpPr txBox="1"/>
          <p:nvPr/>
        </p:nvSpPr>
        <p:spPr>
          <a:xfrm>
            <a:off x="677678" y="735036"/>
            <a:ext cx="10418411"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Amazon River __________ the Nile River.</a:t>
            </a:r>
          </a:p>
          <a:p>
            <a:r>
              <a:rPr lang="en-US" altLang="zh-CN" sz="2400" b="1" dirty="0">
                <a:latin typeface="微软雅黑" panose="020B0503020204020204" pitchFamily="34" charset="-122"/>
                <a:ea typeface="微软雅黑" panose="020B0503020204020204" pitchFamily="34" charset="-122"/>
              </a:rPr>
              <a:t>A. is much wider than 		B. is much longer than</a:t>
            </a:r>
          </a:p>
          <a:p>
            <a:r>
              <a:rPr lang="en-US" altLang="zh-CN" sz="2400" b="1" dirty="0">
                <a:latin typeface="微软雅黑" panose="020B0503020204020204" pitchFamily="34" charset="-122"/>
                <a:ea typeface="微软雅黑" panose="020B0503020204020204" pitchFamily="34" charset="-122"/>
              </a:rPr>
              <a:t>C. is more important than 	D. carries more fresh water than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41529" y="63229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解析：推理判断题。由第一段第二、三句可知，亚马孙河是世界上水量最大的</a:t>
            </a:r>
          </a:p>
          <a:p>
            <a:r>
              <a:rPr lang="zh-CN" altLang="en-US" sz="2400" dirty="0">
                <a:latin typeface="微软雅黑" panose="020B0503020204020204" pitchFamily="34" charset="-122"/>
                <a:ea typeface="微软雅黑" panose="020B0503020204020204" pitchFamily="34" charset="-122"/>
              </a:rPr>
              <a:t>河流，且流入全球海洋中五分之一的淡水是它提供的，所以可推测出亚马孙河比尼罗河传送更多的淡水。故选D。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Amazon River runs through __________ other countries  besides Brazil before running into the Atlantic Ocean.</a:t>
            </a:r>
          </a:p>
          <a:p>
            <a:r>
              <a:rPr lang="en-US" altLang="zh-CN" sz="2400" b="1" dirty="0">
                <a:latin typeface="微软雅黑" panose="020B0503020204020204" pitchFamily="34" charset="-122"/>
                <a:ea typeface="微软雅黑" panose="020B0503020204020204" pitchFamily="34" charset="-122"/>
              </a:rPr>
              <a:t>A. Five	 B. six 	C. seven 	D. eight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10971"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细节理解题。由第二段第二句可知，除了巴西，亚马孙河流经六个国</a:t>
            </a:r>
          </a:p>
          <a:p>
            <a:r>
              <a:rPr sz="2400" dirty="0">
                <a:latin typeface="微软雅黑" panose="020B0503020204020204" pitchFamily="34" charset="-122"/>
                <a:ea typeface="微软雅黑" panose="020B0503020204020204" pitchFamily="34" charset="-122"/>
              </a:rPr>
              <a:t>家。故选B。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What does the underlined word “expand” mean in paragraph 2?   _________</a:t>
            </a:r>
          </a:p>
          <a:p>
            <a:r>
              <a:rPr lang="en-US" altLang="zh-CN" sz="2400" b="1" dirty="0">
                <a:latin typeface="微软雅黑" panose="020B0503020204020204" pitchFamily="34" charset="-122"/>
                <a:ea typeface="微软雅黑" panose="020B0503020204020204" pitchFamily="34" charset="-122"/>
              </a:rPr>
              <a:t>A. Enlarge. 		B. Deepen.		 C. Rise. 	 D. Wind.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58125" y="10676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词义猜测题。由第二段最后一句可知，尽管亚马孙河的宽度已经达到了1.6千米—10千米之间，但是在雨季它还会“扩大”到48千米以上，故选A。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4" name="文本框 3"/>
          <p:cNvSpPr txBox="1"/>
          <p:nvPr/>
        </p:nvSpPr>
        <p:spPr>
          <a:xfrm>
            <a:off x="1447800" y="676091"/>
            <a:ext cx="10449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passage, we can know that __________.</a:t>
            </a:r>
          </a:p>
          <a:p>
            <a:r>
              <a:rPr lang="en-US" altLang="zh-CN" sz="2400" b="1" dirty="0">
                <a:latin typeface="微软雅黑" panose="020B0503020204020204" pitchFamily="34" charset="-122"/>
                <a:ea typeface="微软雅黑" panose="020B0503020204020204" pitchFamily="34" charset="-122"/>
              </a:rPr>
              <a:t>A. the piranha is one of the largest fishes in the world</a:t>
            </a:r>
          </a:p>
          <a:p>
            <a:r>
              <a:rPr lang="en-US" altLang="zh-CN" sz="2400" b="1" dirty="0">
                <a:latin typeface="微软雅黑" panose="020B0503020204020204" pitchFamily="34" charset="-122"/>
                <a:ea typeface="微软雅黑" panose="020B0503020204020204" pitchFamily="34" charset="-122"/>
              </a:rPr>
              <a:t>B. there is no bridge over the Amazon River in Manaus</a:t>
            </a:r>
          </a:p>
          <a:p>
            <a:r>
              <a:rPr lang="en-US" altLang="zh-CN" sz="2400" b="1" dirty="0">
                <a:latin typeface="微软雅黑" panose="020B0503020204020204" pitchFamily="34" charset="-122"/>
                <a:ea typeface="微软雅黑" panose="020B0503020204020204" pitchFamily="34" charset="-122"/>
              </a:rPr>
              <a:t>C. it is too dangerous to build a bridge over the Amazon River</a:t>
            </a:r>
          </a:p>
          <a:p>
            <a:r>
              <a:rPr lang="en-US" altLang="zh-CN" sz="2400" b="1" dirty="0">
                <a:latin typeface="微软雅黑" panose="020B0503020204020204" pitchFamily="34" charset="-122"/>
                <a:ea typeface="微软雅黑" panose="020B0503020204020204" pitchFamily="34" charset="-122"/>
              </a:rPr>
              <a:t>D. anaconda is a human-eating snake living in the Amazon River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106873"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解析：推理判断题。由第三段第二句可知，因为当地没有建桥的需求，所以在</a:t>
            </a:r>
          </a:p>
          <a:p>
            <a:r>
              <a:rPr lang="zh-CN" altLang="en-US" sz="2400" dirty="0">
                <a:latin typeface="微软雅黑" panose="020B0503020204020204" pitchFamily="34" charset="-122"/>
                <a:ea typeface="微软雅黑" panose="020B0503020204020204" pitchFamily="34" charset="-122"/>
              </a:rPr>
              <a:t>Manaus是没有桥可以横穿亚马孙河的。故选B。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of the passage?   _________</a:t>
            </a:r>
          </a:p>
          <a:p>
            <a:r>
              <a:rPr lang="en-US" altLang="zh-CN" sz="2400" b="1" dirty="0">
                <a:latin typeface="微软雅黑" panose="020B0503020204020204" pitchFamily="34" charset="-122"/>
                <a:ea typeface="微软雅黑" panose="020B0503020204020204" pitchFamily="34" charset="-122"/>
              </a:rPr>
              <a:t>A. Take a Trip Along the Amazon River</a:t>
            </a:r>
          </a:p>
          <a:p>
            <a:r>
              <a:rPr lang="en-US" altLang="zh-CN" sz="2400" b="1" dirty="0">
                <a:latin typeface="微软雅黑" panose="020B0503020204020204" pitchFamily="34" charset="-122"/>
                <a:ea typeface="微软雅黑" panose="020B0503020204020204" pitchFamily="34" charset="-122"/>
              </a:rPr>
              <a:t>B. The Amazon River—Heaven for Fishes</a:t>
            </a:r>
          </a:p>
          <a:p>
            <a:r>
              <a:rPr lang="en-US" altLang="zh-CN" sz="2400" b="1" dirty="0">
                <a:latin typeface="微软雅黑" panose="020B0503020204020204" pitchFamily="34" charset="-122"/>
                <a:ea typeface="微软雅黑" panose="020B0503020204020204" pitchFamily="34" charset="-122"/>
              </a:rPr>
              <a:t>C. Facts You Should Know About the Amazon River</a:t>
            </a:r>
          </a:p>
          <a:p>
            <a:r>
              <a:rPr lang="en-US" altLang="zh-CN" sz="2400" b="1" dirty="0">
                <a:latin typeface="微软雅黑" panose="020B0503020204020204" pitchFamily="34" charset="-122"/>
                <a:ea typeface="微软雅黑" panose="020B0503020204020204" pitchFamily="34" charset="-122"/>
              </a:rPr>
              <a:t>D. Rainforests Along the Amazon River Are in Danger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3127"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解析：主旨大意题。通读全文可知，文章给我们介绍了亚马孙河，让我们了解</a:t>
            </a:r>
          </a:p>
          <a:p>
            <a:r>
              <a:rPr lang="zh-CN" altLang="en-US" sz="2400" dirty="0">
                <a:latin typeface="微软雅黑" panose="020B0503020204020204" pitchFamily="34" charset="-122"/>
                <a:ea typeface="微软雅黑" panose="020B0503020204020204" pitchFamily="34" charset="-122"/>
              </a:rPr>
              <a:t>到亚马孙河的一些基本常识。故选C。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10" name="左箭头 9">
            <a:hlinkClick r:id="rId7"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635" y="745490"/>
            <a:ext cx="11687810"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 still has a lot to learn about the most powerful and complex part of his body—The brain. Throughout the ages different ideas have been expressed about the working of the human brain.</a:t>
            </a:r>
          </a:p>
          <a:p>
            <a:pPr algn="just"/>
            <a:r>
              <a:rPr lang="en-US" altLang="zh-CN" sz="2400" dirty="0">
                <a:latin typeface="Times New Roman" panose="02020603050405020304" pitchFamily="18" charset="0"/>
                <a:cs typeface="Times New Roman" panose="02020603050405020304" pitchFamily="18" charset="0"/>
              </a:rPr>
              <a:t>      In ancient times man did not think that the brain was the center of mental activity.Aristotle, the philosopher of ancient Greece, thought that the mind was based in the heart.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Then the science has begun to give us some ideas of how the brain really works.</a:t>
            </a:r>
          </a:p>
          <a:p>
            <a:pPr algn="just"/>
            <a:r>
              <a:rPr lang="en-US" altLang="zh-CN" sz="2400" dirty="0">
                <a:latin typeface="Times New Roman" panose="02020603050405020304" pitchFamily="18" charset="0"/>
                <a:cs typeface="Times New Roman" panose="02020603050405020304" pitchFamily="18" charset="0"/>
              </a:rPr>
              <a:t>      During the 19th century scientists found that when certain parts of the brain were damaged, people lost the ability to do certain things. And so, people thought that each part of the brain controlled a different activity.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is not easy to say exactly what each part of the brain does.</a:t>
            </a:r>
          </a:p>
        </p:txBody>
      </p:sp>
      <p:sp>
        <p:nvSpPr>
          <p:cNvPr id="6" name="文本框 5"/>
          <p:cNvSpPr txBox="1"/>
          <p:nvPr>
            <p:custDataLst>
              <p:tags r:id="rId2"/>
            </p:custDataLst>
          </p:nvPr>
        </p:nvSpPr>
        <p:spPr>
          <a:xfrm>
            <a:off x="381855" y="223320"/>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189865" y="4530090"/>
            <a:ext cx="1180909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p>
          <a:p>
            <a:r>
              <a:rPr lang="zh-CN" altLang="en-US" sz="2400">
                <a:latin typeface="Times New Roman" panose="02020603050405020304" pitchFamily="18" charset="0"/>
                <a:cs typeface="Times New Roman" panose="02020603050405020304" pitchFamily="18" charset="0"/>
              </a:rPr>
              <a:t>C. So it is thought that the more work we give our brains, the more work they are able to do.</a:t>
            </a: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p>
        </p:txBody>
      </p:sp>
      <p:sp>
        <p:nvSpPr>
          <p:cNvPr id="7" name="文本框 6"/>
          <p:cNvSpPr txBox="1"/>
          <p:nvPr>
            <p:custDataLst>
              <p:tags r:id="rId3"/>
            </p:custDataLst>
          </p:nvPr>
        </p:nvSpPr>
        <p:spPr>
          <a:xfrm>
            <a:off x="10575925" y="21207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p>
        </p:txBody>
      </p:sp>
      <p:sp>
        <p:nvSpPr>
          <p:cNvPr id="4" name="文本框 3"/>
          <p:cNvSpPr txBox="1"/>
          <p:nvPr>
            <p:custDataLst>
              <p:tags r:id="rId4"/>
            </p:custDataLst>
          </p:nvPr>
        </p:nvSpPr>
        <p:spPr>
          <a:xfrm>
            <a:off x="5796280" y="36479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344089" y="464227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303530"/>
            <a:ext cx="10751185" cy="44081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【解析】逻辑推理题。上文提到亚里士多德曾经以为人是靠心脏来思考的，由此得出人们直到后来才知道人类是用大脑思考的，因此E项“人们直到18世纪才意识到了人脑的重要性”符合语境，故选E。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细节过渡题。根据上下文的内容可知，人类曾经以为大脑的每一个部分都负责控制着某一种特定行为，但后来发现大脑的每个部分的作用并不</a:t>
            </a:r>
          </a:p>
          <a:p>
            <a:pPr marL="0" indent="0">
              <a:buNone/>
            </a:pPr>
            <a:r>
              <a:rPr sz="2400" b="1" dirty="0">
                <a:latin typeface="微软雅黑" panose="020B0503020204020204" pitchFamily="34" charset="-122"/>
                <a:ea typeface="微软雅黑" panose="020B0503020204020204" pitchFamily="34" charset="-122"/>
              </a:rPr>
              <a:t>容易准确说明，故空白处应填入转折的内容，故选A。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Earlier scientists thought that during a man’s lifetime the power of his brain lost. But it is now thought that this is not so.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It has been found that an old person who has always been mentally active has a quicker mind than a young person who has done only physical work.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Other people now believe that we use only 1% of our brains’ full ability. They say that the only limit on the power of the brain is the limit of what we think is possible. Maybe the brain is the most powerful computer in the universe.</a:t>
            </a:r>
          </a:p>
        </p:txBody>
      </p:sp>
      <p:sp>
        <p:nvSpPr>
          <p:cNvPr id="2" name="文本框 1"/>
          <p:cNvSpPr txBox="1"/>
          <p:nvPr>
            <p:custDataLst>
              <p:tags r:id="rId1"/>
            </p:custDataLst>
          </p:nvPr>
        </p:nvSpPr>
        <p:spPr>
          <a:xfrm>
            <a:off x="467360" y="3912235"/>
            <a:ext cx="1143000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p>
          <a:p>
            <a:r>
              <a:rPr lang="zh-CN" altLang="en-US" sz="2400">
                <a:latin typeface="Times New Roman" panose="02020603050405020304" pitchFamily="18" charset="0"/>
                <a:cs typeface="Times New Roman" panose="02020603050405020304" pitchFamily="18" charset="0"/>
              </a:rPr>
              <a:t>C. So it is thought that the more work we give our brains, the more work they are able to do.</a:t>
            </a: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p>
        </p:txBody>
      </p:sp>
      <p:sp>
        <p:nvSpPr>
          <p:cNvPr id="7" name="文本框 6"/>
          <p:cNvSpPr txBox="1"/>
          <p:nvPr>
            <p:custDataLst>
              <p:tags r:id="rId2"/>
            </p:custDataLst>
          </p:nvPr>
        </p:nvSpPr>
        <p:spPr>
          <a:xfrm>
            <a:off x="1236345"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6384925" y="6583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6" name="文本框 5"/>
          <p:cNvSpPr txBox="1"/>
          <p:nvPr>
            <p:custDataLst>
              <p:tags r:id="rId4"/>
            </p:custDataLst>
          </p:nvPr>
        </p:nvSpPr>
        <p:spPr>
          <a:xfrm>
            <a:off x="3341370" y="1382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5153089" y="3089703"/>
            <a:ext cx="1158340" cy="646232"/>
          </a:xfrm>
          <a:prstGeom prst="rect">
            <a:avLst/>
          </a:prstGeom>
        </p:spPr>
      </p:pic>
      <p:sp>
        <p:nvSpPr>
          <p:cNvPr id="10" name="左箭头 9">
            <a:hlinkClick r:id="rId10" action="ppaction://hlinksldjump"/>
          </p:cNvPr>
          <p:cNvSpPr/>
          <p:nvPr>
            <p:custDataLst>
              <p:tags r:id="rId6"/>
            </p:custDataLst>
          </p:nvPr>
        </p:nvSpPr>
        <p:spPr>
          <a:xfrm>
            <a:off x="10041147" y="6107502"/>
            <a:ext cx="1000664" cy="750498"/>
          </a:xfrm>
          <a:prstGeom prst="leftArrow">
            <a:avLst>
              <a:gd name="adj1" fmla="val 4756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【解析】归纳总结题。本段说的是不同的科学家对人脑研究有不同的意见，因此总起句D项“在过去的50年里，人们对大脑的研究有了许多不同的想法”符合语境，故选D。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【解析】逻辑推理题。根据上下文可知，人们否定了“随着年龄的增长，人脑机能会下降”这一观点，所以空白处应填入的是“只要大脑得到了充分的</a:t>
            </a:r>
          </a:p>
          <a:p>
            <a:pPr marL="0" indent="0">
              <a:buNone/>
            </a:pPr>
            <a:r>
              <a:rPr sz="2400" b="1" dirty="0">
                <a:latin typeface="微软雅黑" panose="020B0503020204020204" pitchFamily="34" charset="-122"/>
                <a:ea typeface="微软雅黑" panose="020B0503020204020204" pitchFamily="34" charset="-122"/>
              </a:rPr>
              <a:t>锻炼，就一直有能量思考”。故选B。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【解析】细节推断题。根据上文的例子，经常用脑的老年人比不用脑的年轻人思考得更快，由此可以推测出只要锻炼大脑就能一直工作，故选C。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008521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 you have the experience of walking alone at night? If you are a little </a:t>
            </a:r>
          </a:p>
          <a:p>
            <a:pPr algn="just"/>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(frighten), you can phone your family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(make) sure they know you are safe. But making calls may make you become a target for bad people.</a:t>
            </a:r>
          </a:p>
          <a:p>
            <a:pPr algn="just"/>
            <a:r>
              <a:rPr lang="en-US" altLang="zh-CN" sz="2400" dirty="0">
                <a:latin typeface="Times New Roman" panose="02020603050405020304" pitchFamily="18" charset="0"/>
                <a:cs typeface="Times New Roman" panose="02020603050405020304" pitchFamily="18" charset="0"/>
              </a:rPr>
              <a:t>      Now there is an app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lets your family know your journey. And it will call when it feels you’re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danger.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5597515" y="395195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49770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which/that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094001" y="2426090"/>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make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7391" y="2474246"/>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frightened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0" y="1045895"/>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 want to buy a new cell phone, please. </a:t>
            </a:r>
          </a:p>
          <a:p>
            <a:r>
              <a:rPr lang="en-US" altLang="zh-CN" sz="2800" b="1" dirty="0">
                <a:latin typeface="微软雅黑" panose="020B0503020204020204" pitchFamily="34" charset="-122"/>
                <a:ea typeface="微软雅黑" panose="020B0503020204020204" pitchFamily="34" charset="-122"/>
              </a:rPr>
              <a:t>    W: __________. What kind of cell phone do you want?</a:t>
            </a:r>
          </a:p>
          <a:p>
            <a:r>
              <a:rPr lang="en-US" altLang="zh-CN" sz="2800" b="1" dirty="0">
                <a:latin typeface="微软雅黑" panose="020B0503020204020204" pitchFamily="34" charset="-122"/>
                <a:ea typeface="微软雅黑" panose="020B0503020204020204" pitchFamily="34" charset="-122"/>
              </a:rPr>
              <a:t>A. I am sorry 		B. All right </a:t>
            </a:r>
          </a:p>
          <a:p>
            <a:r>
              <a:rPr lang="en-US" altLang="zh-CN" sz="2800" b="1" dirty="0">
                <a:latin typeface="微软雅黑" panose="020B0503020204020204" pitchFamily="34" charset="-122"/>
                <a:ea typeface="微软雅黑" panose="020B0503020204020204" pitchFamily="34" charset="-122"/>
              </a:rPr>
              <a:t>C. Go ahead 		D. Thanks</a:t>
            </a: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解析：前面句子说“我想买一个新手机”，答语说“你想要那种手机呢”，可</a:t>
            </a:r>
          </a:p>
          <a:p>
            <a:r>
              <a:rPr lang="zh-CN" altLang="en-US" sz="2400" dirty="0">
                <a:latin typeface="微软雅黑" panose="020B0503020204020204" pitchFamily="34" charset="-122"/>
                <a:ea typeface="微软雅黑" panose="020B0503020204020204" pitchFamily="34" charset="-122"/>
              </a:rPr>
              <a:t>知说话人是一个手机销售员，因此他的回答是“好的”。故选B。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考查非谓语动词，根据句意“你晚上独自行走的时候，如果你有一点点害怕”，可以得知“</a:t>
            </a:r>
            <a:r>
              <a:rPr lang="en-US" altLang="zh-CN" sz="2400" b="1" dirty="0">
                <a:latin typeface="微软雅黑" panose="020B0503020204020204" pitchFamily="34" charset="-122"/>
                <a:ea typeface="微软雅黑" panose="020B0503020204020204" pitchFamily="34" charset="-122"/>
              </a:rPr>
              <a:t>frighten”</a:t>
            </a:r>
            <a:r>
              <a:rPr lang="zh-CN" altLang="en-US" sz="2400" b="1" dirty="0">
                <a:latin typeface="微软雅黑" panose="020B0503020204020204" pitchFamily="34" charset="-122"/>
                <a:ea typeface="微软雅黑" panose="020B0503020204020204" pitchFamily="34" charset="-122"/>
              </a:rPr>
              <a:t>要用过去分词形式做表语。</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考查非谓语动词，根据句意“你可以打电话给你家人”是为了“确保让他们知道你很安全”，用动词不定式</a:t>
            </a:r>
            <a:r>
              <a:rPr lang="en-US" altLang="zh-CN" sz="2400" b="1" dirty="0">
                <a:latin typeface="微软雅黑" panose="020B0503020204020204" pitchFamily="34" charset="-122"/>
                <a:ea typeface="微软雅黑" panose="020B0503020204020204" pitchFamily="34" charset="-122"/>
              </a:rPr>
              <a:t>to do</a:t>
            </a:r>
            <a:r>
              <a:rPr lang="zh-CN" altLang="en-US" sz="2400" b="1" dirty="0">
                <a:latin typeface="微软雅黑" panose="020B0503020204020204" pitchFamily="34" charset="-122"/>
                <a:ea typeface="微软雅黑" panose="020B0503020204020204" pitchFamily="34" charset="-122"/>
              </a:rPr>
              <a:t>表示目的。</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考查定语从句，通过分析句子结构得知“</a:t>
            </a:r>
            <a:r>
              <a:rPr lang="en-US" altLang="zh-CN" sz="2400" b="1" dirty="0">
                <a:latin typeface="微软雅黑" panose="020B0503020204020204" pitchFamily="34" charset="-122"/>
                <a:ea typeface="微软雅黑" panose="020B0503020204020204" pitchFamily="34" charset="-122"/>
              </a:rPr>
              <a:t>lets your family know your journey”</a:t>
            </a:r>
            <a:r>
              <a:rPr lang="zh-CN" altLang="en-US" sz="2400" b="1" dirty="0">
                <a:latin typeface="微软雅黑" panose="020B0503020204020204" pitchFamily="34" charset="-122"/>
                <a:ea typeface="微软雅黑" panose="020B0503020204020204" pitchFamily="34" charset="-122"/>
              </a:rPr>
              <a:t>做定语修饰先行词“</a:t>
            </a:r>
            <a:r>
              <a:rPr lang="en-US" altLang="zh-CN" sz="2400" b="1" dirty="0">
                <a:latin typeface="微软雅黑" panose="020B0503020204020204" pitchFamily="34" charset="-122"/>
                <a:ea typeface="微软雅黑" panose="020B0503020204020204" pitchFamily="34" charset="-122"/>
              </a:rPr>
              <a:t>an app”</a:t>
            </a:r>
            <a:r>
              <a:rPr lang="zh-CN" altLang="en-US" sz="2400" b="1" dirty="0">
                <a:latin typeface="微软雅黑" panose="020B0503020204020204" pitchFamily="34" charset="-122"/>
                <a:ea typeface="微软雅黑" panose="020B0503020204020204" pitchFamily="34" charset="-122"/>
              </a:rPr>
              <a:t>，而关系代词</a:t>
            </a:r>
            <a:r>
              <a:rPr lang="en-US" altLang="zh-CN" sz="2400" b="1" dirty="0">
                <a:latin typeface="微软雅黑" panose="020B0503020204020204" pitchFamily="34" charset="-122"/>
                <a:ea typeface="微软雅黑" panose="020B0503020204020204" pitchFamily="34" charset="-122"/>
              </a:rPr>
              <a:t>which/that</a:t>
            </a:r>
            <a:r>
              <a:rPr lang="zh-CN" altLang="en-US" sz="2400" b="1" dirty="0">
                <a:latin typeface="微软雅黑" panose="020B0503020204020204" pitchFamily="34" charset="-122"/>
                <a:ea typeface="微软雅黑" panose="020B0503020204020204" pitchFamily="34" charset="-122"/>
              </a:rPr>
              <a:t>在从句中做主语，不能省略。</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考查介词，固定短语</a:t>
            </a:r>
            <a:r>
              <a:rPr lang="en-US" altLang="zh-CN" sz="2400" b="1" dirty="0">
                <a:latin typeface="微软雅黑" panose="020B0503020204020204" pitchFamily="34" charset="-122"/>
                <a:ea typeface="微软雅黑" panose="020B0503020204020204" pitchFamily="34" charset="-122"/>
              </a:rPr>
              <a:t>in danger</a:t>
            </a:r>
            <a:r>
              <a:rPr lang="zh-CN" altLang="en-US" sz="2400" b="1" dirty="0">
                <a:latin typeface="微软雅黑" panose="020B0503020204020204" pitchFamily="34" charset="-122"/>
                <a:ea typeface="微软雅黑" panose="020B0503020204020204" pitchFamily="34" charset="-122"/>
              </a:rPr>
              <a:t>表示“处于危险之中”。</a:t>
            </a: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8" name="文本框 7"/>
          <p:cNvSpPr txBox="1"/>
          <p:nvPr/>
        </p:nvSpPr>
        <p:spPr>
          <a:xfrm>
            <a:off x="868166" y="474579"/>
            <a:ext cx="11090953"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app is called the Companion. Before you start your journey, you put your starting place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finishing place into the app. Then you send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(they) to your companion. The companion can be anyone in your phone book, and they needn’t have the app.</a:t>
            </a:r>
          </a:p>
          <a:p>
            <a:pPr algn="just"/>
            <a:r>
              <a:rPr lang="en-US" altLang="zh-CN" sz="2400" dirty="0">
                <a:latin typeface="Times New Roman" panose="02020603050405020304" pitchFamily="18" charset="0"/>
                <a:cs typeface="Times New Roman" panose="02020603050405020304" pitchFamily="18" charset="0"/>
              </a:rPr>
              <a:t>     The app will tell your companion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you are at any time. And it will show a button on your phone screen every few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(minute), asking “Are you OK?” If you don’t press the button in 15 seconds, your companion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(get) an alarm. And it will be ready to call the police for help.</a:t>
            </a:r>
          </a:p>
          <a:p>
            <a:pPr algn="just"/>
            <a:r>
              <a:rPr lang="en-US" altLang="zh-CN" sz="2400" dirty="0">
                <a:latin typeface="Times New Roman" panose="02020603050405020304" pitchFamily="18" charset="0"/>
                <a:cs typeface="Times New Roman" panose="02020603050405020304" pitchFamily="18" charset="0"/>
              </a:rPr>
              <a:t>     With the app, you will never worry about going home alone.</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9585789" y="90685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91244" y="864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79705" y="44518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742788" y="1951906"/>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5963920" y="2340610"/>
            <a:ext cx="20554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8374038" y="266347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will get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770" y="192833"/>
            <a:ext cx="1206506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50. The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考查冠词，根据句意“这款</a:t>
            </a:r>
            <a:r>
              <a:rPr lang="en-US" sz="2400" b="1" dirty="0">
                <a:latin typeface="微软雅黑" panose="020B0503020204020204" pitchFamily="34" charset="-122"/>
                <a:ea typeface="微软雅黑" panose="020B0503020204020204" pitchFamily="34" charset="-122"/>
              </a:rPr>
              <a:t>app</a:t>
            </a:r>
            <a:r>
              <a:rPr lang="zh-CN" altLang="en-US" sz="2400" b="1" dirty="0">
                <a:latin typeface="微软雅黑" panose="020B0503020204020204" pitchFamily="34" charset="-122"/>
                <a:ea typeface="微软雅黑" panose="020B0503020204020204" pitchFamily="34" charset="-122"/>
              </a:rPr>
              <a:t>被叫做伴侣”，定冠词</a:t>
            </a:r>
            <a:r>
              <a:rPr lang="en-US" sz="2400" b="1" dirty="0">
                <a:latin typeface="微软雅黑" panose="020B0503020204020204" pitchFamily="34" charset="-122"/>
                <a:ea typeface="微软雅黑" panose="020B0503020204020204" pitchFamily="34" charset="-122"/>
              </a:rPr>
              <a:t>the</a:t>
            </a:r>
            <a:r>
              <a:rPr lang="zh-CN" altLang="en-US" sz="2400" b="1" dirty="0">
                <a:latin typeface="微软雅黑" panose="020B0503020204020204" pitchFamily="34" charset="-122"/>
                <a:ea typeface="微软雅黑" panose="020B0503020204020204" pitchFamily="34" charset="-122"/>
              </a:rPr>
              <a:t>表示特指。</a:t>
            </a:r>
          </a:p>
          <a:p>
            <a:pPr marL="0" indent="0">
              <a:buNone/>
            </a:pPr>
            <a:r>
              <a:rPr lang="en-US" altLang="zh-CN" sz="2400" b="1" dirty="0">
                <a:latin typeface="微软雅黑" panose="020B0503020204020204" pitchFamily="34" charset="-122"/>
                <a:ea typeface="微软雅黑" panose="020B0503020204020204" pitchFamily="34" charset="-122"/>
              </a:rPr>
              <a:t>51. </a:t>
            </a:r>
            <a:r>
              <a:rPr lang="en-US" sz="2400" b="1" dirty="0">
                <a:latin typeface="微软雅黑" panose="020B0503020204020204" pitchFamily="34" charset="-122"/>
                <a:ea typeface="微软雅黑" panose="020B0503020204020204" pitchFamily="34" charset="-122"/>
              </a:rPr>
              <a:t>and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考查连词，根据句意“你将起始地点和终点输入</a:t>
            </a:r>
            <a:r>
              <a:rPr lang="en-US" sz="2400" b="1" dirty="0">
                <a:latin typeface="微软雅黑" panose="020B0503020204020204" pitchFamily="34" charset="-122"/>
                <a:ea typeface="微软雅黑" panose="020B0503020204020204" pitchFamily="34" charset="-122"/>
              </a:rPr>
              <a:t>app”，</a:t>
            </a:r>
            <a:r>
              <a:rPr lang="zh-CN" altLang="en-US" sz="2400" b="1" dirty="0">
                <a:latin typeface="微软雅黑" panose="020B0503020204020204" pitchFamily="34" charset="-122"/>
                <a:ea typeface="微软雅黑" panose="020B0503020204020204" pitchFamily="34" charset="-122"/>
              </a:rPr>
              <a:t>可以得知</a:t>
            </a:r>
            <a:r>
              <a:rPr lang="en-US" sz="2400" b="1" dirty="0">
                <a:latin typeface="微软雅黑" panose="020B0503020204020204" pitchFamily="34" charset="-122"/>
                <a:ea typeface="微软雅黑" panose="020B0503020204020204" pitchFamily="34" charset="-122"/>
              </a:rPr>
              <a:t>starting place</a:t>
            </a:r>
            <a:r>
              <a:rPr lang="zh-CN" altLang="en-US" sz="2400" b="1" dirty="0">
                <a:latin typeface="微软雅黑" panose="020B0503020204020204" pitchFamily="34" charset="-122"/>
                <a:ea typeface="微软雅黑" panose="020B0503020204020204" pitchFamily="34" charset="-122"/>
              </a:rPr>
              <a:t>和</a:t>
            </a:r>
            <a:r>
              <a:rPr lang="en-US" sz="2400" b="1" dirty="0">
                <a:latin typeface="微软雅黑" panose="020B0503020204020204" pitchFamily="34" charset="-122"/>
                <a:ea typeface="微软雅黑" panose="020B0503020204020204" pitchFamily="34" charset="-122"/>
              </a:rPr>
              <a:t>finishing place</a:t>
            </a:r>
            <a:r>
              <a:rPr lang="zh-CN" altLang="en-US" sz="2400" b="1" dirty="0">
                <a:latin typeface="微软雅黑" panose="020B0503020204020204" pitchFamily="34" charset="-122"/>
                <a:ea typeface="微软雅黑" panose="020B0503020204020204" pitchFamily="34" charset="-122"/>
              </a:rPr>
              <a:t>是并列关系。</a:t>
            </a:r>
          </a:p>
          <a:p>
            <a:pPr marL="0" indent="0">
              <a:buNone/>
            </a:pPr>
            <a:r>
              <a:rPr lang="en-US" altLang="zh-CN" sz="2400" b="1" dirty="0">
                <a:latin typeface="微软雅黑" panose="020B0503020204020204" pitchFamily="34" charset="-122"/>
                <a:ea typeface="微软雅黑" panose="020B0503020204020204" pitchFamily="34" charset="-122"/>
              </a:rPr>
              <a:t>52. </a:t>
            </a:r>
            <a:r>
              <a:rPr lang="en-US" sz="2400" b="1" dirty="0">
                <a:latin typeface="微软雅黑" panose="020B0503020204020204" pitchFamily="34" charset="-122"/>
                <a:ea typeface="微软雅黑" panose="020B0503020204020204" pitchFamily="34" charset="-122"/>
              </a:rPr>
              <a:t>them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考查代词，通过分析句子结构，谓语动词</a:t>
            </a:r>
            <a:r>
              <a:rPr lang="en-US" sz="2400" b="1" dirty="0">
                <a:latin typeface="微软雅黑" panose="020B0503020204020204" pitchFamily="34" charset="-122"/>
                <a:ea typeface="微软雅黑" panose="020B0503020204020204" pitchFamily="34" charset="-122"/>
              </a:rPr>
              <a:t>send</a:t>
            </a:r>
            <a:r>
              <a:rPr lang="zh-CN" altLang="en-US" sz="2400" b="1" dirty="0">
                <a:latin typeface="微软雅黑" panose="020B0503020204020204" pitchFamily="34" charset="-122"/>
                <a:ea typeface="微软雅黑" panose="020B0503020204020204" pitchFamily="34" charset="-122"/>
              </a:rPr>
              <a:t>后加宾语，所以</a:t>
            </a:r>
            <a:r>
              <a:rPr lang="en-US" sz="2400" b="1" dirty="0">
                <a:latin typeface="微软雅黑" panose="020B0503020204020204" pitchFamily="34" charset="-122"/>
                <a:ea typeface="微软雅黑" panose="020B0503020204020204" pitchFamily="34" charset="-122"/>
              </a:rPr>
              <a:t>they</a:t>
            </a:r>
            <a:r>
              <a:rPr lang="zh-CN" altLang="en-US" sz="2400" b="1" dirty="0">
                <a:latin typeface="微软雅黑" panose="020B0503020204020204" pitchFamily="34" charset="-122"/>
                <a:ea typeface="微软雅黑" panose="020B0503020204020204" pitchFamily="34" charset="-122"/>
              </a:rPr>
              <a:t>要用宾格形式。</a:t>
            </a:r>
          </a:p>
          <a:p>
            <a:pPr marL="0" indent="0">
              <a:buNone/>
            </a:pPr>
            <a:r>
              <a:rPr lang="en-US" altLang="zh-CN" sz="2400" b="1" dirty="0">
                <a:latin typeface="微软雅黑" panose="020B0503020204020204" pitchFamily="34" charset="-122"/>
                <a:ea typeface="微软雅黑" panose="020B0503020204020204" pitchFamily="34" charset="-122"/>
              </a:rPr>
              <a:t>53. </a:t>
            </a:r>
            <a:r>
              <a:rPr lang="en-US" sz="2400" b="1" dirty="0">
                <a:latin typeface="微软雅黑" panose="020B0503020204020204" pitchFamily="34" charset="-122"/>
                <a:ea typeface="微软雅黑" panose="020B0503020204020204" pitchFamily="34" charset="-122"/>
              </a:rPr>
              <a:t>where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考查名词性从句，固定短语</a:t>
            </a:r>
            <a:r>
              <a:rPr lang="en-US" sz="2400" b="1" dirty="0">
                <a:latin typeface="微软雅黑" panose="020B0503020204020204" pitchFamily="34" charset="-122"/>
                <a:ea typeface="微软雅黑" panose="020B0503020204020204" pitchFamily="34" charset="-122"/>
              </a:rPr>
              <a:t>tell sb. </a:t>
            </a:r>
            <a:r>
              <a:rPr lang="en-US" sz="2400" b="1" dirty="0" err="1">
                <a:latin typeface="微软雅黑" panose="020B0503020204020204" pitchFamily="34" charset="-122"/>
                <a:ea typeface="微软雅黑" panose="020B0503020204020204" pitchFamily="34" charset="-122"/>
              </a:rPr>
              <a:t>sth</a:t>
            </a:r>
            <a:r>
              <a:rPr lang="en-US"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表示“告诉某人某事”，通过分析句子结构得知</a:t>
            </a:r>
            <a:r>
              <a:rPr lang="zh-CN" altLang="en-US" sz="2400" b="1">
                <a:latin typeface="微软雅黑" panose="020B0503020204020204" pitchFamily="34" charset="-122"/>
                <a:ea typeface="微软雅黑" panose="020B0503020204020204" pitchFamily="34" charset="-122"/>
              </a:rPr>
              <a:t>“</a:t>
            </a:r>
            <a:r>
              <a:rPr lang="zh-CN" altLang="en-US" sz="2400" b="1" u="sng">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  </a:t>
            </a:r>
            <a:r>
              <a:rPr lang="en-US" sz="2400" b="1" dirty="0">
                <a:latin typeface="微软雅黑" panose="020B0503020204020204" pitchFamily="34" charset="-122"/>
                <a:ea typeface="微软雅黑" panose="020B0503020204020204" pitchFamily="34" charset="-122"/>
              </a:rPr>
              <a:t>you are at any time”</a:t>
            </a:r>
            <a:r>
              <a:rPr lang="zh-CN" altLang="en-US" sz="2400" b="1" dirty="0">
                <a:latin typeface="微软雅黑" panose="020B0503020204020204" pitchFamily="34" charset="-122"/>
                <a:ea typeface="微软雅黑" panose="020B0503020204020204" pitchFamily="34" charset="-122"/>
              </a:rPr>
              <a:t>在句子中做</a:t>
            </a:r>
            <a:r>
              <a:rPr lang="en-US" sz="2400" b="1" dirty="0">
                <a:latin typeface="微软雅黑" panose="020B0503020204020204" pitchFamily="34" charset="-122"/>
                <a:ea typeface="微软雅黑" panose="020B0503020204020204" pitchFamily="34" charset="-122"/>
              </a:rPr>
              <a:t>tell</a:t>
            </a:r>
            <a:r>
              <a:rPr lang="zh-CN" altLang="en-US" sz="2400" b="1" dirty="0">
                <a:latin typeface="微软雅黑" panose="020B0503020204020204" pitchFamily="34" charset="-122"/>
                <a:ea typeface="微软雅黑" panose="020B0503020204020204" pitchFamily="34" charset="-122"/>
              </a:rPr>
              <a:t>的宾语，是一个宾语从句；而从句意中得知“这个</a:t>
            </a:r>
            <a:r>
              <a:rPr lang="en-US" sz="2400" b="1" dirty="0">
                <a:latin typeface="微软雅黑" panose="020B0503020204020204" pitchFamily="34" charset="-122"/>
                <a:ea typeface="微软雅黑" panose="020B0503020204020204" pitchFamily="34" charset="-122"/>
              </a:rPr>
              <a:t>app</a:t>
            </a:r>
            <a:r>
              <a:rPr lang="zh-CN" altLang="en-US" sz="2400" b="1" dirty="0">
                <a:latin typeface="微软雅黑" panose="020B0503020204020204" pitchFamily="34" charset="-122"/>
                <a:ea typeface="微软雅黑" panose="020B0503020204020204" pitchFamily="34" charset="-122"/>
              </a:rPr>
              <a:t>随时将告知你的同伴你在哪里”。</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54. minutes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a:t>
            </a:r>
            <a:r>
              <a:rPr lang="en-US" altLang="zh-CN" sz="2400" b="1" dirty="0">
                <a:latin typeface="微软雅黑" panose="020B0503020204020204" pitchFamily="34" charset="-122"/>
                <a:ea typeface="微软雅黑" panose="020B0503020204020204" pitchFamily="34" charset="-122"/>
              </a:rPr>
              <a:t>minute</a:t>
            </a:r>
            <a:r>
              <a:rPr lang="zh-CN" altLang="en-US" sz="2400" b="1" dirty="0">
                <a:latin typeface="微软雅黑" panose="020B0503020204020204" pitchFamily="34" charset="-122"/>
                <a:ea typeface="微软雅黑" panose="020B0503020204020204" pitchFamily="34" charset="-122"/>
              </a:rPr>
              <a:t>是可数名词，修饰语</a:t>
            </a:r>
            <a:r>
              <a:rPr lang="en-US" altLang="zh-CN" sz="2400" b="1" dirty="0">
                <a:latin typeface="微软雅黑" panose="020B0503020204020204" pitchFamily="34" charset="-122"/>
                <a:ea typeface="微软雅黑" panose="020B0503020204020204" pitchFamily="34" charset="-122"/>
              </a:rPr>
              <a:t>few</a:t>
            </a:r>
            <a:r>
              <a:rPr lang="zh-CN" altLang="en-US" sz="2400" b="1" dirty="0">
                <a:latin typeface="微软雅黑" panose="020B0503020204020204" pitchFamily="34" charset="-122"/>
                <a:ea typeface="微软雅黑" panose="020B0503020204020204" pitchFamily="34" charset="-122"/>
              </a:rPr>
              <a:t>后面一般加可数名词的复数形式。</a:t>
            </a:r>
          </a:p>
          <a:p>
            <a:pPr marL="0" indent="0">
              <a:buNone/>
            </a:pPr>
            <a:r>
              <a:rPr lang="en-US" altLang="zh-CN" sz="2400" b="1" dirty="0">
                <a:latin typeface="微软雅黑" panose="020B0503020204020204" pitchFamily="34" charset="-122"/>
                <a:ea typeface="微软雅黑" panose="020B0503020204020204" pitchFamily="34" charset="-122"/>
              </a:rPr>
              <a:t>55. will get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考查动词时态，“</a:t>
            </a:r>
            <a:r>
              <a:rPr lang="en-US" altLang="zh-CN" sz="2400" b="1" dirty="0">
                <a:latin typeface="微软雅黑" panose="020B0503020204020204" pitchFamily="34" charset="-122"/>
                <a:ea typeface="微软雅黑" panose="020B0503020204020204" pitchFamily="34" charset="-122"/>
              </a:rPr>
              <a:t>If you don’t press the button in 15 seconds, your companion 65 (get) an alarm”</a:t>
            </a:r>
            <a:r>
              <a:rPr lang="zh-CN" altLang="en-US" sz="2400" b="1" dirty="0">
                <a:latin typeface="微软雅黑" panose="020B0503020204020204" pitchFamily="34" charset="-122"/>
                <a:ea typeface="微软雅黑" panose="020B0503020204020204" pitchFamily="34" charset="-122"/>
              </a:rPr>
              <a:t>是一个条件状语从句，在条件状语从句中谓语一般要符合“主将从现”原则，所以</a:t>
            </a:r>
            <a:r>
              <a:rPr lang="en-US" altLang="zh-CN" sz="2400" b="1" dirty="0">
                <a:latin typeface="微软雅黑" panose="020B0503020204020204" pitchFamily="34" charset="-122"/>
                <a:ea typeface="微软雅黑" panose="020B0503020204020204" pitchFamily="34" charset="-122"/>
              </a:rPr>
              <a:t>get</a:t>
            </a:r>
            <a:r>
              <a:rPr lang="zh-CN" altLang="en-US" sz="2400" b="1" dirty="0">
                <a:latin typeface="微软雅黑" panose="020B0503020204020204" pitchFamily="34" charset="-122"/>
                <a:ea typeface="微软雅黑" panose="020B0503020204020204" pitchFamily="34" charset="-122"/>
              </a:rPr>
              <a:t>要用一般将来时。</a:t>
            </a:r>
          </a:p>
        </p:txBody>
      </p:sp>
      <p:grpSp>
        <p:nvGrpSpPr>
          <p:cNvPr id="69" name="Group 4"/>
          <p:cNvGrpSpPr/>
          <p:nvPr/>
        </p:nvGrpSpPr>
        <p:grpSpPr>
          <a:xfrm>
            <a:off x="10633710" y="4672330"/>
            <a:ext cx="1508125" cy="204914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556895" y="1445260"/>
            <a:ext cx="11098530"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Not until he told me 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我才意识到发生了什么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doctor’s suggestion is 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他要去国外旅游一趟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car goes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以每小时八十英里的速度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How I wish 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我昨天遇见了他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On the top of the mountain 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有一座寺庙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546090" y="5387975"/>
            <a:ext cx="37382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stands a temple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334390" y="374307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at the speed of eighty miles an hour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619750" y="2686050"/>
            <a:ext cx="55232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 should go abroad for a trip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31793" y="1627268"/>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did I realize what had happened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851356" y="484897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had met him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Alice</a:t>
            </a:r>
            <a:r>
              <a:rPr lang="zh-CN" altLang="en-US" sz="2400" dirty="0">
                <a:latin typeface="Times New Roman" panose="02020603050405020304" pitchFamily="18" charset="0"/>
                <a:cs typeface="Times New Roman" panose="02020603050405020304" pitchFamily="18" charset="0"/>
              </a:rPr>
              <a:t>。刚才</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来电话，说星期五上午</a:t>
            </a:r>
            <a:r>
              <a:rPr lang="en-US" altLang="zh-CN" sz="2400" dirty="0">
                <a:latin typeface="Times New Roman" panose="02020603050405020304" pitchFamily="18" charset="0"/>
                <a:cs typeface="Times New Roman" panose="02020603050405020304" pitchFamily="18" charset="0"/>
              </a:rPr>
              <a:t>10</a:t>
            </a:r>
            <a:r>
              <a:rPr lang="zh-CN" altLang="en-US" sz="2400" dirty="0">
                <a:latin typeface="Times New Roman" panose="02020603050405020304" pitchFamily="18" charset="0"/>
                <a:cs typeface="Times New Roman" panose="02020603050405020304" pitchFamily="18" charset="0"/>
              </a:rPr>
              <a:t>点钟来办公室，要找你的同事</a:t>
            </a:r>
            <a:r>
              <a:rPr lang="en-US" altLang="zh-CN" sz="2400" dirty="0">
                <a:latin typeface="Times New Roman" panose="02020603050405020304" pitchFamily="18" charset="0"/>
                <a:cs typeface="Times New Roman" panose="02020603050405020304" pitchFamily="18" charset="0"/>
              </a:rPr>
              <a:t>Tom </a:t>
            </a:r>
            <a:r>
              <a:rPr lang="zh-CN" altLang="en-US" sz="2400" dirty="0">
                <a:latin typeface="Times New Roman" panose="02020603050405020304" pitchFamily="18" charset="0"/>
                <a:cs typeface="Times New Roman" panose="02020603050405020304" pitchFamily="18" charset="0"/>
              </a:rPr>
              <a:t>商谈要事，希望他明天在办公室等候。如果认为时间不便，请给</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回电话，电话号码为</a:t>
            </a:r>
            <a:r>
              <a:rPr lang="en-US" altLang="zh-CN" sz="2400" dirty="0">
                <a:latin typeface="Times New Roman" panose="02020603050405020304" pitchFamily="18" charset="0"/>
                <a:cs typeface="Times New Roman" panose="02020603050405020304" pitchFamily="18" charset="0"/>
              </a:rPr>
              <a:t>8756432</a:t>
            </a:r>
            <a:r>
              <a:rPr lang="zh-CN" altLang="en-US" sz="2400" dirty="0">
                <a:latin typeface="Times New Roman" panose="02020603050405020304" pitchFamily="18" charset="0"/>
                <a:cs typeface="Times New Roman" panose="02020603050405020304" pitchFamily="18" charset="0"/>
              </a:rPr>
              <a:t>。请用英语给</a:t>
            </a:r>
            <a:r>
              <a:rPr lang="en-US" altLang="zh-CN" sz="2400" dirty="0">
                <a:latin typeface="Times New Roman" panose="02020603050405020304" pitchFamily="18" charset="0"/>
                <a:cs typeface="Times New Roman" panose="02020603050405020304" pitchFamily="18" charset="0"/>
              </a:rPr>
              <a:t>Jack</a:t>
            </a:r>
            <a:r>
              <a:rPr lang="zh-CN" altLang="en-US" sz="2400" dirty="0">
                <a:latin typeface="Times New Roman" panose="02020603050405020304" pitchFamily="18" charset="0"/>
                <a:cs typeface="Times New Roman" panose="02020603050405020304" pitchFamily="18" charset="0"/>
              </a:rPr>
              <a:t>写一张留言条，并注明具体留言时间。</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左箭头 5">
            <a:hlinkClick r:id="rId4"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圆角矩形 1">
            <a:hlinkClick r:id="rId5" action="ppaction://hlinksldjump"/>
          </p:cNvPr>
          <p:cNvSpPr/>
          <p:nvPr>
            <p:custDataLst>
              <p:tags r:id="rId2"/>
            </p:custDataLst>
          </p:nvPr>
        </p:nvSpPr>
        <p:spPr>
          <a:xfrm>
            <a:off x="4147820" y="524002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9 a.m., April 16</a:t>
            </a:r>
          </a:p>
          <a:p>
            <a:pPr marL="0" indent="0" algn="just">
              <a:buNone/>
            </a:pPr>
            <a:r>
              <a:rPr lang="en-US" altLang="zh-CN" sz="2400" b="1" dirty="0">
                <a:latin typeface="微软雅黑" panose="020B0503020204020204" pitchFamily="34" charset="-122"/>
                <a:ea typeface="微软雅黑" panose="020B0503020204020204" pitchFamily="34" charset="-122"/>
              </a:rPr>
              <a:t>Tom, </a:t>
            </a:r>
          </a:p>
          <a:p>
            <a:pPr marL="0" indent="0" algn="just">
              <a:buNone/>
            </a:pPr>
            <a:r>
              <a:rPr lang="en-US" altLang="zh-CN" sz="2400" b="1" dirty="0">
                <a:latin typeface="微软雅黑" panose="020B0503020204020204" pitchFamily="34" charset="-122"/>
                <a:ea typeface="微软雅黑" panose="020B0503020204020204" pitchFamily="34" charset="-122"/>
              </a:rPr>
              <a:t>      John has just called. He said he would come to meet you at 10 o’clock on Friday morning. He has something important to talk with you. Please wait for him in your office. If the time is not suitable, please call him back at 8756432.</a:t>
            </a:r>
          </a:p>
          <a:p>
            <a:pPr marL="0" indent="0" algn="r">
              <a:buNone/>
            </a:pPr>
            <a:r>
              <a:rPr lang="en-US" altLang="zh-CN" sz="2400" b="1" dirty="0">
                <a:latin typeface="微软雅黑" panose="020B0503020204020204" pitchFamily="34" charset="-122"/>
                <a:ea typeface="微软雅黑" panose="020B0503020204020204" pitchFamily="34" charset="-122"/>
              </a:rPr>
              <a:t>Alice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
        <p:nvSpPr>
          <p:cNvPr id="4" name="左箭头 3">
            <a:hlinkClick r:id="rId6"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4" name="文本框 3"/>
          <p:cNvSpPr txBox="1"/>
          <p:nvPr/>
        </p:nvSpPr>
        <p:spPr>
          <a:xfrm>
            <a:off x="966037" y="206607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652779" y="921582"/>
            <a:ext cx="11057957"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
        <p:nvSpPr>
          <p:cNvPr id="7" name="左箭头 6">
            <a:hlinkClick r:id="rId4"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Lisa, I’m going to have a job interview 	tomorrow. </a:t>
            </a:r>
          </a:p>
          <a:p>
            <a:r>
              <a:rPr lang="en-US" altLang="zh-CN" sz="2800" b="1" dirty="0">
                <a:latin typeface="微软雅黑" panose="020B0503020204020204" pitchFamily="34" charset="-122"/>
                <a:ea typeface="微软雅黑" panose="020B0503020204020204" pitchFamily="34" charset="-122"/>
              </a:rPr>
              <a:t>    W: Oh, __________! </a:t>
            </a:r>
          </a:p>
          <a:p>
            <a:r>
              <a:rPr lang="en-US" altLang="zh-CN" sz="2800" b="1" dirty="0">
                <a:latin typeface="微软雅黑" panose="020B0503020204020204" pitchFamily="34" charset="-122"/>
                <a:ea typeface="微软雅黑" panose="020B0503020204020204" pitchFamily="34" charset="-122"/>
              </a:rPr>
              <a:t>A. Cheers		 	B. good luck </a:t>
            </a:r>
          </a:p>
          <a:p>
            <a:r>
              <a:rPr lang="en-US" altLang="zh-CN" sz="2800" b="1" dirty="0">
                <a:latin typeface="微软雅黑" panose="020B0503020204020204" pitchFamily="34" charset="-122"/>
                <a:ea typeface="微软雅黑" panose="020B0503020204020204" pitchFamily="34" charset="-122"/>
              </a:rPr>
              <a:t>C. come on 		D. congratulations</a:t>
            </a:r>
          </a:p>
        </p:txBody>
      </p:sp>
      <p:sp>
        <p:nvSpPr>
          <p:cNvPr id="11" name="文本框 10"/>
          <p:cNvSpPr txBox="1"/>
          <p:nvPr/>
        </p:nvSpPr>
        <p:spPr>
          <a:xfrm>
            <a:off x="4019942" y="1558347"/>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前面句子说“我明天要去面试”，说话人当然应该祝他好运。故选B。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Everything is ready for the meeting, __________?</a:t>
            </a:r>
          </a:p>
          <a:p>
            <a:r>
              <a:rPr lang="en-US" altLang="zh-CN" sz="2400" b="1" dirty="0">
                <a:latin typeface="微软雅黑" panose="020B0503020204020204" pitchFamily="34" charset="-122"/>
                <a:ea typeface="微软雅黑" panose="020B0503020204020204" pitchFamily="34" charset="-122"/>
              </a:rPr>
              <a:t>	A. isn’t it 	    B. are there	 C. don’t they 	D. does they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解析：本题是对反意疑问句的考查。根据“前肯后否，前否后肯”的规律，疑</a:t>
            </a:r>
          </a:p>
          <a:p>
            <a:r>
              <a:rPr lang="zh-CN" altLang="en-US" sz="2400" dirty="0">
                <a:latin typeface="微软雅黑" panose="020B0503020204020204" pitchFamily="34" charset="-122"/>
                <a:ea typeface="微软雅黑" panose="020B0503020204020204" pitchFamily="34" charset="-122"/>
              </a:rPr>
              <a:t>问句部分用否定。另外，everything代指事情用单数，故选A。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Mary can __________ speak English, can she?</a:t>
            </a:r>
          </a:p>
          <a:p>
            <a:r>
              <a:rPr lang="en-US" altLang="zh-CN" sz="2400" b="1" dirty="0">
                <a:latin typeface="微软雅黑" panose="020B0503020204020204" pitchFamily="34" charset="-122"/>
                <a:ea typeface="微软雅黑" panose="020B0503020204020204" pitchFamily="34" charset="-122"/>
              </a:rPr>
              <a:t>	A. nearly 	B. almost 	C. hardly 	D. hard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解析：本题是对反意疑问句的考查。根据“前肯后否，前否后肯”的规律，疑</a:t>
            </a:r>
          </a:p>
          <a:p>
            <a:r>
              <a:rPr lang="zh-CN" altLang="en-US" sz="2400" dirty="0">
                <a:latin typeface="微软雅黑" panose="020B0503020204020204" pitchFamily="34" charset="-122"/>
                <a:ea typeface="微软雅黑" panose="020B0503020204020204" pitchFamily="34" charset="-122"/>
              </a:rPr>
              <a:t>问句部分用的是肯定形式，那前面句子部分需要一个否定词，故选C。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4" name="文本框 3"/>
          <p:cNvSpPr txBox="1"/>
          <p:nvPr/>
        </p:nvSpPr>
        <p:spPr>
          <a:xfrm>
            <a:off x="445375" y="1027506"/>
            <a:ext cx="116678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quickly bad news travels!</a:t>
            </a:r>
          </a:p>
          <a:p>
            <a:r>
              <a:rPr lang="en-US" altLang="zh-CN" sz="2400" b="1" dirty="0">
                <a:latin typeface="微软雅黑" panose="020B0503020204020204" pitchFamily="34" charset="-122"/>
                <a:ea typeface="微软雅黑" panose="020B0503020204020204" pitchFamily="34" charset="-122"/>
              </a:rPr>
              <a:t>	A. What 	B. What a	 C. How 	D. How a</a:t>
            </a: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a:t>
            </a:r>
            <a:r>
              <a:rPr sz="2400" dirty="0" err="1">
                <a:latin typeface="微软雅黑" panose="020B0503020204020204" pitchFamily="34" charset="-122"/>
                <a:ea typeface="微软雅黑" panose="020B0503020204020204" pitchFamily="34" charset="-122"/>
              </a:rPr>
              <a:t>本题是对感叹句的考查。根据句型：How+</a:t>
            </a:r>
            <a:r>
              <a:rPr sz="2400" i="1" dirty="0" err="1">
                <a:latin typeface="微软雅黑" panose="020B0503020204020204" pitchFamily="34" charset="-122"/>
                <a:ea typeface="微软雅黑" panose="020B0503020204020204" pitchFamily="34" charset="-122"/>
              </a:rPr>
              <a:t>adj</a:t>
            </a:r>
            <a:r>
              <a:rPr sz="2400" dirty="0">
                <a:latin typeface="微软雅黑" panose="020B0503020204020204" pitchFamily="34" charset="-122"/>
                <a:ea typeface="微软雅黑" panose="020B0503020204020204" pitchFamily="34" charset="-122"/>
              </a:rPr>
              <a:t>./</a:t>
            </a:r>
            <a:r>
              <a:rPr sz="2400" i="1" dirty="0">
                <a:latin typeface="微软雅黑" panose="020B0503020204020204" pitchFamily="34" charset="-122"/>
                <a:ea typeface="微软雅黑" panose="020B0503020204020204" pitchFamily="34" charset="-122"/>
              </a:rPr>
              <a:t>adv</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主+谓，故选C</a:t>
            </a:r>
            <a:r>
              <a:rPr sz="2400" dirty="0">
                <a:latin typeface="微软雅黑" panose="020B0503020204020204" pitchFamily="34" charset="-122"/>
                <a:ea typeface="微软雅黑" panose="020B0503020204020204" pitchFamily="34" charset="-122"/>
              </a:rPr>
              <a:t>。</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Only until his father came back __________ to have dinner.</a:t>
            </a:r>
          </a:p>
          <a:p>
            <a:r>
              <a:rPr lang="en-US" altLang="zh-CN" sz="2400" b="1" dirty="0">
                <a:latin typeface="微软雅黑" panose="020B0503020204020204" pitchFamily="34" charset="-122"/>
                <a:ea typeface="微软雅黑" panose="020B0503020204020204" pitchFamily="34" charset="-122"/>
              </a:rPr>
              <a:t>	A. can Tom begin 		B. Tom can begin</a:t>
            </a:r>
          </a:p>
          <a:p>
            <a:r>
              <a:rPr lang="en-US" altLang="zh-CN" sz="2400" b="1" dirty="0">
                <a:latin typeface="微软雅黑" panose="020B0503020204020204" pitchFamily="34" charset="-122"/>
                <a:ea typeface="微软雅黑" panose="020B0503020204020204" pitchFamily="34" charset="-122"/>
              </a:rPr>
              <a:t>	C. could Tom begin 	D. Tom could begin</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本题是对倒装句的考查。Only+状语位于句首时引起部分倒装，再根据</a:t>
            </a:r>
          </a:p>
          <a:p>
            <a:r>
              <a:rPr sz="2400" dirty="0">
                <a:latin typeface="微软雅黑" panose="020B0503020204020204" pitchFamily="34" charset="-122"/>
                <a:ea typeface="微软雅黑" panose="020B0503020204020204" pitchFamily="34" charset="-122"/>
              </a:rPr>
              <a:t>时态的一致，故选C。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4" name="文本框 3"/>
          <p:cNvSpPr txBox="1"/>
          <p:nvPr/>
        </p:nvSpPr>
        <p:spPr>
          <a:xfrm>
            <a:off x="914400" y="960071"/>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 I would never forget such an interesting party.</a:t>
            </a:r>
          </a:p>
          <a:p>
            <a:r>
              <a:rPr lang="en-US" altLang="zh-CN" sz="2400" b="1" dirty="0">
                <a:latin typeface="微软雅黑" panose="020B0503020204020204" pitchFamily="34" charset="-122"/>
                <a:ea typeface="微软雅黑" panose="020B0503020204020204" pitchFamily="34" charset="-122"/>
              </a:rPr>
              <a:t>             W: __________.</a:t>
            </a:r>
          </a:p>
          <a:p>
            <a:r>
              <a:rPr lang="en-US" altLang="zh-CN" sz="2400" b="1" dirty="0">
                <a:latin typeface="微软雅黑" panose="020B0503020204020204" pitchFamily="34" charset="-122"/>
                <a:ea typeface="微软雅黑" panose="020B0503020204020204" pitchFamily="34" charset="-122"/>
              </a:rPr>
              <a:t>	A. Nor am I 		B. Neither would I </a:t>
            </a:r>
          </a:p>
          <a:p>
            <a:r>
              <a:rPr lang="en-US" altLang="zh-CN" sz="2400" b="1" dirty="0">
                <a:latin typeface="微软雅黑" panose="020B0503020204020204" pitchFamily="34" charset="-122"/>
                <a:ea typeface="微软雅黑" panose="020B0503020204020204" pitchFamily="34" charset="-122"/>
              </a:rPr>
              <a:t>	C. So would I 		D. So do I</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本题是对固定短语考查。So+助+主，意为“也如此”；Neither/Nor+助+主，意为“也不如此”。前者表示肯定，后者对否定。其中，助动词要</a:t>
            </a:r>
          </a:p>
          <a:p>
            <a:r>
              <a:rPr sz="2400" dirty="0">
                <a:latin typeface="微软雅黑" panose="020B0503020204020204" pitchFamily="34" charset="-122"/>
                <a:ea typeface="微软雅黑" panose="020B0503020204020204" pitchFamily="34" charset="-122"/>
              </a:rPr>
              <a:t>与上句保持一致，故选B。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4" name="文本框 3"/>
          <p:cNvSpPr txBox="1"/>
          <p:nvPr/>
        </p:nvSpPr>
        <p:spPr>
          <a:xfrm>
            <a:off x="420384" y="1012952"/>
            <a:ext cx="113512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No sooner __________ he got out of the court __________ the 	  	     	   reports raised a lot of questions to him.</a:t>
            </a:r>
          </a:p>
          <a:p>
            <a:r>
              <a:rPr lang="en-US" altLang="zh-CN" sz="2400" b="1" dirty="0">
                <a:latin typeface="微软雅黑" panose="020B0503020204020204" pitchFamily="34" charset="-122"/>
                <a:ea typeface="微软雅黑" panose="020B0503020204020204" pitchFamily="34" charset="-122"/>
              </a:rPr>
              <a:t>	A. had; when 	B. had; than	 C. did; when 	D. has; than </a:t>
            </a:r>
          </a:p>
        </p:txBody>
      </p:sp>
      <p:sp>
        <p:nvSpPr>
          <p:cNvPr id="7" name="文本框 6"/>
          <p:cNvSpPr txBox="1"/>
          <p:nvPr/>
        </p:nvSpPr>
        <p:spPr>
          <a:xfrm>
            <a:off x="624245"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解析：是对</a:t>
            </a:r>
            <a:r>
              <a:rPr lang="en-US" altLang="zh-CN" sz="2400" dirty="0">
                <a:latin typeface="微软雅黑" panose="020B0503020204020204" pitchFamily="34" charset="-122"/>
                <a:ea typeface="微软雅黑" panose="020B0503020204020204" pitchFamily="34" charset="-122"/>
              </a:rPr>
              <a:t>hardly…when</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no sooner…than</a:t>
            </a:r>
            <a:r>
              <a:rPr lang="zh-CN" altLang="en-US" sz="2400" dirty="0">
                <a:latin typeface="微软雅黑" panose="020B0503020204020204" pitchFamily="34" charset="-122"/>
                <a:ea typeface="微软雅黑" panose="020B0503020204020204" pitchFamily="34" charset="-122"/>
              </a:rPr>
              <a:t>短语的考查。这两个短语通常前段用过去完成时，后段用一般过去时。由于</a:t>
            </a:r>
            <a:r>
              <a:rPr lang="en-US" altLang="zh-CN" sz="2400" dirty="0">
                <a:latin typeface="微软雅黑" panose="020B0503020204020204" pitchFamily="34" charset="-122"/>
                <a:ea typeface="微软雅黑" panose="020B0503020204020204" pitchFamily="34" charset="-122"/>
              </a:rPr>
              <a:t>No</a:t>
            </a:r>
            <a:r>
              <a:rPr lang="zh-CN" altLang="en-US" sz="2400" dirty="0">
                <a:latin typeface="微软雅黑" panose="020B0503020204020204" pitchFamily="34" charset="-122"/>
                <a:ea typeface="微软雅黑" panose="020B0503020204020204" pitchFamily="34" charset="-122"/>
              </a:rPr>
              <a:t>是个否定词位于句首，需要对前段进行部分倒装，故选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__________ so busy, I should go with you.</a:t>
            </a:r>
          </a:p>
          <a:p>
            <a:r>
              <a:rPr lang="en-US" altLang="zh-CN" sz="2400" b="1" dirty="0">
                <a:latin typeface="微软雅黑" panose="020B0503020204020204" pitchFamily="34" charset="-122"/>
                <a:ea typeface="微软雅黑" panose="020B0503020204020204" pitchFamily="34" charset="-122"/>
              </a:rPr>
              <a:t>	A. Were I not 	B. Was I not	 C. If I’m not 	D. Had I no</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本题是对省略的虚拟条件句的考查。在虚拟语气的句子中通常用were来</a:t>
            </a:r>
          </a:p>
          <a:p>
            <a:r>
              <a:rPr sz="2400" dirty="0">
                <a:latin typeface="微软雅黑" panose="020B0503020204020204" pitchFamily="34" charset="-122"/>
                <a:ea typeface="微软雅黑" panose="020B0503020204020204" pitchFamily="34" charset="-122"/>
              </a:rPr>
              <a:t>代替was，省略if后进行倒装，故选A。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Jack suggested that a party __________ next week.</a:t>
            </a:r>
          </a:p>
          <a:p>
            <a:r>
              <a:rPr lang="en-US" altLang="zh-CN" sz="2400" b="1" dirty="0">
                <a:latin typeface="微软雅黑" panose="020B0503020204020204" pitchFamily="34" charset="-122"/>
                <a:ea typeface="微软雅黑" panose="020B0503020204020204" pitchFamily="34" charset="-122"/>
              </a:rPr>
              <a:t>	A. should hold	 B. be held		 C. hold 	D. will hold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本题的关键词是suggest。表示建议时后面的宾语从句用：should+动词原形，should可以省略。由于本题party和举行之间是被动关系，故选B。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manager __________ to help us if he had not been so busy.</a:t>
            </a:r>
          </a:p>
          <a:p>
            <a:r>
              <a:rPr lang="en-US" altLang="zh-CN" sz="2400" b="1" dirty="0">
                <a:latin typeface="微软雅黑" panose="020B0503020204020204" pitchFamily="34" charset="-122"/>
                <a:ea typeface="微软雅黑" panose="020B0503020204020204" pitchFamily="34" charset="-122"/>
              </a:rPr>
              <a:t>	A. would not come 		B. would not have come</a:t>
            </a:r>
          </a:p>
          <a:p>
            <a:r>
              <a:rPr lang="en-US" altLang="zh-CN" sz="2400" b="1" dirty="0">
                <a:latin typeface="微软雅黑" panose="020B0503020204020204" pitchFamily="34" charset="-122"/>
                <a:ea typeface="微软雅黑" panose="020B0503020204020204" pitchFamily="34" charset="-122"/>
              </a:rPr>
              <a:t>	C. would come 			D. would have come</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解析：本题是对虚拟条件句的考查。此句的意思是“如果他没那么忙，他肯</a:t>
            </a:r>
          </a:p>
          <a:p>
            <a:r>
              <a:rPr lang="zh-CN" altLang="en-US" sz="2400" dirty="0">
                <a:latin typeface="微软雅黑" panose="020B0503020204020204" pitchFamily="34" charset="-122"/>
                <a:ea typeface="微软雅黑" panose="020B0503020204020204" pitchFamily="34" charset="-122"/>
              </a:rPr>
              <a:t>定会来帮我们的”。这是对过去的虚拟，从句用过去完成时，主句用would have done，故选D。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5910" y="4119880"/>
            <a:ext cx="1128649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It’s important that all the vocational students __________ 		     one or two foreign languages.</a:t>
            </a:r>
          </a:p>
          <a:p>
            <a:r>
              <a:rPr lang="en-US" altLang="zh-CN" sz="2400" b="1" dirty="0">
                <a:latin typeface="微软雅黑" panose="020B0503020204020204" pitchFamily="34" charset="-122"/>
                <a:ea typeface="微软雅黑" panose="020B0503020204020204" pitchFamily="34" charset="-122"/>
              </a:rPr>
              <a:t>	A. could master 	B. have mastered </a:t>
            </a:r>
          </a:p>
          <a:p>
            <a:r>
              <a:rPr lang="en-US" altLang="zh-CN" sz="2400" b="1" dirty="0">
                <a:latin typeface="微软雅黑" panose="020B0503020204020204" pitchFamily="34" charset="-122"/>
                <a:ea typeface="微软雅黑" panose="020B0503020204020204" pitchFamily="34" charset="-122"/>
              </a:rPr>
              <a:t>	C. mastered 	D. master</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7190" y="4340225"/>
            <a:ext cx="112776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本题是对虚拟语气的考查。主句：It’s important/necessary/strange/</a:t>
            </a:r>
          </a:p>
          <a:p>
            <a:r>
              <a:rPr sz="2400" dirty="0">
                <a:latin typeface="微软雅黑" panose="020B0503020204020204" pitchFamily="34" charset="-122"/>
                <a:ea typeface="微软雅黑" panose="020B0503020204020204" pitchFamily="34" charset="-122"/>
              </a:rPr>
              <a:t>demanded/ordered+主语从句。从句中谓语用should+do，should可以省略，故选D。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Could you please pass me the dictionary?</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Yes, it’s right 		B. No, please don’t</a:t>
            </a:r>
          </a:p>
          <a:p>
            <a:r>
              <a:rPr lang="en-US" altLang="zh-CN" sz="2800" b="1" dirty="0">
                <a:latin typeface="微软雅黑" panose="020B0503020204020204" pitchFamily="34" charset="-122"/>
                <a:ea typeface="微软雅黑" panose="020B0503020204020204" pitchFamily="34" charset="-122"/>
              </a:rPr>
              <a:t>C. Yes, please 			D. Sure, here you are</a:t>
            </a: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解析：前面的句子说“你能把字典递给我吗”，表达自己的请求，所以说话人</a:t>
            </a:r>
          </a:p>
          <a:p>
            <a:r>
              <a:rPr lang="zh-CN" altLang="en-US" sz="2400" dirty="0">
                <a:latin typeface="微软雅黑" panose="020B0503020204020204" pitchFamily="34" charset="-122"/>
                <a:ea typeface="微软雅黑" panose="020B0503020204020204" pitchFamily="34" charset="-122"/>
              </a:rPr>
              <a:t>用“好的，给你”来回应前面的请求。故选D。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98164" y="2674813"/>
            <a:ext cx="50433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句子种类及特殊句式</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8" name="文本框 7"/>
          <p:cNvSpPr txBox="1"/>
          <p:nvPr/>
        </p:nvSpPr>
        <p:spPr>
          <a:xfrm>
            <a:off x="899596" y="1212479"/>
            <a:ext cx="10874588"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They are not going out, __________________?</a:t>
            </a:r>
          </a:p>
          <a:p>
            <a:pPr algn="just"/>
            <a:r>
              <a:rPr lang="en-US" altLang="zh-CN" sz="2800" dirty="0">
                <a:latin typeface="Times New Roman" panose="02020603050405020304" pitchFamily="18" charset="0"/>
                <a:cs typeface="Times New Roman" panose="02020603050405020304" pitchFamily="18" charset="0"/>
              </a:rPr>
              <a:t>He is unhappy, __________________?</a:t>
            </a:r>
          </a:p>
          <a:p>
            <a:pPr algn="just"/>
            <a:r>
              <a:rPr lang="en-US" altLang="zh-CN" sz="2800" dirty="0">
                <a:latin typeface="Times New Roman" panose="02020603050405020304" pitchFamily="18" charset="0"/>
                <a:cs typeface="Times New Roman" panose="02020603050405020304" pitchFamily="18" charset="0"/>
              </a:rPr>
              <a:t>Let’s take the child to the park, __________________?</a:t>
            </a:r>
          </a:p>
          <a:p>
            <a:pPr algn="just"/>
            <a:r>
              <a:rPr lang="en-US" altLang="zh-CN" sz="2800" dirty="0">
                <a:latin typeface="Times New Roman" panose="02020603050405020304" pitchFamily="18" charset="0"/>
                <a:cs typeface="Times New Roman" panose="02020603050405020304" pitchFamily="18" charset="0"/>
              </a:rPr>
              <a:t>Don’t be afraid of making mistakes, 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一、反意疑问句：前肯后否，前否后肯，注意特殊用法</a:t>
            </a:r>
          </a:p>
        </p:txBody>
      </p:sp>
      <p:sp>
        <p:nvSpPr>
          <p:cNvPr id="10" name="文本框 9"/>
          <p:cNvSpPr txBox="1"/>
          <p:nvPr/>
        </p:nvSpPr>
        <p:spPr>
          <a:xfrm>
            <a:off x="3524036" y="1666539"/>
            <a:ext cx="4787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isn’t he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811019" y="1169020"/>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are they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735468" y="2051259"/>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shall we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535430" y="247047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will you</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8" name="文本框 7"/>
          <p:cNvSpPr txBox="1"/>
          <p:nvPr/>
        </p:nvSpPr>
        <p:spPr>
          <a:xfrm>
            <a:off x="1259051" y="1551355"/>
            <a:ext cx="8631567" cy="1815882"/>
          </a:xfrm>
          <a:prstGeom prst="rect">
            <a:avLst/>
          </a:prstGeom>
          <a:noFill/>
        </p:spPr>
        <p:txBody>
          <a:bodyPr wrap="square" rtlCol="0">
            <a:spAutoFit/>
          </a:bodyPr>
          <a:lstStyle/>
          <a:p>
            <a:pPr algn="just"/>
            <a:r>
              <a:rPr lang="en-US" altLang="zh-CN" sz="2800" dirty="0" err="1">
                <a:latin typeface="Times New Roman" panose="02020603050405020304" pitchFamily="18" charset="0"/>
                <a:cs typeface="Times New Roman" panose="02020603050405020304" pitchFamily="18" charset="0"/>
              </a:rPr>
              <a:t>How+</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adv</a:t>
            </a:r>
            <a:r>
              <a:rPr lang="en-US" altLang="zh-CN" sz="2800" dirty="0" err="1">
                <a:latin typeface="Times New Roman" panose="02020603050405020304" pitchFamily="18" charset="0"/>
                <a:cs typeface="Times New Roman" panose="02020603050405020304" pitchFamily="18" charset="0"/>
              </a:rPr>
              <a:t>.+the</a:t>
            </a:r>
            <a:r>
              <a:rPr lang="en-US" altLang="zh-CN" sz="2800" dirty="0">
                <a:latin typeface="Times New Roman" panose="02020603050405020304" pitchFamily="18" charset="0"/>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this+</a:t>
            </a:r>
            <a:r>
              <a:rPr lang="en-US" altLang="zh-CN" sz="2800" i="1" dirty="0" err="1">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v</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How+</a:t>
            </a:r>
            <a:r>
              <a:rPr lang="zh-CN" altLang="en-US" sz="2800" dirty="0">
                <a:latin typeface="Times New Roman" panose="02020603050405020304" pitchFamily="18" charset="0"/>
                <a:cs typeface="Times New Roman" panose="02020603050405020304" pitchFamily="18" charset="0"/>
              </a:rPr>
              <a:t>句子</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 delicious soup it tasted!</a:t>
            </a:r>
          </a:p>
          <a:p>
            <a:pPr algn="just"/>
            <a:r>
              <a:rPr lang="en-US" altLang="zh-CN" sz="2800" dirty="0">
                <a:latin typeface="Times New Roman" panose="02020603050405020304" pitchFamily="18" charset="0"/>
                <a:cs typeface="Times New Roman" panose="02020603050405020304" pitchFamily="18" charset="0"/>
              </a:rPr>
              <a:t>A. What 	B. What a 	C. How 	D. How a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二、感叹句：</a:t>
            </a:r>
            <a:r>
              <a:rPr lang="en-US" altLang="zh-CN" sz="2800" dirty="0">
                <a:latin typeface="方正粗黑宋简体" panose="02000000000000000000" pitchFamily="2" charset="-122"/>
                <a:ea typeface="方正粗黑宋简体" panose="02000000000000000000" pitchFamily="2" charset="-122"/>
              </a:rPr>
              <a:t>What (an/a)+</a:t>
            </a:r>
            <a:r>
              <a:rPr lang="en-US" altLang="zh-CN" sz="2800" i="1" dirty="0" err="1">
                <a:latin typeface="方正粗黑宋简体" panose="02000000000000000000" pitchFamily="2" charset="-122"/>
                <a:ea typeface="方正粗黑宋简体" panose="02000000000000000000" pitchFamily="2" charset="-122"/>
              </a:rPr>
              <a:t>adj</a:t>
            </a:r>
            <a:r>
              <a:rPr lang="en-US" altLang="zh-CN" sz="2800" dirty="0" err="1">
                <a:latin typeface="方正粗黑宋简体" panose="02000000000000000000" pitchFamily="2" charset="-122"/>
                <a:ea typeface="方正粗黑宋简体" panose="02000000000000000000" pitchFamily="2" charset="-122"/>
              </a:rPr>
              <a:t>.+</a:t>
            </a:r>
            <a:r>
              <a:rPr lang="en-US" altLang="zh-CN" sz="2800" i="1" dirty="0" err="1">
                <a:latin typeface="方正粗黑宋简体" panose="02000000000000000000" pitchFamily="2" charset="-122"/>
                <a:ea typeface="方正粗黑宋简体" panose="02000000000000000000" pitchFamily="2" charset="-122"/>
              </a:rPr>
              <a:t>n</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834508" y="2384561"/>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208409" y="1131010"/>
            <a:ext cx="11874000"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“时态往过去推”类</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如果没有空气</a:t>
            </a:r>
            <a:r>
              <a:rPr lang="en-US" altLang="zh-CN" sz="2800" dirty="0">
                <a:latin typeface="Times New Roman" panose="02020603050405020304" pitchFamily="18" charset="0"/>
                <a:cs typeface="Times New Roman" panose="02020603050405020304" pitchFamily="18" charset="0"/>
              </a:rPr>
              <a:t>), there would be no living things.</a:t>
            </a:r>
          </a:p>
          <a:p>
            <a:pPr algn="just"/>
            <a:r>
              <a:rPr lang="en-US" altLang="zh-CN" sz="2800" dirty="0">
                <a:latin typeface="Times New Roman" panose="02020603050405020304" pitchFamily="18" charset="0"/>
                <a:cs typeface="Times New Roman" panose="02020603050405020304" pitchFamily="18" charset="0"/>
              </a:rPr>
              <a:t>_____________________ (</a:t>
            </a:r>
            <a:r>
              <a:rPr lang="zh-CN" altLang="en-US" sz="2800" dirty="0">
                <a:latin typeface="Times New Roman" panose="02020603050405020304" pitchFamily="18" charset="0"/>
                <a:cs typeface="Times New Roman" panose="02020603050405020304" pitchFamily="18" charset="0"/>
              </a:rPr>
              <a:t>如果你早点起来</a:t>
            </a:r>
            <a:r>
              <a:rPr lang="en-US" altLang="zh-CN" sz="2800" dirty="0">
                <a:latin typeface="Times New Roman" panose="02020603050405020304" pitchFamily="18" charset="0"/>
                <a:cs typeface="Times New Roman" panose="02020603050405020304" pitchFamily="18" charset="0"/>
              </a:rPr>
              <a:t>), you could have caught the train.</a:t>
            </a:r>
          </a:p>
          <a:p>
            <a:pPr algn="just"/>
            <a:r>
              <a:rPr lang="en-US" altLang="zh-CN" sz="2800" dirty="0">
                <a:latin typeface="Times New Roman" panose="02020603050405020304" pitchFamily="18" charset="0"/>
                <a:cs typeface="Times New Roman" panose="02020603050405020304" pitchFamily="18" charset="0"/>
              </a:rPr>
              <a:t>If it were to rain tomorrow, _______________________ (</a:t>
            </a:r>
            <a:r>
              <a:rPr lang="zh-CN" altLang="en-US" sz="2800" dirty="0">
                <a:latin typeface="Times New Roman" panose="02020603050405020304" pitchFamily="18" charset="0"/>
                <a:cs typeface="Times New Roman" panose="02020603050405020304" pitchFamily="18" charset="0"/>
              </a:rPr>
              <a:t>这场比赛将会被取消</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talked ___________________________________ (</a:t>
            </a:r>
            <a:r>
              <a:rPr lang="zh-CN" altLang="en-US" sz="2800" dirty="0">
                <a:latin typeface="Times New Roman" panose="02020603050405020304" pitchFamily="18" charset="0"/>
                <a:cs typeface="Times New Roman" panose="02020603050405020304" pitchFamily="18" charset="0"/>
              </a:rPr>
              <a:t>好像他在这住了很多年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wish ____________________________________ (</a:t>
            </a:r>
            <a:r>
              <a:rPr lang="zh-CN" altLang="en-US" sz="2800" dirty="0">
                <a:latin typeface="Times New Roman" panose="02020603050405020304" pitchFamily="18" charset="0"/>
                <a:cs typeface="Times New Roman" panose="02020603050405020304" pitchFamily="18" charset="0"/>
              </a:rPr>
              <a:t>将来我能去月球</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mj-ea"/>
                <a:ea typeface="+mj-ea"/>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should+do</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类</a:t>
            </a:r>
          </a:p>
          <a:p>
            <a:pPr algn="just"/>
            <a:r>
              <a:rPr lang="en-US" altLang="zh-CN" sz="2800" dirty="0">
                <a:latin typeface="Times New Roman" panose="02020603050405020304" pitchFamily="18" charset="0"/>
                <a:cs typeface="Times New Roman" panose="02020603050405020304" pitchFamily="18" charset="0"/>
              </a:rPr>
              <a:t>I suggested that we _________________________________ (</a:t>
            </a:r>
            <a:r>
              <a:rPr lang="zh-CN" altLang="en-US" sz="2800" dirty="0">
                <a:latin typeface="Times New Roman" panose="02020603050405020304" pitchFamily="18" charset="0"/>
                <a:cs typeface="Times New Roman" panose="02020603050405020304" pitchFamily="18" charset="0"/>
              </a:rPr>
              <a:t>下周开会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necessary that ____________________________ (</a:t>
            </a:r>
            <a:r>
              <a:rPr lang="zh-CN" altLang="en-US" sz="2800" dirty="0">
                <a:latin typeface="Times New Roman" panose="02020603050405020304" pitchFamily="18" charset="0"/>
                <a:cs typeface="Times New Roman" panose="02020603050405020304" pitchFamily="18" charset="0"/>
              </a:rPr>
              <a:t>你向其他人询问建议</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time that _________________________________ (</a:t>
            </a:r>
            <a:r>
              <a:rPr lang="zh-CN" altLang="en-US" sz="2800" dirty="0">
                <a:latin typeface="Times New Roman" panose="02020603050405020304" pitchFamily="18" charset="0"/>
                <a:cs typeface="Times New Roman" panose="02020603050405020304" pitchFamily="18" charset="0"/>
              </a:rPr>
              <a:t>我们打扫教室了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三、虚拟语气</a:t>
            </a:r>
          </a:p>
        </p:txBody>
      </p:sp>
      <p:sp>
        <p:nvSpPr>
          <p:cNvPr id="9" name="文本框 8"/>
          <p:cNvSpPr txBox="1"/>
          <p:nvPr/>
        </p:nvSpPr>
        <p:spPr>
          <a:xfrm>
            <a:off x="-1212351" y="1596453"/>
            <a:ext cx="51223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If there were no air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2520" y="1984499"/>
            <a:ext cx="6747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you had got up earlier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086939" y="2438136"/>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match would be canceled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744061" y="2828555"/>
            <a:ext cx="572353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if he had lived here for many years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95145" y="3274053"/>
            <a:ext cx="60213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could go to the moon in the future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217060" y="4118109"/>
            <a:ext cx="631676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(should) have a meeting next week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83834" y="4583552"/>
            <a:ext cx="704816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you (should) ask others for 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878619" y="4980107"/>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 should clean the classroom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6"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8" name="文本框 7"/>
          <p:cNvSpPr txBox="1"/>
          <p:nvPr/>
        </p:nvSpPr>
        <p:spPr>
          <a:xfrm>
            <a:off x="330872" y="697356"/>
            <a:ext cx="11735739" cy="569386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全部倒装：</a:t>
            </a:r>
            <a:r>
              <a:rPr lang="en-US" altLang="zh-CN" sz="2800" dirty="0">
                <a:latin typeface="Times New Roman" panose="02020603050405020304" pitchFamily="18" charset="0"/>
                <a:cs typeface="Times New Roman" panose="02020603050405020304" pitchFamily="18" charset="0"/>
              </a:rPr>
              <a:t>In front of the house __________________ (</a:t>
            </a:r>
            <a:r>
              <a:rPr lang="zh-CN" altLang="en-US" sz="2800" dirty="0">
                <a:latin typeface="Times New Roman" panose="02020603050405020304" pitchFamily="18" charset="0"/>
                <a:cs typeface="Times New Roman" panose="02020603050405020304" pitchFamily="18" charset="0"/>
              </a:rPr>
              <a:t>坐着一个女孩</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Now __________________ (</a:t>
            </a:r>
            <a:r>
              <a:rPr lang="zh-CN" altLang="en-US" sz="2800" dirty="0">
                <a:latin typeface="Times New Roman" panose="02020603050405020304" pitchFamily="18" charset="0"/>
                <a:cs typeface="Times New Roman" panose="02020603050405020304" pitchFamily="18" charset="0"/>
              </a:rPr>
              <a:t>轮到你了</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__________________ (</a:t>
            </a:r>
            <a:r>
              <a:rPr lang="zh-CN" altLang="en-US" sz="2800" dirty="0">
                <a:latin typeface="Times New Roman" panose="02020603050405020304" pitchFamily="18" charset="0"/>
                <a:cs typeface="Times New Roman" panose="02020603050405020304" pitchFamily="18" charset="0"/>
              </a:rPr>
              <a:t>他来了</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注意：主语是代词不倒装</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部分倒装：</a:t>
            </a:r>
            <a:r>
              <a:rPr lang="en-US" altLang="zh-CN" sz="2800" dirty="0">
                <a:latin typeface="Times New Roman" panose="02020603050405020304" pitchFamily="18" charset="0"/>
                <a:cs typeface="Times New Roman" panose="02020603050405020304" pitchFamily="18" charset="0"/>
              </a:rPr>
              <a:t>Only in this way _______________________ (</a:t>
            </a:r>
            <a:r>
              <a:rPr lang="zh-CN" altLang="en-US" sz="2800" dirty="0">
                <a:latin typeface="Times New Roman" panose="02020603050405020304" pitchFamily="18" charset="0"/>
                <a:cs typeface="Times New Roman" panose="02020603050405020304" pitchFamily="18" charset="0"/>
              </a:rPr>
              <a:t>你才能把英语学好</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Hardly __________________ (</a:t>
            </a:r>
            <a:r>
              <a:rPr lang="zh-CN" altLang="en-US" sz="2800" dirty="0">
                <a:latin typeface="Times New Roman" panose="02020603050405020304" pitchFamily="18" charset="0"/>
                <a:cs typeface="Times New Roman" panose="02020603050405020304" pitchFamily="18" charset="0"/>
              </a:rPr>
              <a:t>我一回到家</a:t>
            </a:r>
            <a:r>
              <a:rPr lang="en-US" altLang="zh-CN" sz="2800" dirty="0">
                <a:latin typeface="Times New Roman" panose="02020603050405020304" pitchFamily="18" charset="0"/>
                <a:cs typeface="Times New Roman" panose="02020603050405020304" pitchFamily="18" charset="0"/>
              </a:rPr>
              <a:t>) when it began to rain.</a:t>
            </a:r>
          </a:p>
          <a:p>
            <a:pPr algn="just"/>
            <a:r>
              <a:rPr lang="zh-CN" altLang="en-US" sz="2800" dirty="0">
                <a:latin typeface="Times New Roman" panose="02020603050405020304" pitchFamily="18" charset="0"/>
                <a:cs typeface="Times New Roman" panose="02020603050405020304" pitchFamily="18" charset="0"/>
              </a:rPr>
              <a:t>省略</a:t>
            </a:r>
            <a:r>
              <a:rPr lang="en-US" altLang="zh-CN" sz="2800" dirty="0">
                <a:latin typeface="Times New Roman" panose="02020603050405020304" pitchFamily="18" charset="0"/>
                <a:cs typeface="Times New Roman" panose="02020603050405020304" pitchFamily="18" charset="0"/>
              </a:rPr>
              <a:t>if</a:t>
            </a:r>
            <a:r>
              <a:rPr lang="zh-CN" altLang="en-US" sz="2800" dirty="0">
                <a:latin typeface="Times New Roman" panose="02020603050405020304" pitchFamily="18" charset="0"/>
                <a:cs typeface="Times New Roman" panose="02020603050405020304" pitchFamily="18" charset="0"/>
              </a:rPr>
              <a:t>的倒装句：</a:t>
            </a:r>
          </a:p>
          <a:p>
            <a:pPr algn="just"/>
            <a:r>
              <a:rPr lang="en-US" altLang="zh-CN" sz="2800" dirty="0">
                <a:latin typeface="Times New Roman" panose="02020603050405020304" pitchFamily="18" charset="0"/>
                <a:cs typeface="Times New Roman" panose="02020603050405020304" pitchFamily="18" charset="0"/>
              </a:rPr>
              <a:t>__________, I would have got drowned.</a:t>
            </a:r>
          </a:p>
          <a:p>
            <a:pPr algn="just"/>
            <a:r>
              <a:rPr lang="en-US" altLang="zh-CN" sz="2800" dirty="0">
                <a:latin typeface="Times New Roman" panose="02020603050405020304" pitchFamily="18" charset="0"/>
                <a:cs typeface="Times New Roman" panose="02020603050405020304" pitchFamily="18" charset="0"/>
              </a:rPr>
              <a:t>A. Had he not been here </a:t>
            </a:r>
          </a:p>
          <a:p>
            <a:pPr algn="just"/>
            <a:r>
              <a:rPr lang="en-US" altLang="zh-CN" sz="2800" dirty="0">
                <a:latin typeface="Times New Roman" panose="02020603050405020304" pitchFamily="18" charset="0"/>
                <a:cs typeface="Times New Roman" panose="02020603050405020304" pitchFamily="18" charset="0"/>
              </a:rPr>
              <a:t>B. If he was not here</a:t>
            </a:r>
          </a:p>
          <a:p>
            <a:pPr algn="just"/>
            <a:r>
              <a:rPr lang="en-US" altLang="zh-CN" sz="2800" dirty="0">
                <a:latin typeface="Times New Roman" panose="02020603050405020304" pitchFamily="18" charset="0"/>
                <a:cs typeface="Times New Roman" panose="02020603050405020304" pitchFamily="18" charset="0"/>
              </a:rPr>
              <a:t>C. Were he not here </a:t>
            </a:r>
          </a:p>
          <a:p>
            <a:pPr algn="just"/>
            <a:r>
              <a:rPr lang="en-US" altLang="zh-CN" sz="2800" dirty="0">
                <a:latin typeface="Times New Roman" panose="02020603050405020304" pitchFamily="18" charset="0"/>
                <a:cs typeface="Times New Roman" panose="02020603050405020304" pitchFamily="18" charset="0"/>
              </a:rPr>
              <a:t>D. If he has not been here</a:t>
            </a:r>
          </a:p>
          <a:p>
            <a:pPr algn="just"/>
            <a:r>
              <a:rPr lang="en-US" altLang="zh-CN" sz="2800" dirty="0">
                <a:latin typeface="Times New Roman" panose="02020603050405020304" pitchFamily="18" charset="0"/>
                <a:cs typeface="Times New Roman" panose="02020603050405020304" pitchFamily="18" charset="0"/>
              </a:rPr>
              <a:t>as/though </a:t>
            </a:r>
            <a:r>
              <a:rPr lang="zh-CN" altLang="en-US" sz="2800" dirty="0">
                <a:latin typeface="Times New Roman" panose="02020603050405020304" pitchFamily="18" charset="0"/>
                <a:cs typeface="Times New Roman" panose="02020603050405020304" pitchFamily="18" charset="0"/>
              </a:rPr>
              <a:t>引导的让步从句：</a:t>
            </a:r>
            <a:r>
              <a:rPr lang="en-US" altLang="zh-CN" sz="2800" i="1" dirty="0">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.+as</a:t>
            </a:r>
            <a:r>
              <a:rPr lang="en-US" altLang="zh-CN" sz="2800" dirty="0">
                <a:latin typeface="Times New Roman" panose="02020603050405020304" pitchFamily="18" charset="0"/>
                <a:cs typeface="Times New Roman" panose="02020603050405020304" pitchFamily="18" charset="0"/>
              </a:rPr>
              <a:t>/though+</a:t>
            </a:r>
            <a:r>
              <a:rPr lang="zh-CN" altLang="en-US" sz="2800" dirty="0">
                <a:latin typeface="Times New Roman" panose="02020603050405020304" pitchFamily="18" charset="0"/>
                <a:cs typeface="Times New Roman" panose="02020603050405020304" pitchFamily="18" charset="0"/>
              </a:rPr>
              <a:t>主</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尽管他是小孩</a:t>
            </a:r>
            <a:r>
              <a:rPr lang="en-US" altLang="zh-CN" sz="2800" dirty="0">
                <a:latin typeface="Times New Roman" panose="02020603050405020304" pitchFamily="18" charset="0"/>
                <a:cs typeface="Times New Roman" panose="02020603050405020304" pitchFamily="18" charset="0"/>
              </a:rPr>
              <a:t>), he knows a lot.</a:t>
            </a:r>
          </a:p>
        </p:txBody>
      </p:sp>
      <p:sp>
        <p:nvSpPr>
          <p:cNvPr id="2" name="文本框 1"/>
          <p:cNvSpPr txBox="1"/>
          <p:nvPr/>
        </p:nvSpPr>
        <p:spPr>
          <a:xfrm>
            <a:off x="5705860" y="659742"/>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sat a girl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05165" y="108648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comes your turn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885885" y="15720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Here he comes</a:t>
            </a:r>
          </a:p>
        </p:txBody>
      </p:sp>
      <p:sp>
        <p:nvSpPr>
          <p:cNvPr id="9" name="文本框 8"/>
          <p:cNvSpPr txBox="1"/>
          <p:nvPr/>
        </p:nvSpPr>
        <p:spPr>
          <a:xfrm>
            <a:off x="330872"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四、倒装句</a:t>
            </a:r>
          </a:p>
        </p:txBody>
      </p:sp>
      <p:sp>
        <p:nvSpPr>
          <p:cNvPr id="10" name="文本框 9"/>
          <p:cNvSpPr txBox="1"/>
          <p:nvPr/>
        </p:nvSpPr>
        <p:spPr>
          <a:xfrm>
            <a:off x="4727813" y="2012507"/>
            <a:ext cx="40097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 you learn English well</a:t>
            </a:r>
          </a:p>
        </p:txBody>
      </p:sp>
      <p:sp>
        <p:nvSpPr>
          <p:cNvPr id="13" name="文本框 12"/>
          <p:cNvSpPr txBox="1"/>
          <p:nvPr/>
        </p:nvSpPr>
        <p:spPr>
          <a:xfrm>
            <a:off x="3505165" y="24215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had I got home</a:t>
            </a:r>
          </a:p>
        </p:txBody>
      </p:sp>
      <p:sp>
        <p:nvSpPr>
          <p:cNvPr id="14" name="文本框 13"/>
          <p:cNvSpPr txBox="1"/>
          <p:nvPr/>
        </p:nvSpPr>
        <p:spPr>
          <a:xfrm>
            <a:off x="825917" y="3167390"/>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p>
        </p:txBody>
      </p:sp>
      <p:sp>
        <p:nvSpPr>
          <p:cNvPr id="15" name="文本框 14"/>
          <p:cNvSpPr txBox="1"/>
          <p:nvPr/>
        </p:nvSpPr>
        <p:spPr>
          <a:xfrm>
            <a:off x="947402" y="580779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Child as he is</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0" grpId="0"/>
      <p:bldP spid="13" grpId="0"/>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8" name="文本框 7"/>
          <p:cNvSpPr txBox="1"/>
          <p:nvPr/>
        </p:nvSpPr>
        <p:spPr>
          <a:xfrm>
            <a:off x="826135" y="1555115"/>
            <a:ext cx="10120630" cy="267652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__________ was very __________ that little Jim wrote the letter.</a:t>
            </a:r>
          </a:p>
          <a:p>
            <a:pPr algn="just"/>
            <a:r>
              <a:rPr lang="en-US" altLang="zh-CN" sz="2800" dirty="0">
                <a:latin typeface="Times New Roman" panose="02020603050405020304" pitchFamily="18" charset="0"/>
                <a:cs typeface="Times New Roman" panose="02020603050405020304" pitchFamily="18" charset="0"/>
              </a:rPr>
              <a:t>A. It; careful </a:t>
            </a:r>
          </a:p>
          <a:p>
            <a:pPr algn="just"/>
            <a:r>
              <a:rPr lang="en-US" altLang="zh-CN" sz="2800" dirty="0">
                <a:latin typeface="Times New Roman" panose="02020603050405020304" pitchFamily="18" charset="0"/>
                <a:cs typeface="Times New Roman" panose="02020603050405020304" pitchFamily="18" charset="0"/>
              </a:rPr>
              <a:t>B. It; carefully </a:t>
            </a:r>
          </a:p>
          <a:p>
            <a:pPr algn="just"/>
            <a:r>
              <a:rPr lang="en-US" altLang="zh-CN" sz="2800" dirty="0">
                <a:latin typeface="Times New Roman" panose="02020603050405020304" pitchFamily="18" charset="0"/>
                <a:cs typeface="Times New Roman" panose="02020603050405020304" pitchFamily="18" charset="0"/>
              </a:rPr>
              <a:t>C. He; careful </a:t>
            </a:r>
          </a:p>
          <a:p>
            <a:pPr algn="just"/>
            <a:r>
              <a:rPr lang="en-US" altLang="zh-CN" sz="2800" dirty="0">
                <a:latin typeface="Times New Roman" panose="02020603050405020304" pitchFamily="18" charset="0"/>
                <a:cs typeface="Times New Roman" panose="02020603050405020304" pitchFamily="18" charset="0"/>
              </a:rPr>
              <a:t>D. He; carefully</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133860" y="1555073"/>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58953" y="300909"/>
            <a:ext cx="11861128"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五、强调句：</a:t>
            </a:r>
            <a:r>
              <a:rPr lang="en-US" altLang="zh-CN" sz="2800" dirty="0">
                <a:latin typeface="方正粗黑宋简体" panose="02000000000000000000" pitchFamily="2" charset="-122"/>
                <a:ea typeface="方正粗黑宋简体" panose="02000000000000000000" pitchFamily="2" charset="-122"/>
              </a:rPr>
              <a:t>It is/was+</a:t>
            </a:r>
            <a:r>
              <a:rPr lang="zh-CN" altLang="en-US" sz="2800" dirty="0">
                <a:latin typeface="方正粗黑宋简体" panose="02000000000000000000" pitchFamily="2" charset="-122"/>
                <a:ea typeface="方正粗黑宋简体" panose="02000000000000000000" pitchFamily="2" charset="-122"/>
              </a:rPr>
              <a:t>被强调部分</a:t>
            </a:r>
            <a:r>
              <a:rPr lang="en-US" altLang="zh-CN" sz="2800" dirty="0">
                <a:latin typeface="方正粗黑宋简体" panose="02000000000000000000" pitchFamily="2" charset="-122"/>
                <a:ea typeface="方正粗黑宋简体" panose="02000000000000000000" pitchFamily="2" charset="-122"/>
              </a:rPr>
              <a:t>+that/who (</a:t>
            </a:r>
            <a:r>
              <a:rPr lang="zh-CN" altLang="en-US" sz="2800" dirty="0">
                <a:latin typeface="方正粗黑宋简体" panose="02000000000000000000" pitchFamily="2" charset="-122"/>
                <a:ea typeface="方正粗黑宋简体" panose="02000000000000000000" pitchFamily="2" charset="-122"/>
              </a:rPr>
              <a:t>被强调的是人</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其他成分</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Many thanks for your coming here.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Are you all right? 		B. My pleasure.</a:t>
            </a:r>
          </a:p>
          <a:p>
            <a:r>
              <a:rPr lang="en-US" altLang="zh-CN" sz="2800" b="1" dirty="0">
                <a:latin typeface="微软雅黑" panose="020B0503020204020204" pitchFamily="34" charset="-122"/>
                <a:ea typeface="微软雅黑" panose="020B0503020204020204" pitchFamily="34" charset="-122"/>
              </a:rPr>
              <a:t>C. Very well. 			D. No problem.</a:t>
            </a:r>
          </a:p>
        </p:txBody>
      </p:sp>
      <p:sp>
        <p:nvSpPr>
          <p:cNvPr id="11" name="文本框 10"/>
          <p:cNvSpPr txBox="1"/>
          <p:nvPr/>
        </p:nvSpPr>
        <p:spPr>
          <a:xfrm>
            <a:off x="2769885" y="1383687"/>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解析：前前面的句子说“很感谢你来这里”，说话人应该用“不客气，我很荣</a:t>
            </a:r>
          </a:p>
          <a:p>
            <a:r>
              <a:rPr lang="zh-CN" altLang="en-US" sz="2400" dirty="0">
                <a:latin typeface="微软雅黑" panose="020B0503020204020204" pitchFamily="34" charset="-122"/>
                <a:ea typeface="微软雅黑" panose="020B0503020204020204" pitchFamily="34" charset="-122"/>
              </a:rPr>
              <a:t>幸”来回应他的感谢。故选B。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Mary, would you like to go to the cinema with us?</a:t>
            </a:r>
          </a:p>
          <a:p>
            <a:r>
              <a:rPr lang="en-US" altLang="zh-CN" sz="2800" b="1" dirty="0">
                <a:latin typeface="微软雅黑" panose="020B0503020204020204" pitchFamily="34" charset="-122"/>
                <a:ea typeface="微软雅黑" panose="020B0503020204020204" pitchFamily="34" charset="-122"/>
              </a:rPr>
              <a:t>    W: __________, but I have to go shopping with Kate today.</a:t>
            </a:r>
          </a:p>
          <a:p>
            <a:r>
              <a:rPr lang="en-US" altLang="zh-CN" sz="2800" b="1" dirty="0">
                <a:latin typeface="微软雅黑" panose="020B0503020204020204" pitchFamily="34" charset="-122"/>
                <a:ea typeface="微软雅黑" panose="020B0503020204020204" pitchFamily="34" charset="-122"/>
              </a:rPr>
              <a:t>A. Sorry, I can’t go 		B. You are right</a:t>
            </a:r>
          </a:p>
          <a:p>
            <a:r>
              <a:rPr lang="en-US" altLang="zh-CN" sz="2800" b="1" dirty="0">
                <a:latin typeface="微软雅黑" panose="020B0503020204020204" pitchFamily="34" charset="-122"/>
                <a:ea typeface="微软雅黑" panose="020B0503020204020204" pitchFamily="34" charset="-122"/>
              </a:rPr>
              <a:t>C. I’d love to 				D. Yes, I do</a:t>
            </a:r>
          </a:p>
        </p:txBody>
      </p:sp>
      <p:sp>
        <p:nvSpPr>
          <p:cNvPr id="11" name="文本框 10"/>
          <p:cNvSpPr txBox="1"/>
          <p:nvPr/>
        </p:nvSpPr>
        <p:spPr>
          <a:xfrm>
            <a:off x="2400013" y="142603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解析：前面的句子说“玛丽，你想和我们一起去看电影吗”，而答语是“但是</a:t>
            </a:r>
          </a:p>
          <a:p>
            <a:r>
              <a:rPr lang="zh-CN" altLang="en-US" sz="2400" dirty="0">
                <a:latin typeface="微软雅黑" panose="020B0503020204020204" pitchFamily="34" charset="-122"/>
                <a:ea typeface="微软雅黑" panose="020B0503020204020204" pitchFamily="34" charset="-122"/>
              </a:rPr>
              <a:t>我今天要和凯特去逛街”，所以可知说话人不能答应邀请。故选C。</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2e1c4326-59ca-4349-8707-e914fb974950"/>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6852</Words>
  <Application>Microsoft Office PowerPoint</Application>
  <PresentationFormat>宽屏</PresentationFormat>
  <Paragraphs>631</Paragraphs>
  <Slides>76</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1042</cp:revision>
  <dcterms:created xsi:type="dcterms:W3CDTF">2016-10-04T09:02:00Z</dcterms:created>
  <dcterms:modified xsi:type="dcterms:W3CDTF">2023-09-05T05:52:57Z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