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82.xml" ContentType="application/vnd.openxmlformats-officedocument.presentationml.tags+xml"/>
  <Override PartName="/ppt/notesSlides/notesSlide13.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7"/>
  </p:notesMasterIdLst>
  <p:handoutMasterIdLst>
    <p:handoutMasterId r:id="rId78"/>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37" r:id="rId45"/>
    <p:sldId id="1139" r:id="rId46"/>
    <p:sldId id="1140" r:id="rId47"/>
    <p:sldId id="1141" r:id="rId48"/>
    <p:sldId id="947" r:id="rId49"/>
    <p:sldId id="1144" r:id="rId50"/>
    <p:sldId id="1145" r:id="rId51"/>
    <p:sldId id="1146" r:id="rId52"/>
    <p:sldId id="1147" r:id="rId53"/>
    <p:sldId id="1160" r:id="rId54"/>
    <p:sldId id="1161" r:id="rId55"/>
    <p:sldId id="1148" r:id="rId56"/>
    <p:sldId id="1149" r:id="rId57"/>
    <p:sldId id="979" r:id="rId58"/>
    <p:sldId id="1150" r:id="rId59"/>
    <p:sldId id="1151" r:id="rId60"/>
    <p:sldId id="1182" r:id="rId61"/>
    <p:sldId id="1171" r:id="rId62"/>
    <p:sldId id="1172" r:id="rId63"/>
    <p:sldId id="1173" r:id="rId64"/>
    <p:sldId id="1174" r:id="rId65"/>
    <p:sldId id="1175" r:id="rId66"/>
    <p:sldId id="1176" r:id="rId67"/>
    <p:sldId id="1177" r:id="rId68"/>
    <p:sldId id="1178" r:id="rId69"/>
    <p:sldId id="1179" r:id="rId70"/>
    <p:sldId id="1180" r:id="rId71"/>
    <p:sldId id="1181" r:id="rId72"/>
    <p:sldId id="1152" r:id="rId73"/>
    <p:sldId id="1153" r:id="rId74"/>
    <p:sldId id="1159" r:id="rId75"/>
    <p:sldId id="935" r:id="rId76"/>
  </p:sldIdLst>
  <p:sldSz cx="12192000" cy="6858000"/>
  <p:notesSz cx="6858000" cy="9144000"/>
  <p:custDataLst>
    <p:tags r:id="rId7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39"/>
            <p14:sldId id="1140"/>
            <p14:sldId id="1141"/>
            <p14:sldId id="947"/>
            <p14:sldId id="1144"/>
            <p14:sldId id="1145"/>
            <p14:sldId id="1146"/>
            <p14:sldId id="1147"/>
            <p14:sldId id="1160"/>
            <p14:sldId id="1161"/>
            <p14:sldId id="1148"/>
            <p14:sldId id="1149"/>
            <p14:sldId id="979"/>
            <p14:sldId id="1150"/>
            <p14:sldId id="1151"/>
            <p14:sldId id="1182"/>
            <p14:sldId id="1171"/>
            <p14:sldId id="1172"/>
            <p14:sldId id="1173"/>
            <p14:sldId id="1174"/>
            <p14:sldId id="1175"/>
            <p14:sldId id="1176"/>
            <p14:sldId id="1177"/>
            <p14:sldId id="1178"/>
            <p14:sldId id="1179"/>
            <p14:sldId id="1180"/>
            <p14:sldId id="1181"/>
            <p14:sldId id="1152"/>
            <p14:sldId id="1153"/>
            <p14:sldId id="1159"/>
            <p14:sldId id="935"/>
          </p14:sldIdLst>
        </p14:section>
      </p14:sectionLst>
    </p:ext>
    <p:ext uri="{EFAFB233-063F-42B5-8137-9DF3F51BA10A}">
      <p15:sldGuideLst xmlns:p15="http://schemas.microsoft.com/office/powerpoint/2012/main">
        <p15:guide id="1" orient="horz" pos="2159" userDrawn="1">
          <p15:clr>
            <a:srgbClr val="A4A3A4"/>
          </p15:clr>
        </p15:guide>
        <p15:guide id="2" pos="624" userDrawn="1">
          <p15:clr>
            <a:srgbClr val="A4A3A4"/>
          </p15:clr>
        </p15:guide>
        <p15:guide id="3" pos="7094" userDrawn="1">
          <p15:clr>
            <a:srgbClr val="A4A3A4"/>
          </p15:clr>
        </p15:guide>
        <p15:guide id="4" pos="389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6" autoAdjust="0"/>
    <p:restoredTop sz="96763" autoAdjust="0"/>
  </p:normalViewPr>
  <p:slideViewPr>
    <p:cSldViewPr snapToGrid="0" showGuides="1">
      <p:cViewPr varScale="1">
        <p:scale>
          <a:sx n="60" d="100"/>
          <a:sy n="60" d="100"/>
        </p:scale>
        <p:origin x="78" y="996"/>
      </p:cViewPr>
      <p:guideLst>
        <p:guide orient="horz" pos="2159"/>
        <p:guide pos="624"/>
        <p:guide pos="7094"/>
        <p:guide pos="3895"/>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56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57</a:t>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60</a:t>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72</a:t>
            </a:fld>
            <a:endParaRPr lang="id-ID"/>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75</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10.xml"/><Relationship Id="rId3" Type="http://schemas.openxmlformats.org/officeDocument/2006/relationships/tags" Target="../tags/tag7.xml"/><Relationship Id="rId21" Type="http://schemas.openxmlformats.org/officeDocument/2006/relationships/notesSlide" Target="../notesSlides/notesSlide2.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emf"/><Relationship Id="rId33" Type="http://schemas.openxmlformats.org/officeDocument/2006/relationships/slide" Target="slide22.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slideLayout" Target="../slideLayouts/slideLayout13.xml"/><Relationship Id="rId29" Type="http://schemas.openxmlformats.org/officeDocument/2006/relationships/slide" Target="slide55.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slide" Target="slide3.xml"/><Relationship Id="rId32" Type="http://schemas.openxmlformats.org/officeDocument/2006/relationships/slide" Target="slide72.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 Target="slide4.xml"/><Relationship Id="rId28" Type="http://schemas.openxmlformats.org/officeDocument/2006/relationships/slide" Target="slide29.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slide" Target="slide60.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3.emf"/><Relationship Id="rId27" Type="http://schemas.openxmlformats.org/officeDocument/2006/relationships/slide" Target="slide48.xml"/><Relationship Id="rId30" Type="http://schemas.openxmlformats.org/officeDocument/2006/relationships/slide" Target="slide57.xml"/><Relationship Id="rId8"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26.xml"/><Relationship Id="rId7"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5" Type="http://schemas.openxmlformats.org/officeDocument/2006/relationships/tags" Target="../tags/tag28.xml"/><Relationship Id="rId10" Type="http://schemas.openxmlformats.org/officeDocument/2006/relationships/image" Target="../media/image6.png"/><Relationship Id="rId4" Type="http://schemas.openxmlformats.org/officeDocument/2006/relationships/tags" Target="../tags/tag27.xml"/><Relationship Id="rId9" Type="http://schemas.openxmlformats.org/officeDocument/2006/relationships/slide" Target="slide45.xml"/></Relationships>
</file>

<file path=ppt/slides/_rels/slide45.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18" Type="http://schemas.openxmlformats.org/officeDocument/2006/relationships/tags" Target="../tags/tag47.xml"/><Relationship Id="rId3" Type="http://schemas.openxmlformats.org/officeDocument/2006/relationships/tags" Target="../tags/tag32.xml"/><Relationship Id="rId21" Type="http://schemas.openxmlformats.org/officeDocument/2006/relationships/tags" Target="../tags/tag50.xml"/><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tags" Target="../tags/tag46.xml"/><Relationship Id="rId25" Type="http://schemas.openxmlformats.org/officeDocument/2006/relationships/slide" Target="slide44.xml"/><Relationship Id="rId2" Type="http://schemas.openxmlformats.org/officeDocument/2006/relationships/tags" Target="../tags/tag31.xml"/><Relationship Id="rId16" Type="http://schemas.openxmlformats.org/officeDocument/2006/relationships/tags" Target="../tags/tag45.xml"/><Relationship Id="rId20" Type="http://schemas.openxmlformats.org/officeDocument/2006/relationships/tags" Target="../tags/tag49.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24" Type="http://schemas.openxmlformats.org/officeDocument/2006/relationships/slideLayout" Target="../slideLayouts/slideLayout7.xml"/><Relationship Id="rId5" Type="http://schemas.openxmlformats.org/officeDocument/2006/relationships/tags" Target="../tags/tag34.xml"/><Relationship Id="rId15" Type="http://schemas.openxmlformats.org/officeDocument/2006/relationships/tags" Target="../tags/tag44.xml"/><Relationship Id="rId23" Type="http://schemas.openxmlformats.org/officeDocument/2006/relationships/tags" Target="../tags/tag52.xml"/><Relationship Id="rId10" Type="http://schemas.openxmlformats.org/officeDocument/2006/relationships/tags" Target="../tags/tag39.xml"/><Relationship Id="rId19" Type="http://schemas.openxmlformats.org/officeDocument/2006/relationships/tags" Target="../tags/tag48.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tags" Target="../tags/tag43.xml"/><Relationship Id="rId22" Type="http://schemas.openxmlformats.org/officeDocument/2006/relationships/tags" Target="../tags/tag51.xml"/></Relationships>
</file>

<file path=ppt/slides/_rels/slide46.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55.xml"/><Relationship Id="rId7" Type="http://schemas.openxmlformats.org/officeDocument/2006/relationships/slideLayout" Target="../slideLayouts/slideLayout7.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10" Type="http://schemas.openxmlformats.org/officeDocument/2006/relationships/image" Target="../media/image6.png"/><Relationship Id="rId4" Type="http://schemas.openxmlformats.org/officeDocument/2006/relationships/tags" Target="../tags/tag56.xml"/><Relationship Id="rId9" Type="http://schemas.openxmlformats.org/officeDocument/2006/relationships/slide" Target="slide47.xml"/></Relationships>
</file>

<file path=ppt/slides/_rels/slide47.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3" Type="http://schemas.openxmlformats.org/officeDocument/2006/relationships/tags" Target="../tags/tag61.xml"/><Relationship Id="rId21" Type="http://schemas.openxmlformats.org/officeDocument/2006/relationships/tags" Target="../tags/tag7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slide" Target="slide46.xml"/><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slideLayout" Target="../slideLayouts/slideLayout7.xml"/><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10" Type="http://schemas.openxmlformats.org/officeDocument/2006/relationships/tags" Target="../tags/tag68.xml"/><Relationship Id="rId19" Type="http://schemas.openxmlformats.org/officeDocument/2006/relationships/tags" Target="../tags/tag77.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4.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2.xml"/><Relationship Id="rId4" Type="http://schemas.openxmlformats.org/officeDocument/2006/relationships/slide" Target="slide59.xml"/></Relationships>
</file>

<file path=ppt/slides/_rels/slide59.xml.rels><?xml version="1.0" encoding="UTF-8" standalone="yes"?>
<Relationships xmlns="http://schemas.openxmlformats.org/package/2006/relationships"><Relationship Id="rId2" Type="http://schemas.openxmlformats.org/officeDocument/2006/relationships/slide" Target="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4.xml"/><Relationship Id="rId1" Type="http://schemas.openxmlformats.org/officeDocument/2006/relationships/tags" Target="../tags/tag83.xml"/><Relationship Id="rId4" Type="http://schemas.openxmlformats.org/officeDocument/2006/relationships/slide" Target="slide2.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0732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203388"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3"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4" name="直接连接符 3"/>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205161" y="2007984"/>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 【建议用时：10 mins】</a:t>
            </a:r>
          </a:p>
        </p:txBody>
      </p:sp>
      <p:sp>
        <p:nvSpPr>
          <p:cNvPr id="12" name="文本框 11"/>
          <p:cNvSpPr txBox="1"/>
          <p:nvPr/>
        </p:nvSpPr>
        <p:spPr>
          <a:xfrm>
            <a:off x="436245" y="1066165"/>
            <a:ext cx="11370744"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79" y="1012953"/>
            <a:ext cx="11308553"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As soon as she got back home, Mary began to tell us about her </a:t>
            </a:r>
          </a:p>
          <a:p>
            <a:r>
              <a:rPr lang="en-US" altLang="zh-CN" sz="2400" b="1" dirty="0">
                <a:latin typeface="微软雅黑" panose="020B0503020204020204" pitchFamily="34" charset="-122"/>
                <a:ea typeface="微软雅黑" panose="020B0503020204020204" pitchFamily="34" charset="-122"/>
              </a:rPr>
              <a:t>             first experience in the forest </a:t>
            </a:r>
            <a:r>
              <a:rPr lang="en-US" altLang="zh-CN" sz="2400" b="1" u="sng" dirty="0">
                <a:latin typeface="微软雅黑" panose="020B0503020204020204" pitchFamily="34" charset="-122"/>
                <a:ea typeface="微软雅黑" panose="020B0503020204020204" pitchFamily="34" charset="-122"/>
              </a:rPr>
              <a:t>excitedly</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兴奋地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详细地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难过地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热情地</a:t>
            </a:r>
          </a:p>
        </p:txBody>
      </p:sp>
      <p:sp>
        <p:nvSpPr>
          <p:cNvPr id="7" name="文本框 6"/>
          <p:cNvSpPr txBox="1"/>
          <p:nvPr/>
        </p:nvSpPr>
        <p:spPr>
          <a:xfrm>
            <a:off x="762000" y="1012953"/>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解析：我们一回到家，玛丽就开始很兴奋地给我们讲述她第一次在森林中的经</a:t>
            </a:r>
          </a:p>
          <a:p>
            <a:r>
              <a:rPr lang="zh-CN" altLang="en-US" sz="2400" dirty="0">
                <a:latin typeface="微软雅黑" panose="020B0503020204020204" pitchFamily="34" charset="-122"/>
                <a:ea typeface="微软雅黑" panose="020B0503020204020204" pitchFamily="34" charset="-122"/>
              </a:rPr>
              <a:t>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15" y="1012952"/>
            <a:ext cx="10668001"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Even if we may meet with many difficulties, we can </a:t>
            </a:r>
          </a:p>
          <a:p>
            <a:r>
              <a:rPr lang="en-US" altLang="zh-CN" sz="2400" b="1"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overcome</a:t>
            </a:r>
            <a:r>
              <a:rPr lang="en-US" altLang="zh-CN" sz="2400" b="1" dirty="0">
                <a:latin typeface="微软雅黑" panose="020B0503020204020204" pitchFamily="34" charset="-122"/>
                <a:ea typeface="微软雅黑" panose="020B0503020204020204" pitchFamily="34" charset="-122"/>
              </a:rPr>
              <a:t> them in the end.</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预见</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轻视</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重视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克服</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解析：即使我们可能遇到许多的困难，我们最终能克服它们。</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A letter is more </a:t>
            </a:r>
            <a:r>
              <a:rPr lang="en-US" altLang="zh-CN" sz="2400" b="1" u="sng" dirty="0">
                <a:latin typeface="微软雅黑" panose="020B0503020204020204" pitchFamily="34" charset="-122"/>
                <a:ea typeface="微软雅黑" panose="020B0503020204020204" pitchFamily="34" charset="-122"/>
              </a:rPr>
              <a:t>formal</a:t>
            </a:r>
            <a:r>
              <a:rPr lang="en-US" altLang="zh-CN" sz="2400" b="1" dirty="0">
                <a:latin typeface="微软雅黑" panose="020B0503020204020204" pitchFamily="34" charset="-122"/>
                <a:ea typeface="微软雅黑" panose="020B0503020204020204" pitchFamily="34" charset="-122"/>
              </a:rPr>
              <a:t> than an e-mail.</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严肃的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正常的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正式的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礼貌的</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解析：书信比电子邮件更正式。</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69302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We need to come up with an idea and make a </a:t>
            </a:r>
            <a:r>
              <a:rPr lang="en-US" altLang="zh-CN" sz="2400" b="1" u="sng" dirty="0">
                <a:latin typeface="微软雅黑" panose="020B0503020204020204" pitchFamily="34" charset="-122"/>
                <a:ea typeface="微软雅黑" panose="020B0503020204020204" pitchFamily="34" charset="-122"/>
              </a:rPr>
              <a:t>decision</a:t>
            </a:r>
            <a:r>
              <a:rPr lang="en-US" altLang="zh-CN" sz="2400" b="1" dirty="0">
                <a:latin typeface="微软雅黑" panose="020B0503020204020204" pitchFamily="34" charset="-122"/>
                <a:ea typeface="微软雅黑" panose="020B0503020204020204" pitchFamily="34" charset="-122"/>
              </a:rPr>
              <a:t> at once.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方法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想法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新闻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决定</a:t>
            </a:r>
          </a:p>
        </p:txBody>
      </p:sp>
      <p:sp>
        <p:nvSpPr>
          <p:cNvPr id="7" name="文本框 6"/>
          <p:cNvSpPr txBox="1"/>
          <p:nvPr/>
        </p:nvSpPr>
        <p:spPr>
          <a:xfrm>
            <a:off x="1311008" y="1012953"/>
            <a:ext cx="48474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解析：我们需要想个办法，然后立即做决定。</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0" y="988214"/>
            <a:ext cx="1220780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Doing sports can </a:t>
            </a:r>
            <a:r>
              <a:rPr lang="en-US" altLang="zh-CN" sz="2400" b="1" u="sng" dirty="0">
                <a:latin typeface="微软雅黑" panose="020B0503020204020204" pitchFamily="34" charset="-122"/>
                <a:ea typeface="微软雅黑" panose="020B0503020204020204" pitchFamily="34" charset="-122"/>
              </a:rPr>
              <a:t>reduce</a:t>
            </a:r>
            <a:r>
              <a:rPr lang="en-US" altLang="zh-CN" sz="2400" b="1" dirty="0">
                <a:latin typeface="微软雅黑" panose="020B0503020204020204" pitchFamily="34" charset="-122"/>
                <a:ea typeface="微软雅黑" panose="020B0503020204020204" pitchFamily="34" charset="-122"/>
              </a:rPr>
              <a:t> the risk of heart disease.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治疗</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减少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对抗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针对</a:t>
            </a:r>
          </a:p>
        </p:txBody>
      </p:sp>
      <p:sp>
        <p:nvSpPr>
          <p:cNvPr id="7" name="文本框 6"/>
          <p:cNvSpPr txBox="1"/>
          <p:nvPr/>
        </p:nvSpPr>
        <p:spPr>
          <a:xfrm>
            <a:off x="762000" y="98821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解析：做运动能够减少患心脏疾病的风险。</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12973" y="1012952"/>
            <a:ext cx="11318454"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It is nearly thirty years since we </a:t>
            </a:r>
            <a:r>
              <a:rPr lang="en-US" altLang="zh-CN" sz="2400" b="1" u="sng" dirty="0">
                <a:latin typeface="微软雅黑" panose="020B0503020204020204" pitchFamily="34" charset="-122"/>
                <a:ea typeface="微软雅黑" panose="020B0503020204020204" pitchFamily="34" charset="-122"/>
              </a:rPr>
              <a:t>kept in touch with</a:t>
            </a:r>
            <a:r>
              <a:rPr lang="en-US" altLang="zh-CN" sz="2400" b="1" dirty="0">
                <a:latin typeface="微软雅黑" panose="020B0503020204020204" pitchFamily="34" charset="-122"/>
                <a:ea typeface="微软雅黑" panose="020B0503020204020204" pitchFamily="34" charset="-122"/>
              </a:rPr>
              <a:t> each other.</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保持通讯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失去联系</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保持联系</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取得联系</a:t>
            </a:r>
          </a:p>
        </p:txBody>
      </p:sp>
      <p:sp>
        <p:nvSpPr>
          <p:cNvPr id="7" name="文本框 6"/>
          <p:cNvSpPr txBox="1"/>
          <p:nvPr/>
        </p:nvSpPr>
        <p:spPr>
          <a:xfrm>
            <a:off x="762000"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解析：我们彼此保持联系差不多</a:t>
            </a:r>
            <a:r>
              <a:rPr lang="en-US" altLang="zh-CN" sz="2400" dirty="0">
                <a:latin typeface="微软雅黑" panose="020B0503020204020204" pitchFamily="34" charset="-122"/>
                <a:ea typeface="微软雅黑" panose="020B0503020204020204" pitchFamily="34" charset="-122"/>
              </a:rPr>
              <a:t>30</a:t>
            </a:r>
            <a:r>
              <a:rPr lang="zh-CN" altLang="en-US" sz="2400" dirty="0">
                <a:latin typeface="微软雅黑" panose="020B0503020204020204" pitchFamily="34" charset="-122"/>
                <a:ea typeface="微软雅黑" panose="020B0503020204020204" pitchFamily="34" charset="-122"/>
              </a:rPr>
              <a:t>年了。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1069" y="1012952"/>
            <a:ext cx="1156528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Our school had a day off </a:t>
            </a:r>
            <a:r>
              <a:rPr lang="en-US" altLang="zh-CN" sz="2400" b="1" u="sng" dirty="0">
                <a:latin typeface="微软雅黑" panose="020B0503020204020204" pitchFamily="34" charset="-122"/>
                <a:ea typeface="微软雅黑" panose="020B0503020204020204" pitchFamily="34" charset="-122"/>
              </a:rPr>
              <a:t>on account of</a:t>
            </a:r>
            <a:r>
              <a:rPr lang="en-US" altLang="zh-CN" sz="2400" b="1" dirty="0">
                <a:latin typeface="微软雅黑" panose="020B0503020204020204" pitchFamily="34" charset="-122"/>
                <a:ea typeface="微软雅黑" panose="020B0503020204020204" pitchFamily="34" charset="-122"/>
              </a:rPr>
              <a:t> the Dragon Boat Festival.</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描述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考虑</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由于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解释</a:t>
            </a:r>
          </a:p>
        </p:txBody>
      </p:sp>
      <p:sp>
        <p:nvSpPr>
          <p:cNvPr id="7" name="文本框 6"/>
          <p:cNvSpPr txBox="1"/>
          <p:nvPr/>
        </p:nvSpPr>
        <p:spPr>
          <a:xfrm>
            <a:off x="547037" y="1034386"/>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解析：由于端午节，我们学校放了一天假。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I have </a:t>
            </a:r>
            <a:r>
              <a:rPr lang="en-US" altLang="zh-CN" sz="2400" b="1" u="sng" dirty="0">
                <a:latin typeface="微软雅黑" panose="020B0503020204020204" pitchFamily="34" charset="-122"/>
                <a:ea typeface="微软雅黑" panose="020B0503020204020204" pitchFamily="34" charset="-122"/>
              </a:rPr>
              <a:t>seldom</a:t>
            </a:r>
            <a:r>
              <a:rPr lang="en-US" altLang="zh-CN" sz="2400" b="1" dirty="0">
                <a:latin typeface="微软雅黑" panose="020B0503020204020204" pitchFamily="34" charset="-122"/>
                <a:ea typeface="微软雅黑" panose="020B0503020204020204" pitchFamily="34" charset="-122"/>
              </a:rPr>
              <a:t> met him recently since he moved to another city.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有时</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经常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很少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从来</a:t>
            </a:r>
          </a:p>
        </p:txBody>
      </p:sp>
      <p:sp>
        <p:nvSpPr>
          <p:cNvPr id="7" name="文本框 6"/>
          <p:cNvSpPr txBox="1"/>
          <p:nvPr/>
        </p:nvSpPr>
        <p:spPr>
          <a:xfrm>
            <a:off x="1322023" y="1012952"/>
            <a:ext cx="36236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解析：自从他搬到另一个城市，我最近很少遇见他。</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13"/>
              </p:custDataLst>
            </p:nvPr>
          </p:nvPicPr>
          <p:blipFill>
            <a:blip r:embed="rId25">
              <a:grayscl/>
            </a:blip>
            <a:stretch>
              <a:fillRect/>
            </a:stretch>
          </p:blipFill>
          <p:spPr>
            <a:xfrm>
              <a:off x="-942302" y="-901699"/>
              <a:ext cx="6304204" cy="6680198"/>
            </a:xfrm>
            <a:prstGeom prst="rect">
              <a:avLst/>
            </a:prstGeom>
          </p:spPr>
        </p:pic>
        <p:sp>
          <p:nvSpPr>
            <p:cNvPr id="13" name="TextBox 14"/>
            <p:cNvSpPr txBox="1"/>
            <p:nvPr>
              <p:custDataLst>
                <p:tags r:id="rId14"/>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14" name="TextBox 14"/>
            <p:cNvSpPr txBox="1"/>
            <p:nvPr>
              <p:custDataLst>
                <p:tags r:id="rId15"/>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9"/>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0"/>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1"/>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26" action="ppaction://hlinksldjump"/>
            </p:cNvPr>
            <p:cNvSpPr txBox="1"/>
            <p:nvPr>
              <p:custDataLst>
                <p:tags r:id="rId12"/>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20" name="组合 19"/>
          <p:cNvGrpSpPr/>
          <p:nvPr/>
        </p:nvGrpSpPr>
        <p:grpSpPr>
          <a:xfrm>
            <a:off x="7016750" y="2504440"/>
            <a:ext cx="2589530" cy="1210205"/>
            <a:chOff x="1128687" y="3045991"/>
            <a:chExt cx="1985645" cy="1600199"/>
          </a:xfrm>
        </p:grpSpPr>
        <p:sp>
          <p:nvSpPr>
            <p:cNvPr id="21"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30" name="TextBox 8">
              <a:hlinkClick r:id="rId27"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31" name="组合 30"/>
          <p:cNvGrpSpPr/>
          <p:nvPr/>
        </p:nvGrpSpPr>
        <p:grpSpPr>
          <a:xfrm>
            <a:off x="4441190" y="2487930"/>
            <a:ext cx="2390775" cy="1211580"/>
            <a:chOff x="690029" y="3235990"/>
            <a:chExt cx="2862963" cy="1317358"/>
          </a:xfrm>
        </p:grpSpPr>
        <p:sp>
          <p:nvSpPr>
            <p:cNvPr id="3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0" name="TextBox 8">
              <a:hlinkClick r:id="rId28"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71" name="组合 70"/>
          <p:cNvGrpSpPr/>
          <p:nvPr/>
        </p:nvGrpSpPr>
        <p:grpSpPr>
          <a:xfrm>
            <a:off x="9892703" y="2488184"/>
            <a:ext cx="1985645" cy="1353261"/>
            <a:chOff x="1128688" y="3221717"/>
            <a:chExt cx="1985645" cy="1353261"/>
          </a:xfrm>
        </p:grpSpPr>
        <p:sp>
          <p:nvSpPr>
            <p:cNvPr id="72" name="TextBox 8">
              <a:hlinkClick r:id="rId29"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73"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5"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76" name="组合 75"/>
          <p:cNvGrpSpPr/>
          <p:nvPr/>
        </p:nvGrpSpPr>
        <p:grpSpPr>
          <a:xfrm>
            <a:off x="4618355" y="4302760"/>
            <a:ext cx="1986915" cy="1441071"/>
            <a:chOff x="963732" y="3066142"/>
            <a:chExt cx="2150600" cy="1521110"/>
          </a:xfrm>
        </p:grpSpPr>
        <p:sp>
          <p:nvSpPr>
            <p:cNvPr id="77"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9"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0" name="TextBox 8">
              <a:hlinkClick r:id="rId30"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81" name="组合 80"/>
          <p:cNvGrpSpPr/>
          <p:nvPr/>
        </p:nvGrpSpPr>
        <p:grpSpPr>
          <a:xfrm>
            <a:off x="6825051" y="4286233"/>
            <a:ext cx="2948940" cy="1473208"/>
            <a:chOff x="-181865" y="2878432"/>
            <a:chExt cx="3507670" cy="1735958"/>
          </a:xfrm>
        </p:grpSpPr>
        <p:sp>
          <p:nvSpPr>
            <p:cNvPr id="82"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31"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86" name="组合 85"/>
          <p:cNvGrpSpPr/>
          <p:nvPr/>
        </p:nvGrpSpPr>
        <p:grpSpPr>
          <a:xfrm>
            <a:off x="10107930" y="4302760"/>
            <a:ext cx="1978025" cy="1439260"/>
            <a:chOff x="305007" y="2920280"/>
            <a:chExt cx="2649029" cy="1693776"/>
          </a:xfrm>
        </p:grpSpPr>
        <p:sp>
          <p:nvSpPr>
            <p:cNvPr id="87" name="Oval 2"/>
            <p:cNvSpPr/>
            <p:nvPr>
              <p:custDataLst>
                <p:tags r:id="rId5"/>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custDataLst>
                <p:tags r:id="rId6"/>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custDataLst>
                <p:tags r:id="rId7"/>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32" action="ppaction://hlinksldjump"/>
            </p:cNvPr>
            <p:cNvSpPr txBox="1"/>
            <p:nvPr>
              <p:custDataLst>
                <p:tags r:id="rId8"/>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grpSp>
        <p:nvGrpSpPr>
          <p:cNvPr id="91" name="组合 90"/>
          <p:cNvGrpSpPr/>
          <p:nvPr/>
        </p:nvGrpSpPr>
        <p:grpSpPr>
          <a:xfrm>
            <a:off x="9629775" y="549910"/>
            <a:ext cx="2334260" cy="1200340"/>
            <a:chOff x="690028" y="3066142"/>
            <a:chExt cx="2870858" cy="1512245"/>
          </a:xfrm>
        </p:grpSpPr>
        <p:sp>
          <p:nvSpPr>
            <p:cNvPr id="92" name="Oval 2"/>
            <p:cNvSpPr/>
            <p:nvPr>
              <p:custDataLst>
                <p:tags r:id="rId1"/>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3"/>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95" name="TextBox 8">
              <a:hlinkClick r:id="rId33" action="ppaction://hlinksldjump"/>
            </p:cNvPr>
            <p:cNvSpPr txBox="1"/>
            <p:nvPr>
              <p:custDataLst>
                <p:tags r:id="rId4"/>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1000"/>
                                        <p:tgtEl>
                                          <p:spTgt spid="31"/>
                                        </p:tgtEl>
                                      </p:cBhvr>
                                    </p:animEffect>
                                    <p:anim calcmode="lin" valueType="num">
                                      <p:cBhvr>
                                        <p:cTn id="31" dur="1000" fill="hold"/>
                                        <p:tgtEl>
                                          <p:spTgt spid="31"/>
                                        </p:tgtEl>
                                        <p:attrNameLst>
                                          <p:attrName>ppt_x</p:attrName>
                                        </p:attrNameLst>
                                      </p:cBhvr>
                                      <p:tavLst>
                                        <p:tav tm="0">
                                          <p:val>
                                            <p:strVal val="#ppt_x"/>
                                          </p:val>
                                        </p:tav>
                                        <p:tav tm="100000">
                                          <p:val>
                                            <p:strVal val="#ppt_x"/>
                                          </p:val>
                                        </p:tav>
                                      </p:tavLst>
                                    </p:anim>
                                    <p:anim calcmode="lin" valueType="num">
                                      <p:cBhvr>
                                        <p:cTn id="32" dur="1000" fill="hold"/>
                                        <p:tgtEl>
                                          <p:spTgt spid="31"/>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1000"/>
                                        <p:tgtEl>
                                          <p:spTgt spid="71"/>
                                        </p:tgtEl>
                                      </p:cBhvr>
                                    </p:animEffect>
                                    <p:anim calcmode="lin" valueType="num">
                                      <p:cBhvr>
                                        <p:cTn id="43" dur="1000" fill="hold"/>
                                        <p:tgtEl>
                                          <p:spTgt spid="71"/>
                                        </p:tgtEl>
                                        <p:attrNameLst>
                                          <p:attrName>ppt_x</p:attrName>
                                        </p:attrNameLst>
                                      </p:cBhvr>
                                      <p:tavLst>
                                        <p:tav tm="0">
                                          <p:val>
                                            <p:strVal val="#ppt_x"/>
                                          </p:val>
                                        </p:tav>
                                        <p:tav tm="100000">
                                          <p:val>
                                            <p:strVal val="#ppt_x"/>
                                          </p:val>
                                        </p:tav>
                                      </p:tavLst>
                                    </p:anim>
                                    <p:anim calcmode="lin" valueType="num">
                                      <p:cBhvr>
                                        <p:cTn id="44" dur="1000" fill="hold"/>
                                        <p:tgtEl>
                                          <p:spTgt spid="7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I am </a:t>
            </a:r>
            <a:r>
              <a:rPr lang="en-US" altLang="zh-CN" sz="2400" b="1" u="sng" dirty="0">
                <a:latin typeface="微软雅黑" panose="020B0503020204020204" pitchFamily="34" charset="-122"/>
                <a:ea typeface="微软雅黑" panose="020B0503020204020204" pitchFamily="34" charset="-122"/>
              </a:rPr>
              <a:t>grateful</a:t>
            </a:r>
            <a:r>
              <a:rPr lang="en-US" altLang="zh-CN" sz="2400" b="1" dirty="0">
                <a:latin typeface="微软雅黑" panose="020B0503020204020204" pitchFamily="34" charset="-122"/>
                <a:ea typeface="微软雅黑" panose="020B0503020204020204" pitchFamily="34" charset="-122"/>
              </a:rPr>
              <a:t> to you for your kindness.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乐意的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愉快的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美好的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感激的</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解析：我对你的善意表示感激。</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285" y="1012952"/>
            <a:ext cx="11075217"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It’s great to be here with these people and do what we </a:t>
            </a:r>
          </a:p>
          <a:p>
            <a:r>
              <a:rPr lang="en-US" altLang="zh-CN" sz="2400" b="1"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feel like</a:t>
            </a:r>
            <a:r>
              <a:rPr lang="en-US" altLang="zh-CN" sz="2400" b="1" dirty="0">
                <a:latin typeface="微软雅黑" panose="020B0503020204020204" pitchFamily="34" charset="-122"/>
                <a:ea typeface="微软雅黑" panose="020B0503020204020204" pitchFamily="34" charset="-122"/>
              </a:rPr>
              <a:t> doing.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想要</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感觉</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好像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意料中</a:t>
            </a:r>
          </a:p>
        </p:txBody>
      </p:sp>
      <p:sp>
        <p:nvSpPr>
          <p:cNvPr id="7" name="文本框 6"/>
          <p:cNvSpPr txBox="1"/>
          <p:nvPr/>
        </p:nvSpPr>
        <p:spPr>
          <a:xfrm>
            <a:off x="1175337"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解析：和这些朋友们在一起感觉真的很好，我们可以做自己喜欢做的事。</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1255837" y="1493757"/>
            <a:ext cx="10326601"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After a few weeks in China, I started to notice something strange at the dinner table. I was in a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with my friends when, besides us on another table, a group of four men were shouting at each other and waving their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around. I finally learned that they were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“fighting” to pay the bill! This scene made me think of what it would look like in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 It would be almost unheard of. British food culture usually implies that you pay for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you ordered.</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385611" y="3881816"/>
            <a:ext cx="9420344"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bookshop 	  B. museum	 C. restaurant		D. supermarket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17. A. money 	  B. hands 	 C. flags 		D. paper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18. A. finally 	  B. actually 	 C. certainly 		D. hopefully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19. A. America 	  B. Australia 	 C. Canada 		D. Britain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20. A. whatever 	  B. whenever 	 C. wherever 		D. whoever</a:t>
            </a: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【建议用时：20 mins】</a:t>
            </a: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496595" y="545343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1627102"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根据上下文的at the dinner table和on another table可知，作者在讲述发生在餐馆的故事。故选C。</a:t>
            </a:r>
          </a:p>
          <a:p>
            <a:pPr marL="0" indent="0">
              <a:buNone/>
            </a:pPr>
            <a:r>
              <a:rPr sz="2400" b="1" dirty="0">
                <a:latin typeface="微软雅黑" panose="020B0503020204020204" pitchFamily="34" charset="-122"/>
                <a:ea typeface="微软雅黑" panose="020B0503020204020204" pitchFamily="34" charset="-122"/>
              </a:rPr>
              <a:t>17. 【解析】	根据下文fighting to pay the bill可知，他们在抢着买单，所以是挥舞着钱。故选A。</a:t>
            </a:r>
          </a:p>
          <a:p>
            <a:pPr marL="0" indent="0">
              <a:buNone/>
            </a:pPr>
            <a:r>
              <a:rPr sz="2400" b="1" dirty="0">
                <a:latin typeface="微软雅黑" panose="020B0503020204020204" pitchFamily="34" charset="-122"/>
                <a:ea typeface="微软雅黑" panose="020B0503020204020204" pitchFamily="34" charset="-122"/>
              </a:rPr>
              <a:t>18. 【解析】	根据语境可知他们实际上在抢着买单。故选B。</a:t>
            </a:r>
          </a:p>
          <a:p>
            <a:pPr marL="0" indent="0">
              <a:buNone/>
            </a:pPr>
            <a:r>
              <a:rPr sz="2400" b="1" dirty="0">
                <a:latin typeface="微软雅黑" panose="020B0503020204020204" pitchFamily="34" charset="-122"/>
                <a:ea typeface="微软雅黑" panose="020B0503020204020204" pitchFamily="34" charset="-122"/>
              </a:rPr>
              <a:t>19. 【解析】	根据下文British food culture和In a Britain restaurant，可以推测出作者在对中国和英国的餐馆买单现象进行对比。故选D。</a:t>
            </a:r>
          </a:p>
          <a:p>
            <a:pPr marL="0" indent="0">
              <a:buNone/>
            </a:pPr>
            <a:r>
              <a:rPr sz="2400" b="1" dirty="0">
                <a:latin typeface="微软雅黑" panose="020B0503020204020204" pitchFamily="34" charset="-122"/>
                <a:ea typeface="微软雅黑" panose="020B0503020204020204" pitchFamily="34" charset="-122"/>
              </a:rPr>
              <a:t>20. 【解析】	根据句意“英国的饮食文化通常暗示你为你自己所点的食物付款”。故选A。</a:t>
            </a: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65263" y="273064"/>
            <a:ext cx="9589414"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In a Britain restaurant, you’ll just pay for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 It’s called “splitting the bill” or “going Dutch”. I guess there is one reason that could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some of the differences between East and West. How you pay the bill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how you order, as well as how you eat.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in Chinese restaurants, the group decides on each dish, so the group eats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of the dishes.</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95592" y="3227691"/>
            <a:ext cx="9312523"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himself 	 B. myself 	    C. yourself 		D. herself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22. A. express 	 B. encourage 	    C. explain 		D. enter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23. A. tries on	 B. depends on	    C. holds on 		D. keeps on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24. A. Always 	 B. Seldom 	    C. Never	            D. Usually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25. A. all 	 B. none 	    C. either 		D. neither</a:t>
            </a: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83686" y="328633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394702" y="47039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2974" y="136522"/>
            <a:ext cx="11889026"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根据下文</a:t>
            </a:r>
            <a:r>
              <a:rPr lang="en-US" altLang="zh-CN" sz="2400" b="1" dirty="0">
                <a:latin typeface="微软雅黑" panose="020B0503020204020204" pitchFamily="34" charset="-122"/>
                <a:ea typeface="微软雅黑" panose="020B0503020204020204" pitchFamily="34" charset="-122"/>
              </a:rPr>
              <a:t>going Dutch</a:t>
            </a: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AA</a:t>
            </a:r>
            <a:r>
              <a:rPr lang="zh-CN" altLang="en-US" sz="2400" b="1" dirty="0">
                <a:latin typeface="微软雅黑" panose="020B0503020204020204" pitchFamily="34" charset="-122"/>
                <a:ea typeface="微软雅黑" panose="020B0503020204020204" pitchFamily="34" charset="-122"/>
              </a:rPr>
              <a:t>制）可以得知，在英国餐馆里自己要为自己买单。故选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根据上文的“</a:t>
            </a:r>
            <a:r>
              <a:rPr lang="en-US" altLang="zh-CN" sz="2400" b="1" dirty="0">
                <a:latin typeface="微软雅黑" panose="020B0503020204020204" pitchFamily="34" charset="-122"/>
                <a:ea typeface="微软雅黑" panose="020B0503020204020204" pitchFamily="34" charset="-122"/>
              </a:rPr>
              <a:t>reason”</a:t>
            </a:r>
            <a:r>
              <a:rPr lang="zh-CN" altLang="en-US" sz="2400" b="1" dirty="0">
                <a:latin typeface="微软雅黑" panose="020B0503020204020204" pitchFamily="34" charset="-122"/>
                <a:ea typeface="微软雅黑" panose="020B0503020204020204" pitchFamily="34" charset="-122"/>
              </a:rPr>
              <a:t>和下文得知作者在分析这种中西文化的差异，所以是解释差异。故选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根据句意得知“你怎么买单取决于你怎么点餐，也取决于你怎样吃”，固定短语“</a:t>
            </a:r>
            <a:r>
              <a:rPr lang="en-US" altLang="zh-CN" sz="2400" b="1" dirty="0">
                <a:latin typeface="微软雅黑" panose="020B0503020204020204" pitchFamily="34" charset="-122"/>
                <a:ea typeface="微软雅黑" panose="020B0503020204020204" pitchFamily="34" charset="-122"/>
              </a:rPr>
              <a:t>depend on”</a:t>
            </a:r>
            <a:r>
              <a:rPr lang="zh-CN" altLang="en-US" sz="2400" b="1" dirty="0">
                <a:latin typeface="微软雅黑" panose="020B0503020204020204" pitchFamily="34" charset="-122"/>
                <a:ea typeface="微软雅黑" panose="020B0503020204020204" pitchFamily="34" charset="-122"/>
              </a:rPr>
              <a:t>表示“依靠，取决于”。故选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根据常识得知在中国餐厅里大家都是一起点餐，一起吃饭的。故选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根据常识得知中国餐厅里都是大家通常一起吃所有的食物。故选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9859880"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Can you imagine trying to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how much each person needs to pay if you’re all sharing! The opposite is true for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food. Each person chooses the food that he or she wants.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isn’t commonly practiced. So it is simple to pay for what you ordered. I personally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both practices. It’s nice to treat your friends to dinner sometimes. And it’s also nice to be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 And on days when I miss Western food, I know there’ll be no “fighting” over who should pay!</a:t>
            </a:r>
          </a:p>
        </p:txBody>
      </p:sp>
      <p:sp>
        <p:nvSpPr>
          <p:cNvPr id="12" name="文本框 11"/>
          <p:cNvSpPr txBox="1"/>
          <p:nvPr/>
        </p:nvSpPr>
        <p:spPr>
          <a:xfrm>
            <a:off x="484801" y="3132246"/>
            <a:ext cx="11500756" cy="193802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26. A. find out 		B. look out 		C. work out 		D. check out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Eastern-style 	B. Western-style 	C. Northern-style 	D. Southern-style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Receiving 	B. Giving 		C. Owning 		D. Sharing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compare 		B. prefer 		C. enjoy 		D. hate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controlled 	B. treated 		C. punished 		D. avoided</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683228" y="4313049"/>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787" y="397676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683228" y="362977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696026" y="322354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
        <p:nvSpPr>
          <p:cNvPr id="11" name="文本框 10"/>
          <p:cNvSpPr txBox="1"/>
          <p:nvPr/>
        </p:nvSpPr>
        <p:spPr>
          <a:xfrm>
            <a:off x="696026" y="4700870"/>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根据中国餐馆里用餐方式得知大家都是一起分享食物的，如果要算清楚每个人应该付多少钱是不容易的。故选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a:t>
            </a:r>
            <a:r>
              <a:rPr lang="en-US" altLang="zh-CN" sz="2400" b="1" dirty="0">
                <a:latin typeface="微软雅黑" panose="020B0503020204020204" pitchFamily="34" charset="-122"/>
                <a:ea typeface="微软雅黑" panose="020B0503020204020204" pitchFamily="34" charset="-122"/>
              </a:rPr>
              <a:t>opposite</a:t>
            </a:r>
            <a:r>
              <a:rPr lang="zh-CN" altLang="en-US" sz="2400" b="1" dirty="0">
                <a:latin typeface="微软雅黑" panose="020B0503020204020204" pitchFamily="34" charset="-122"/>
                <a:ea typeface="微软雅黑" panose="020B0503020204020204" pitchFamily="34" charset="-122"/>
              </a:rPr>
              <a:t>（相反的）”得知前面在讲中国的方式，所以接下来应该讲西方的方式。故选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根据上文“</a:t>
            </a:r>
            <a:r>
              <a:rPr lang="en-US" altLang="zh-CN" sz="2400" b="1" dirty="0">
                <a:latin typeface="微软雅黑" panose="020B0503020204020204" pitchFamily="34" charset="-122"/>
                <a:ea typeface="微软雅黑" panose="020B0503020204020204" pitchFamily="34" charset="-122"/>
              </a:rPr>
              <a:t>Each person chooses the food that he or she wants</a:t>
            </a:r>
            <a:r>
              <a:rPr lang="zh-CN" altLang="en-US" sz="2400" b="1" dirty="0">
                <a:latin typeface="微软雅黑" panose="020B0503020204020204" pitchFamily="34" charset="-122"/>
                <a:ea typeface="微软雅黑" panose="020B0503020204020204" pitchFamily="34" charset="-122"/>
              </a:rPr>
              <a:t>（每个人选择自己想要的食物）”，可以得知分享食物在西方的文化中是不实际的。</a:t>
            </a:r>
          </a:p>
          <a:p>
            <a:pPr marL="0" indent="0">
              <a:buNone/>
            </a:pP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根据下文“有时招待朋友吃饭是很好的，并且被招待也是很好的”，可以得知作者对于两种方式都很喜欢，而</a:t>
            </a:r>
            <a:r>
              <a:rPr lang="en-US" altLang="zh-CN" sz="2400" b="1" dirty="0">
                <a:latin typeface="微软雅黑" panose="020B0503020204020204" pitchFamily="34" charset="-122"/>
                <a:ea typeface="微软雅黑" panose="020B0503020204020204" pitchFamily="34" charset="-122"/>
              </a:rPr>
              <a:t>prefer</a:t>
            </a:r>
            <a:r>
              <a:rPr lang="zh-CN" altLang="en-US" sz="2400" b="1" dirty="0">
                <a:latin typeface="微软雅黑" panose="020B0503020204020204" pitchFamily="34" charset="-122"/>
                <a:ea typeface="微软雅黑" panose="020B0503020204020204" pitchFamily="34" charset="-122"/>
              </a:rPr>
              <a:t>表示“更喜欢”。故选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30.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根据上下文语境得知被招待也是很好的。故选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34163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Young people and older people do not always agree. They sometimes have different ideas about living, working and playing. But in one special program in New York State, adults and teenagers live together in a friendly way.</a:t>
            </a:r>
          </a:p>
          <a:p>
            <a:pPr algn="just"/>
            <a:r>
              <a:rPr lang="en-US" altLang="zh-CN" sz="2400" dirty="0">
                <a:latin typeface="Times New Roman" panose="02020603050405020304" pitchFamily="18" charset="0"/>
                <a:cs typeface="Times New Roman" panose="02020603050405020304" pitchFamily="18" charset="0"/>
              </a:rPr>
              <a:t>     Each summer 200 teenagers and 50 adults live together for eight weeks as members of a special work group. Everyone works several hours each day, they do so not just to keep busy but to find meaning and fun in work. Some teenagers work in the forests or on the farms near the village. Some learn to make things like tables and chairs and to build houses. The adults teach them these skills.</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1357" y="419171"/>
            <a:ext cx="10317462" cy="34163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There are several free hours each day. Weekends are free, too. During the free hours some of the teenagers learn photo-taking or drawing. Others sit around and talk or sing. Each teenager chooses his own way to pass his free time.</a:t>
            </a:r>
          </a:p>
          <a:p>
            <a:pPr algn="just"/>
            <a:r>
              <a:rPr lang="en-US" altLang="zh-CN" sz="2400" dirty="0">
                <a:latin typeface="Times New Roman" panose="02020603050405020304" pitchFamily="18" charset="0"/>
                <a:cs typeface="Times New Roman" panose="02020603050405020304" pitchFamily="18" charset="0"/>
              </a:rPr>
              <a:t>     When people live together, they should have rules. In this program the teenagers and the adults make the rules together. If someone breaks a rule, the problem goes before the whole group. They talk about it and ask, “Why did it happen? What should we do about it?”</a:t>
            </a:r>
          </a:p>
          <a:p>
            <a:pPr algn="just"/>
            <a:r>
              <a:rPr lang="en-US" altLang="zh-CN" sz="2400" dirty="0">
                <a:latin typeface="Times New Roman" panose="02020603050405020304" pitchFamily="18" charset="0"/>
                <a:cs typeface="Times New Roman" panose="02020603050405020304" pitchFamily="18" charset="0"/>
              </a:rPr>
              <a:t>     One of the teenagers has said something about it, “You have to stop thinking only about yourself. You learn how to think about the group.”</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404" y="962356"/>
            <a:ext cx="10785854"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In one special program in New York State, young and older people __________.</a:t>
            </a:r>
          </a:p>
          <a:p>
            <a:r>
              <a:rPr lang="en-US" altLang="zh-CN" sz="2400" b="1" dirty="0">
                <a:latin typeface="微软雅黑" panose="020B0503020204020204" pitchFamily="34" charset="-122"/>
                <a:ea typeface="微软雅黑" panose="020B0503020204020204" pitchFamily="34" charset="-122"/>
              </a:rPr>
              <a:t>A. don’t work well together</a:t>
            </a:r>
          </a:p>
          <a:p>
            <a:r>
              <a:rPr lang="en-US" altLang="zh-CN" sz="2400" b="1" dirty="0">
                <a:latin typeface="微软雅黑" panose="020B0503020204020204" pitchFamily="34" charset="-122"/>
                <a:ea typeface="微软雅黑" panose="020B0503020204020204" pitchFamily="34" charset="-122"/>
              </a:rPr>
              <a:t>B. are friendly to each other</a:t>
            </a:r>
          </a:p>
          <a:p>
            <a:r>
              <a:rPr lang="en-US" altLang="zh-CN" sz="2400" b="1" dirty="0">
                <a:latin typeface="微软雅黑" panose="020B0503020204020204" pitchFamily="34" charset="-122"/>
                <a:ea typeface="微软雅黑" panose="020B0503020204020204" pitchFamily="34" charset="-122"/>
              </a:rPr>
              <a:t>C. teach each other new ways of building houses</a:t>
            </a:r>
          </a:p>
          <a:p>
            <a:r>
              <a:rPr lang="en-US" altLang="zh-CN" sz="2400" b="1" dirty="0">
                <a:latin typeface="微软雅黑" panose="020B0503020204020204" pitchFamily="34" charset="-122"/>
                <a:ea typeface="微软雅黑" panose="020B0503020204020204" pitchFamily="34" charset="-122"/>
              </a:rPr>
              <a:t>D. spend eight weeks together, working as farmers</a:t>
            </a:r>
          </a:p>
        </p:txBody>
      </p:sp>
      <p:sp>
        <p:nvSpPr>
          <p:cNvPr id="7" name="文本框 6"/>
          <p:cNvSpPr txBox="1"/>
          <p:nvPr/>
        </p:nvSpPr>
        <p:spPr>
          <a:xfrm>
            <a:off x="2617940" y="133222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解析：细节理解题。根据第一段的内容可知，在纽约的一个特殊项目里青少年</a:t>
            </a:r>
          </a:p>
          <a:p>
            <a:r>
              <a:rPr lang="zh-CN" altLang="en-US" sz="2400" dirty="0">
                <a:latin typeface="微软雅黑" panose="020B0503020204020204" pitchFamily="34" charset="-122"/>
                <a:ea typeface="微软雅黑" panose="020B0503020204020204" pitchFamily="34" charset="-122"/>
              </a:rPr>
              <a:t>和成年人能友好相处。故选B。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5651" y="831201"/>
            <a:ext cx="1154849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All the members work some time every day mainly to __________.</a:t>
            </a:r>
          </a:p>
          <a:p>
            <a:r>
              <a:rPr lang="en-US" altLang="zh-CN" sz="2400" b="1" dirty="0">
                <a:latin typeface="微软雅黑" panose="020B0503020204020204" pitchFamily="34" charset="-122"/>
                <a:ea typeface="微软雅黑" panose="020B0503020204020204" pitchFamily="34" charset="-122"/>
              </a:rPr>
              <a:t>A. lead a busy life</a:t>
            </a:r>
          </a:p>
          <a:p>
            <a:r>
              <a:rPr lang="en-US" altLang="zh-CN" sz="2400" b="1" dirty="0">
                <a:latin typeface="微软雅黑" panose="020B0503020204020204" pitchFamily="34" charset="-122"/>
                <a:ea typeface="微软雅黑" panose="020B0503020204020204" pitchFamily="34" charset="-122"/>
              </a:rPr>
              <a:t>B. learn new skills of farms</a:t>
            </a:r>
          </a:p>
          <a:p>
            <a:r>
              <a:rPr lang="en-US" altLang="zh-CN" sz="2400" b="1" dirty="0">
                <a:latin typeface="微软雅黑" panose="020B0503020204020204" pitchFamily="34" charset="-122"/>
                <a:ea typeface="微软雅黑" panose="020B0503020204020204" pitchFamily="34" charset="-122"/>
              </a:rPr>
              <a:t>C. get used to the life on the farms </a:t>
            </a:r>
          </a:p>
          <a:p>
            <a:r>
              <a:rPr lang="en-US" altLang="zh-CN" sz="2400" b="1" dirty="0">
                <a:latin typeface="微软雅黑" panose="020B0503020204020204" pitchFamily="34" charset="-122"/>
                <a:ea typeface="微软雅黑" panose="020B0503020204020204" pitchFamily="34" charset="-122"/>
              </a:rPr>
              <a:t>D. find useful things and pleasure in work</a:t>
            </a:r>
          </a:p>
        </p:txBody>
      </p:sp>
      <p:sp>
        <p:nvSpPr>
          <p:cNvPr id="7" name="文本框 6"/>
          <p:cNvSpPr txBox="1"/>
          <p:nvPr/>
        </p:nvSpPr>
        <p:spPr>
          <a:xfrm>
            <a:off x="9656847" y="83120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解析：细节理解题。根据第二段</a:t>
            </a:r>
            <a:r>
              <a:rPr lang="en-US" sz="2400" dirty="0">
                <a:latin typeface="微软雅黑" panose="020B0503020204020204" pitchFamily="34" charset="-122"/>
                <a:ea typeface="微软雅黑" panose="020B0503020204020204" pitchFamily="34" charset="-122"/>
              </a:rPr>
              <a:t>Everyone works several hours each day. They do so not just to keep busy but to find meaning and fun in work</a:t>
            </a:r>
            <a:r>
              <a:rPr lang="zh-CN" altLang="en-US" sz="2400" dirty="0">
                <a:latin typeface="微软雅黑" panose="020B0503020204020204" pitchFamily="34" charset="-122"/>
                <a:ea typeface="微软雅黑" panose="020B0503020204020204" pitchFamily="34" charset="-122"/>
              </a:rPr>
              <a:t>可知答案。</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38672" y="726015"/>
            <a:ext cx="10491328"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Living together __________.</a:t>
            </a:r>
          </a:p>
          <a:p>
            <a:r>
              <a:rPr lang="en-US" altLang="zh-CN" sz="2400" b="1" dirty="0">
                <a:latin typeface="微软雅黑" panose="020B0503020204020204" pitchFamily="34" charset="-122"/>
                <a:ea typeface="微软雅黑" panose="020B0503020204020204" pitchFamily="34" charset="-122"/>
              </a:rPr>
              <a:t>A. the teenagers don’t have to obey the rules</a:t>
            </a:r>
          </a:p>
          <a:p>
            <a:r>
              <a:rPr lang="en-US" altLang="zh-CN" sz="2400" b="1" dirty="0">
                <a:latin typeface="微软雅黑" panose="020B0503020204020204" pitchFamily="34" charset="-122"/>
                <a:ea typeface="微软雅黑" panose="020B0503020204020204" pitchFamily="34" charset="-122"/>
              </a:rPr>
              <a:t>B. the members have to obey the rules the adults make</a:t>
            </a:r>
          </a:p>
          <a:p>
            <a:r>
              <a:rPr lang="en-US" altLang="zh-CN" sz="2400" b="1" dirty="0">
                <a:latin typeface="微软雅黑" panose="020B0503020204020204" pitchFamily="34" charset="-122"/>
                <a:ea typeface="微软雅黑" panose="020B0503020204020204" pitchFamily="34" charset="-122"/>
              </a:rPr>
              <a:t>C. the members have no free time but on weekends</a:t>
            </a:r>
          </a:p>
          <a:p>
            <a:r>
              <a:rPr lang="en-US" altLang="zh-CN" sz="2400" b="1" dirty="0">
                <a:latin typeface="微软雅黑" panose="020B0503020204020204" pitchFamily="34" charset="-122"/>
                <a:ea typeface="微软雅黑" panose="020B0503020204020204" pitchFamily="34" charset="-122"/>
              </a:rPr>
              <a:t>D. the members should not break the rules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463055" y="72601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解析：细节理解题。根据倒数第二段的内容可知，群体成员都要遵守群体规</a:t>
            </a:r>
          </a:p>
          <a:p>
            <a:r>
              <a:rPr lang="zh-CN" altLang="en-US" sz="2400" dirty="0">
                <a:latin typeface="微软雅黑" panose="020B0503020204020204" pitchFamily="34" charset="-122"/>
                <a:ea typeface="微软雅黑" panose="020B0503020204020204" pitchFamily="34" charset="-122"/>
              </a:rPr>
              <a:t>则。故选D。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14529"/>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850496"/>
            <a:ext cx="1152730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Who make the rules in this program?   ________</a:t>
            </a:r>
          </a:p>
          <a:p>
            <a:r>
              <a:rPr lang="en-US" altLang="zh-CN" sz="2400" b="1" dirty="0">
                <a:latin typeface="微软雅黑" panose="020B0503020204020204" pitchFamily="34" charset="-122"/>
                <a:ea typeface="微软雅黑" panose="020B0503020204020204" pitchFamily="34" charset="-122"/>
              </a:rPr>
              <a:t>A. The teenagers and the adults. 		 B. The teenagers.</a:t>
            </a:r>
          </a:p>
          <a:p>
            <a:r>
              <a:rPr lang="en-US" altLang="zh-CN" sz="2400" b="1" dirty="0">
                <a:latin typeface="微软雅黑" panose="020B0503020204020204" pitchFamily="34" charset="-122"/>
                <a:ea typeface="微软雅黑" panose="020B0503020204020204" pitchFamily="34" charset="-122"/>
              </a:rPr>
              <a:t>C. The adults.					 D. The program.</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551159" y="704620"/>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解析：细节理解题。根据倒数第二段可知，规则是由全体成员共同制定的。故</a:t>
            </a:r>
          </a:p>
          <a:p>
            <a:r>
              <a:rPr lang="zh-CN" altLang="en-US" sz="2400" dirty="0">
                <a:latin typeface="微软雅黑" panose="020B0503020204020204" pitchFamily="34" charset="-122"/>
                <a:ea typeface="微软雅黑" panose="020B0503020204020204" pitchFamily="34" charset="-122"/>
              </a:rPr>
              <a:t>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What is the best title for the passage?   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The Rules of Living Together </a:t>
            </a:r>
          </a:p>
          <a:p>
            <a:r>
              <a:rPr lang="en-US" altLang="zh-CN" sz="2400" b="1" dirty="0">
                <a:latin typeface="微软雅黑" panose="020B0503020204020204" pitchFamily="34" charset="-122"/>
                <a:ea typeface="微软雅黑" panose="020B0503020204020204" pitchFamily="34" charset="-122"/>
              </a:rPr>
              <a:t>B. Life in New York State</a:t>
            </a:r>
          </a:p>
          <a:p>
            <a:r>
              <a:rPr lang="en-US" altLang="zh-CN" sz="2400" b="1" dirty="0">
                <a:latin typeface="微软雅黑" panose="020B0503020204020204" pitchFamily="34" charset="-122"/>
                <a:ea typeface="微软雅黑" panose="020B0503020204020204" pitchFamily="34" charset="-122"/>
              </a:rPr>
              <a:t>C. Teenagers and Adults Together </a:t>
            </a:r>
          </a:p>
          <a:p>
            <a:r>
              <a:rPr lang="en-US" altLang="zh-CN" sz="2400" b="1" dirty="0">
                <a:latin typeface="微软雅黑" panose="020B0503020204020204" pitchFamily="34" charset="-122"/>
                <a:ea typeface="微软雅黑" panose="020B0503020204020204" pitchFamily="34" charset="-122"/>
              </a:rPr>
              <a:t>D. Free Hours in the Special Work Group</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497543"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解析：主旨大意题。根据短文内容，可以确定这篇文章的题目为“共同生活的</a:t>
            </a:r>
          </a:p>
          <a:p>
            <a:r>
              <a:rPr lang="zh-CN" altLang="en-US" sz="2400" dirty="0">
                <a:latin typeface="微软雅黑" panose="020B0503020204020204" pitchFamily="34" charset="-122"/>
                <a:ea typeface="微软雅黑" panose="020B0503020204020204" pitchFamily="34" charset="-122"/>
              </a:rPr>
              <a:t>原则”。其他选项都有片面性。故选A。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73425" y="629630"/>
            <a:ext cx="11645149" cy="4893647"/>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Playing sports is one of most people’s favorite activities. It is not just a fun activity but also necessary in our life.</a:t>
            </a:r>
          </a:p>
          <a:p>
            <a:pPr algn="just"/>
            <a:r>
              <a:rPr lang="en-US" altLang="zh-CN" sz="2400" dirty="0">
                <a:latin typeface="Times New Roman" panose="02020603050405020304" pitchFamily="18" charset="0"/>
                <a:cs typeface="Times New Roman" panose="02020603050405020304" pitchFamily="18" charset="0"/>
              </a:rPr>
              <a:t>     Sports are excellent physical exercise. People who play sports have a more positive body image than those who do not. Playing sports from an early age strengthens the bones and muscles. And it reduces blood sugar level. Thus sports provide the body with complete exercise.</a:t>
            </a:r>
          </a:p>
          <a:p>
            <a:pPr algn="just"/>
            <a:r>
              <a:rPr lang="en-US" altLang="zh-CN" sz="2400" dirty="0">
                <a:latin typeface="Times New Roman" panose="02020603050405020304" pitchFamily="18" charset="0"/>
                <a:cs typeface="Times New Roman" panose="02020603050405020304" pitchFamily="18" charset="0"/>
              </a:rPr>
              <a:t>     Playing sports is very beneficial for the development of social skills in a person. Sports teach a person the importance of teamwork—how to communicate and work with others. They encourage thinking together and help people develop planning skills. Playing sports requires people to plan thoughtfully. They need to think the best ways to score goals and plan how to win carefully. Sports build confidence in people and give them a sense of achievement. Sports thus play an important role in one’s social well-being.</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3046988"/>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Playing sports has a lot of other mental benefits. Sports are very helpful in keeping a person happy. Exercise causes the production of happiness hormones in a person’s body, so </a:t>
            </a:r>
            <a:r>
              <a:rPr lang="en-US" altLang="zh-CN" sz="2400" u="sng" dirty="0">
                <a:latin typeface="Times New Roman" panose="02020603050405020304" pitchFamily="18" charset="0"/>
                <a:cs typeface="Times New Roman" panose="02020603050405020304" pitchFamily="18" charset="0"/>
              </a:rPr>
              <a:t>it</a:t>
            </a:r>
            <a:r>
              <a:rPr lang="en-US" altLang="zh-CN" sz="2400" dirty="0">
                <a:latin typeface="Times New Roman" panose="02020603050405020304" pitchFamily="18" charset="0"/>
                <a:cs typeface="Times New Roman" panose="02020603050405020304" pitchFamily="18" charset="0"/>
              </a:rPr>
              <a:t> contributes to his or her mental health. Sports help people get positive energy. What’s more, research has showed that people who play sports regularly can deal with stress in life more easily. People who enjoy doing sport activities have fewer mental problems.</a:t>
            </a:r>
          </a:p>
          <a:p>
            <a:pPr algn="just"/>
            <a:r>
              <a:rPr lang="en-US" altLang="zh-CN" sz="2400" dirty="0">
                <a:latin typeface="Times New Roman" panose="02020603050405020304" pitchFamily="18" charset="0"/>
                <a:cs typeface="Times New Roman" panose="02020603050405020304" pitchFamily="18" charset="0"/>
              </a:rPr>
              <a:t>     Playing sports helps people become healthier, so we should keep playing sports in our whole life.</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686283"/>
            <a:ext cx="1046969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How many benefits of playing sports are mentioned in the </a:t>
            </a:r>
          </a:p>
          <a:p>
            <a:r>
              <a:rPr lang="en-US" altLang="zh-CN" sz="2400" b="1" dirty="0">
                <a:latin typeface="微软雅黑" panose="020B0503020204020204" pitchFamily="34" charset="-122"/>
                <a:ea typeface="微软雅黑" panose="020B0503020204020204" pitchFamily="34" charset="-122"/>
              </a:rPr>
              <a:t>      passage?    ________</a:t>
            </a:r>
          </a:p>
          <a:p>
            <a:r>
              <a:rPr lang="en-US" altLang="zh-CN" sz="2400" b="1" dirty="0">
                <a:latin typeface="微软雅黑" panose="020B0503020204020204" pitchFamily="34" charset="-122"/>
                <a:ea typeface="微软雅黑" panose="020B0503020204020204" pitchFamily="34" charset="-122"/>
              </a:rPr>
              <a:t>A. One. 	B. Two. 	C. Three. 	D. Four.</a:t>
            </a:r>
          </a:p>
        </p:txBody>
      </p:sp>
      <p:sp>
        <p:nvSpPr>
          <p:cNvPr id="7" name="文本框 6"/>
          <p:cNvSpPr txBox="1"/>
          <p:nvPr/>
        </p:nvSpPr>
        <p:spPr>
          <a:xfrm>
            <a:off x="3384627" y="102483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解析：细节理解题。通读全文可知，第二、三、四段分别讲了运动的三个好</a:t>
            </a:r>
          </a:p>
          <a:p>
            <a:r>
              <a:rPr lang="zh-CN" altLang="en-US" sz="2400" dirty="0">
                <a:latin typeface="微软雅黑" panose="020B0503020204020204" pitchFamily="34" charset="-122"/>
                <a:ea typeface="微软雅黑" panose="020B0503020204020204" pitchFamily="34" charset="-122"/>
              </a:rPr>
              <a:t>处。故选C。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Ⅰ. 补全对话（5小题，共10分） 【建议用时：5 mins】</a:t>
            </a:r>
          </a:p>
        </p:txBody>
      </p:sp>
      <p:sp>
        <p:nvSpPr>
          <p:cNvPr id="12" name="文本框 11"/>
          <p:cNvSpPr txBox="1"/>
          <p:nvPr/>
        </p:nvSpPr>
        <p:spPr>
          <a:xfrm>
            <a:off x="762000" y="1066262"/>
            <a:ext cx="11076078" cy="521970"/>
          </a:xfrm>
          <a:prstGeom prst="rect">
            <a:avLst/>
          </a:prstGeom>
          <a:noFill/>
        </p:spPr>
        <p:txBody>
          <a:bodyPr wrap="square" rtlCol="0">
            <a:spAutoFit/>
          </a:bodyPr>
          <a:lstStyle/>
          <a:p>
            <a:r>
              <a:rPr sz="2800" dirty="0">
                <a:latin typeface="+mn-ea"/>
              </a:rPr>
              <a:t>阅读下列简短对话，从A、B、C、D中选出最佳答案，将对话补全。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39007" y="733436"/>
            <a:ext cx="10895449"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According to the passage, playing sports is good for people EXCEPT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helping to keep people’s health </a:t>
            </a:r>
          </a:p>
          <a:p>
            <a:r>
              <a:rPr lang="en-US" altLang="zh-CN" sz="2400" b="1" dirty="0">
                <a:latin typeface="微软雅黑" panose="020B0503020204020204" pitchFamily="34" charset="-122"/>
                <a:ea typeface="微软雅黑" panose="020B0503020204020204" pitchFamily="34" charset="-122"/>
              </a:rPr>
              <a:t>B. helping people to develop social skills</a:t>
            </a:r>
          </a:p>
          <a:p>
            <a:r>
              <a:rPr lang="en-US" altLang="zh-CN" sz="2400" b="1" dirty="0">
                <a:latin typeface="微软雅黑" panose="020B0503020204020204" pitchFamily="34" charset="-122"/>
                <a:ea typeface="微软雅黑" panose="020B0503020204020204" pitchFamily="34" charset="-122"/>
              </a:rPr>
              <a:t>C. helping people to keep happy</a:t>
            </a:r>
          </a:p>
          <a:p>
            <a:r>
              <a:rPr lang="en-US" altLang="zh-CN" sz="2400" b="1" dirty="0">
                <a:latin typeface="微软雅黑" panose="020B0503020204020204" pitchFamily="34" charset="-122"/>
                <a:ea typeface="微软雅黑" panose="020B0503020204020204" pitchFamily="34" charset="-122"/>
              </a:rPr>
              <a:t>D. helping to improve people’s intelligence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213068" y="113529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解析：细节理解题。文中没有提到运动使人的智力提高。故选D。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76829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The underlined word “it” in paragraph 4 refers to ___________.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exercise 			B. happiness hormones </a:t>
            </a:r>
          </a:p>
          <a:p>
            <a:r>
              <a:rPr lang="en-US" altLang="zh-CN" sz="2400" b="1" dirty="0">
                <a:latin typeface="微软雅黑" panose="020B0503020204020204" pitchFamily="34" charset="-122"/>
                <a:ea typeface="微软雅黑" panose="020B0503020204020204" pitchFamily="34" charset="-122"/>
              </a:rPr>
              <a:t>C. a person’s boy 	D. sports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909946" y="74021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词义推断题。主要考查代词所指代的内容，代词一般指代上文所提及的内容，根据上下文，这里指的是运动对人的精神健康是有帮助的，故选A。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09600" y="638085"/>
            <a:ext cx="1130147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Which of the following is NOT true?  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Your bones and muscles can be strengthened if you play </a:t>
            </a:r>
          </a:p>
          <a:p>
            <a:r>
              <a:rPr lang="en-US" altLang="zh-CN" sz="2400" b="1" dirty="0">
                <a:latin typeface="微软雅黑" panose="020B0503020204020204" pitchFamily="34" charset="-122"/>
                <a:ea typeface="微软雅黑" panose="020B0503020204020204" pitchFamily="34" charset="-122"/>
              </a:rPr>
              <a:t>     sports from an early age.</a:t>
            </a:r>
          </a:p>
          <a:p>
            <a:r>
              <a:rPr lang="en-US" altLang="zh-CN" sz="2400" b="1" dirty="0">
                <a:latin typeface="微软雅黑" panose="020B0503020204020204" pitchFamily="34" charset="-122"/>
                <a:ea typeface="微软雅黑" panose="020B0503020204020204" pitchFamily="34" charset="-122"/>
              </a:rPr>
              <a:t>B. People who play sports have no stress.</a:t>
            </a:r>
          </a:p>
          <a:p>
            <a:r>
              <a:rPr lang="en-US" altLang="zh-CN" sz="2400" b="1" dirty="0">
                <a:latin typeface="微软雅黑" panose="020B0503020204020204" pitchFamily="34" charset="-122"/>
                <a:ea typeface="微软雅黑" panose="020B0503020204020204" pitchFamily="34" charset="-122"/>
              </a:rPr>
              <a:t>C. Playing sports makes people feel confident.</a:t>
            </a:r>
          </a:p>
          <a:p>
            <a:r>
              <a:rPr lang="en-US" altLang="zh-CN" sz="2400" b="1" dirty="0">
                <a:latin typeface="微软雅黑" panose="020B0503020204020204" pitchFamily="34" charset="-122"/>
                <a:ea typeface="微软雅黑" panose="020B0503020204020204" pitchFamily="34" charset="-122"/>
              </a:rPr>
              <a:t>D. Playing sports is one of the most important activities in people’s life.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195238" y="638085"/>
            <a:ext cx="65152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09600" y="4301854"/>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解析：细节理解题。根据倒数第二段可知，运动能减压，而非运动的人没有压</a:t>
            </a:r>
          </a:p>
          <a:p>
            <a:r>
              <a:rPr lang="zh-CN" altLang="en-US" sz="2400" dirty="0">
                <a:latin typeface="微软雅黑" panose="020B0503020204020204" pitchFamily="34" charset="-122"/>
                <a:ea typeface="微软雅黑" panose="020B0503020204020204" pitchFamily="34" charset="-122"/>
              </a:rPr>
              <a:t>力。故选B。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169624" y="791155"/>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What’s the best title for this passage?  ________</a:t>
            </a:r>
          </a:p>
          <a:p>
            <a:r>
              <a:rPr lang="en-US" altLang="zh-CN" sz="2400" b="1" dirty="0">
                <a:latin typeface="微软雅黑" panose="020B0503020204020204" pitchFamily="34" charset="-122"/>
                <a:ea typeface="微软雅黑" panose="020B0503020204020204" pitchFamily="34" charset="-122"/>
              </a:rPr>
              <a:t>A. The Importance of Playing Sports </a:t>
            </a:r>
          </a:p>
          <a:p>
            <a:r>
              <a:rPr lang="en-US" altLang="zh-CN" sz="2400" b="1" dirty="0">
                <a:latin typeface="微软雅黑" panose="020B0503020204020204" pitchFamily="34" charset="-122"/>
                <a:ea typeface="微软雅黑" panose="020B0503020204020204" pitchFamily="34" charset="-122"/>
              </a:rPr>
              <a:t>B. How to Play Sports</a:t>
            </a:r>
          </a:p>
          <a:p>
            <a:r>
              <a:rPr lang="en-US" altLang="zh-CN" sz="2400" b="1" dirty="0">
                <a:latin typeface="微软雅黑" panose="020B0503020204020204" pitchFamily="34" charset="-122"/>
                <a:ea typeface="微软雅黑" panose="020B0503020204020204" pitchFamily="34" charset="-122"/>
              </a:rPr>
              <a:t>C. Introduction of Sports </a:t>
            </a:r>
          </a:p>
          <a:p>
            <a:r>
              <a:rPr lang="en-US" altLang="zh-CN" sz="2400" b="1" dirty="0">
                <a:latin typeface="微软雅黑" panose="020B0503020204020204" pitchFamily="34" charset="-122"/>
                <a:ea typeface="微软雅黑" panose="020B0503020204020204" pitchFamily="34" charset="-122"/>
              </a:rPr>
              <a:t>D. Benefits of Playing Sports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097298" y="79115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解析：主旨大意题。综合全文可知，短文主要讲了运动的好处。故选D。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8"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custDataLst>
              <p:tags r:id="rId1"/>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2" name="文本框 1"/>
          <p:cNvSpPr txBox="1"/>
          <p:nvPr>
            <p:custDataLst>
              <p:tags r:id="rId2"/>
            </p:custDataLst>
          </p:nvPr>
        </p:nvSpPr>
        <p:spPr>
          <a:xfrm>
            <a:off x="810326" y="698032"/>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Mary Cassatt is considered one of America’s most famous female artists. </a:t>
            </a:r>
            <a:r>
              <a:rPr lang="en-US" altLang="zh-CN" sz="2400" u="sng" dirty="0">
                <a:latin typeface="Times New Roman" panose="02020603050405020304" pitchFamily="18" charset="0"/>
                <a:cs typeface="Times New Roman" panose="02020603050405020304" pitchFamily="18" charset="0"/>
              </a:rPr>
              <a:t>41______</a:t>
            </a:r>
            <a:r>
              <a:rPr lang="en-US" altLang="zh-CN" sz="2400" dirty="0">
                <a:latin typeface="Times New Roman" panose="02020603050405020304" pitchFamily="18" charset="0"/>
                <a:cs typeface="Times New Roman" panose="02020603050405020304" pitchFamily="18" charset="0"/>
              </a:rPr>
              <a:t> Her father, Robert, was a wealthy investor. Her mother, Katherine, had a deep knowledge of books, art and the French language.</a:t>
            </a:r>
          </a:p>
          <a:p>
            <a:pPr algn="just"/>
            <a:r>
              <a:rPr lang="en-US" altLang="zh-CN" sz="2400" dirty="0">
                <a:latin typeface="Times New Roman" panose="02020603050405020304" pitchFamily="18" charset="0"/>
                <a:cs typeface="Times New Roman" panose="02020603050405020304" pitchFamily="18" charset="0"/>
              </a:rPr>
              <a:t>     When Mary was seven years old, her family moved to Europe for several years. Mary saw the great art museums, and she wanted to become an artist. When she was seventeen, she said that she wanted to go to Paris to study art.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It was not considered proper work for a woman. Her father refused to let her study art. Finally he said she could study it if she went to a school near their home.</a:t>
            </a:r>
          </a:p>
        </p:txBody>
      </p:sp>
      <p:sp>
        <p:nvSpPr>
          <p:cNvPr id="4" name="文本框 3"/>
          <p:cNvSpPr txBox="1"/>
          <p:nvPr>
            <p:custDataLst>
              <p:tags r:id="rId3"/>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They called themselves impressionists (印象派画家).</a:t>
            </a:r>
          </a:p>
          <a:p>
            <a:r>
              <a:rPr lang="zh-CN" altLang="en-US" sz="2400">
                <a:latin typeface="Times New Roman" panose="02020603050405020304" pitchFamily="18" charset="0"/>
                <a:cs typeface="Times New Roman" panose="02020603050405020304" pitchFamily="18" charset="0"/>
              </a:rPr>
              <a:t>B. She worked hard to improve her work.</a:t>
            </a:r>
          </a:p>
          <a:p>
            <a:r>
              <a:rPr lang="zh-CN" altLang="en-US" sz="2400">
                <a:latin typeface="Times New Roman" panose="02020603050405020304" pitchFamily="18" charset="0"/>
                <a:cs typeface="Times New Roman" panose="02020603050405020304" pitchFamily="18" charset="0"/>
              </a:rPr>
              <a:t>C. At that time people thought that only men could become painters.</a:t>
            </a:r>
          </a:p>
          <a:p>
            <a:r>
              <a:rPr lang="zh-CN" altLang="en-US" sz="2400">
                <a:latin typeface="Times New Roman" panose="02020603050405020304" pitchFamily="18" charset="0"/>
                <a:cs typeface="Times New Roman" panose="02020603050405020304" pitchFamily="18" charset="0"/>
              </a:rPr>
              <a:t>D. She was born in eighteen forty-four near Pittsburgh, Pennsylvania.</a:t>
            </a:r>
          </a:p>
          <a:p>
            <a:r>
              <a:rPr lang="zh-CN" altLang="en-US" sz="2400">
                <a:latin typeface="Times New Roman" panose="02020603050405020304" pitchFamily="18" charset="0"/>
                <a:cs typeface="Times New Roman" panose="02020603050405020304" pitchFamily="18" charset="0"/>
              </a:rPr>
              <a:t>E. Mary Cassatt attended the Pennsylvania Academy of Fine Arts.</a:t>
            </a:r>
          </a:p>
        </p:txBody>
      </p:sp>
      <p:sp>
        <p:nvSpPr>
          <p:cNvPr id="7" name="文本框 6"/>
          <p:cNvSpPr txBox="1"/>
          <p:nvPr>
            <p:custDataLst>
              <p:tags r:id="rId4"/>
            </p:custDataLst>
          </p:nvPr>
        </p:nvSpPr>
        <p:spPr>
          <a:xfrm>
            <a:off x="1417320" y="134165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9" name="文本框 8"/>
          <p:cNvSpPr txBox="1"/>
          <p:nvPr>
            <p:custDataLst>
              <p:tags r:id="rId5"/>
            </p:custDataLst>
          </p:nvPr>
        </p:nvSpPr>
        <p:spPr>
          <a:xfrm>
            <a:off x="9425940" y="2906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pic>
        <p:nvPicPr>
          <p:cNvPr id="10" name="图片 9">
            <a:hlinkClick r:id="rId9" action="ppaction://hlinksldjump"/>
          </p:cNvPr>
          <p:cNvPicPr>
            <a:picLocks noChangeAspect="1"/>
          </p:cNvPicPr>
          <p:nvPr>
            <p:custDataLst>
              <p:tags r:id="rId6"/>
            </p:custDataLst>
          </p:nvPr>
        </p:nvPicPr>
        <p:blipFill>
          <a:blip r:embed="rId10">
            <a:extLst>
              <a:ext uri="{28A0092B-C50C-407E-A947-70E740481C1C}">
                <a14:useLocalDpi xmlns:a14="http://schemas.microsoft.com/office/drawing/2010/main" val="0"/>
              </a:ext>
            </a:extLst>
          </a:blip>
          <a:stretch>
            <a:fillRect/>
          </a:stretch>
        </p:blipFill>
        <p:spPr>
          <a:xfrm>
            <a:off x="9041194" y="4344463"/>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2" name="内容占位符 2"/>
          <p:cNvSpPr>
            <a:spLocks noGrp="1"/>
          </p:cNvSpPr>
          <p:nvPr>
            <p:custDataLst>
              <p:tags r:id="rId1"/>
            </p:custDataLst>
          </p:nvPr>
        </p:nvSpPr>
        <p:spPr>
          <a:xfrm>
            <a:off x="332740" y="303530"/>
            <a:ext cx="10660380"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文章结构题。根据上文“</a:t>
            </a:r>
            <a:r>
              <a:rPr lang="en-US" altLang="zh-CN" sz="2400" b="1" dirty="0">
                <a:latin typeface="微软雅黑" panose="020B0503020204020204" pitchFamily="34" charset="-122"/>
                <a:ea typeface="微软雅黑" panose="020B0503020204020204" pitchFamily="34" charset="-122"/>
              </a:rPr>
              <a:t>Mary Cassatt is considered one of America’s most famous female artists (Mary Cassatt</a:t>
            </a:r>
            <a:r>
              <a:rPr lang="zh-CN" altLang="en-US" sz="2400" b="1" dirty="0">
                <a:latin typeface="微软雅黑" panose="020B0503020204020204" pitchFamily="34" charset="-122"/>
                <a:ea typeface="微软雅黑" panose="020B0503020204020204" pitchFamily="34" charset="-122"/>
              </a:rPr>
              <a:t>被认为美国最知名的女性艺术家之一</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以及后文“</a:t>
            </a:r>
            <a:r>
              <a:rPr lang="en-US" altLang="zh-CN" sz="2400" b="1" dirty="0">
                <a:latin typeface="微软雅黑" panose="020B0503020204020204" pitchFamily="34" charset="-122"/>
                <a:ea typeface="微软雅黑" panose="020B0503020204020204" pitchFamily="34" charset="-122"/>
              </a:rPr>
              <a:t>Her father (</a:t>
            </a:r>
            <a:r>
              <a:rPr lang="zh-CN" altLang="en-US" sz="2400" b="1" dirty="0">
                <a:latin typeface="微软雅黑" panose="020B0503020204020204" pitchFamily="34" charset="-122"/>
                <a:ea typeface="微软雅黑" panose="020B0503020204020204" pitchFamily="34" charset="-122"/>
              </a:rPr>
              <a:t>她父亲</a:t>
            </a:r>
            <a:r>
              <a:rPr lang="en-US" altLang="zh-CN" sz="2400" b="1" dirty="0">
                <a:latin typeface="微软雅黑" panose="020B0503020204020204" pitchFamily="34" charset="-122"/>
                <a:ea typeface="微软雅黑" panose="020B0503020204020204" pitchFamily="34" charset="-122"/>
              </a:rPr>
              <a:t>), Robert (</a:t>
            </a:r>
            <a:r>
              <a:rPr lang="zh-CN" altLang="en-US" sz="2400" b="1" dirty="0">
                <a:latin typeface="微软雅黑" panose="020B0503020204020204" pitchFamily="34" charset="-122"/>
                <a:ea typeface="微软雅黑" panose="020B0503020204020204" pitchFamily="34" charset="-122"/>
              </a:rPr>
              <a:t>罗伯特</a:t>
            </a:r>
            <a:r>
              <a:rPr lang="en-US" altLang="zh-CN" sz="2400" b="1" dirty="0">
                <a:latin typeface="微软雅黑" panose="020B0503020204020204" pitchFamily="34" charset="-122"/>
                <a:ea typeface="微软雅黑" panose="020B0503020204020204" pitchFamily="34" charset="-122"/>
              </a:rPr>
              <a:t>), was a wealthy investor (</a:t>
            </a:r>
            <a:r>
              <a:rPr lang="zh-CN" altLang="en-US" sz="2400" b="1" dirty="0">
                <a:latin typeface="微软雅黑" panose="020B0503020204020204" pitchFamily="34" charset="-122"/>
                <a:ea typeface="微软雅黑" panose="020B0503020204020204" pitchFamily="34" charset="-122"/>
              </a:rPr>
              <a:t>是一个富有的投资者</a:t>
            </a:r>
            <a:r>
              <a:rPr lang="en-US" altLang="zh-CN" sz="2400" b="1" dirty="0">
                <a:latin typeface="微软雅黑" panose="020B0503020204020204" pitchFamily="34" charset="-122"/>
                <a:ea typeface="微软雅黑" panose="020B0503020204020204" pitchFamily="34" charset="-122"/>
              </a:rPr>
              <a:t>). Her mother (</a:t>
            </a:r>
            <a:r>
              <a:rPr lang="zh-CN" altLang="en-US" sz="2400" b="1" dirty="0">
                <a:latin typeface="微软雅黑" panose="020B0503020204020204" pitchFamily="34" charset="-122"/>
                <a:ea typeface="微软雅黑" panose="020B0503020204020204" pitchFamily="34" charset="-122"/>
              </a:rPr>
              <a:t>她母亲</a:t>
            </a:r>
            <a:r>
              <a:rPr lang="en-US" altLang="zh-CN" sz="2400" b="1" dirty="0">
                <a:latin typeface="微软雅黑" panose="020B0503020204020204" pitchFamily="34" charset="-122"/>
                <a:ea typeface="微软雅黑" panose="020B0503020204020204" pitchFamily="34" charset="-122"/>
              </a:rPr>
              <a:t>), Katherine (</a:t>
            </a:r>
            <a:r>
              <a:rPr lang="zh-CN" altLang="en-US" sz="2400" b="1" dirty="0">
                <a:latin typeface="微软雅黑" panose="020B0503020204020204" pitchFamily="34" charset="-122"/>
                <a:ea typeface="微软雅黑" panose="020B0503020204020204" pitchFamily="34" charset="-122"/>
              </a:rPr>
              <a:t>凯瑟琳</a:t>
            </a:r>
            <a:r>
              <a:rPr lang="en-US" altLang="zh-CN" sz="2400" b="1" dirty="0">
                <a:latin typeface="微软雅黑" panose="020B0503020204020204" pitchFamily="34" charset="-122"/>
                <a:ea typeface="微软雅黑" panose="020B0503020204020204" pitchFamily="34" charset="-122"/>
              </a:rPr>
              <a:t>), had a deep knowledge of books (</a:t>
            </a:r>
            <a:r>
              <a:rPr lang="zh-CN" altLang="en-US" sz="2400" b="1" dirty="0">
                <a:latin typeface="微软雅黑" panose="020B0503020204020204" pitchFamily="34" charset="-122"/>
                <a:ea typeface="微软雅黑" panose="020B0503020204020204" pitchFamily="34" charset="-122"/>
              </a:rPr>
              <a:t>学识渊博</a:t>
            </a:r>
            <a:r>
              <a:rPr lang="en-US" altLang="zh-CN" sz="2400" b="1" dirty="0">
                <a:latin typeface="微软雅黑" panose="020B0503020204020204" pitchFamily="34" charset="-122"/>
                <a:ea typeface="微软雅黑" panose="020B0503020204020204" pitchFamily="34" charset="-122"/>
              </a:rPr>
              <a:t>), art and the French language (</a:t>
            </a:r>
            <a:r>
              <a:rPr lang="zh-CN" altLang="en-US" sz="2400" b="1" dirty="0">
                <a:latin typeface="微软雅黑" panose="020B0503020204020204" pitchFamily="34" charset="-122"/>
                <a:ea typeface="微软雅黑" panose="020B0503020204020204" pitchFamily="34" charset="-122"/>
              </a:rPr>
              <a:t>艺术造诣颇高，会说法语</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可知，</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She was born in eighteen forty-four near Pittsburgh, Pennsylvania (1844</a:t>
            </a:r>
            <a:r>
              <a:rPr lang="zh-CN" altLang="en-US" sz="2400" b="1" dirty="0">
                <a:latin typeface="微软雅黑" panose="020B0503020204020204" pitchFamily="34" charset="-122"/>
                <a:ea typeface="微软雅黑" panose="020B0503020204020204" pitchFamily="34" charset="-122"/>
              </a:rPr>
              <a:t>，她年生于宾夕法尼亚州的匹兹堡</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符合语境，故选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文章结构题。根据上文“</a:t>
            </a:r>
            <a:r>
              <a:rPr lang="en-US" altLang="zh-CN" sz="2400" b="1" dirty="0">
                <a:latin typeface="微软雅黑" panose="020B0503020204020204" pitchFamily="34" charset="-122"/>
                <a:ea typeface="微软雅黑" panose="020B0503020204020204" pitchFamily="34" charset="-122"/>
              </a:rPr>
              <a:t>When she was seventeen, she said that she wanted to go to Paris to study art (</a:t>
            </a:r>
            <a:r>
              <a:rPr lang="zh-CN" altLang="en-US" sz="2400" b="1" dirty="0">
                <a:latin typeface="微软雅黑" panose="020B0503020204020204" pitchFamily="34" charset="-122"/>
                <a:ea typeface="微软雅黑" panose="020B0503020204020204" pitchFamily="34" charset="-122"/>
              </a:rPr>
              <a:t>当她</a:t>
            </a:r>
            <a:r>
              <a:rPr lang="en-US" altLang="zh-CN" sz="2400" b="1" dirty="0">
                <a:latin typeface="微软雅黑" panose="020B0503020204020204" pitchFamily="34" charset="-122"/>
                <a:ea typeface="微软雅黑" panose="020B0503020204020204" pitchFamily="34" charset="-122"/>
              </a:rPr>
              <a:t>17</a:t>
            </a:r>
            <a:r>
              <a:rPr lang="zh-CN" altLang="en-US" sz="2400" b="1" dirty="0">
                <a:latin typeface="微软雅黑" panose="020B0503020204020204" pitchFamily="34" charset="-122"/>
                <a:ea typeface="微软雅黑" panose="020B0503020204020204" pitchFamily="34" charset="-122"/>
              </a:rPr>
              <a:t>岁时，她说她想要去巴黎学习艺术</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以及后文“</a:t>
            </a:r>
            <a:r>
              <a:rPr lang="en-US" altLang="zh-CN" sz="2400" b="1" dirty="0">
                <a:latin typeface="微软雅黑" panose="020B0503020204020204" pitchFamily="34" charset="-122"/>
                <a:ea typeface="微软雅黑" panose="020B0503020204020204" pitchFamily="34" charset="-122"/>
              </a:rPr>
              <a:t>It was not considered proper work for a woman (</a:t>
            </a:r>
            <a:r>
              <a:rPr lang="zh-CN" altLang="en-US" sz="2400" b="1" dirty="0">
                <a:latin typeface="微软雅黑" panose="020B0503020204020204" pitchFamily="34" charset="-122"/>
                <a:ea typeface="微软雅黑" panose="020B0503020204020204" pitchFamily="34" charset="-122"/>
              </a:rPr>
              <a:t>这被认为不是适合女性的工作</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可知，</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At that time people thought that only men could become painters (</a:t>
            </a:r>
            <a:r>
              <a:rPr lang="zh-CN" altLang="en-US" sz="2400" b="1" dirty="0">
                <a:latin typeface="微软雅黑" panose="020B0503020204020204" pitchFamily="34" charset="-122"/>
                <a:ea typeface="微软雅黑" panose="020B0503020204020204" pitchFamily="34" charset="-122"/>
              </a:rPr>
              <a:t>在那时，人们认为只有男性才能成为画家</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符合语境，故选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899775" y="4556125"/>
            <a:ext cx="1242060" cy="2165985"/>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8"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746826" y="232577"/>
            <a:ext cx="10317462"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At her graduation (毕业) in 1866, she again said that she had to go abroad to learn more about painting. Her father agreed to let her go. At 22, she sailed for Paris. She lived in France, but she went to other countries in Europe.</a:t>
            </a:r>
          </a:p>
          <a:p>
            <a:pPr algn="just"/>
            <a:r>
              <a:rPr lang="en-US" altLang="zh-CN" sz="2400" dirty="0">
                <a:latin typeface="Times New Roman" panose="02020603050405020304" pitchFamily="18" charset="0"/>
                <a:cs typeface="Times New Roman" panose="02020603050405020304" pitchFamily="18" charset="0"/>
              </a:rPr>
              <a:t>     She spent a lot of time in museums. </a:t>
            </a:r>
            <a:r>
              <a:rPr lang="en-US" altLang="zh-CN" sz="2400" u="sng" dirty="0">
                <a:latin typeface="Times New Roman" panose="02020603050405020304" pitchFamily="18" charset="0"/>
                <a:cs typeface="Times New Roman" panose="02020603050405020304" pitchFamily="18" charset="0"/>
              </a:rPr>
              <a:t>44            </a:t>
            </a:r>
            <a:r>
              <a:rPr lang="en-US" altLang="zh-CN" sz="2400" dirty="0">
                <a:latin typeface="Times New Roman" panose="02020603050405020304" pitchFamily="18" charset="0"/>
                <a:cs typeface="Times New Roman" panose="02020603050405020304" pitchFamily="18" charset="0"/>
              </a:rPr>
              <a:t> She studied the famous paintings of the old masters, and she copied and sketched (画素描) for hours. She found, though, that she preferred the new ideas used by a group of artists living in Paris. </a:t>
            </a:r>
            <a:r>
              <a:rPr lang="en-US" altLang="zh-CN" sz="2400" u="sng" dirty="0">
                <a:latin typeface="Times New Roman" panose="02020603050405020304" pitchFamily="18" charset="0"/>
                <a:cs typeface="Times New Roman" panose="02020603050405020304" pitchFamily="18" charset="0"/>
              </a:rPr>
              <a:t>45             </a:t>
            </a:r>
            <a:r>
              <a:rPr lang="en-US" altLang="zh-CN" sz="2400" dirty="0">
                <a:latin typeface="Times New Roman" panose="02020603050405020304" pitchFamily="18" charset="0"/>
                <a:cs typeface="Times New Roman" panose="02020603050405020304" pitchFamily="18" charset="0"/>
              </a:rPr>
              <a:t> Like them Mary Cassatt tried to show real people and the real world. Because these ideas were new, it took some years before people recognized (承认) her as the great artist that she was.</a:t>
            </a:r>
          </a:p>
        </p:txBody>
      </p:sp>
      <p:sp>
        <p:nvSpPr>
          <p:cNvPr id="2" name="文本框 1"/>
          <p:cNvSpPr txBox="1"/>
          <p:nvPr>
            <p:custDataLst>
              <p:tags r:id="rId2"/>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They called themselves impressionists (印象派画家).</a:t>
            </a:r>
          </a:p>
          <a:p>
            <a:r>
              <a:rPr lang="zh-CN" altLang="en-US" sz="2400">
                <a:latin typeface="Times New Roman" panose="02020603050405020304" pitchFamily="18" charset="0"/>
                <a:cs typeface="Times New Roman" panose="02020603050405020304" pitchFamily="18" charset="0"/>
              </a:rPr>
              <a:t>B. She worked hard to improve her work.</a:t>
            </a:r>
          </a:p>
          <a:p>
            <a:r>
              <a:rPr lang="zh-CN" altLang="en-US" sz="2400">
                <a:latin typeface="Times New Roman" panose="02020603050405020304" pitchFamily="18" charset="0"/>
                <a:cs typeface="Times New Roman" panose="02020603050405020304" pitchFamily="18" charset="0"/>
              </a:rPr>
              <a:t>C. At that time people thought that only men could become painters.</a:t>
            </a:r>
          </a:p>
          <a:p>
            <a:r>
              <a:rPr lang="zh-CN" altLang="en-US" sz="2400">
                <a:latin typeface="Times New Roman" panose="02020603050405020304" pitchFamily="18" charset="0"/>
                <a:cs typeface="Times New Roman" panose="02020603050405020304" pitchFamily="18" charset="0"/>
              </a:rPr>
              <a:t>D. She was born in eighteen forty-four near Pittsburgh, Pennsylvania.</a:t>
            </a:r>
          </a:p>
          <a:p>
            <a:r>
              <a:rPr lang="zh-CN" altLang="en-US" sz="2400">
                <a:latin typeface="Times New Roman" panose="02020603050405020304" pitchFamily="18" charset="0"/>
                <a:cs typeface="Times New Roman" panose="02020603050405020304" pitchFamily="18" charset="0"/>
              </a:rPr>
              <a:t>E. Mary Cassatt attended the Pennsylvania Academy of Fine Arts.</a:t>
            </a:r>
          </a:p>
        </p:txBody>
      </p:sp>
      <p:sp>
        <p:nvSpPr>
          <p:cNvPr id="6" name="文本框 5"/>
          <p:cNvSpPr txBox="1"/>
          <p:nvPr>
            <p:custDataLst>
              <p:tags r:id="rId3"/>
            </p:custDataLst>
          </p:nvPr>
        </p:nvSpPr>
        <p:spPr>
          <a:xfrm>
            <a:off x="1753235" y="54091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sp>
        <p:nvSpPr>
          <p:cNvPr id="11" name="文本框 10"/>
          <p:cNvSpPr txBox="1"/>
          <p:nvPr>
            <p:custDataLst>
              <p:tags r:id="rId4"/>
            </p:custDataLst>
          </p:nvPr>
        </p:nvSpPr>
        <p:spPr>
          <a:xfrm>
            <a:off x="6038215" y="16096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pic>
        <p:nvPicPr>
          <p:cNvPr id="12" name="图片 11">
            <a:hlinkClick r:id="rId9" action="ppaction://hlinksldjump"/>
          </p:cNvPr>
          <p:cNvPicPr>
            <a:picLocks noChangeAspect="1"/>
          </p:cNvPicPr>
          <p:nvPr>
            <p:custDataLst>
              <p:tags r:id="rId5"/>
            </p:custDataLst>
          </p:nvPr>
        </p:nvPicPr>
        <p:blipFill>
          <a:blip r:embed="rId10">
            <a:extLst>
              <a:ext uri="{28A0092B-C50C-407E-A947-70E740481C1C}">
                <a14:useLocalDpi xmlns:a14="http://schemas.microsoft.com/office/drawing/2010/main" val="0"/>
              </a:ext>
            </a:extLst>
          </a:blip>
          <a:stretch>
            <a:fillRect/>
          </a:stretch>
        </p:blipFill>
        <p:spPr>
          <a:xfrm>
            <a:off x="9095169" y="4442888"/>
            <a:ext cx="1158340" cy="646232"/>
          </a:xfrm>
          <a:prstGeom prst="rect">
            <a:avLst/>
          </a:prstGeom>
        </p:spPr>
      </p:pic>
      <p:sp>
        <p:nvSpPr>
          <p:cNvPr id="13" name="文本框 12"/>
          <p:cNvSpPr txBox="1"/>
          <p:nvPr>
            <p:custDataLst>
              <p:tags r:id="rId6"/>
            </p:custDataLst>
          </p:nvPr>
        </p:nvSpPr>
        <p:spPr>
          <a:xfrm>
            <a:off x="1155065" y="27418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2" name="内容占位符 2"/>
          <p:cNvSpPr>
            <a:spLocks noGrp="1"/>
          </p:cNvSpPr>
          <p:nvPr>
            <p:custDataLst>
              <p:tags r:id="rId1"/>
            </p:custDataLst>
          </p:nvPr>
        </p:nvSpPr>
        <p:spPr>
          <a:xfrm>
            <a:off x="204634" y="78788"/>
            <a:ext cx="11615420"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200" b="1" dirty="0">
                <a:solidFill>
                  <a:schemeClr val="tx1"/>
                </a:solidFill>
                <a:uFillTx/>
                <a:latin typeface="微软雅黑" panose="020B0503020204020204" pitchFamily="34" charset="-122"/>
                <a:ea typeface="微软雅黑" panose="020B0503020204020204" pitchFamily="34" charset="-122"/>
              </a:rPr>
              <a:t>43.  【</a:t>
            </a:r>
            <a:r>
              <a:rPr lang="zh-CN" altLang="en-US" sz="2200" b="1" dirty="0">
                <a:solidFill>
                  <a:schemeClr val="tx1"/>
                </a:solidFill>
                <a:uFillTx/>
                <a:latin typeface="微软雅黑" panose="020B0503020204020204" pitchFamily="34" charset="-122"/>
                <a:ea typeface="微软雅黑" panose="020B0503020204020204" pitchFamily="34" charset="-122"/>
              </a:rPr>
              <a:t>解析</a:t>
            </a:r>
            <a:r>
              <a:rPr lang="en-US" altLang="zh-CN" sz="2200" b="1" dirty="0">
                <a:solidFill>
                  <a:schemeClr val="tx1"/>
                </a:solidFill>
                <a:uFillTx/>
                <a:latin typeface="微软雅黑" panose="020B0503020204020204" pitchFamily="34" charset="-122"/>
                <a:ea typeface="微软雅黑" panose="020B0503020204020204" pitchFamily="34" charset="-122"/>
              </a:rPr>
              <a:t>】 </a:t>
            </a:r>
            <a:r>
              <a:rPr lang="zh-CN" altLang="en-US" sz="2200" b="1" dirty="0">
                <a:solidFill>
                  <a:schemeClr val="tx1"/>
                </a:solidFill>
                <a:uFillTx/>
                <a:latin typeface="微软雅黑" panose="020B0503020204020204" pitchFamily="34" charset="-122"/>
                <a:ea typeface="微软雅黑" panose="020B0503020204020204" pitchFamily="34" charset="-122"/>
              </a:rPr>
              <a:t>文章结构题。根据上文“</a:t>
            </a:r>
            <a:r>
              <a:rPr lang="en-US" altLang="zh-CN" sz="2200" b="1" dirty="0">
                <a:solidFill>
                  <a:schemeClr val="tx1"/>
                </a:solidFill>
                <a:uFillTx/>
                <a:latin typeface="微软雅黑" panose="020B0503020204020204" pitchFamily="34" charset="-122"/>
                <a:ea typeface="微软雅黑" panose="020B0503020204020204" pitchFamily="34" charset="-122"/>
              </a:rPr>
              <a:t>At her graduation in 1866, she again said that she had to go abroad to learn more about painting (1866</a:t>
            </a:r>
            <a:r>
              <a:rPr lang="zh-CN" altLang="en-US" sz="2200" b="1" dirty="0">
                <a:solidFill>
                  <a:schemeClr val="tx1"/>
                </a:solidFill>
                <a:uFillTx/>
                <a:latin typeface="微软雅黑" panose="020B0503020204020204" pitchFamily="34" charset="-122"/>
                <a:ea typeface="微软雅黑" panose="020B0503020204020204" pitchFamily="34" charset="-122"/>
              </a:rPr>
              <a:t>年毕业后，她再一次表明她要去国外学习更多关于绘画的内容</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可知，</a:t>
            </a:r>
            <a:r>
              <a:rPr lang="en-US" altLang="zh-CN" sz="2200" b="1" dirty="0">
                <a:solidFill>
                  <a:schemeClr val="tx1"/>
                </a:solidFill>
                <a:uFillTx/>
                <a:latin typeface="微软雅黑" panose="020B0503020204020204" pitchFamily="34" charset="-122"/>
                <a:ea typeface="微软雅黑" panose="020B0503020204020204" pitchFamily="34" charset="-122"/>
              </a:rPr>
              <a:t>E</a:t>
            </a:r>
            <a:r>
              <a:rPr lang="zh-CN" altLang="en-US" sz="2200" b="1" dirty="0">
                <a:solidFill>
                  <a:schemeClr val="tx1"/>
                </a:solidFill>
                <a:uFillTx/>
                <a:latin typeface="微软雅黑" panose="020B0503020204020204" pitchFamily="34" charset="-122"/>
                <a:ea typeface="微软雅黑" panose="020B0503020204020204" pitchFamily="34" charset="-122"/>
              </a:rPr>
              <a:t>项“</a:t>
            </a:r>
            <a:r>
              <a:rPr lang="en-US" altLang="zh-CN" sz="2200" b="1" dirty="0">
                <a:solidFill>
                  <a:schemeClr val="tx1"/>
                </a:solidFill>
                <a:uFillTx/>
                <a:latin typeface="微软雅黑" panose="020B0503020204020204" pitchFamily="34" charset="-122"/>
                <a:ea typeface="微软雅黑" panose="020B0503020204020204" pitchFamily="34" charset="-122"/>
              </a:rPr>
              <a:t>Mary Cassatt attended the Pennsylvania Academy of Fine Arts (Mary Cassatt </a:t>
            </a:r>
            <a:r>
              <a:rPr lang="zh-CN" altLang="en-US" sz="2200" b="1" dirty="0">
                <a:solidFill>
                  <a:schemeClr val="tx1"/>
                </a:solidFill>
                <a:uFillTx/>
                <a:latin typeface="微软雅黑" panose="020B0503020204020204" pitchFamily="34" charset="-122"/>
                <a:ea typeface="微软雅黑" panose="020B0503020204020204" pitchFamily="34" charset="-122"/>
              </a:rPr>
              <a:t>进入宾夕法尼亚美术学院学习</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符合语境，故选</a:t>
            </a:r>
            <a:r>
              <a:rPr lang="en-US" altLang="zh-CN" sz="2200" b="1" dirty="0">
                <a:solidFill>
                  <a:schemeClr val="tx1"/>
                </a:solidFill>
                <a:uFillTx/>
                <a:latin typeface="微软雅黑" panose="020B0503020204020204" pitchFamily="34" charset="-122"/>
                <a:ea typeface="微软雅黑" panose="020B0503020204020204" pitchFamily="34" charset="-122"/>
              </a:rPr>
              <a:t>E</a:t>
            </a:r>
            <a:r>
              <a:rPr lang="zh-CN" altLang="en-US" sz="2200" b="1" dirty="0">
                <a:solidFill>
                  <a:schemeClr val="tx1"/>
                </a:solidFill>
                <a:uFillTx/>
                <a:latin typeface="微软雅黑" panose="020B0503020204020204" pitchFamily="34" charset="-122"/>
                <a:ea typeface="微软雅黑" panose="020B0503020204020204" pitchFamily="34" charset="-122"/>
              </a:rPr>
              <a:t>。</a:t>
            </a:r>
          </a:p>
          <a:p>
            <a:pPr marL="0" indent="0">
              <a:buNone/>
            </a:pPr>
            <a:r>
              <a:rPr lang="en-US" altLang="zh-CN" sz="2200" b="1" dirty="0">
                <a:solidFill>
                  <a:schemeClr val="tx1"/>
                </a:solidFill>
                <a:uFillTx/>
                <a:latin typeface="微软雅黑" panose="020B0503020204020204" pitchFamily="34" charset="-122"/>
                <a:ea typeface="微软雅黑" panose="020B0503020204020204" pitchFamily="34" charset="-122"/>
              </a:rPr>
              <a:t>44.  【</a:t>
            </a:r>
            <a:r>
              <a:rPr lang="zh-CN" altLang="en-US" sz="2200" b="1" dirty="0">
                <a:solidFill>
                  <a:schemeClr val="tx1"/>
                </a:solidFill>
                <a:uFillTx/>
                <a:latin typeface="微软雅黑" panose="020B0503020204020204" pitchFamily="34" charset="-122"/>
                <a:ea typeface="微软雅黑" panose="020B0503020204020204" pitchFamily="34" charset="-122"/>
              </a:rPr>
              <a:t>解析</a:t>
            </a:r>
            <a:r>
              <a:rPr lang="en-US" altLang="zh-CN" sz="2200" b="1" dirty="0">
                <a:solidFill>
                  <a:schemeClr val="tx1"/>
                </a:solidFill>
                <a:uFillTx/>
                <a:latin typeface="微软雅黑" panose="020B0503020204020204" pitchFamily="34" charset="-122"/>
                <a:ea typeface="微软雅黑" panose="020B0503020204020204" pitchFamily="34" charset="-122"/>
              </a:rPr>
              <a:t>】 </a:t>
            </a:r>
            <a:r>
              <a:rPr lang="zh-CN" altLang="en-US" sz="2200" b="1" dirty="0">
                <a:solidFill>
                  <a:schemeClr val="tx1"/>
                </a:solidFill>
                <a:uFillTx/>
                <a:latin typeface="微软雅黑" panose="020B0503020204020204" pitchFamily="34" charset="-122"/>
                <a:ea typeface="微软雅黑" panose="020B0503020204020204" pitchFamily="34" charset="-122"/>
              </a:rPr>
              <a:t>文章结构题。根据上文“</a:t>
            </a:r>
            <a:r>
              <a:rPr lang="en-US" altLang="zh-CN" sz="2200" b="1" dirty="0">
                <a:solidFill>
                  <a:schemeClr val="tx1"/>
                </a:solidFill>
                <a:uFillTx/>
                <a:latin typeface="微软雅黑" panose="020B0503020204020204" pitchFamily="34" charset="-122"/>
                <a:ea typeface="微软雅黑" panose="020B0503020204020204" pitchFamily="34" charset="-122"/>
              </a:rPr>
              <a:t>She spent a lot of time in museums (</a:t>
            </a:r>
            <a:r>
              <a:rPr lang="zh-CN" altLang="en-US" sz="2200" b="1" dirty="0">
                <a:solidFill>
                  <a:schemeClr val="tx1"/>
                </a:solidFill>
                <a:uFillTx/>
                <a:latin typeface="微软雅黑" panose="020B0503020204020204" pitchFamily="34" charset="-122"/>
                <a:ea typeface="微软雅黑" panose="020B0503020204020204" pitchFamily="34" charset="-122"/>
              </a:rPr>
              <a:t>她在博物馆度过了许多时光</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以及下文“</a:t>
            </a:r>
            <a:r>
              <a:rPr lang="en-US" altLang="zh-CN" sz="2200" b="1" dirty="0">
                <a:solidFill>
                  <a:schemeClr val="tx1"/>
                </a:solidFill>
                <a:uFillTx/>
                <a:latin typeface="微软雅黑" panose="020B0503020204020204" pitchFamily="34" charset="-122"/>
                <a:ea typeface="微软雅黑" panose="020B0503020204020204" pitchFamily="34" charset="-122"/>
              </a:rPr>
              <a:t>She studied the famous paintings of the old masters, and she copied and sketched for hours (</a:t>
            </a:r>
            <a:r>
              <a:rPr lang="zh-CN" altLang="en-US" sz="2200" b="1" dirty="0">
                <a:solidFill>
                  <a:schemeClr val="tx1"/>
                </a:solidFill>
                <a:uFillTx/>
                <a:latin typeface="微软雅黑" panose="020B0503020204020204" pitchFamily="34" charset="-122"/>
                <a:ea typeface="微软雅黑" panose="020B0503020204020204" pitchFamily="34" charset="-122"/>
              </a:rPr>
              <a:t>她学习了许多经典画作，她长时间模仿、练习素描</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可知，</a:t>
            </a:r>
            <a:r>
              <a:rPr lang="en-US" altLang="zh-CN" sz="2200" b="1" dirty="0">
                <a:solidFill>
                  <a:schemeClr val="tx1"/>
                </a:solidFill>
                <a:uFillTx/>
                <a:latin typeface="微软雅黑" panose="020B0503020204020204" pitchFamily="34" charset="-122"/>
                <a:ea typeface="微软雅黑" panose="020B0503020204020204" pitchFamily="34" charset="-122"/>
              </a:rPr>
              <a:t>B</a:t>
            </a:r>
            <a:r>
              <a:rPr lang="zh-CN" altLang="en-US" sz="2200" b="1" dirty="0">
                <a:solidFill>
                  <a:schemeClr val="tx1"/>
                </a:solidFill>
                <a:uFillTx/>
                <a:latin typeface="微软雅黑" panose="020B0503020204020204" pitchFamily="34" charset="-122"/>
                <a:ea typeface="微软雅黑" panose="020B0503020204020204" pitchFamily="34" charset="-122"/>
              </a:rPr>
              <a:t>项“</a:t>
            </a:r>
            <a:r>
              <a:rPr lang="en-US" altLang="zh-CN" sz="2200" b="1" dirty="0">
                <a:solidFill>
                  <a:schemeClr val="tx1"/>
                </a:solidFill>
                <a:uFillTx/>
                <a:latin typeface="微软雅黑" panose="020B0503020204020204" pitchFamily="34" charset="-122"/>
                <a:ea typeface="微软雅黑" panose="020B0503020204020204" pitchFamily="34" charset="-122"/>
              </a:rPr>
              <a:t>She worked hard to improve her work (</a:t>
            </a:r>
            <a:r>
              <a:rPr lang="zh-CN" altLang="en-US" sz="2200" b="1" dirty="0">
                <a:solidFill>
                  <a:schemeClr val="tx1"/>
                </a:solidFill>
                <a:uFillTx/>
                <a:latin typeface="微软雅黑" panose="020B0503020204020204" pitchFamily="34" charset="-122"/>
                <a:ea typeface="微软雅黑" panose="020B0503020204020204" pitchFamily="34" charset="-122"/>
              </a:rPr>
              <a:t>她努力练习，改进作品</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符合语境，故选</a:t>
            </a:r>
            <a:r>
              <a:rPr lang="en-US" altLang="zh-CN" sz="2200" b="1" dirty="0">
                <a:solidFill>
                  <a:schemeClr val="tx1"/>
                </a:solidFill>
                <a:uFillTx/>
                <a:latin typeface="微软雅黑" panose="020B0503020204020204" pitchFamily="34" charset="-122"/>
                <a:ea typeface="微软雅黑" panose="020B0503020204020204" pitchFamily="34" charset="-122"/>
              </a:rPr>
              <a:t>B</a:t>
            </a:r>
            <a:r>
              <a:rPr lang="zh-CN" altLang="en-US" sz="2200" b="1" dirty="0">
                <a:solidFill>
                  <a:schemeClr val="tx1"/>
                </a:solidFill>
                <a:uFillTx/>
                <a:latin typeface="微软雅黑" panose="020B0503020204020204" pitchFamily="34" charset="-122"/>
                <a:ea typeface="微软雅黑" panose="020B0503020204020204" pitchFamily="34" charset="-122"/>
              </a:rPr>
              <a:t>。</a:t>
            </a:r>
          </a:p>
          <a:p>
            <a:pPr marL="0" indent="0">
              <a:buNone/>
            </a:pPr>
            <a:r>
              <a:rPr lang="en-US" altLang="zh-CN" sz="2200" b="1" dirty="0">
                <a:solidFill>
                  <a:schemeClr val="tx1"/>
                </a:solidFill>
                <a:uFillTx/>
                <a:latin typeface="微软雅黑" panose="020B0503020204020204" pitchFamily="34" charset="-122"/>
                <a:ea typeface="微软雅黑" panose="020B0503020204020204" pitchFamily="34" charset="-122"/>
              </a:rPr>
              <a:t>45.  【</a:t>
            </a:r>
            <a:r>
              <a:rPr lang="zh-CN" altLang="en-US" sz="2200" b="1" dirty="0">
                <a:solidFill>
                  <a:schemeClr val="tx1"/>
                </a:solidFill>
                <a:uFillTx/>
                <a:latin typeface="微软雅黑" panose="020B0503020204020204" pitchFamily="34" charset="-122"/>
                <a:ea typeface="微软雅黑" panose="020B0503020204020204" pitchFamily="34" charset="-122"/>
              </a:rPr>
              <a:t>解析</a:t>
            </a:r>
            <a:r>
              <a:rPr lang="en-US" altLang="zh-CN" sz="2200" b="1" dirty="0">
                <a:solidFill>
                  <a:schemeClr val="tx1"/>
                </a:solidFill>
                <a:uFillTx/>
                <a:latin typeface="微软雅黑" panose="020B0503020204020204" pitchFamily="34" charset="-122"/>
                <a:ea typeface="微软雅黑" panose="020B0503020204020204" pitchFamily="34" charset="-122"/>
              </a:rPr>
              <a:t>】 </a:t>
            </a:r>
            <a:r>
              <a:rPr lang="zh-CN" altLang="en-US" sz="2200" b="1" dirty="0">
                <a:solidFill>
                  <a:schemeClr val="tx1"/>
                </a:solidFill>
                <a:uFillTx/>
                <a:latin typeface="微软雅黑" panose="020B0503020204020204" pitchFamily="34" charset="-122"/>
                <a:ea typeface="微软雅黑" panose="020B0503020204020204" pitchFamily="34" charset="-122"/>
              </a:rPr>
              <a:t>文章结构题。根据上文“</a:t>
            </a:r>
            <a:r>
              <a:rPr lang="en-US" altLang="zh-CN" sz="2200" b="1" dirty="0">
                <a:solidFill>
                  <a:schemeClr val="tx1"/>
                </a:solidFill>
                <a:uFillTx/>
                <a:latin typeface="微软雅黑" panose="020B0503020204020204" pitchFamily="34" charset="-122"/>
                <a:ea typeface="微软雅黑" panose="020B0503020204020204" pitchFamily="34" charset="-122"/>
              </a:rPr>
              <a:t>She found, though, that she preferred the new ideas used by a group of artists living in Paris (</a:t>
            </a:r>
            <a:r>
              <a:rPr lang="zh-CN" altLang="en-US" sz="2200" b="1" dirty="0">
                <a:solidFill>
                  <a:schemeClr val="tx1"/>
                </a:solidFill>
                <a:uFillTx/>
                <a:latin typeface="微软雅黑" panose="020B0503020204020204" pitchFamily="34" charset="-122"/>
                <a:ea typeface="微软雅黑" panose="020B0503020204020204" pitchFamily="34" charset="-122"/>
              </a:rPr>
              <a:t>但是，她发现她更喜欢巴黎那一群艺术家们的新潮想法</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以及下文“</a:t>
            </a:r>
            <a:r>
              <a:rPr lang="en-US" altLang="zh-CN" sz="2200" b="1" dirty="0">
                <a:solidFill>
                  <a:schemeClr val="tx1"/>
                </a:solidFill>
                <a:uFillTx/>
                <a:latin typeface="微软雅黑" panose="020B0503020204020204" pitchFamily="34" charset="-122"/>
                <a:ea typeface="微软雅黑" panose="020B0503020204020204" pitchFamily="34" charset="-122"/>
              </a:rPr>
              <a:t>Like them Mary Cassatt tried to show real people and the real world (</a:t>
            </a:r>
            <a:r>
              <a:rPr lang="zh-CN" altLang="en-US" sz="2200" b="1" dirty="0">
                <a:solidFill>
                  <a:schemeClr val="tx1"/>
                </a:solidFill>
                <a:uFillTx/>
                <a:latin typeface="微软雅黑" panose="020B0503020204020204" pitchFamily="34" charset="-122"/>
                <a:ea typeface="微软雅黑" panose="020B0503020204020204" pitchFamily="34" charset="-122"/>
              </a:rPr>
              <a:t>像他们一样，</a:t>
            </a:r>
            <a:r>
              <a:rPr lang="en-US" altLang="zh-CN" sz="2200" b="1" dirty="0">
                <a:solidFill>
                  <a:schemeClr val="tx1"/>
                </a:solidFill>
                <a:uFillTx/>
                <a:latin typeface="微软雅黑" panose="020B0503020204020204" pitchFamily="34" charset="-122"/>
                <a:ea typeface="微软雅黑" panose="020B0503020204020204" pitchFamily="34" charset="-122"/>
              </a:rPr>
              <a:t>Mary Cassatt</a:t>
            </a:r>
            <a:r>
              <a:rPr lang="zh-CN" altLang="en-US" sz="2200" b="1" dirty="0">
                <a:solidFill>
                  <a:schemeClr val="tx1"/>
                </a:solidFill>
                <a:uFillTx/>
                <a:latin typeface="微软雅黑" panose="020B0503020204020204" pitchFamily="34" charset="-122"/>
                <a:ea typeface="微软雅黑" panose="020B0503020204020204" pitchFamily="34" charset="-122"/>
              </a:rPr>
              <a:t>尝试展现真实的人和世界</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可知，</a:t>
            </a:r>
            <a:r>
              <a:rPr lang="en-US" altLang="zh-CN" sz="2200" b="1" dirty="0">
                <a:solidFill>
                  <a:schemeClr val="tx1"/>
                </a:solidFill>
                <a:uFillTx/>
                <a:latin typeface="微软雅黑" panose="020B0503020204020204" pitchFamily="34" charset="-122"/>
                <a:ea typeface="微软雅黑" panose="020B0503020204020204" pitchFamily="34" charset="-122"/>
              </a:rPr>
              <a:t>A</a:t>
            </a:r>
            <a:r>
              <a:rPr lang="zh-CN" altLang="en-US" sz="2200" b="1" dirty="0">
                <a:solidFill>
                  <a:schemeClr val="tx1"/>
                </a:solidFill>
                <a:uFillTx/>
                <a:latin typeface="微软雅黑" panose="020B0503020204020204" pitchFamily="34" charset="-122"/>
                <a:ea typeface="微软雅黑" panose="020B0503020204020204" pitchFamily="34" charset="-122"/>
              </a:rPr>
              <a:t>项“</a:t>
            </a:r>
            <a:r>
              <a:rPr lang="en-US" altLang="zh-CN" sz="2200" b="1" dirty="0">
                <a:solidFill>
                  <a:schemeClr val="tx1"/>
                </a:solidFill>
                <a:uFillTx/>
                <a:latin typeface="微软雅黑" panose="020B0503020204020204" pitchFamily="34" charset="-122"/>
                <a:ea typeface="微软雅黑" panose="020B0503020204020204" pitchFamily="34" charset="-122"/>
              </a:rPr>
              <a:t>They called themselves impressionists (</a:t>
            </a:r>
            <a:r>
              <a:rPr lang="zh-CN" altLang="en-US" sz="2200" b="1" dirty="0">
                <a:solidFill>
                  <a:schemeClr val="tx1"/>
                </a:solidFill>
                <a:uFillTx/>
                <a:latin typeface="微软雅黑" panose="020B0503020204020204" pitchFamily="34" charset="-122"/>
                <a:ea typeface="微软雅黑" panose="020B0503020204020204" pitchFamily="34" charset="-122"/>
              </a:rPr>
              <a:t>他们被称为印象派画家</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符合语境，故选</a:t>
            </a:r>
            <a:r>
              <a:rPr lang="en-US" altLang="zh-CN" sz="2200" b="1" dirty="0">
                <a:solidFill>
                  <a:schemeClr val="tx1"/>
                </a:solidFill>
                <a:uFillTx/>
                <a:latin typeface="微软雅黑" panose="020B0503020204020204" pitchFamily="34" charset="-122"/>
                <a:ea typeface="微软雅黑" panose="020B0503020204020204" pitchFamily="34" charset="-122"/>
              </a:rPr>
              <a:t>A</a:t>
            </a:r>
            <a:r>
              <a:rPr lang="zh-CN" altLang="en-US" sz="2200" b="1" dirty="0">
                <a:solidFill>
                  <a:schemeClr val="tx1"/>
                </a:solidFill>
                <a:uFillTx/>
                <a:latin typeface="微软雅黑" panose="020B0503020204020204" pitchFamily="34" charset="-122"/>
                <a:ea typeface="微软雅黑" panose="020B0503020204020204" pitchFamily="34" charset="-122"/>
              </a:rPr>
              <a:t>。</a:t>
            </a:r>
            <a:endParaRPr lang="en-US" sz="2200" b="1" dirty="0">
              <a:solidFill>
                <a:schemeClr val="tx1"/>
              </a:solidFill>
              <a:uFillTx/>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746843" y="2138399"/>
            <a:ext cx="10318168"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Mr. and Mrs. Brown were farmers in South Australia. They had a kangaroo in</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(they) family. The kangaroo was called Lulu. Several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(year) ago, Mr. Brown’s son gave Lulu to him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a gift for his 60th birthday. Soon Mr. Brown and Lulu became good friends and Lulu often followed him around the farm.</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p>
        </p:txBody>
      </p:sp>
      <p:sp>
        <p:nvSpPr>
          <p:cNvPr id="9" name="文本框 8"/>
          <p:cNvSpPr txBox="1"/>
          <p:nvPr/>
        </p:nvSpPr>
        <p:spPr>
          <a:xfrm>
            <a:off x="6485097" y="285490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as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9158766" y="2499652"/>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years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269722" y="2536925"/>
            <a:ext cx="114297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their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762000" y="550413"/>
            <a:ext cx="10240377" cy="2246769"/>
          </a:xfrm>
          <a:prstGeom prst="rect">
            <a:avLst/>
          </a:prstGeom>
          <a:noFill/>
        </p:spPr>
        <p:txBody>
          <a:bodyPr wrap="square" rtlCol="0">
            <a:spAutoFit/>
          </a:bodyPr>
          <a:lstStyle/>
          <a:p>
            <a:pPr marL="514350" indent="-514350">
              <a:buAutoNum type="arabicPeriod"/>
            </a:pPr>
            <a:r>
              <a:rPr lang="en-US" altLang="zh-CN" sz="2800" b="1" dirty="0">
                <a:latin typeface="微软雅黑" panose="020B0503020204020204" pitchFamily="34" charset="-122"/>
                <a:ea typeface="微软雅黑" panose="020B0503020204020204" pitchFamily="34" charset="-122"/>
              </a:rPr>
              <a:t>M: I’m going to Beijing tomorrow. My plane leaves    </a:t>
            </a:r>
          </a:p>
          <a:p>
            <a:r>
              <a:rPr lang="en-US" altLang="zh-CN" sz="2800" b="1" dirty="0">
                <a:latin typeface="微软雅黑" panose="020B0503020204020204" pitchFamily="34" charset="-122"/>
                <a:ea typeface="微软雅黑" panose="020B0503020204020204" pitchFamily="34" charset="-122"/>
              </a:rPr>
              <a:t>          at 8:30 tomorrow morning.</a:t>
            </a:r>
          </a:p>
          <a:p>
            <a:r>
              <a:rPr lang="en-US" altLang="zh-CN" sz="2800" b="1" dirty="0">
                <a:latin typeface="微软雅黑" panose="020B0503020204020204" pitchFamily="34" charset="-122"/>
                <a:ea typeface="微软雅黑" panose="020B0503020204020204" pitchFamily="34" charset="-122"/>
              </a:rPr>
              <a:t>     W: __________ </a:t>
            </a:r>
          </a:p>
          <a:p>
            <a:r>
              <a:rPr lang="en-US" altLang="zh-CN" sz="2800" b="1" dirty="0">
                <a:latin typeface="微软雅黑" panose="020B0503020204020204" pitchFamily="34" charset="-122"/>
                <a:ea typeface="微软雅黑" panose="020B0503020204020204" pitchFamily="34" charset="-122"/>
              </a:rPr>
              <a:t>A. Is that so? 			B. How wonderful!</a:t>
            </a:r>
          </a:p>
          <a:p>
            <a:r>
              <a:rPr lang="en-US" altLang="zh-CN" sz="2800" b="1" dirty="0">
                <a:latin typeface="微软雅黑" panose="020B0503020204020204" pitchFamily="34" charset="-122"/>
                <a:ea typeface="微软雅黑" panose="020B0503020204020204" pitchFamily="34" charset="-122"/>
              </a:rPr>
              <a:t>C. Have a good trip. 	D. Well, goodbye. </a:t>
            </a:r>
          </a:p>
        </p:txBody>
      </p:sp>
      <p:sp>
        <p:nvSpPr>
          <p:cNvPr id="11" name="文本框 10"/>
          <p:cNvSpPr txBox="1"/>
          <p:nvPr/>
        </p:nvSpPr>
        <p:spPr>
          <a:xfrm>
            <a:off x="2453120" y="1412187"/>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前面的人说“我明天要去北京”，所以说话人应该祝他旅途愉快。故</a:t>
            </a:r>
          </a:p>
          <a:p>
            <a:r>
              <a:rPr sz="2400" dirty="0">
                <a:latin typeface="微软雅黑" panose="020B0503020204020204" pitchFamily="34" charset="-122"/>
                <a:ea typeface="微软雅黑" panose="020B0503020204020204" pitchFamily="34" charset="-122"/>
              </a:rPr>
              <a:t>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考查代词，根据句意“他们家有一只袋鼠”，得知名词</a:t>
            </a:r>
            <a:r>
              <a:rPr lang="en-US" altLang="zh-CN" sz="2400" b="1" dirty="0">
                <a:latin typeface="微软雅黑" panose="020B0503020204020204" pitchFamily="34" charset="-122"/>
                <a:ea typeface="微软雅黑" panose="020B0503020204020204" pitchFamily="34" charset="-122"/>
              </a:rPr>
              <a:t>family</a:t>
            </a:r>
            <a:r>
              <a:rPr lang="zh-CN" altLang="en-US" sz="2400" b="1" dirty="0">
                <a:latin typeface="微软雅黑" panose="020B0503020204020204" pitchFamily="34" charset="-122"/>
                <a:ea typeface="微软雅黑" panose="020B0503020204020204" pitchFamily="34" charset="-122"/>
              </a:rPr>
              <a:t>前要使用形容词性物主代词</a:t>
            </a:r>
            <a:r>
              <a:rPr lang="en-US" altLang="zh-CN" sz="2400" b="1" dirty="0">
                <a:latin typeface="微软雅黑" panose="020B0503020204020204" pitchFamily="34" charset="-122"/>
                <a:ea typeface="微软雅黑" panose="020B0503020204020204" pitchFamily="34" charset="-122"/>
              </a:rPr>
              <a:t>their</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考查名词的复数形式，</a:t>
            </a:r>
            <a:r>
              <a:rPr lang="en-US" altLang="zh-CN" sz="2400" b="1" dirty="0">
                <a:latin typeface="微软雅黑" panose="020B0503020204020204" pitchFamily="34" charset="-122"/>
                <a:ea typeface="微软雅黑" panose="020B0503020204020204" pitchFamily="34" charset="-122"/>
              </a:rPr>
              <a:t>several</a:t>
            </a:r>
            <a:r>
              <a:rPr lang="zh-CN" altLang="en-US" sz="2400" b="1" dirty="0">
                <a:latin typeface="微软雅黑" panose="020B0503020204020204" pitchFamily="34" charset="-122"/>
                <a:ea typeface="微软雅黑" panose="020B0503020204020204" pitchFamily="34" charset="-122"/>
              </a:rPr>
              <a:t>表示“几个”，</a:t>
            </a:r>
            <a:r>
              <a:rPr lang="en-US" altLang="zh-CN" sz="2400" b="1" dirty="0">
                <a:latin typeface="微软雅黑" panose="020B0503020204020204" pitchFamily="34" charset="-122"/>
                <a:ea typeface="微软雅黑" panose="020B0503020204020204" pitchFamily="34" charset="-122"/>
              </a:rPr>
              <a:t>year</a:t>
            </a:r>
            <a:r>
              <a:rPr lang="zh-CN" altLang="en-US" sz="2400" b="1" dirty="0">
                <a:latin typeface="微软雅黑" panose="020B0503020204020204" pitchFamily="34" charset="-122"/>
                <a:ea typeface="微软雅黑" panose="020B0503020204020204" pitchFamily="34" charset="-122"/>
              </a:rPr>
              <a:t>是可数名词，所以用复数形式。</a:t>
            </a:r>
          </a:p>
          <a:p>
            <a:pPr marL="0" indent="0">
              <a:buNone/>
            </a:pPr>
            <a:r>
              <a:rPr lang="en-US" altLang="zh-CN" sz="2400" b="1" dirty="0">
                <a:latin typeface="微软雅黑" panose="020B0503020204020204" pitchFamily="34" charset="-122"/>
                <a:ea typeface="微软雅黑" panose="020B0503020204020204" pitchFamily="34" charset="-122"/>
              </a:rPr>
              <a:t>48.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考查介词，根据句意“布朗先生的儿子送给他一只袋鼠作为他的</a:t>
            </a:r>
            <a:r>
              <a:rPr lang="en-US" altLang="zh-CN" sz="2400" b="1" dirty="0">
                <a:latin typeface="微软雅黑" panose="020B0503020204020204" pitchFamily="34" charset="-122"/>
                <a:ea typeface="微软雅黑" panose="020B0503020204020204" pitchFamily="34" charset="-122"/>
              </a:rPr>
              <a:t>60</a:t>
            </a:r>
            <a:r>
              <a:rPr lang="zh-CN" altLang="en-US" sz="2400" b="1" dirty="0">
                <a:latin typeface="微软雅黑" panose="020B0503020204020204" pitchFamily="34" charset="-122"/>
                <a:ea typeface="微软雅黑" panose="020B0503020204020204" pitchFamily="34" charset="-122"/>
              </a:rPr>
              <a:t>岁生</a:t>
            </a:r>
          </a:p>
          <a:p>
            <a:pPr marL="0" indent="0">
              <a:buNone/>
            </a:pPr>
            <a:r>
              <a:rPr lang="zh-CN" altLang="en-US" sz="2400" b="1" dirty="0">
                <a:latin typeface="微软雅黑" panose="020B0503020204020204" pitchFamily="34" charset="-122"/>
                <a:ea typeface="微软雅黑" panose="020B0503020204020204" pitchFamily="34" charset="-122"/>
              </a:rPr>
              <a:t>日礼物”，句中缺少介词</a:t>
            </a:r>
            <a:r>
              <a:rPr lang="en-US" altLang="zh-CN" sz="2400" b="1" dirty="0">
                <a:latin typeface="微软雅黑" panose="020B0503020204020204" pitchFamily="34" charset="-122"/>
                <a:ea typeface="微软雅黑" panose="020B0503020204020204" pitchFamily="34" charset="-122"/>
              </a:rPr>
              <a:t>as</a:t>
            </a:r>
            <a:r>
              <a:rPr lang="zh-CN" altLang="en-US" sz="2400" b="1" dirty="0">
                <a:latin typeface="微软雅黑" panose="020B0503020204020204" pitchFamily="34" charset="-122"/>
                <a:ea typeface="微软雅黑" panose="020B0503020204020204" pitchFamily="34" charset="-122"/>
              </a:rPr>
              <a:t>表示“作为，当做”。</a:t>
            </a: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5018" y="371232"/>
            <a:ext cx="10761963"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One day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Mr. Brown was working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his farm, a heavy branch fell on top of him suddenly. Mr. Brown fell to the ground and didn’t know</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happened next. Lulu stood next to Mr. Brown and started barking. “She sounded like a dog. She barked and barked. And she didn’t stop.” said Mrs. Brown. After hearing Lulu’s barks, Mrs. Brown quickly went to see what had happened. She saw Mr. Brown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(lie) on the ground and sent him to the hospital right away.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(luck), Mr. Brown was saved. </a:t>
            </a:r>
          </a:p>
        </p:txBody>
      </p:sp>
      <p:sp>
        <p:nvSpPr>
          <p:cNvPr id="9" name="文本框 8"/>
          <p:cNvSpPr txBox="1"/>
          <p:nvPr/>
        </p:nvSpPr>
        <p:spPr>
          <a:xfrm>
            <a:off x="1333675" y="1042006"/>
            <a:ext cx="183183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what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8351251" y="40924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on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654084" y="371232"/>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when/while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2912507" y="2174445"/>
            <a:ext cx="147220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lying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3" name="文本框 12"/>
          <p:cNvSpPr txBox="1"/>
          <p:nvPr/>
        </p:nvSpPr>
        <p:spPr>
          <a:xfrm>
            <a:off x="1164498" y="2587223"/>
            <a:ext cx="200101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Luckily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49. when/while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考查连词，根据句意“当他在农场工作时，一颗大树枝突然落在他的身上”，这是一个时间状语从句，而谓语动词“</a:t>
            </a:r>
            <a:r>
              <a:rPr lang="en-US" altLang="zh-CN" sz="2400" b="1" dirty="0">
                <a:latin typeface="微软雅黑" panose="020B0503020204020204" pitchFamily="34" charset="-122"/>
                <a:ea typeface="微软雅黑" panose="020B0503020204020204" pitchFamily="34" charset="-122"/>
              </a:rPr>
              <a:t>was working”</a:t>
            </a:r>
            <a:r>
              <a:rPr lang="zh-CN" altLang="en-US" sz="2400" b="1" dirty="0">
                <a:latin typeface="微软雅黑" panose="020B0503020204020204" pitchFamily="34" charset="-122"/>
                <a:ea typeface="微软雅黑" panose="020B0503020204020204" pitchFamily="34" charset="-122"/>
              </a:rPr>
              <a:t>是延续性动作，可用</a:t>
            </a:r>
            <a:r>
              <a:rPr lang="en-US" altLang="zh-CN" sz="2400" b="1" dirty="0">
                <a:latin typeface="微软雅黑" panose="020B0503020204020204" pitchFamily="34" charset="-122"/>
                <a:ea typeface="微软雅黑" panose="020B0503020204020204" pitchFamily="34" charset="-122"/>
              </a:rPr>
              <a:t>when</a:t>
            </a:r>
            <a:r>
              <a:rPr lang="zh-CN" altLang="en-US" sz="2400" b="1" dirty="0">
                <a:latin typeface="微软雅黑" panose="020B0503020204020204" pitchFamily="34" charset="-122"/>
                <a:ea typeface="微软雅黑" panose="020B0503020204020204" pitchFamily="34" charset="-122"/>
              </a:rPr>
              <a:t>或</a:t>
            </a:r>
            <a:r>
              <a:rPr lang="en-US" altLang="zh-CN" sz="2400" b="1" dirty="0">
                <a:latin typeface="微软雅黑" panose="020B0503020204020204" pitchFamily="34" charset="-122"/>
                <a:ea typeface="微软雅黑" panose="020B0503020204020204" pitchFamily="34" charset="-122"/>
              </a:rPr>
              <a:t>while</a:t>
            </a:r>
            <a:r>
              <a:rPr lang="zh-CN" altLang="en-US" sz="2400" b="1" dirty="0">
                <a:latin typeface="微软雅黑" panose="020B0503020204020204" pitchFamily="34" charset="-122"/>
                <a:ea typeface="微软雅黑" panose="020B0503020204020204" pitchFamily="34" charset="-122"/>
              </a:rPr>
              <a:t>引导。</a:t>
            </a:r>
          </a:p>
          <a:p>
            <a:pPr marL="0" indent="0">
              <a:buNone/>
            </a:pPr>
            <a:r>
              <a:rPr lang="en-US" altLang="zh-CN" sz="2400" b="1" dirty="0">
                <a:latin typeface="微软雅黑" panose="020B0503020204020204" pitchFamily="34" charset="-122"/>
                <a:ea typeface="微软雅黑" panose="020B0503020204020204" pitchFamily="34" charset="-122"/>
              </a:rPr>
              <a:t>50. on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考查介词，固定短语“</a:t>
            </a:r>
            <a:r>
              <a:rPr lang="en-US" altLang="zh-CN" sz="2400" b="1" dirty="0">
                <a:latin typeface="微软雅黑" panose="020B0503020204020204" pitchFamily="34" charset="-122"/>
                <a:ea typeface="微软雅黑" panose="020B0503020204020204" pitchFamily="34" charset="-122"/>
              </a:rPr>
              <a:t>on the farm”</a:t>
            </a:r>
            <a:r>
              <a:rPr lang="zh-CN" altLang="en-US" sz="2400" b="1" dirty="0">
                <a:latin typeface="微软雅黑" panose="020B0503020204020204" pitchFamily="34" charset="-122"/>
                <a:ea typeface="微软雅黑" panose="020B0503020204020204" pitchFamily="34" charset="-122"/>
              </a:rPr>
              <a:t>表示“在农场”。</a:t>
            </a:r>
          </a:p>
          <a:p>
            <a:pPr marL="0" indent="0">
              <a:buNone/>
            </a:pPr>
            <a:r>
              <a:rPr lang="en-US" altLang="zh-CN" sz="2400" b="1" dirty="0">
                <a:latin typeface="微软雅黑" panose="020B0503020204020204" pitchFamily="34" charset="-122"/>
                <a:ea typeface="微软雅黑" panose="020B0503020204020204" pitchFamily="34" charset="-122"/>
              </a:rPr>
              <a:t>51. what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考查连词，根据句意“布朗先生倒在地上，不知道接下来发生了什么事”，句中“</a:t>
            </a:r>
            <a:r>
              <a:rPr lang="zh-CN" altLang="en-US" sz="2400" b="1" u="sng"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 happened next”</a:t>
            </a:r>
            <a:r>
              <a:rPr lang="zh-CN" altLang="en-US" sz="2400" b="1" dirty="0">
                <a:latin typeface="微软雅黑" panose="020B0503020204020204" pitchFamily="34" charset="-122"/>
                <a:ea typeface="微软雅黑" panose="020B0503020204020204" pitchFamily="34" charset="-122"/>
              </a:rPr>
              <a:t>做动词“</a:t>
            </a:r>
            <a:r>
              <a:rPr lang="en-US" altLang="zh-CN" sz="2400" b="1" dirty="0">
                <a:latin typeface="微软雅黑" panose="020B0503020204020204" pitchFamily="34" charset="-122"/>
                <a:ea typeface="微软雅黑" panose="020B0503020204020204" pitchFamily="34" charset="-122"/>
              </a:rPr>
              <a:t>know”</a:t>
            </a:r>
            <a:r>
              <a:rPr lang="zh-CN" altLang="en-US" sz="2400" b="1" dirty="0">
                <a:latin typeface="微软雅黑" panose="020B0503020204020204" pitchFamily="34" charset="-122"/>
                <a:ea typeface="微软雅黑" panose="020B0503020204020204" pitchFamily="34" charset="-122"/>
              </a:rPr>
              <a:t>的宾语。</a:t>
            </a:r>
          </a:p>
          <a:p>
            <a:pPr marL="0" indent="0">
              <a:buNone/>
            </a:pPr>
            <a:r>
              <a:rPr lang="en-US" altLang="zh-CN" sz="2400" b="1" dirty="0">
                <a:latin typeface="微软雅黑" panose="020B0503020204020204" pitchFamily="34" charset="-122"/>
                <a:ea typeface="微软雅黑" panose="020B0503020204020204" pitchFamily="34" charset="-122"/>
              </a:rPr>
              <a:t>52. lying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考查非谓语动词，固定短语“</a:t>
            </a:r>
            <a:r>
              <a:rPr lang="en-US" altLang="zh-CN" sz="2400" b="1" dirty="0">
                <a:latin typeface="微软雅黑" panose="020B0503020204020204" pitchFamily="34" charset="-122"/>
                <a:ea typeface="微软雅黑" panose="020B0503020204020204" pitchFamily="34" charset="-122"/>
              </a:rPr>
              <a:t>see sb. doing”</a:t>
            </a:r>
            <a:r>
              <a:rPr lang="zh-CN" altLang="en-US" sz="2400" b="1" dirty="0">
                <a:latin typeface="微软雅黑" panose="020B0503020204020204" pitchFamily="34" charset="-122"/>
                <a:ea typeface="微软雅黑" panose="020B0503020204020204" pitchFamily="34" charset="-122"/>
              </a:rPr>
              <a:t>表示“看见某人在做某事（动作正在发生）”，而“</a:t>
            </a:r>
            <a:r>
              <a:rPr lang="en-US" altLang="zh-CN" sz="2400" b="1" dirty="0">
                <a:latin typeface="微软雅黑" panose="020B0503020204020204" pitchFamily="34" charset="-122"/>
                <a:ea typeface="微软雅黑" panose="020B0503020204020204" pitchFamily="34" charset="-122"/>
              </a:rPr>
              <a:t>see sb. do”</a:t>
            </a:r>
            <a:r>
              <a:rPr lang="zh-CN" altLang="en-US" sz="2400" b="1" dirty="0">
                <a:latin typeface="微软雅黑" panose="020B0503020204020204" pitchFamily="34" charset="-122"/>
                <a:ea typeface="微软雅黑" panose="020B0503020204020204" pitchFamily="34" charset="-122"/>
              </a:rPr>
              <a:t>表示“看见某人做了某事（动作已经完成）”，根据句意“她见到布朗先生正躺在地上”，说明动词</a:t>
            </a:r>
            <a:r>
              <a:rPr lang="en-US" altLang="zh-CN" sz="2400" b="1" dirty="0">
                <a:latin typeface="微软雅黑" panose="020B0503020204020204" pitchFamily="34" charset="-122"/>
                <a:ea typeface="微软雅黑" panose="020B0503020204020204" pitchFamily="34" charset="-122"/>
              </a:rPr>
              <a:t>lie</a:t>
            </a:r>
            <a:r>
              <a:rPr lang="zh-CN" altLang="en-US" sz="2400" b="1" dirty="0">
                <a:latin typeface="微软雅黑" panose="020B0503020204020204" pitchFamily="34" charset="-122"/>
                <a:ea typeface="微软雅黑" panose="020B0503020204020204" pitchFamily="34" charset="-122"/>
              </a:rPr>
              <a:t>要用现在分词形式</a:t>
            </a:r>
          </a:p>
          <a:p>
            <a:pPr marL="0" indent="0">
              <a:buNone/>
            </a:pPr>
            <a:r>
              <a:rPr lang="en-US" altLang="zh-CN" sz="2400" b="1" dirty="0">
                <a:latin typeface="微软雅黑" panose="020B0503020204020204" pitchFamily="34" charset="-122"/>
                <a:ea typeface="微软雅黑" panose="020B0503020204020204" pitchFamily="34" charset="-122"/>
              </a:rPr>
              <a:t>lying</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53. Luckily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考查词性转换，根据句意“很幸运，布朗先生获救了”，副词“</a:t>
            </a:r>
            <a:r>
              <a:rPr lang="en-US" altLang="zh-CN" sz="2400" b="1" dirty="0">
                <a:latin typeface="微软雅黑" panose="020B0503020204020204" pitchFamily="34" charset="-122"/>
                <a:ea typeface="微软雅黑" panose="020B0503020204020204" pitchFamily="34" charset="-122"/>
              </a:rPr>
              <a:t>Luckily”</a:t>
            </a:r>
            <a:r>
              <a:rPr lang="zh-CN" altLang="en-US" sz="2400" b="1" dirty="0">
                <a:latin typeface="微软雅黑" panose="020B0503020204020204" pitchFamily="34" charset="-122"/>
                <a:ea typeface="微软雅黑" panose="020B0503020204020204" pitchFamily="34" charset="-122"/>
              </a:rPr>
              <a:t>放在句首，修饰整句话。</a:t>
            </a: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45752" y="376837"/>
            <a:ext cx="11572023" cy="119888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“Lulu is great!” said Mr. Brown. “She saved me! She is a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(friend) and very clever kangaroo. ” After Mr. Brown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(leave) the hospital, he took Lulu everywhere he went.</a:t>
            </a:r>
          </a:p>
        </p:txBody>
      </p:sp>
      <p:sp>
        <p:nvSpPr>
          <p:cNvPr id="10" name="文本框 9"/>
          <p:cNvSpPr txBox="1"/>
          <p:nvPr/>
        </p:nvSpPr>
        <p:spPr>
          <a:xfrm>
            <a:off x="5290927" y="746168"/>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left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117224" y="376837"/>
            <a:ext cx="170346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friendly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54. friendly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考查词性转换，分析句子可以得知名词</a:t>
            </a:r>
            <a:r>
              <a:rPr lang="en-US" altLang="zh-CN" sz="2400" b="1" dirty="0">
                <a:latin typeface="微软雅黑" panose="020B0503020204020204" pitchFamily="34" charset="-122"/>
                <a:ea typeface="微软雅黑" panose="020B0503020204020204" pitchFamily="34" charset="-122"/>
              </a:rPr>
              <a:t>kangaroo</a:t>
            </a:r>
            <a:r>
              <a:rPr lang="zh-CN" altLang="en-US" sz="2400" b="1" dirty="0">
                <a:latin typeface="微软雅黑" panose="020B0503020204020204" pitchFamily="34" charset="-122"/>
                <a:ea typeface="微软雅黑" panose="020B0503020204020204" pitchFamily="34" charset="-122"/>
              </a:rPr>
              <a:t>前应该用形容词修饰，表示“一只友好和聪明的袋鼠”。</a:t>
            </a:r>
          </a:p>
          <a:p>
            <a:pPr marL="0" indent="0">
              <a:buNone/>
            </a:pPr>
            <a:r>
              <a:rPr lang="en-US" altLang="zh-CN" sz="2400" b="1" dirty="0">
                <a:latin typeface="微软雅黑" panose="020B0503020204020204" pitchFamily="34" charset="-122"/>
                <a:ea typeface="微软雅黑" panose="020B0503020204020204" pitchFamily="34" charset="-122"/>
              </a:rPr>
              <a:t>55. left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考查动词时态，根据句意“在布朗先生离开医院以后，去哪里他都会带上</a:t>
            </a:r>
            <a:r>
              <a:rPr lang="en-US" altLang="zh-CN" sz="2400" b="1" dirty="0">
                <a:latin typeface="微软雅黑" panose="020B0503020204020204" pitchFamily="34" charset="-122"/>
                <a:ea typeface="微软雅黑" panose="020B0503020204020204" pitchFamily="34" charset="-122"/>
              </a:rPr>
              <a:t>Lulu”</a:t>
            </a: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after</a:t>
            </a:r>
            <a:r>
              <a:rPr lang="zh-CN" altLang="en-US" sz="2400" b="1" dirty="0">
                <a:latin typeface="微软雅黑" panose="020B0503020204020204" pitchFamily="34" charset="-122"/>
                <a:ea typeface="微软雅黑" panose="020B0503020204020204" pitchFamily="34" charset="-122"/>
              </a:rPr>
              <a:t>引导的时间状语从句中的谓语动词“</a:t>
            </a:r>
            <a:r>
              <a:rPr lang="en-US" altLang="zh-CN" sz="2400" b="1" dirty="0">
                <a:latin typeface="微软雅黑" panose="020B0503020204020204" pitchFamily="34" charset="-122"/>
                <a:ea typeface="微软雅黑" panose="020B0503020204020204" pitchFamily="34" charset="-122"/>
              </a:rPr>
              <a:t>leave”</a:t>
            </a:r>
            <a:r>
              <a:rPr lang="zh-CN" altLang="en-US" sz="2400" b="1" dirty="0">
                <a:latin typeface="微软雅黑" panose="020B0503020204020204" pitchFamily="34" charset="-122"/>
                <a:ea typeface="微软雅黑" panose="020B0503020204020204" pitchFamily="34" charset="-122"/>
              </a:rPr>
              <a:t>发生在过去，所以用一般过去式</a:t>
            </a:r>
            <a:r>
              <a:rPr lang="en-US" altLang="zh-CN" sz="2400" b="1" dirty="0">
                <a:latin typeface="微软雅黑" panose="020B0503020204020204" pitchFamily="34" charset="-122"/>
                <a:ea typeface="微软雅黑" panose="020B0503020204020204" pitchFamily="34" charset="-122"/>
              </a:rPr>
              <a:t>left</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126694" y="1267733"/>
            <a:ext cx="11938612" cy="5077460"/>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56. Many Chinese students find 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觉得学好英语是必要的</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57. Tom 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已经习惯了早起</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after being a doctor for two years.</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58. We are glad to see 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我们修建的图书馆</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59. Lily will go climbing with her sister 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如果明天不下雨</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60. Have you made sure 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他什么时候到达机场</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4077349" y="5194236"/>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when he will arrive at the airport</a:t>
            </a:r>
          </a:p>
        </p:txBody>
      </p:sp>
      <p:sp>
        <p:nvSpPr>
          <p:cNvPr id="9" name="文本框 8"/>
          <p:cNvSpPr txBox="1"/>
          <p:nvPr/>
        </p:nvSpPr>
        <p:spPr>
          <a:xfrm>
            <a:off x="3614216" y="3468556"/>
            <a:ext cx="68151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the library that we built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1192527" y="2222233"/>
            <a:ext cx="630164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has been used to getting up early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5081905" y="1109783"/>
            <a:ext cx="634809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it necessary to learn/study English well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6096000" y="4134530"/>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if it doesn’t rain tomorrow</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57</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58</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62337" y="755609"/>
            <a:ext cx="10317462"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写作内容】假设你是李华，昨天在超市买了一盏台灯，但是回家使用时发现它坏了。于是回到超市与营业员交涉，该营业员态度恶劣，并对你提出的问题不予受理。请根据上述内容用英语向她的经理写一封投诉信。</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9815" y="219973"/>
            <a:ext cx="11608019"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Dear Manager,</a:t>
            </a:r>
          </a:p>
          <a:p>
            <a:pPr marL="0" indent="0" algn="just">
              <a:buNone/>
            </a:pPr>
            <a:r>
              <a:rPr lang="en-US" altLang="zh-CN" sz="2400" b="1" dirty="0">
                <a:latin typeface="微软雅黑" panose="020B0503020204020204" pitchFamily="34" charset="-122"/>
                <a:ea typeface="微软雅黑" panose="020B0503020204020204" pitchFamily="34" charset="-122"/>
              </a:rPr>
              <a:t>     I feel sorry to trouble you but I am afraid that I have to make a complaint.</a:t>
            </a:r>
          </a:p>
          <a:p>
            <a:pPr marL="0" indent="0" algn="just">
              <a:buNone/>
            </a:pPr>
            <a:r>
              <a:rPr lang="en-US" altLang="zh-CN" sz="2400" b="1" dirty="0">
                <a:latin typeface="微软雅黑" panose="020B0503020204020204" pitchFamily="34" charset="-122"/>
                <a:ea typeface="微软雅黑" panose="020B0503020204020204" pitchFamily="34" charset="-122"/>
              </a:rPr>
              <a:t>     Yesterday I bought a lamp in your supermarket, but when I got home and turned it on, it didn’t work. So I took it back and talked to the shop assistant about the problem. To my surprise, she was rude to me and refused to examine it.</a:t>
            </a:r>
          </a:p>
          <a:p>
            <a:pPr marL="0" indent="0" algn="just">
              <a:buNone/>
            </a:pPr>
            <a:r>
              <a:rPr lang="en-US" altLang="zh-CN" sz="2400" b="1" dirty="0">
                <a:latin typeface="微软雅黑" panose="020B0503020204020204" pitchFamily="34" charset="-122"/>
                <a:ea typeface="微软雅黑" panose="020B0503020204020204" pitchFamily="34" charset="-122"/>
              </a:rPr>
              <a:t>     I am waiting for a reasonable explanation and expecting an early reply. </a:t>
            </a:r>
          </a:p>
          <a:p>
            <a:pPr marL="0" indent="0" algn="r">
              <a:buNone/>
            </a:pPr>
            <a:r>
              <a:rPr lang="en-US" altLang="zh-CN" sz="2400" b="1" dirty="0">
                <a:latin typeface="微软雅黑" panose="020B0503020204020204" pitchFamily="34" charset="-122"/>
                <a:ea typeface="微软雅黑" panose="020B0503020204020204" pitchFamily="34" charset="-122"/>
              </a:rPr>
              <a:t>Yours sincerely,</a:t>
            </a:r>
          </a:p>
          <a:p>
            <a:pPr marL="0" indent="0" algn="r">
              <a:buNone/>
            </a:pPr>
            <a:r>
              <a:rPr lang="en-US" altLang="zh-CN" sz="2400" b="1" dirty="0">
                <a:latin typeface="微软雅黑" panose="020B0503020204020204" pitchFamily="34" charset="-122"/>
                <a:ea typeface="微软雅黑" panose="020B0503020204020204" pitchFamily="34" charset="-122"/>
              </a:rPr>
              <a:t>Li Hua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Can I speak to Mr. Wang, please?</a:t>
            </a:r>
          </a:p>
          <a:p>
            <a:r>
              <a:rPr lang="en-US" altLang="zh-CN" sz="2800" b="1" dirty="0">
                <a:latin typeface="微软雅黑" panose="020B0503020204020204" pitchFamily="34" charset="-122"/>
                <a:ea typeface="微软雅黑" panose="020B0503020204020204" pitchFamily="34" charset="-122"/>
              </a:rPr>
              <a:t>    W: __________ </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Who are you? 		B. I’m Wang. </a:t>
            </a:r>
          </a:p>
          <a:p>
            <a:r>
              <a:rPr lang="en-US" altLang="zh-CN" sz="2800" b="1" dirty="0">
                <a:latin typeface="微软雅黑" panose="020B0503020204020204" pitchFamily="34" charset="-122"/>
                <a:ea typeface="微软雅黑" panose="020B0503020204020204" pitchFamily="34" charset="-122"/>
              </a:rPr>
              <a:t>C. Speaking. 			D. Are you John?</a:t>
            </a:r>
          </a:p>
        </p:txBody>
      </p:sp>
      <p:sp>
        <p:nvSpPr>
          <p:cNvPr id="11" name="文本框 10"/>
          <p:cNvSpPr txBox="1"/>
          <p:nvPr/>
        </p:nvSpPr>
        <p:spPr>
          <a:xfrm>
            <a:off x="2308195" y="928652"/>
            <a:ext cx="44825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解析：这是一个打电话的情景，如果接电话的人正好是要找的那个人，一般都会用“</a:t>
            </a:r>
            <a:r>
              <a:rPr lang="en-US" altLang="zh-CN" sz="2400" dirty="0">
                <a:latin typeface="微软雅黑" panose="020B0503020204020204" pitchFamily="34" charset="-122"/>
                <a:ea typeface="微软雅黑" panose="020B0503020204020204" pitchFamily="34" charset="-122"/>
              </a:rPr>
              <a:t>speaking”</a:t>
            </a:r>
            <a:r>
              <a:rPr lang="zh-CN" altLang="en-US" sz="2400" dirty="0">
                <a:latin typeface="微软雅黑" panose="020B0503020204020204" pitchFamily="34" charset="-122"/>
                <a:ea typeface="微软雅黑" panose="020B0503020204020204" pitchFamily="34" charset="-122"/>
              </a:rPr>
              <a:t>来表示“我就是，请说”的意思。故选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60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4"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222101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2" name="文本框 1"/>
          <p:cNvSpPr txBox="1"/>
          <p:nvPr>
            <p:custDataLst>
              <p:tags r:id="rId1"/>
            </p:custDataLst>
          </p:nvPr>
        </p:nvSpPr>
        <p:spPr>
          <a:xfrm>
            <a:off x="761999" y="917772"/>
            <a:ext cx="11044989"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In my opinion, Susan is __________ of the two students. </a:t>
            </a:r>
          </a:p>
          <a:p>
            <a:r>
              <a:rPr lang="en-US" altLang="zh-CN" sz="2400" b="1" dirty="0">
                <a:latin typeface="微软雅黑" panose="020B0503020204020204" pitchFamily="34" charset="-122"/>
                <a:ea typeface="微软雅黑" panose="020B0503020204020204" pitchFamily="34" charset="-122"/>
              </a:rPr>
              <a:t>	A. cleverer 	  B. cleverest 	C. the cleverer 	D. the cleverest</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本题是对形容词的考查。本题考查“在两者之间较……的”，使用the+</a:t>
            </a:r>
          </a:p>
          <a:p>
            <a:r>
              <a:rPr sz="2400" dirty="0">
                <a:latin typeface="微软雅黑" panose="020B0503020204020204" pitchFamily="34" charset="-122"/>
                <a:ea typeface="微软雅黑" panose="020B0503020204020204" pitchFamily="34" charset="-122"/>
              </a:rPr>
              <a:t>比较级，故选C。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1012952"/>
            <a:ext cx="11556694"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It is in Shenzhen __________ we have seen so many tall buildings. </a:t>
            </a:r>
          </a:p>
          <a:p>
            <a:r>
              <a:rPr lang="en-US" altLang="zh-CN" sz="2400" b="1" dirty="0">
                <a:latin typeface="微软雅黑" panose="020B0503020204020204" pitchFamily="34" charset="-122"/>
                <a:ea typeface="微软雅黑" panose="020B0503020204020204" pitchFamily="34" charset="-122"/>
              </a:rPr>
              <a:t>	A. where 	B. that 	C. which 	D. when</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本题是对强调句的考查。根据强调句句型应使用that，故选B。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77258" y="1027506"/>
            <a:ext cx="1145069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__________ you can improve your English depends on your efforts </a:t>
            </a:r>
          </a:p>
          <a:p>
            <a:r>
              <a:rPr lang="en-US" altLang="zh-CN" sz="2400" b="1" dirty="0">
                <a:latin typeface="微软雅黑" panose="020B0503020204020204" pitchFamily="34" charset="-122"/>
                <a:ea typeface="微软雅黑" panose="020B0503020204020204" pitchFamily="34" charset="-122"/>
              </a:rPr>
              <a:t>               and will. </a:t>
            </a:r>
          </a:p>
          <a:p>
            <a:r>
              <a:rPr lang="en-US" altLang="zh-CN" sz="2400" b="1" dirty="0">
                <a:latin typeface="微软雅黑" panose="020B0503020204020204" pitchFamily="34" charset="-122"/>
                <a:ea typeface="微软雅黑" panose="020B0503020204020204" pitchFamily="34" charset="-122"/>
              </a:rPr>
              <a:t>	A. Whether 	 B. If     	C. That         	D. How </a:t>
            </a:r>
          </a:p>
        </p:txBody>
      </p:sp>
      <p:sp>
        <p:nvSpPr>
          <p:cNvPr id="7" name="文本框 6"/>
          <p:cNvSpPr txBox="1"/>
          <p:nvPr/>
        </p:nvSpPr>
        <p:spPr>
          <a:xfrm>
            <a:off x="464050" y="1027506"/>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本题是对主语从句的考查。在主语从句中表“是否”含义时，用</a:t>
            </a:r>
          </a:p>
          <a:p>
            <a:r>
              <a:rPr sz="2400" dirty="0">
                <a:latin typeface="微软雅黑" panose="020B0503020204020204" pitchFamily="34" charset="-122"/>
                <a:ea typeface="微软雅黑" panose="020B0503020204020204" pitchFamily="34" charset="-122"/>
              </a:rPr>
              <a:t>whether，故选A。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14899" y="1008762"/>
            <a:ext cx="115992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Let’s go and meet them at the school gate, __________?</a:t>
            </a:r>
          </a:p>
          <a:p>
            <a:r>
              <a:rPr lang="en-US" altLang="zh-CN" sz="2400" b="1" dirty="0">
                <a:latin typeface="微软雅黑" panose="020B0503020204020204" pitchFamily="34" charset="-122"/>
                <a:ea typeface="微软雅黑" panose="020B0503020204020204" pitchFamily="34" charset="-122"/>
              </a:rPr>
              <a:t>	A. shall we 		B. will you 		C. shan’t we	 D. won’t you</a:t>
            </a:r>
          </a:p>
        </p:txBody>
      </p:sp>
      <p:sp>
        <p:nvSpPr>
          <p:cNvPr id="7" name="文本框 6"/>
          <p:cNvSpPr txBox="1"/>
          <p:nvPr/>
        </p:nvSpPr>
        <p:spPr>
          <a:xfrm>
            <a:off x="936434" y="942703"/>
            <a:ext cx="385478"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983164"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本题是对反意疑问句的考查。由于陈述部分是Let’s的祈使句，故选A。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960071"/>
            <a:ext cx="1099483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You must keep as many words in mind as possible, __________ 	     you’ll fail in the exam. </a:t>
            </a:r>
          </a:p>
          <a:p>
            <a:r>
              <a:rPr lang="en-US" altLang="zh-CN" sz="2400" b="1" dirty="0">
                <a:latin typeface="微软雅黑" panose="020B0503020204020204" pitchFamily="34" charset="-122"/>
                <a:ea typeface="微软雅黑" panose="020B0503020204020204" pitchFamily="34" charset="-122"/>
              </a:rPr>
              <a:t>	A. and	 B. or 		C. but 	D. so</a:t>
            </a:r>
          </a:p>
        </p:txBody>
      </p:sp>
      <p:sp>
        <p:nvSpPr>
          <p:cNvPr id="7" name="文本框 6"/>
          <p:cNvSpPr txBox="1"/>
          <p:nvPr/>
        </p:nvSpPr>
        <p:spPr>
          <a:xfrm>
            <a:off x="1158502" y="96007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本题是对并列句的考查。根据题意，用“否则的话”，故选B。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Beijing is the most beautiful city __________ I have ever visited.</a:t>
            </a:r>
          </a:p>
          <a:p>
            <a:r>
              <a:rPr lang="en-US" altLang="zh-CN" sz="2400" b="1" dirty="0">
                <a:latin typeface="微软雅黑" panose="020B0503020204020204" pitchFamily="34" charset="-122"/>
                <a:ea typeface="微软雅黑" panose="020B0503020204020204" pitchFamily="34" charset="-122"/>
              </a:rPr>
              <a:t>	A. which	B. that 	C. where	 D. in which </a:t>
            </a: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本题是对定语从句的考查。当先行词前有最高级修饰时，应用that，故</a:t>
            </a:r>
          </a:p>
          <a:p>
            <a:r>
              <a:rPr sz="2400" dirty="0">
                <a:latin typeface="微软雅黑" panose="020B0503020204020204" pitchFamily="34" charset="-122"/>
                <a:ea typeface="微软雅黑" panose="020B0503020204020204" pitchFamily="34" charset="-122"/>
              </a:rPr>
              <a:t>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 have a lot of homework to do. I will __________ go shopping </a:t>
            </a:r>
          </a:p>
          <a:p>
            <a:r>
              <a:rPr lang="en-US" altLang="zh-CN" sz="2400" b="1" dirty="0">
                <a:latin typeface="微软雅黑" panose="020B0503020204020204" pitchFamily="34" charset="-122"/>
                <a:ea typeface="微软雅黑" panose="020B0503020204020204" pitchFamily="34" charset="-122"/>
              </a:rPr>
              <a:t>              __________ go to see a film this weekend with my classmates.</a:t>
            </a:r>
          </a:p>
          <a:p>
            <a:r>
              <a:rPr lang="en-US" altLang="zh-CN" sz="2400" b="1" dirty="0">
                <a:latin typeface="微软雅黑" panose="020B0503020204020204" pitchFamily="34" charset="-122"/>
                <a:ea typeface="微软雅黑" panose="020B0503020204020204" pitchFamily="34" charset="-122"/>
              </a:rPr>
              <a:t>	A. either… or… 			B. neither… nor…</a:t>
            </a:r>
          </a:p>
          <a:p>
            <a:r>
              <a:rPr lang="en-US" altLang="zh-CN" sz="2400" b="1" dirty="0">
                <a:latin typeface="微软雅黑" panose="020B0503020204020204" pitchFamily="34" charset="-122"/>
                <a:ea typeface="微软雅黑" panose="020B0503020204020204" pitchFamily="34" charset="-122"/>
              </a:rPr>
              <a:t>	C. not only… but also 		D. both… and</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解析：本题是对并列词的考查。根据句意“我有很多家庭作业要做，所以这个</a:t>
            </a:r>
          </a:p>
          <a:p>
            <a:r>
              <a:rPr lang="zh-CN" altLang="en-US" sz="2400" dirty="0">
                <a:latin typeface="微软雅黑" panose="020B0503020204020204" pitchFamily="34" charset="-122"/>
                <a:ea typeface="微软雅黑" panose="020B0503020204020204" pitchFamily="34" charset="-122"/>
              </a:rPr>
              <a:t>周末我既不能和同学去购物也不能和他们去看电影”，故选B。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It is ten years since my friend __________ here for America. </a:t>
            </a:r>
          </a:p>
          <a:p>
            <a:r>
              <a:rPr lang="en-US" altLang="zh-CN" sz="2400" b="1" dirty="0">
                <a:latin typeface="微软雅黑" panose="020B0503020204020204" pitchFamily="34" charset="-122"/>
                <a:ea typeface="微软雅黑" panose="020B0503020204020204" pitchFamily="34" charset="-122"/>
              </a:rPr>
              <a:t>	A. has left     	B. had left	     C. left 	   D. leaves </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err="1">
                <a:latin typeface="微软雅黑" panose="020B0503020204020204" pitchFamily="34" charset="-122"/>
                <a:ea typeface="微软雅黑" panose="020B0503020204020204" pitchFamily="34" charset="-122"/>
              </a:rPr>
              <a:t>本题是对时态的考查。since引导的时间状语从句通常使用一般过去时，故选C</a:t>
            </a:r>
            <a:r>
              <a:rPr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535734" y="877254"/>
            <a:ext cx="11120531"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I’m sorry. This window table is taken, but No. 3 is free.</a:t>
            </a:r>
          </a:p>
          <a:p>
            <a:r>
              <a:rPr lang="en-US" altLang="zh-CN" sz="2800" b="1" dirty="0">
                <a:latin typeface="微软雅黑" panose="020B0503020204020204" pitchFamily="34" charset="-122"/>
                <a:ea typeface="微软雅黑" panose="020B0503020204020204" pitchFamily="34" charset="-122"/>
              </a:rPr>
              <a:t>    W: __________. I will take it. </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It’s not good 		B. I don’t like it</a:t>
            </a:r>
          </a:p>
          <a:p>
            <a:r>
              <a:rPr lang="en-US" altLang="zh-CN" sz="2800" b="1" dirty="0">
                <a:latin typeface="微软雅黑" panose="020B0503020204020204" pitchFamily="34" charset="-122"/>
                <a:ea typeface="微软雅黑" panose="020B0503020204020204" pitchFamily="34" charset="-122"/>
              </a:rPr>
              <a:t>C. It doesn’t matter 	D. Of course not</a:t>
            </a:r>
          </a:p>
        </p:txBody>
      </p:sp>
      <p:sp>
        <p:nvSpPr>
          <p:cNvPr id="11" name="文本框 10"/>
          <p:cNvSpPr txBox="1"/>
          <p:nvPr/>
        </p:nvSpPr>
        <p:spPr>
          <a:xfrm>
            <a:off x="2060154" y="1347315"/>
            <a:ext cx="141213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177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根据上文的“I’m sorry”和下文答语“I will take it（我就要它吧）”可知，说话人要表达“没关系”。故选C。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He is lucky enough to avoid __________.</a:t>
            </a:r>
          </a:p>
          <a:p>
            <a:r>
              <a:rPr lang="en-US" altLang="zh-CN" sz="2400" b="1" dirty="0">
                <a:latin typeface="微软雅黑" panose="020B0503020204020204" pitchFamily="34" charset="-122"/>
                <a:ea typeface="微软雅黑" panose="020B0503020204020204" pitchFamily="34" charset="-122"/>
              </a:rPr>
              <a:t>	A. hurt 	B. hurting 		C. being hurt	 D. to be hurt</a:t>
            </a:r>
          </a:p>
        </p:txBody>
      </p:sp>
      <p:sp>
        <p:nvSpPr>
          <p:cNvPr id="7" name="文本框 6"/>
          <p:cNvSpPr txBox="1"/>
          <p:nvPr/>
        </p:nvSpPr>
        <p:spPr>
          <a:xfrm>
            <a:off x="1263472" y="98441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本题是对非谓语的考查。avoid后接动名词作宾语，从句意思是“他很幸运没有受到伤害”，必须使用非谓语动词的被动式，故选C。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__________, he can carry a heavy box easily and goes upstairs </a:t>
            </a:r>
          </a:p>
          <a:p>
            <a:r>
              <a:rPr lang="en-US" altLang="zh-CN" sz="2400" b="1" dirty="0">
                <a:latin typeface="微软雅黑" panose="020B0503020204020204" pitchFamily="34" charset="-122"/>
                <a:ea typeface="微软雅黑" panose="020B0503020204020204" pitchFamily="34" charset="-122"/>
              </a:rPr>
              <a:t>               quickly like a young man.</a:t>
            </a:r>
          </a:p>
          <a:p>
            <a:r>
              <a:rPr lang="en-US" altLang="zh-CN" sz="2400" b="1" dirty="0">
                <a:latin typeface="微软雅黑" panose="020B0503020204020204" pitchFamily="34" charset="-122"/>
                <a:ea typeface="微软雅黑" panose="020B0503020204020204" pitchFamily="34" charset="-122"/>
              </a:rPr>
              <a:t>	A. As he is old		 B. Old as he is</a:t>
            </a:r>
          </a:p>
          <a:p>
            <a:r>
              <a:rPr lang="en-US" altLang="zh-CN" sz="2400" b="1" dirty="0">
                <a:latin typeface="微软雅黑" panose="020B0503020204020204" pitchFamily="34" charset="-122"/>
                <a:ea typeface="微软雅黑" panose="020B0503020204020204" pitchFamily="34" charset="-122"/>
              </a:rPr>
              <a:t>	C. As old he is 		 D. Old as is he</a:t>
            </a:r>
          </a:p>
        </p:txBody>
      </p:sp>
      <p:sp>
        <p:nvSpPr>
          <p:cNvPr id="7" name="文本框 6"/>
          <p:cNvSpPr txBox="1"/>
          <p:nvPr/>
        </p:nvSpPr>
        <p:spPr>
          <a:xfrm>
            <a:off x="1188582" y="98441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本题是对让步状语从句的考查。由as引导的时间状语通常要倒装，故</a:t>
            </a:r>
          </a:p>
          <a:p>
            <a:r>
              <a:rPr sz="2400" dirty="0">
                <a:latin typeface="微软雅黑" panose="020B0503020204020204" pitchFamily="34" charset="-122"/>
                <a:ea typeface="微软雅黑" panose="020B0503020204020204" pitchFamily="34" charset="-122"/>
              </a:rPr>
              <a:t>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486394" y="2792275"/>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重点句型回顾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5</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4" y="885691"/>
            <a:ext cx="11607572" cy="4832092"/>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also </a:t>
            </a:r>
            <a:r>
              <a:rPr lang="zh-CN" altLang="en-US" sz="2800" dirty="0">
                <a:latin typeface="Times New Roman" panose="02020603050405020304" pitchFamily="18" charset="0"/>
                <a:cs typeface="Times New Roman" panose="02020603050405020304" pitchFamily="18" charset="0"/>
              </a:rPr>
              <a:t>较正式，多位于动词前，不用于句末</a:t>
            </a:r>
          </a:p>
          <a:p>
            <a:pPr algn="just"/>
            <a:r>
              <a:rPr lang="en-US" altLang="zh-CN" sz="2800" dirty="0">
                <a:latin typeface="Times New Roman" panose="02020603050405020304" pitchFamily="18" charset="0"/>
                <a:cs typeface="Times New Roman" panose="02020603050405020304" pitchFamily="18" charset="0"/>
              </a:rPr>
              <a:t>too </a:t>
            </a:r>
            <a:r>
              <a:rPr lang="zh-CN" altLang="en-US" sz="2800" dirty="0">
                <a:latin typeface="Times New Roman" panose="02020603050405020304" pitchFamily="18" charset="0"/>
                <a:cs typeface="Times New Roman" panose="02020603050405020304" pitchFamily="18" charset="0"/>
              </a:rPr>
              <a:t>多用于口语，多位于句末，前面有逗号</a:t>
            </a:r>
          </a:p>
          <a:p>
            <a:pPr algn="just"/>
            <a:r>
              <a:rPr lang="en-US" altLang="zh-CN" sz="2800" dirty="0">
                <a:latin typeface="Times New Roman" panose="02020603050405020304" pitchFamily="18" charset="0"/>
                <a:cs typeface="Times New Roman" panose="02020603050405020304" pitchFamily="18" charset="0"/>
              </a:rPr>
              <a:t>as well </a:t>
            </a:r>
            <a:r>
              <a:rPr lang="zh-CN" altLang="en-US" sz="2800" dirty="0">
                <a:latin typeface="Times New Roman" panose="02020603050405020304" pitchFamily="18" charset="0"/>
                <a:cs typeface="Times New Roman" panose="02020603050405020304" pitchFamily="18" charset="0"/>
              </a:rPr>
              <a:t>多用于口语，只用于句末，不用逗号</a:t>
            </a:r>
          </a:p>
          <a:p>
            <a:pPr algn="just"/>
            <a:r>
              <a:rPr lang="en-US" altLang="zh-CN" sz="2800" dirty="0">
                <a:latin typeface="Times New Roman" panose="02020603050405020304" pitchFamily="18" charset="0"/>
                <a:cs typeface="Times New Roman" panose="02020603050405020304" pitchFamily="18" charset="0"/>
              </a:rPr>
              <a:t>either </a:t>
            </a:r>
            <a:r>
              <a:rPr lang="zh-CN" altLang="en-US" sz="2800" dirty="0">
                <a:latin typeface="Times New Roman" panose="02020603050405020304" pitchFamily="18" charset="0"/>
                <a:cs typeface="Times New Roman" panose="02020603050405020304" pitchFamily="18" charset="0"/>
              </a:rPr>
              <a:t>用于否定句中，多位于句末</a:t>
            </a:r>
          </a:p>
          <a:p>
            <a:pPr algn="just"/>
            <a:r>
              <a:rPr lang="en-US" altLang="zh-CN" sz="2800" dirty="0">
                <a:latin typeface="Times New Roman" panose="02020603050405020304" pitchFamily="18" charset="0"/>
                <a:cs typeface="Times New Roman" panose="02020603050405020304" pitchFamily="18" charset="0"/>
              </a:rPr>
              <a:t>I like playing the guitar, and she likes playing the guitar __________.</a:t>
            </a:r>
          </a:p>
          <a:p>
            <a:pPr algn="just"/>
            <a:r>
              <a:rPr lang="en-US" altLang="zh-CN" sz="2800" dirty="0">
                <a:latin typeface="Times New Roman" panose="02020603050405020304" pitchFamily="18" charset="0"/>
                <a:cs typeface="Times New Roman" panose="02020603050405020304" pitchFamily="18" charset="0"/>
              </a:rPr>
              <a:t>A. also 				B. too </a:t>
            </a:r>
          </a:p>
          <a:p>
            <a:pPr algn="just"/>
            <a:r>
              <a:rPr lang="en-US" altLang="zh-CN" sz="2800" dirty="0">
                <a:latin typeface="Times New Roman" panose="02020603050405020304" pitchFamily="18" charset="0"/>
                <a:cs typeface="Times New Roman" panose="02020603050405020304" pitchFamily="18" charset="0"/>
              </a:rPr>
              <a:t>C. as well 				D. either</a:t>
            </a:r>
          </a:p>
          <a:p>
            <a:pPr algn="just"/>
            <a:r>
              <a:rPr lang="en-US" altLang="zh-CN" sz="2800" dirty="0" err="1">
                <a:latin typeface="Times New Roman" panose="02020603050405020304" pitchFamily="18" charset="0"/>
                <a:cs typeface="Times New Roman" panose="02020603050405020304" pitchFamily="18" charset="0"/>
              </a:rPr>
              <a:t>so+be</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助动词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情态动词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主语 </a:t>
            </a:r>
            <a:r>
              <a:rPr lang="en-US" altLang="zh-CN" sz="2800" dirty="0">
                <a:latin typeface="Times New Roman" panose="02020603050405020304" pitchFamily="18" charset="0"/>
                <a:cs typeface="Times New Roman" panose="02020603050405020304" pitchFamily="18" charset="0"/>
              </a:rPr>
              <a:t>neither/</a:t>
            </a:r>
            <a:r>
              <a:rPr lang="en-US" altLang="zh-CN" sz="2800" dirty="0" err="1">
                <a:latin typeface="Times New Roman" panose="02020603050405020304" pitchFamily="18" charset="0"/>
                <a:cs typeface="Times New Roman" panose="02020603050405020304" pitchFamily="18" charset="0"/>
              </a:rPr>
              <a:t>nor+be</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助动词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情态动词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主语（用于否定）</a:t>
            </a:r>
          </a:p>
          <a:p>
            <a:pPr algn="just"/>
            <a:r>
              <a:rPr lang="zh-CN" altLang="en-US" sz="2800" dirty="0">
                <a:latin typeface="Times New Roman" panose="02020603050405020304" pitchFamily="18" charset="0"/>
                <a:cs typeface="Times New Roman" panose="02020603050405020304" pitchFamily="18" charset="0"/>
              </a:rPr>
              <a:t>注：</a:t>
            </a:r>
            <a:r>
              <a:rPr lang="en-US" altLang="zh-CN" sz="2800" dirty="0">
                <a:latin typeface="Times New Roman" panose="02020603050405020304" pitchFamily="18" charset="0"/>
                <a:cs typeface="Times New Roman" panose="02020603050405020304" pitchFamily="18" charset="0"/>
              </a:rPr>
              <a:t>so+</a:t>
            </a:r>
            <a:r>
              <a:rPr lang="zh-CN" altLang="en-US" sz="2800" dirty="0">
                <a:latin typeface="Times New Roman" panose="02020603050405020304" pitchFamily="18" charset="0"/>
                <a:cs typeface="Times New Roman" panose="02020603050405020304" pitchFamily="18" charset="0"/>
              </a:rPr>
              <a:t>主语</a:t>
            </a:r>
            <a:r>
              <a:rPr lang="en-US" altLang="zh-CN" sz="2800" dirty="0">
                <a:latin typeface="Times New Roman" panose="02020603050405020304" pitchFamily="18" charset="0"/>
                <a:cs typeface="Times New Roman" panose="02020603050405020304" pitchFamily="18" charset="0"/>
              </a:rPr>
              <a:t>+be/</a:t>
            </a:r>
            <a:r>
              <a:rPr lang="zh-CN" altLang="en-US" sz="2800" dirty="0">
                <a:latin typeface="Times New Roman" panose="02020603050405020304" pitchFamily="18" charset="0"/>
                <a:cs typeface="Times New Roman" panose="02020603050405020304" pitchFamily="18" charset="0"/>
              </a:rPr>
              <a:t>助动词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情态动词表示“的确如此”</a:t>
            </a:r>
          </a:p>
          <a:p>
            <a:pPr algn="just"/>
            <a:r>
              <a:rPr lang="en-US" altLang="zh-CN" sz="2800" dirty="0">
                <a:latin typeface="Times New Roman" panose="02020603050405020304" pitchFamily="18" charset="0"/>
                <a:cs typeface="Times New Roman" panose="02020603050405020304" pitchFamily="18" charset="0"/>
              </a:rPr>
              <a:t>neither/</a:t>
            </a:r>
            <a:r>
              <a:rPr lang="en-US" altLang="zh-CN" sz="2800" dirty="0" err="1">
                <a:latin typeface="Times New Roman" panose="02020603050405020304" pitchFamily="18" charset="0"/>
                <a:cs typeface="Times New Roman" panose="02020603050405020304" pitchFamily="18" charset="0"/>
              </a:rPr>
              <a:t>nor+be</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助动词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情态动词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主语（用于否定）</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292214" y="291088"/>
            <a:ext cx="7287391"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也</a:t>
            </a:r>
          </a:p>
        </p:txBody>
      </p:sp>
      <p:sp>
        <p:nvSpPr>
          <p:cNvPr id="6" name="文本框 5"/>
          <p:cNvSpPr txBox="1"/>
          <p:nvPr/>
        </p:nvSpPr>
        <p:spPr>
          <a:xfrm>
            <a:off x="8866743" y="2628273"/>
            <a:ext cx="14591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3" y="885691"/>
            <a:ext cx="11738205" cy="353822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—Mary was cooking in the kitchen. </a:t>
            </a:r>
          </a:p>
          <a:p>
            <a:pPr algn="just"/>
            <a:r>
              <a:rPr lang="en-US" altLang="zh-CN" sz="2800" dirty="0">
                <a:latin typeface="Times New Roman" panose="02020603050405020304" pitchFamily="18" charset="0"/>
                <a:cs typeface="Times New Roman" panose="02020603050405020304" pitchFamily="18" charset="0"/>
              </a:rPr>
              <a:t>—__________.</a:t>
            </a:r>
          </a:p>
          <a:p>
            <a:pPr algn="just"/>
            <a:r>
              <a:rPr lang="en-US" altLang="zh-CN" sz="2800" dirty="0">
                <a:latin typeface="Times New Roman" panose="02020603050405020304" pitchFamily="18" charset="0"/>
                <a:cs typeface="Times New Roman" panose="02020603050405020304" pitchFamily="18" charset="0"/>
              </a:rPr>
              <a:t>A. So did my aunt 				B. So was my aunt </a:t>
            </a:r>
          </a:p>
          <a:p>
            <a:pPr algn="just"/>
            <a:r>
              <a:rPr lang="en-US" altLang="zh-CN" sz="2800" dirty="0">
                <a:latin typeface="Times New Roman" panose="02020603050405020304" pitchFamily="18" charset="0"/>
                <a:cs typeface="Times New Roman" panose="02020603050405020304" pitchFamily="18" charset="0"/>
              </a:rPr>
              <a:t>C. Neither was my aunt		 	D. Neither did my aunt</a:t>
            </a:r>
          </a:p>
          <a:p>
            <a:pPr algn="just"/>
            <a:r>
              <a:rPr lang="en-US" altLang="zh-CN" sz="2800" dirty="0">
                <a:latin typeface="Times New Roman" panose="02020603050405020304" pitchFamily="18" charset="0"/>
                <a:cs typeface="Times New Roman" panose="02020603050405020304" pitchFamily="18" charset="0"/>
              </a:rPr>
              <a:t>—He made great progress.</a:t>
            </a:r>
          </a:p>
          <a:p>
            <a:pPr algn="just"/>
            <a:r>
              <a:rPr lang="en-US" altLang="zh-CN" sz="2800" dirty="0">
                <a:latin typeface="Times New Roman" panose="02020603050405020304" pitchFamily="18" charset="0"/>
                <a:cs typeface="Times New Roman" panose="02020603050405020304" pitchFamily="18" charset="0"/>
              </a:rPr>
              <a:t>—__________, and so __________.</a:t>
            </a:r>
          </a:p>
          <a:p>
            <a:pPr algn="just"/>
            <a:r>
              <a:rPr lang="en-US" altLang="zh-CN" sz="2800" dirty="0">
                <a:latin typeface="Times New Roman" panose="02020603050405020304" pitchFamily="18" charset="0"/>
                <a:cs typeface="Times New Roman" panose="02020603050405020304" pitchFamily="18" charset="0"/>
              </a:rPr>
              <a:t>A. So he did; David did 			B. So did he; David did </a:t>
            </a:r>
          </a:p>
          <a:p>
            <a:pPr algn="just"/>
            <a:r>
              <a:rPr lang="en-US" altLang="zh-CN" sz="2800" dirty="0">
                <a:latin typeface="Times New Roman" panose="02020603050405020304" pitchFamily="18" charset="0"/>
                <a:cs typeface="Times New Roman" panose="02020603050405020304" pitchFamily="18" charset="0"/>
              </a:rPr>
              <a:t>C. So did he; did David 			D. So he did; did David</a:t>
            </a:r>
          </a:p>
        </p:txBody>
      </p:sp>
      <p:sp>
        <p:nvSpPr>
          <p:cNvPr id="11" name="文本框 10"/>
          <p:cNvSpPr txBox="1"/>
          <p:nvPr/>
        </p:nvSpPr>
        <p:spPr>
          <a:xfrm>
            <a:off x="1496459" y="1317266"/>
            <a:ext cx="14591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1233739" y="3014459"/>
            <a:ext cx="14591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1150238" y="821300"/>
            <a:ext cx="11041762"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W: Which would you rather have, tea or coffee?</a:t>
            </a:r>
          </a:p>
          <a:p>
            <a:r>
              <a:rPr lang="en-US" altLang="zh-CN" sz="2800" b="1" dirty="0">
                <a:latin typeface="微软雅黑" panose="020B0503020204020204" pitchFamily="34" charset="-122"/>
                <a:ea typeface="微软雅黑" panose="020B0503020204020204" pitchFamily="34" charset="-122"/>
              </a:rPr>
              <a:t>    M: __________ </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Coffee, please. 		B. Yes, coffee. </a:t>
            </a:r>
          </a:p>
          <a:p>
            <a:r>
              <a:rPr lang="en-US" altLang="zh-CN" sz="2800" b="1" dirty="0">
                <a:latin typeface="微软雅黑" panose="020B0503020204020204" pitchFamily="34" charset="-122"/>
                <a:ea typeface="微软雅黑" panose="020B0503020204020204" pitchFamily="34" charset="-122"/>
              </a:rPr>
              <a:t>C. Why not? 			D. Sure, I would</a:t>
            </a:r>
          </a:p>
        </p:txBody>
      </p:sp>
      <p:sp>
        <p:nvSpPr>
          <p:cNvPr id="11" name="文本框 10"/>
          <p:cNvSpPr txBox="1"/>
          <p:nvPr/>
        </p:nvSpPr>
        <p:spPr>
          <a:xfrm>
            <a:off x="2612925" y="1297984"/>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解析：从“</a:t>
            </a:r>
            <a:r>
              <a:rPr lang="en-US" sz="2400" dirty="0">
                <a:latin typeface="微软雅黑" panose="020B0503020204020204" pitchFamily="34" charset="-122"/>
                <a:ea typeface="微软雅黑" panose="020B0503020204020204" pitchFamily="34" charset="-122"/>
              </a:rPr>
              <a:t>tea or coffee”</a:t>
            </a:r>
            <a:r>
              <a:rPr lang="zh-CN" altLang="en-US" sz="2400" dirty="0">
                <a:latin typeface="微软雅黑" panose="020B0503020204020204" pitchFamily="34" charset="-122"/>
                <a:ea typeface="微软雅黑" panose="020B0503020204020204" pitchFamily="34" charset="-122"/>
              </a:rPr>
              <a:t>得知这是一个选择疑问句，所以不能用</a:t>
            </a:r>
            <a:r>
              <a:rPr lang="en-US" sz="2400" dirty="0">
                <a:latin typeface="微软雅黑" panose="020B0503020204020204" pitchFamily="34" charset="-122"/>
                <a:ea typeface="微软雅黑" panose="020B0503020204020204" pitchFamily="34" charset="-122"/>
              </a:rPr>
              <a:t>yes</a:t>
            </a:r>
            <a:r>
              <a:rPr lang="zh-CN" altLang="en-US" sz="2400" dirty="0">
                <a:latin typeface="微软雅黑" panose="020B0503020204020204" pitchFamily="34" charset="-122"/>
                <a:ea typeface="微软雅黑" panose="020B0503020204020204" pitchFamily="34" charset="-122"/>
              </a:rPr>
              <a:t>或</a:t>
            </a:r>
            <a:r>
              <a:rPr lang="en-US" sz="2400" dirty="0">
                <a:latin typeface="微软雅黑" panose="020B0503020204020204" pitchFamily="34" charset="-122"/>
                <a:ea typeface="微软雅黑" panose="020B0503020204020204" pitchFamily="34" charset="-122"/>
              </a:rPr>
              <a:t>no</a:t>
            </a:r>
            <a:r>
              <a:rPr lang="zh-CN" altLang="en-US" sz="2400" dirty="0">
                <a:latin typeface="微软雅黑" panose="020B0503020204020204" pitchFamily="34" charset="-122"/>
                <a:ea typeface="微软雅黑" panose="020B0503020204020204" pitchFamily="34" charset="-122"/>
              </a:rPr>
              <a:t>来回答。故选</a:t>
            </a:r>
            <a:r>
              <a:rPr lang="en-US" sz="2400" dirty="0">
                <a:latin typeface="微软雅黑" panose="020B0503020204020204" pitchFamily="34" charset="-122"/>
                <a:ea typeface="微软雅黑" panose="020B0503020204020204" pitchFamily="34" charset="-122"/>
              </a:rPr>
              <a:t>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463312" y="828844"/>
            <a:ext cx="11655242" cy="2677656"/>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Do you feel like going to a movie?</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    M: </a:t>
            </a:r>
            <a:r>
              <a:rPr lang="en-US" altLang="zh-CN" sz="2800" b="1" i="1" dirty="0">
                <a:latin typeface="微软雅黑" panose="020B0503020204020204" pitchFamily="34" charset="-122"/>
                <a:ea typeface="微软雅黑" panose="020B0503020204020204" pitchFamily="34" charset="-122"/>
              </a:rPr>
              <a:t>Bumblebee.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Wonderful. I’d love to.</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Pardon				 B. How long </a:t>
            </a:r>
          </a:p>
          <a:p>
            <a:r>
              <a:rPr lang="en-US" altLang="zh-CN" sz="2800" b="1" dirty="0">
                <a:latin typeface="微软雅黑" panose="020B0503020204020204" pitchFamily="34" charset="-122"/>
                <a:ea typeface="微软雅黑" panose="020B0503020204020204" pitchFamily="34" charset="-122"/>
              </a:rPr>
              <a:t>C. What’s on 			 D. What about you</a:t>
            </a:r>
          </a:p>
        </p:txBody>
      </p:sp>
      <p:sp>
        <p:nvSpPr>
          <p:cNvPr id="11" name="文本框 10"/>
          <p:cNvSpPr txBox="1"/>
          <p:nvPr/>
        </p:nvSpPr>
        <p:spPr>
          <a:xfrm>
            <a:off x="2015042" y="1209849"/>
            <a:ext cx="23035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解析：根据对话中“</a:t>
            </a:r>
            <a:r>
              <a:rPr lang="en-US" altLang="zh-CN" sz="2400" dirty="0">
                <a:latin typeface="微软雅黑" panose="020B0503020204020204" pitchFamily="34" charset="-122"/>
                <a:ea typeface="微软雅黑" panose="020B0503020204020204" pitchFamily="34" charset="-122"/>
              </a:rPr>
              <a:t>movie”</a:t>
            </a:r>
            <a:r>
              <a:rPr lang="zh-CN" altLang="en-US" sz="2400" dirty="0">
                <a:latin typeface="微软雅黑" panose="020B0503020204020204" pitchFamily="34" charset="-122"/>
                <a:ea typeface="微软雅黑" panose="020B0503020204020204" pitchFamily="34" charset="-122"/>
              </a:rPr>
              <a:t>和“</a:t>
            </a:r>
            <a:r>
              <a:rPr lang="en-US" altLang="zh-CN" sz="2400" i="1" dirty="0">
                <a:latin typeface="微软雅黑" panose="020B0503020204020204" pitchFamily="34" charset="-122"/>
                <a:ea typeface="微软雅黑" panose="020B0503020204020204" pitchFamily="34" charset="-122"/>
              </a:rPr>
              <a:t>Bumblebee</a:t>
            </a:r>
            <a:r>
              <a:rPr lang="zh-CN" altLang="en-US" sz="2400" dirty="0">
                <a:latin typeface="微软雅黑" panose="020B0503020204020204" pitchFamily="34" charset="-122"/>
                <a:ea typeface="微软雅黑" panose="020B0503020204020204" pitchFamily="34" charset="-122"/>
              </a:rPr>
              <a:t>（大黄蜂）”，可以得知说话人在问上映的电影是什么</a:t>
            </a: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18823b99-7eed-48a8-bb7b-6cb7f9c58055"/>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TotalTime>
  <Words>6540</Words>
  <Application>Microsoft Office PowerPoint</Application>
  <PresentationFormat>宽屏</PresentationFormat>
  <Paragraphs>594</Paragraphs>
  <Slides>75</Slides>
  <Notes>15</Notes>
  <HiddenSlides>9</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75</vt:i4>
      </vt:variant>
    </vt:vector>
  </HeadingPairs>
  <TitlesOfParts>
    <vt:vector size="82"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1044</cp:revision>
  <dcterms:created xsi:type="dcterms:W3CDTF">2016-10-04T09:02:00Z</dcterms:created>
  <dcterms:modified xsi:type="dcterms:W3CDTF">2023-09-05T06:38:08Z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