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3.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handoutMasterIdLst>
    <p:handoutMasterId r:id="rId76"/>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2"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93" r:id="rId59"/>
    <p:sldId id="1182" r:id="rId60"/>
    <p:sldId id="1183" r:id="rId61"/>
    <p:sldId id="1184" r:id="rId62"/>
    <p:sldId id="1185" r:id="rId63"/>
    <p:sldId id="1186" r:id="rId64"/>
    <p:sldId id="1187" r:id="rId65"/>
    <p:sldId id="1188" r:id="rId66"/>
    <p:sldId id="1189" r:id="rId67"/>
    <p:sldId id="1190" r:id="rId68"/>
    <p:sldId id="1191" r:id="rId69"/>
    <p:sldId id="1192" r:id="rId70"/>
    <p:sldId id="1152" r:id="rId71"/>
    <p:sldId id="1153" r:id="rId72"/>
    <p:sldId id="1159" r:id="rId73"/>
    <p:sldId id="935" r:id="rId74"/>
  </p:sldIdLst>
  <p:sldSz cx="12192000" cy="6858000"/>
  <p:notesSz cx="6858000" cy="9144000"/>
  <p:custDataLst>
    <p:tags r:id="rId7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48"/>
            <p14:sldId id="1149"/>
            <p14:sldId id="979"/>
            <p14:sldId id="1150"/>
            <p14:sldId id="1151"/>
            <p14:sldId id="1193"/>
            <p14:sldId id="1182"/>
            <p14:sldId id="1183"/>
            <p14:sldId id="1184"/>
            <p14:sldId id="1185"/>
            <p14:sldId id="1186"/>
            <p14:sldId id="1187"/>
            <p14:sldId id="1188"/>
            <p14:sldId id="1189"/>
            <p14:sldId id="1190"/>
            <p14:sldId id="1191"/>
            <p14:sldId id="1192"/>
            <p14:sldId id="1152"/>
            <p14:sldId id="1153"/>
            <p14:sldId id="1159"/>
            <p14:sldId id="935"/>
          </p14:sldIdLst>
        </p14:section>
      </p14:sectionLst>
    </p:ext>
    <p:ext uri="{EFAFB233-063F-42B5-8137-9DF3F51BA10A}">
      <p15:sldGuideLst xmlns:p15="http://schemas.microsoft.com/office/powerpoint/2012/main">
        <p15:guide id="1" orient="horz" pos="2097" userDrawn="1">
          <p15:clr>
            <a:srgbClr val="A4A3A4"/>
          </p15:clr>
        </p15:guide>
        <p15:guide id="2" pos="662" userDrawn="1">
          <p15:clr>
            <a:srgbClr val="A4A3A4"/>
          </p15:clr>
        </p15:guide>
        <p15:guide id="3" pos="7092" userDrawn="1">
          <p15:clr>
            <a:srgbClr val="A4A3A4"/>
          </p15:clr>
        </p15:guide>
        <p15:guide id="4" pos="377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662"/>
        <p:guide pos="7092"/>
        <p:guide pos="3777"/>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73</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12147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17473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657421"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If you can’t do the thing well, Mr. Wang will </a:t>
            </a:r>
            <a:r>
              <a:rPr lang="en-US" altLang="zh-CN" sz="2400" b="1" u="sng" dirty="0">
                <a:latin typeface="微软雅黑" panose="020B0503020204020204" pitchFamily="34" charset="-122"/>
                <a:ea typeface="微软雅黑" panose="020B0503020204020204" pitchFamily="34" charset="-122"/>
              </a:rPr>
              <a:t>take the place of</a:t>
            </a:r>
            <a:r>
              <a:rPr lang="en-US" altLang="zh-CN" sz="2400" b="1" dirty="0">
                <a:latin typeface="微软雅黑" panose="020B0503020204020204" pitchFamily="34" charset="-122"/>
                <a:ea typeface="微软雅黑" panose="020B0503020204020204" pitchFamily="34" charset="-122"/>
              </a:rPr>
              <a:t> you.</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发生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举行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代替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帮助 </a:t>
            </a: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要是你办事不得力，王先生就会找人取代你。</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am so happy to have a ticket for Lady </a:t>
            </a:r>
            <a:r>
              <a:rPr lang="en-US" altLang="zh-CN" sz="2400" b="1" dirty="0" err="1">
                <a:latin typeface="微软雅黑" panose="020B0503020204020204" pitchFamily="34" charset="-122"/>
                <a:ea typeface="微软雅黑" panose="020B0503020204020204" pitchFamily="34" charset="-122"/>
              </a:rPr>
              <a:t>Gaga’s</a:t>
            </a: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live</a:t>
            </a:r>
            <a:r>
              <a:rPr lang="en-US" altLang="zh-CN" sz="2400" b="1" dirty="0">
                <a:latin typeface="微软雅黑" panose="020B0503020204020204" pitchFamily="34" charset="-122"/>
                <a:ea typeface="微软雅黑" panose="020B0503020204020204" pitchFamily="34" charset="-122"/>
              </a:rPr>
              <a:t> concert.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生存的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现场的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活着的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居住的 </a:t>
            </a: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我很高兴得到了一张Lady Gaga的现场演唱会门票。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can </a:t>
            </a:r>
            <a:r>
              <a:rPr lang="en-US" altLang="zh-CN" sz="2400" b="1" u="sng" dirty="0">
                <a:latin typeface="微软雅黑" panose="020B0503020204020204" pitchFamily="34" charset="-122"/>
                <a:ea typeface="微软雅黑" panose="020B0503020204020204" pitchFamily="34" charset="-122"/>
              </a:rPr>
              <a:t>hardly</a:t>
            </a:r>
            <a:r>
              <a:rPr lang="en-US" altLang="zh-CN" sz="2400" b="1" dirty="0">
                <a:latin typeface="微软雅黑" panose="020B0503020204020204" pitchFamily="34" charset="-122"/>
                <a:ea typeface="微软雅黑" panose="020B0503020204020204" pitchFamily="34" charset="-122"/>
              </a:rPr>
              <a:t> move because he has been ill for a month.</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努力地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艰难地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痛苦地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几乎不 </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解析：他病了一个月，因此几乎不能动身。</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After living in the hotel for five days, I decide to </a:t>
            </a:r>
            <a:r>
              <a:rPr lang="en-US" altLang="zh-CN" sz="2400" b="1" u="sng" dirty="0">
                <a:latin typeface="微软雅黑" panose="020B0503020204020204" pitchFamily="34" charset="-122"/>
                <a:ea typeface="微软雅黑" panose="020B0503020204020204" pitchFamily="34" charset="-122"/>
              </a:rPr>
              <a:t>check out</a:t>
            </a:r>
            <a:r>
              <a:rPr lang="en-US" altLang="zh-CN" sz="2400" b="1" dirty="0">
                <a:latin typeface="微软雅黑" panose="020B0503020204020204" pitchFamily="34" charset="-122"/>
                <a:ea typeface="微软雅黑" panose="020B0503020204020204" pitchFamily="34" charset="-122"/>
              </a:rPr>
              <a:t> at two </a:t>
            </a:r>
          </a:p>
          <a:p>
            <a:r>
              <a:rPr lang="en-US" altLang="zh-CN" sz="2400" b="1" dirty="0">
                <a:latin typeface="微软雅黑" panose="020B0503020204020204" pitchFamily="34" charset="-122"/>
                <a:ea typeface="微软雅黑" panose="020B0503020204020204" pitchFamily="34" charset="-122"/>
              </a:rPr>
              <a:t>             this afternoon.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登记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开支票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结账退房 </a:t>
            </a: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我在这个酒店已待了五天，决定今天下午两点结账退房。</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Though your help doesn’t work, we thank you </a:t>
            </a:r>
            <a:r>
              <a:rPr lang="en-US" altLang="zh-CN" sz="2400" b="1" u="sng" dirty="0">
                <a:latin typeface="微软雅黑" panose="020B0503020204020204" pitchFamily="34" charset="-122"/>
                <a:ea typeface="微软雅黑" panose="020B0503020204020204" pitchFamily="34" charset="-122"/>
              </a:rPr>
              <a:t>all the same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仍然</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一直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同时</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解析：虽然你没有帮上忙，但我们仍然感谢你。</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He is very </a:t>
            </a:r>
            <a:r>
              <a:rPr lang="en-US" altLang="zh-CN" sz="2400" b="1" u="sng" dirty="0">
                <a:latin typeface="微软雅黑" panose="020B0503020204020204" pitchFamily="34" charset="-122"/>
                <a:ea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rPr>
              <a:t> with his naughty daughter.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生气的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无理的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耐心的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担心的</a:t>
            </a: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解析：他对待顽皮的女儿很有耐心。</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a:t>
            </a:r>
            <a:r>
              <a:rPr lang="en-US" altLang="zh-CN" sz="2400" b="1" u="sng" dirty="0">
                <a:latin typeface="微软雅黑" panose="020B0503020204020204" pitchFamily="34" charset="-122"/>
                <a:ea typeface="微软雅黑" panose="020B0503020204020204" pitchFamily="34" charset="-122"/>
              </a:rPr>
              <a:t>happened to</a:t>
            </a:r>
            <a:r>
              <a:rPr lang="en-US" altLang="zh-CN" sz="2400" b="1" dirty="0">
                <a:latin typeface="微软雅黑" panose="020B0503020204020204" pitchFamily="34" charset="-122"/>
                <a:ea typeface="微软雅黑" panose="020B0503020204020204" pitchFamily="34" charset="-122"/>
              </a:rPr>
              <a:t> be out when you called.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碰巧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出现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发生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正要 </a:t>
            </a:r>
          </a:p>
        </p:txBody>
      </p:sp>
      <p:sp>
        <p:nvSpPr>
          <p:cNvPr id="7" name="文本框 6"/>
          <p:cNvSpPr txBox="1"/>
          <p:nvPr/>
        </p:nvSpPr>
        <p:spPr>
          <a:xfrm>
            <a:off x="547037" y="103438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解析：你打电话来的时候我碰巧出去了。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We always </a:t>
            </a:r>
            <a:r>
              <a:rPr lang="en-US" altLang="zh-CN" sz="2400" b="1" u="sng" dirty="0">
                <a:latin typeface="微软雅黑" panose="020B0503020204020204" pitchFamily="34" charset="-122"/>
                <a:ea typeface="微软雅黑" panose="020B0503020204020204" pitchFamily="34" charset="-122"/>
              </a:rPr>
              <a:t>get lost</a:t>
            </a:r>
            <a:r>
              <a:rPr lang="en-US" altLang="zh-CN" sz="2400" b="1" dirty="0">
                <a:latin typeface="微软雅黑" panose="020B0503020204020204" pitchFamily="34" charset="-122"/>
                <a:ea typeface="微软雅黑" panose="020B0503020204020204" pitchFamily="34" charset="-122"/>
              </a:rPr>
              <a:t> in London.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丢失东西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失去信心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晕倒</a:t>
            </a: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解析：我们在伦敦老是迷路。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Can you </a:t>
            </a:r>
            <a:r>
              <a:rPr lang="en-US" altLang="zh-CN" sz="2400" b="1" u="sng" dirty="0">
                <a:latin typeface="微软雅黑" panose="020B0503020204020204" pitchFamily="34" charset="-122"/>
                <a:ea typeface="微软雅黑" panose="020B0503020204020204" pitchFamily="34" charset="-122"/>
              </a:rPr>
              <a:t>work out</a:t>
            </a:r>
            <a:r>
              <a:rPr lang="en-US" altLang="zh-CN" sz="2400" b="1" dirty="0">
                <a:latin typeface="微软雅黑" panose="020B0503020204020204" pitchFamily="34" charset="-122"/>
                <a:ea typeface="微软雅黑" panose="020B0503020204020204" pitchFamily="34" charset="-122"/>
              </a:rPr>
              <a:t> this math problem for 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计算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猜测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修改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测试 </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解析：你可以帮我算出这道数学题吗？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This new building was </a:t>
            </a:r>
            <a:r>
              <a:rPr lang="en-US" altLang="zh-CN" sz="2400" b="1" u="sng" dirty="0">
                <a:latin typeface="微软雅黑" panose="020B0503020204020204" pitchFamily="34" charset="-122"/>
                <a:ea typeface="微软雅黑" panose="020B0503020204020204" pitchFamily="34" charset="-122"/>
              </a:rPr>
              <a:t>put up</a:t>
            </a:r>
            <a:r>
              <a:rPr lang="en-US" altLang="zh-CN" sz="2400" b="1" dirty="0">
                <a:latin typeface="微软雅黑" panose="020B0503020204020204" pitchFamily="34" charset="-122"/>
                <a:ea typeface="微软雅黑" panose="020B0503020204020204" pitchFamily="34" charset="-122"/>
              </a:rPr>
              <a:t> not long ago.</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拆除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改建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装修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建造</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解析：这栋新楼是不久前建起来的。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571507"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Many people go to school for an education.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learn languages, history, geography, physics, chemistry and </a:t>
            </a:r>
            <a:r>
              <a:rPr lang="en-US" altLang="zh-CN" sz="2400" dirty="0" err="1">
                <a:latin typeface="Times New Roman" panose="02020603050405020304" pitchFamily="18" charset="0"/>
                <a:cs typeface="Times New Roman" panose="02020603050405020304" pitchFamily="18" charset="0"/>
              </a:rPr>
              <a:t>maths</a:t>
            </a:r>
            <a:r>
              <a:rPr lang="en-US" altLang="zh-CN" sz="2400" dirty="0">
                <a:latin typeface="Times New Roman" panose="02020603050405020304" pitchFamily="18" charset="0"/>
                <a:cs typeface="Times New Roman" panose="02020603050405020304" pitchFamily="18" charset="0"/>
              </a:rPr>
              <a:t>. Others go to school to learn a skill so that they can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a living. School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is very important and useful. Yet no one can learn everything from school. A teacher, no matter how much he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can not teach his students everything they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to know. </a:t>
            </a:r>
          </a:p>
        </p:txBody>
      </p:sp>
      <p:sp>
        <p:nvSpPr>
          <p:cNvPr id="12" name="文本框 11"/>
          <p:cNvSpPr txBox="1"/>
          <p:nvPr/>
        </p:nvSpPr>
        <p:spPr>
          <a:xfrm>
            <a:off x="1328031" y="3894045"/>
            <a:ext cx="994946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Students 		B. They	C. We 		D. People </a:t>
            </a:r>
          </a:p>
          <a:p>
            <a:r>
              <a:rPr lang="en-US" altLang="zh-CN" sz="2400" dirty="0">
                <a:latin typeface="Times New Roman" panose="02020603050405020304" pitchFamily="18" charset="0"/>
                <a:cs typeface="Times New Roman" panose="02020603050405020304" pitchFamily="18" charset="0"/>
              </a:rPr>
              <a:t>(     ) 17. A. make 		B. do 		C. have 	D. get</a:t>
            </a:r>
          </a:p>
          <a:p>
            <a:r>
              <a:rPr lang="en-US" altLang="zh-CN" sz="2400" dirty="0">
                <a:latin typeface="Times New Roman" panose="02020603050405020304" pitchFamily="18" charset="0"/>
                <a:cs typeface="Times New Roman" panose="02020603050405020304" pitchFamily="18" charset="0"/>
              </a:rPr>
              <a:t>(     ) 18. A. education 		B. degree 	C. lesson 	D. task </a:t>
            </a:r>
          </a:p>
          <a:p>
            <a:r>
              <a:rPr lang="en-US" altLang="zh-CN" sz="2400" dirty="0">
                <a:latin typeface="Times New Roman" panose="02020603050405020304" pitchFamily="18" charset="0"/>
                <a:cs typeface="Times New Roman" panose="02020603050405020304" pitchFamily="18" charset="0"/>
              </a:rPr>
              <a:t>(     ) 19. A. teaches 		B. knows 	C. learns 	D. </a:t>
            </a:r>
            <a:r>
              <a:rPr lang="en-US" altLang="zh-CN" sz="2400" dirty="0" err="1">
                <a:latin typeface="Times New Roman" panose="02020603050405020304" pitchFamily="18" charset="0"/>
                <a:cs typeface="Times New Roman" panose="02020603050405020304" pitchFamily="18" charset="0"/>
              </a:rPr>
              <a:t>practises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manage 		B. expect 	C. fail 		D. want</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602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根据上文，可知</a:t>
            </a:r>
            <a:r>
              <a:rPr lang="en-US" altLang="zh-CN" sz="2400" b="1" dirty="0">
                <a:latin typeface="微软雅黑" panose="020B0503020204020204" pitchFamily="34" charset="-122"/>
                <a:ea typeface="微软雅黑" panose="020B0503020204020204" pitchFamily="34" charset="-122"/>
              </a:rPr>
              <a:t>They</a:t>
            </a:r>
            <a:r>
              <a:rPr lang="zh-CN" altLang="en-US" sz="2400" b="1" dirty="0">
                <a:latin typeface="微软雅黑" panose="020B0503020204020204" pitchFamily="34" charset="-122"/>
                <a:ea typeface="微软雅黑" panose="020B0503020204020204" pitchFamily="34" charset="-122"/>
              </a:rPr>
              <a:t>代</a:t>
            </a:r>
            <a:r>
              <a:rPr lang="en-US" altLang="zh-CN" sz="2400" b="1" dirty="0">
                <a:latin typeface="微软雅黑" panose="020B0503020204020204" pitchFamily="34" charset="-122"/>
                <a:ea typeface="微软雅黑" panose="020B0503020204020204" pitchFamily="34" charset="-122"/>
              </a:rPr>
              <a:t>many people</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make a living</a:t>
            </a:r>
            <a:r>
              <a:rPr lang="zh-CN" altLang="en-US" sz="2400" b="1" dirty="0">
                <a:latin typeface="微软雅黑" panose="020B0503020204020204" pitchFamily="34" charset="-122"/>
                <a:ea typeface="微软雅黑" panose="020B0503020204020204" pitchFamily="34" charset="-122"/>
              </a:rPr>
              <a:t>意为“谋生”。故选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根据上文可知，文章谈及学校教育，故选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此处意为“教师懂得的知识”。故选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此处意为“学生想要学的”。故选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 teacher’s job is to show his students how to read and how to </a:t>
            </a:r>
            <a:r>
              <a:rPr lang="en-US" altLang="zh-CN" sz="2400" u="sng" dirty="0">
                <a:latin typeface="Times New Roman" panose="02020603050405020304" pitchFamily="18" charset="0"/>
                <a:cs typeface="Times New Roman" panose="02020603050405020304" pitchFamily="18" charset="0"/>
              </a:rPr>
              <a:t>21 </a:t>
            </a:r>
            <a:r>
              <a:rPr lang="en-US" altLang="zh-CN" sz="2400" dirty="0">
                <a:latin typeface="Times New Roman" panose="02020603050405020304" pitchFamily="18" charset="0"/>
                <a:cs typeface="Times New Roman" panose="02020603050405020304" pitchFamily="18" charset="0"/>
              </a:rPr>
              <a:t>. So much more is to be learned</a:t>
            </a:r>
            <a:r>
              <a:rPr lang="en-US" altLang="zh-CN" sz="2400" u="sng" dirty="0">
                <a:latin typeface="Times New Roman" panose="02020603050405020304" pitchFamily="18" charset="0"/>
                <a:cs typeface="Times New Roman" panose="02020603050405020304" pitchFamily="18" charset="0"/>
              </a:rPr>
              <a:t> 22 </a:t>
            </a:r>
            <a:r>
              <a:rPr lang="en-US" altLang="zh-CN" sz="2400" dirty="0">
                <a:latin typeface="Times New Roman" panose="02020603050405020304" pitchFamily="18" charset="0"/>
                <a:cs typeface="Times New Roman" panose="02020603050405020304" pitchFamily="18" charset="0"/>
              </a:rPr>
              <a:t>school by the students themselves.</a:t>
            </a:r>
          </a:p>
          <a:p>
            <a:pPr algn="just"/>
            <a:r>
              <a:rPr lang="en-US" altLang="zh-CN" sz="2400" dirty="0">
                <a:latin typeface="Times New Roman" panose="02020603050405020304" pitchFamily="18" charset="0"/>
                <a:cs typeface="Times New Roman" panose="02020603050405020304" pitchFamily="18" charset="0"/>
              </a:rPr>
              <a:t>      It is always more important to know how to study by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than to memorize (</a:t>
            </a:r>
            <a:r>
              <a:rPr lang="zh-CN" altLang="en-US" sz="2400" dirty="0">
                <a:latin typeface="Times New Roman" panose="02020603050405020304" pitchFamily="18" charset="0"/>
                <a:cs typeface="Times New Roman" panose="02020603050405020304" pitchFamily="18" charset="0"/>
              </a:rPr>
              <a:t>熟记</a:t>
            </a:r>
            <a:r>
              <a:rPr lang="en-US" altLang="zh-CN" sz="2400" dirty="0">
                <a:latin typeface="Times New Roman" panose="02020603050405020304" pitchFamily="18" charset="0"/>
                <a:cs typeface="Times New Roman" panose="02020603050405020304" pitchFamily="18" charset="0"/>
              </a:rPr>
              <a:t>) some facts or formula (</a:t>
            </a:r>
            <a:r>
              <a:rPr lang="zh-CN" altLang="en-US" sz="2400" dirty="0">
                <a:latin typeface="Times New Roman" panose="02020603050405020304" pitchFamily="18" charset="0"/>
                <a:cs typeface="Times New Roman" panose="02020603050405020304" pitchFamily="18" charset="0"/>
              </a:rPr>
              <a:t>公式</a:t>
            </a:r>
            <a:r>
              <a:rPr lang="en-US" altLang="zh-CN" sz="2400" dirty="0">
                <a:latin typeface="Times New Roman" panose="02020603050405020304" pitchFamily="18" charset="0"/>
                <a:cs typeface="Times New Roman" panose="02020603050405020304" pitchFamily="18" charset="0"/>
              </a:rPr>
              <a:t>). It is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quite easy to learn a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fact in history or a formula in mathematics.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9635" y="3227936"/>
            <a:ext cx="892835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study 	B. play 	C. think 	D. work </a:t>
            </a:r>
          </a:p>
          <a:p>
            <a:r>
              <a:rPr lang="en-US" altLang="zh-CN" sz="2400" dirty="0">
                <a:latin typeface="Times New Roman" panose="02020603050405020304" pitchFamily="18" charset="0"/>
                <a:cs typeface="Times New Roman" panose="02020603050405020304" pitchFamily="18" charset="0"/>
              </a:rPr>
              <a:t>(     ) 22. A. from 	B. in 		C. within 	D. outside </a:t>
            </a:r>
          </a:p>
          <a:p>
            <a:r>
              <a:rPr lang="en-US" altLang="zh-CN" sz="2400" dirty="0">
                <a:latin typeface="Times New Roman" panose="02020603050405020304" pitchFamily="18" charset="0"/>
                <a:cs typeface="Times New Roman" panose="02020603050405020304" pitchFamily="18" charset="0"/>
              </a:rPr>
              <a:t>(     ) 23. A. heart 	B. students 	C. us 		D. oneself</a:t>
            </a:r>
          </a:p>
          <a:p>
            <a:r>
              <a:rPr lang="en-US" altLang="zh-CN" sz="2400" dirty="0">
                <a:latin typeface="Times New Roman" panose="02020603050405020304" pitchFamily="18" charset="0"/>
                <a:cs typeface="Times New Roman" panose="02020603050405020304" pitchFamily="18" charset="0"/>
              </a:rPr>
              <a:t>(     ) 24. A. not 	B. actually 	C. seldom 	D. known </a:t>
            </a:r>
          </a:p>
          <a:p>
            <a:r>
              <a:rPr lang="en-US" altLang="zh-CN" sz="2400" dirty="0">
                <a:latin typeface="Times New Roman" panose="02020603050405020304" pitchFamily="18" charset="0"/>
                <a:cs typeface="Times New Roman" panose="02020603050405020304" pitchFamily="18" charset="0"/>
              </a:rPr>
              <a:t>(     ) 25. A. real 	B. true 		C. certain 	D. great</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根据常识，教师的工作就是教会学生如何阅读，如何思考。故选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根据句意得知“很多知识都是学生通过课外学习获取的”。故选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】by oneself</a:t>
            </a:r>
            <a:r>
              <a:rPr lang="zh-CN" altLang="en-US" sz="2400" b="1" dirty="0">
                <a:latin typeface="微软雅黑" panose="020B0503020204020204" pitchFamily="34" charset="-122"/>
                <a:ea typeface="微软雅黑" panose="020B0503020204020204" pitchFamily="34" charset="-122"/>
              </a:rPr>
              <a:t>意为“依靠自己”。故选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根据句意得知“事实上，学习历史事实或数学公式是相当简单的”。故选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此处表示“某个”。故选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0" y="441988"/>
            <a:ext cx="1063656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But it is very difficult to use a formula in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out a </a:t>
            </a:r>
            <a:r>
              <a:rPr lang="en-US" altLang="zh-CN" sz="2400" dirty="0" err="1">
                <a:latin typeface="Times New Roman" panose="02020603050405020304" pitchFamily="18" charset="0"/>
                <a:cs typeface="Times New Roman" panose="02020603050405020304" pitchFamily="18" charset="0"/>
              </a:rPr>
              <a:t>maths</a:t>
            </a:r>
            <a:r>
              <a:rPr lang="en-US" altLang="zh-CN" sz="2400" dirty="0">
                <a:latin typeface="Times New Roman" panose="02020603050405020304" pitchFamily="18" charset="0"/>
                <a:cs typeface="Times New Roman" panose="02020603050405020304" pitchFamily="18" charset="0"/>
              </a:rPr>
              <a:t> problem. Great scientists, such as Einstein, Newton and Galileo, didn’t learn many things from school. But they were all so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that they invented so many things for mankind. </a:t>
            </a:r>
          </a:p>
          <a:p>
            <a:pPr algn="just"/>
            <a:r>
              <a:rPr lang="en-US" altLang="zh-CN" sz="2400" dirty="0">
                <a:latin typeface="Times New Roman" panose="02020603050405020304" pitchFamily="18" charset="0"/>
                <a:cs typeface="Times New Roman" panose="02020603050405020304" pitchFamily="18" charset="0"/>
              </a:rPr>
              <a:t>     The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for their success is that they knew how to study. They read books that were not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at school. They worked hard all their lives, wasting not a single moment. They would ask many questions as they read and they did thousands of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a:t>
            </a:r>
          </a:p>
        </p:txBody>
      </p:sp>
      <p:sp>
        <p:nvSpPr>
          <p:cNvPr id="12" name="文本框 11"/>
          <p:cNvSpPr txBox="1"/>
          <p:nvPr/>
        </p:nvSpPr>
        <p:spPr>
          <a:xfrm>
            <a:off x="432298" y="3169568"/>
            <a:ext cx="1085990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26. A. setting 	    B. working 		C. making 		D. doing</a:t>
            </a:r>
          </a:p>
          <a:p>
            <a:r>
              <a:rPr lang="en-US" altLang="zh-CN" sz="2400" dirty="0">
                <a:latin typeface="Times New Roman" panose="02020603050405020304" pitchFamily="18" charset="0"/>
                <a:cs typeface="Times New Roman" panose="02020603050405020304" pitchFamily="18" charset="0"/>
              </a:rPr>
              <a:t>(     ) 27. A. famous 	    B. popular 		C. successful 		D. modest</a:t>
            </a:r>
          </a:p>
          <a:p>
            <a:r>
              <a:rPr lang="en-US" altLang="zh-CN" sz="2400" dirty="0">
                <a:latin typeface="Times New Roman" panose="02020603050405020304" pitchFamily="18" charset="0"/>
                <a:cs typeface="Times New Roman" panose="02020603050405020304" pitchFamily="18" charset="0"/>
              </a:rPr>
              <a:t>(     ) 28. A. reason 	    B. experiment 	C. result 		D. way</a:t>
            </a:r>
          </a:p>
          <a:p>
            <a:r>
              <a:rPr lang="en-US" altLang="zh-CN" sz="2400" dirty="0">
                <a:latin typeface="Times New Roman" panose="02020603050405020304" pitchFamily="18" charset="0"/>
                <a:cs typeface="Times New Roman" panose="02020603050405020304" pitchFamily="18" charset="0"/>
              </a:rPr>
              <a:t>(     ) 29. A. kept 	    B. showed 		C. expressed 		D. taught</a:t>
            </a:r>
          </a:p>
          <a:p>
            <a:r>
              <a:rPr lang="en-US" altLang="zh-CN" sz="2400" dirty="0">
                <a:latin typeface="Times New Roman" panose="02020603050405020304" pitchFamily="18" charset="0"/>
                <a:cs typeface="Times New Roman" panose="02020603050405020304" pitchFamily="18" charset="0"/>
              </a:rPr>
              <a:t>(     ) 30. A. duties 	    B. jobs 		C. experiments 	D. records</a:t>
            </a: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work out</a:t>
            </a:r>
            <a:r>
              <a:rPr lang="zh-CN" altLang="en-US" sz="2400" b="1" dirty="0">
                <a:latin typeface="微软雅黑" panose="020B0503020204020204" pitchFamily="34" charset="-122"/>
                <a:ea typeface="微软雅黑" panose="020B0503020204020204" pitchFamily="34" charset="-122"/>
              </a:rPr>
              <a:t>意为“算出，解决”。故选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根据上文可知，那些伟大的科学家都很成功。故选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根据句意“他们成功的原因”。故选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根据句意得知“他们读的书并不是学校教的”。故选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根据历史事实，那些伟大的科学家曾经“做了大量的实验”。故选</a:t>
            </a:r>
            <a:r>
              <a:rPr lang="en-US" altLang="zh-CN" sz="2400" b="1" dirty="0">
                <a:latin typeface="微软雅黑" panose="020B0503020204020204" pitchFamily="34" charset="-122"/>
                <a:ea typeface="微软雅黑" panose="020B0503020204020204" pitchFamily="34" charset="-122"/>
              </a:rPr>
              <a:t>C</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阅读下列短文，并做短文后的题目。从四个选项中，选出能回答所提问题或完成所给句子的最佳答案。</a:t>
            </a:r>
          </a:p>
        </p:txBody>
      </p:sp>
      <p:sp>
        <p:nvSpPr>
          <p:cNvPr id="8" name="文本框 7"/>
          <p:cNvSpPr txBox="1"/>
          <p:nvPr/>
        </p:nvSpPr>
        <p:spPr>
          <a:xfrm>
            <a:off x="637606" y="1961023"/>
            <a:ext cx="10872876"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Mr. Howe was going to fail in the business. Mr. Johnson, his friend was more worried than the businessman himself. He has lent ten thousand dollars to Mr. Howe six months before. Of course he wished Mr. Howe to be successful in order that the businessman could pay his debts. Mr. Johnson didn’t expect anybody could help the poor businessman and didn’t expect several people made Mr. Howe pay them his debts. When the poor businessman had to go to ask him for some advice, Mr. Johnson thought for a while and found a way. He said to his friend. “I can teach you how to deal with the creditors (</a:t>
            </a:r>
            <a:r>
              <a:rPr lang="zh-CN" altLang="en-US" sz="2400" dirty="0">
                <a:latin typeface="Times New Roman" panose="02020603050405020304" pitchFamily="18" charset="0"/>
                <a:cs typeface="Times New Roman" panose="02020603050405020304" pitchFamily="18" charset="0"/>
              </a:rPr>
              <a:t>债主</a:t>
            </a:r>
            <a:r>
              <a:rPr lang="en-US" altLang="zh-CN" sz="2400" dirty="0">
                <a:latin typeface="Times New Roman" panose="02020603050405020304" pitchFamily="18" charset="0"/>
                <a:cs typeface="Times New Roman" panose="02020603050405020304" pitchFamily="18" charset="0"/>
              </a:rPr>
              <a:t>). But you ought to promise you’ll pay me your debt.”</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Ⅳ. </a:t>
            </a:r>
            <a:r>
              <a:rPr lang="zh-CN" altLang="en-US" sz="2800" dirty="0">
                <a:latin typeface="方正粗黑宋简体" panose="02000000000000000000" pitchFamily="2" charset="-122"/>
                <a:ea typeface="方正粗黑宋简体" panose="02000000000000000000" pitchFamily="2" charset="-122"/>
              </a:rPr>
              <a:t>阅读理解（</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25 mins】</a:t>
            </a:r>
            <a:endParaRPr lang="zh-CN" altLang="en-US"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 promise,” said Mr. Howe.</a:t>
            </a:r>
          </a:p>
          <a:p>
            <a:pPr algn="just"/>
            <a:r>
              <a:rPr lang="en-US" altLang="zh-CN" sz="2400" dirty="0">
                <a:latin typeface="Times New Roman" panose="02020603050405020304" pitchFamily="18" charset="0"/>
                <a:cs typeface="Times New Roman" panose="02020603050405020304" pitchFamily="18" charset="0"/>
              </a:rPr>
              <a:t>     “It’s certain that they’ll take you before the judge,” said Mr. Johnson. “No matter what the judge asks you, you’ll say only ‘Oh?’”</a:t>
            </a:r>
          </a:p>
          <a:p>
            <a:pPr algn="just"/>
            <a:r>
              <a:rPr lang="en-US" altLang="zh-CN" sz="2400" dirty="0">
                <a:latin typeface="Times New Roman" panose="02020603050405020304" pitchFamily="18" charset="0"/>
                <a:cs typeface="Times New Roman" panose="02020603050405020304" pitchFamily="18" charset="0"/>
              </a:rPr>
              <a:t>     Mr. Howe did as his friend advised him to. He didn’t say anything but “Oh?” in court (</a:t>
            </a:r>
            <a:r>
              <a:rPr lang="zh-CN" altLang="en-US" sz="2400" dirty="0">
                <a:latin typeface="Times New Roman" panose="02020603050405020304" pitchFamily="18" charset="0"/>
                <a:cs typeface="Times New Roman" panose="02020603050405020304" pitchFamily="18" charset="0"/>
              </a:rPr>
              <a:t>法院</a:t>
            </a:r>
            <a:r>
              <a:rPr lang="en-US" altLang="zh-CN" sz="2400" dirty="0">
                <a:latin typeface="Times New Roman" panose="02020603050405020304" pitchFamily="18" charset="0"/>
                <a:cs typeface="Times New Roman" panose="02020603050405020304" pitchFamily="18" charset="0"/>
              </a:rPr>
              <a:t>). The judge lost his patience and said angrily. “Only fools can have lent money to such a fool!” And then he drove the man out of court. These two friends were both happy.</a:t>
            </a:r>
          </a:p>
          <a:p>
            <a:pPr algn="just"/>
            <a:r>
              <a:rPr lang="en-US" altLang="zh-CN" sz="2400" dirty="0">
                <a:latin typeface="Times New Roman" panose="02020603050405020304" pitchFamily="18" charset="0"/>
                <a:cs typeface="Times New Roman" panose="02020603050405020304" pitchFamily="18" charset="0"/>
              </a:rPr>
              <a:t>     “Now pay me your debt, my friend!”</a:t>
            </a:r>
          </a:p>
          <a:p>
            <a:pPr algn="just"/>
            <a:r>
              <a:rPr lang="en-US" altLang="zh-CN" sz="2400" dirty="0">
                <a:latin typeface="Times New Roman" panose="02020603050405020304" pitchFamily="18" charset="0"/>
                <a:cs typeface="Times New Roman" panose="02020603050405020304" pitchFamily="18" charset="0"/>
              </a:rPr>
              <a:t>     “Oh?”</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We can learn from the story that Mr. Howe was __________.</a:t>
            </a:r>
          </a:p>
          <a:p>
            <a:r>
              <a:rPr lang="en-US" altLang="zh-CN" sz="2400" b="1" dirty="0">
                <a:latin typeface="微软雅黑" panose="020B0503020204020204" pitchFamily="34" charset="-122"/>
                <a:ea typeface="微软雅黑" panose="020B0503020204020204" pitchFamily="34" charset="-122"/>
              </a:rPr>
              <a:t>A. a lucky businessman 		B. an unlucky businessman </a:t>
            </a:r>
          </a:p>
          <a:p>
            <a:r>
              <a:rPr lang="en-US" altLang="zh-CN" sz="2400" b="1" dirty="0">
                <a:latin typeface="微软雅黑" panose="020B0503020204020204" pitchFamily="34" charset="-122"/>
                <a:ea typeface="微软雅黑" panose="020B0503020204020204" pitchFamily="34" charset="-122"/>
              </a:rPr>
              <a:t>C. an honest businessman 	D. a poor creditor</a:t>
            </a:r>
          </a:p>
        </p:txBody>
      </p:sp>
      <p:sp>
        <p:nvSpPr>
          <p:cNvPr id="7" name="文本框 6"/>
          <p:cNvSpPr txBox="1"/>
          <p:nvPr/>
        </p:nvSpPr>
        <p:spPr>
          <a:xfrm>
            <a:off x="9273655" y="8781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解析：事实判断题。根据首句</a:t>
            </a:r>
            <a:r>
              <a:rPr lang="en-US" sz="2400" dirty="0">
                <a:latin typeface="微软雅黑" panose="020B0503020204020204" pitchFamily="34" charset="-122"/>
                <a:ea typeface="微软雅黑" panose="020B0503020204020204" pitchFamily="34" charset="-122"/>
              </a:rPr>
              <a:t>Mr. Howe was going to fail in the business</a:t>
            </a:r>
            <a:r>
              <a:rPr lang="zh-CN" altLang="en-US" sz="2400" dirty="0">
                <a:latin typeface="微软雅黑" panose="020B0503020204020204" pitchFamily="34" charset="-122"/>
                <a:ea typeface="微软雅黑" panose="020B0503020204020204" pitchFamily="34" charset="-122"/>
              </a:rPr>
              <a:t>以及首段内容，可知</a:t>
            </a:r>
            <a:r>
              <a:rPr lang="en-US" sz="2400" dirty="0">
                <a:latin typeface="微软雅黑" panose="020B0503020204020204" pitchFamily="34" charset="-122"/>
                <a:ea typeface="微软雅黑" panose="020B0503020204020204" pitchFamily="34" charset="-122"/>
              </a:rPr>
              <a:t>Mr. Howe</a:t>
            </a:r>
            <a:r>
              <a:rPr lang="zh-CN" altLang="en-US" sz="2400" dirty="0">
                <a:latin typeface="微软雅黑" panose="020B0503020204020204" pitchFamily="34" charset="-122"/>
                <a:ea typeface="微软雅黑" panose="020B0503020204020204" pitchFamily="34" charset="-122"/>
              </a:rPr>
              <a:t>做生意并不顺利，背负了很多债务，且从下文可知他因欠债而上法庭。说明他是个倒霉的生意人。</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Mr. Jackson was afraid his friend would __________. </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not return the 10,000 dollars </a:t>
            </a:r>
          </a:p>
          <a:p>
            <a:r>
              <a:rPr lang="en-US" altLang="zh-CN" sz="2400" b="1" dirty="0">
                <a:latin typeface="微软雅黑" panose="020B0503020204020204" pitchFamily="34" charset="-122"/>
                <a:ea typeface="微软雅黑" panose="020B0503020204020204" pitchFamily="34" charset="-122"/>
              </a:rPr>
              <a:t>B. be taken before the judge </a:t>
            </a:r>
          </a:p>
          <a:p>
            <a:r>
              <a:rPr lang="en-US" altLang="zh-CN" sz="2400" b="1" dirty="0">
                <a:latin typeface="微软雅黑" panose="020B0503020204020204" pitchFamily="34" charset="-122"/>
                <a:ea typeface="微软雅黑" panose="020B0503020204020204" pitchFamily="34" charset="-122"/>
              </a:rPr>
              <a:t>C. succeed in his business </a:t>
            </a:r>
          </a:p>
          <a:p>
            <a:r>
              <a:rPr lang="en-US" altLang="zh-CN" sz="2400" b="1" dirty="0">
                <a:latin typeface="微软雅黑" panose="020B0503020204020204" pitchFamily="34" charset="-122"/>
                <a:ea typeface="微软雅黑" panose="020B0503020204020204" pitchFamily="34" charset="-122"/>
              </a:rPr>
              <a:t>D. become a fool</a:t>
            </a:r>
          </a:p>
        </p:txBody>
      </p:sp>
      <p:sp>
        <p:nvSpPr>
          <p:cNvPr id="7" name="文本框 6"/>
          <p:cNvSpPr txBox="1"/>
          <p:nvPr/>
        </p:nvSpPr>
        <p:spPr>
          <a:xfrm>
            <a:off x="7497541"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细节理解题。根据首段可知Mr. Johnson借给了Mr. Howe一笔钱，且希</a:t>
            </a:r>
          </a:p>
          <a:p>
            <a:pPr algn="just"/>
            <a:r>
              <a:rPr sz="2400" dirty="0">
                <a:latin typeface="微软雅黑" panose="020B0503020204020204" pitchFamily="34" charset="-122"/>
                <a:ea typeface="微软雅黑" panose="020B0503020204020204" pitchFamily="34" charset="-122"/>
              </a:rPr>
              <a:t>望他能还债。另外，Mr. Howe问及Mr. Johnson怎样应对债主时，Mr. Johnson答应教他怎么做，同时要求他承诺还欠他的钱。由此说明Mr. Johnson害怕Mr. Howe不能还钱。故选A。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Mr. Jackson taught Mr. Howe to __________.</a:t>
            </a:r>
          </a:p>
          <a:p>
            <a:r>
              <a:rPr lang="en-US" altLang="zh-CN" sz="2400" b="1" dirty="0">
                <a:latin typeface="微软雅黑" panose="020B0503020204020204" pitchFamily="34" charset="-122"/>
                <a:ea typeface="微软雅黑" panose="020B0503020204020204" pitchFamily="34" charset="-122"/>
              </a:rPr>
              <a:t>A. play a joke on the creditors 	B. have a joke with the judge</a:t>
            </a:r>
          </a:p>
          <a:p>
            <a:r>
              <a:rPr lang="en-US" altLang="zh-CN" sz="2400" b="1" dirty="0">
                <a:latin typeface="微软雅黑" panose="020B0503020204020204" pitchFamily="34" charset="-122"/>
                <a:ea typeface="微软雅黑" panose="020B0503020204020204" pitchFamily="34" charset="-122"/>
              </a:rPr>
              <a:t>C. pretend to be a fool 			D. give excuses to the judge</a:t>
            </a:r>
          </a:p>
        </p:txBody>
      </p:sp>
      <p:sp>
        <p:nvSpPr>
          <p:cNvPr id="7" name="文本框 6"/>
          <p:cNvSpPr txBox="1"/>
          <p:nvPr/>
        </p:nvSpPr>
        <p:spPr>
          <a:xfrm>
            <a:off x="6369487" y="5187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细节理解题。根据第三段最后一句可知，Mr. Johnson建议Mr. </a:t>
            </a:r>
            <a:r>
              <a:rPr sz="2400" dirty="0" err="1">
                <a:latin typeface="微软雅黑" panose="020B0503020204020204" pitchFamily="34" charset="-122"/>
                <a:ea typeface="微软雅黑" panose="020B0503020204020204" pitchFamily="34" charset="-122"/>
              </a:rPr>
              <a:t>Howe无论法官问什么，只要回答他“哦</a:t>
            </a:r>
            <a:r>
              <a:rPr lang="zh-CN" altLang="en-US" sz="2400" dirty="0">
                <a:latin typeface="微软雅黑" panose="020B0503020204020204" pitchFamily="34" charset="-122"/>
                <a:ea typeface="微软雅黑" panose="020B0503020204020204" pitchFamily="34" charset="-122"/>
              </a:rPr>
              <a:t>？</a:t>
            </a:r>
            <a:r>
              <a:rPr sz="2400" dirty="0">
                <a:latin typeface="微软雅黑" panose="020B0503020204020204" pitchFamily="34" charset="-122"/>
                <a:ea typeface="微软雅黑" panose="020B0503020204020204" pitchFamily="34" charset="-122"/>
              </a:rPr>
              <a:t>”，由此可见他建议Mr. Howe装傻。故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The judge drove Mr. Howe out of court because __________.</a:t>
            </a:r>
          </a:p>
          <a:p>
            <a:r>
              <a:rPr lang="en-US" altLang="zh-CN" sz="2400" b="1" dirty="0">
                <a:latin typeface="微软雅黑" panose="020B0503020204020204" pitchFamily="34" charset="-122"/>
                <a:ea typeface="微软雅黑" panose="020B0503020204020204" pitchFamily="34" charset="-122"/>
              </a:rPr>
              <a:t>A. he thought the creditors were all fools</a:t>
            </a:r>
          </a:p>
          <a:p>
            <a:r>
              <a:rPr lang="en-US" altLang="zh-CN" sz="2400" b="1" dirty="0">
                <a:latin typeface="微软雅黑" panose="020B0503020204020204" pitchFamily="34" charset="-122"/>
                <a:ea typeface="微软雅黑" panose="020B0503020204020204" pitchFamily="34" charset="-122"/>
              </a:rPr>
              <a:t>B. he didn’t believe the man was a creditor</a:t>
            </a:r>
          </a:p>
          <a:p>
            <a:r>
              <a:rPr lang="en-US" altLang="zh-CN" sz="2400" b="1" dirty="0">
                <a:latin typeface="微软雅黑" panose="020B0503020204020204" pitchFamily="34" charset="-122"/>
                <a:ea typeface="微软雅黑" panose="020B0503020204020204" pitchFamily="34" charset="-122"/>
              </a:rPr>
              <a:t>C. he had not enough time to talk with a foolish man</a:t>
            </a:r>
          </a:p>
          <a:p>
            <a:r>
              <a:rPr lang="en-US" altLang="zh-CN" sz="2400" b="1" dirty="0">
                <a:latin typeface="微软雅黑" panose="020B0503020204020204" pitchFamily="34" charset="-122"/>
                <a:ea typeface="微软雅黑" panose="020B0503020204020204" pitchFamily="34" charset="-122"/>
              </a:rPr>
              <a:t>D. he thought the man was a fool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247752" y="755587"/>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细节理解题。根据第四段可知，法官因为Mr. Howe的回答非常恼火，认为他是一个傻子，因此把他赶出去。故选D。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We can infer from the story that __________. </a:t>
            </a:r>
          </a:p>
          <a:p>
            <a:r>
              <a:rPr lang="en-US" altLang="zh-CN" sz="2400" b="1" dirty="0">
                <a:latin typeface="微软雅黑" panose="020B0503020204020204" pitchFamily="34" charset="-122"/>
                <a:ea typeface="微软雅黑" panose="020B0503020204020204" pitchFamily="34" charset="-122"/>
              </a:rPr>
              <a:t>A. Mr. Howe failed to fool the judge</a:t>
            </a:r>
          </a:p>
          <a:p>
            <a:r>
              <a:rPr lang="en-US" altLang="zh-CN" sz="2400" b="1" dirty="0">
                <a:latin typeface="微软雅黑" panose="020B0503020204020204" pitchFamily="34" charset="-122"/>
                <a:ea typeface="微软雅黑" panose="020B0503020204020204" pitchFamily="34" charset="-122"/>
              </a:rPr>
              <a:t>B. Mr. Johnson’s advice didn’t work</a:t>
            </a:r>
          </a:p>
          <a:p>
            <a:r>
              <a:rPr lang="en-US" altLang="zh-CN" sz="2400" b="1" dirty="0">
                <a:latin typeface="微软雅黑" panose="020B0503020204020204" pitchFamily="34" charset="-122"/>
                <a:ea typeface="微软雅黑" panose="020B0503020204020204" pitchFamily="34" charset="-122"/>
              </a:rPr>
              <a:t>C. Mr. Johnson ate his own bitter fruit</a:t>
            </a:r>
          </a:p>
          <a:p>
            <a:r>
              <a:rPr lang="en-US" altLang="zh-CN" sz="2400" b="1" dirty="0">
                <a:latin typeface="微软雅黑" panose="020B0503020204020204" pitchFamily="34" charset="-122"/>
                <a:ea typeface="微软雅黑" panose="020B0503020204020204" pitchFamily="34" charset="-122"/>
              </a:rPr>
              <a:t>D. as he promised, Mr. Howe paid his friend his debt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161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961914"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推理判断题。故事结尾提到，当Mr. Johnson向Mr. Howe提出还钱时，</a:t>
            </a:r>
          </a:p>
          <a:p>
            <a:r>
              <a:rPr sz="2400" dirty="0">
                <a:latin typeface="微软雅黑" panose="020B0503020204020204" pitchFamily="34" charset="-122"/>
                <a:ea typeface="微软雅黑" panose="020B0503020204020204" pitchFamily="34" charset="-122"/>
              </a:rPr>
              <a:t>Mr. </a:t>
            </a:r>
            <a:r>
              <a:rPr sz="2400" dirty="0" err="1">
                <a:latin typeface="微软雅黑" panose="020B0503020204020204" pitchFamily="34" charset="-122"/>
                <a:ea typeface="微软雅黑" panose="020B0503020204020204" pitchFamily="34" charset="-122"/>
              </a:rPr>
              <a:t>Howe回答他“哦</a:t>
            </a:r>
            <a:r>
              <a:rPr lang="zh-CN" altLang="en-US" sz="2400" dirty="0">
                <a:latin typeface="微软雅黑" panose="020B0503020204020204" pitchFamily="34" charset="-122"/>
                <a:ea typeface="微软雅黑" panose="020B0503020204020204" pitchFamily="34" charset="-122"/>
              </a:rPr>
              <a:t>？</a:t>
            </a:r>
            <a:r>
              <a:rPr sz="2400" dirty="0">
                <a:latin typeface="微软雅黑" panose="020B0503020204020204" pitchFamily="34" charset="-122"/>
                <a:ea typeface="微软雅黑" panose="020B0503020204020204" pitchFamily="34" charset="-122"/>
              </a:rPr>
              <a:t>”，再次装傻。由此可见Mr. Johnson自食其果，故选C。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fiddler crab (</a:t>
            </a:r>
            <a:r>
              <a:rPr lang="zh-CN" altLang="en-US" sz="2400" dirty="0">
                <a:latin typeface="Times New Roman" panose="02020603050405020304" pitchFamily="18" charset="0"/>
                <a:cs typeface="Times New Roman" panose="02020603050405020304" pitchFamily="18" charset="0"/>
              </a:rPr>
              <a:t>蟹</a:t>
            </a:r>
            <a:r>
              <a:rPr lang="en-US" altLang="zh-CN" sz="2400" dirty="0">
                <a:latin typeface="Times New Roman" panose="02020603050405020304" pitchFamily="18" charset="0"/>
                <a:cs typeface="Times New Roman" panose="02020603050405020304" pitchFamily="18" charset="0"/>
              </a:rPr>
              <a:t>) is a living clock. It indicates (</a:t>
            </a:r>
            <a:r>
              <a:rPr lang="zh-CN" altLang="en-US" sz="2400" dirty="0">
                <a:latin typeface="Times New Roman" panose="02020603050405020304" pitchFamily="18" charset="0"/>
                <a:cs typeface="Times New Roman" panose="02020603050405020304" pitchFamily="18" charset="0"/>
              </a:rPr>
              <a:t>显示</a:t>
            </a:r>
            <a:r>
              <a:rPr lang="en-US" altLang="zh-CN" sz="2400" dirty="0">
                <a:latin typeface="Times New Roman" panose="02020603050405020304" pitchFamily="18" charset="0"/>
                <a:cs typeface="Times New Roman" panose="02020603050405020304" pitchFamily="18" charset="0"/>
              </a:rPr>
              <a:t>) the time of day by the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of </a:t>
            </a:r>
          </a:p>
          <a:p>
            <a:pPr algn="just"/>
            <a:r>
              <a:rPr lang="en-US" altLang="zh-CN" sz="2400" dirty="0">
                <a:latin typeface="Times New Roman" panose="02020603050405020304" pitchFamily="18" charset="0"/>
                <a:cs typeface="Times New Roman" panose="02020603050405020304" pitchFamily="18" charset="0"/>
              </a:rPr>
              <a:t>its skin, which is dark by day and pale by night. The crab’s changing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follows a regular </a:t>
            </a:r>
          </a:p>
          <a:p>
            <a:pPr algn="just"/>
            <a:r>
              <a:rPr lang="en-US" altLang="zh-CN" sz="2400" dirty="0">
                <a:latin typeface="Times New Roman" panose="02020603050405020304" pitchFamily="18" charset="0"/>
                <a:cs typeface="Times New Roman" panose="02020603050405020304" pitchFamily="18" charset="0"/>
              </a:rPr>
              <a:t>twenty-four hour plan that exactly matches the daily rhythm (</a:t>
            </a:r>
            <a:r>
              <a:rPr lang="zh-CN" altLang="en-US" sz="2400" dirty="0">
                <a:latin typeface="Times New Roman" panose="02020603050405020304" pitchFamily="18" charset="0"/>
                <a:cs typeface="Times New Roman" panose="02020603050405020304" pitchFamily="18" charset="0"/>
              </a:rPr>
              <a:t>节奏</a:t>
            </a:r>
            <a:r>
              <a:rPr lang="en-US" altLang="zh-CN" sz="2400" dirty="0">
                <a:latin typeface="Times New Roman" panose="02020603050405020304" pitchFamily="18" charset="0"/>
                <a:cs typeface="Times New Roman" panose="02020603050405020304" pitchFamily="18" charset="0"/>
              </a:rPr>
              <a:t>) of the sun. </a:t>
            </a:r>
          </a:p>
          <a:p>
            <a:pPr algn="just"/>
            <a:r>
              <a:rPr lang="en-US" altLang="zh-CN" sz="2400" dirty="0">
                <a:latin typeface="Times New Roman" panose="02020603050405020304" pitchFamily="18" charset="0"/>
                <a:cs typeface="Times New Roman" panose="02020603050405020304" pitchFamily="18" charset="0"/>
              </a:rPr>
              <a:t>    Does the crab actually keep time, or does its skin simply answer to the sun’s rays, changing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according to the amount of light strikes it? To find out, biologists kept crabs in a dark room for two months. Even without daylight, the crab’s skin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continued to change exactly on time.</a:t>
            </a:r>
          </a:p>
          <a:p>
            <a:pPr algn="just"/>
            <a:r>
              <a:rPr lang="en-US" altLang="zh-CN" sz="2400" dirty="0">
                <a:latin typeface="Times New Roman" panose="02020603050405020304" pitchFamily="18" charset="0"/>
                <a:cs typeface="Times New Roman" panose="02020603050405020304" pitchFamily="18" charset="0"/>
              </a:rPr>
              <a:t>    This characteristic (</a:t>
            </a:r>
            <a:r>
              <a:rPr lang="zh-CN" altLang="en-US" sz="2400" dirty="0">
                <a:latin typeface="Times New Roman" panose="02020603050405020304" pitchFamily="18" charset="0"/>
                <a:cs typeface="Times New Roman" panose="02020603050405020304" pitchFamily="18" charset="0"/>
              </a:rPr>
              <a:t>特性</a:t>
            </a:r>
            <a:r>
              <a:rPr lang="en-US" altLang="zh-CN" sz="2400" dirty="0">
                <a:latin typeface="Times New Roman" panose="02020603050405020304" pitchFamily="18" charset="0"/>
                <a:cs typeface="Times New Roman" panose="02020603050405020304" pitchFamily="18" charset="0"/>
              </a:rPr>
              <a:t>) probably developed gradually in answer to the daily rising and setting of the sun, to help protect the crab from sunlight and enemies. After millions of years it has become completely regulated (</a:t>
            </a:r>
            <a:r>
              <a:rPr lang="zh-CN" altLang="en-US" sz="2400" dirty="0">
                <a:latin typeface="Times New Roman" panose="02020603050405020304" pitchFamily="18" charset="0"/>
                <a:cs typeface="Times New Roman" panose="02020603050405020304" pitchFamily="18" charset="0"/>
              </a:rPr>
              <a:t>受控制</a:t>
            </a:r>
            <a:r>
              <a:rPr lang="en-US" altLang="zh-CN" sz="2400" dirty="0">
                <a:latin typeface="Times New Roman" panose="02020603050405020304" pitchFamily="18" charset="0"/>
                <a:cs typeface="Times New Roman" panose="02020603050405020304" pitchFamily="18" charset="0"/>
              </a:rPr>
              <a:t>) inside the living body of the crab.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193899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biologists noticed that once each day the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of the fiddler crab is especially dark, and that each day this happens fifty minutes later than on the day before. From this they discovered that each crab follows not only the rhythm of the sun but also that of the tides (</a:t>
            </a:r>
            <a:r>
              <a:rPr lang="zh-CN" altLang="en-US" sz="2400" dirty="0">
                <a:latin typeface="Times New Roman" panose="02020603050405020304" pitchFamily="18" charset="0"/>
                <a:cs typeface="Times New Roman" panose="02020603050405020304" pitchFamily="18" charset="0"/>
              </a:rPr>
              <a:t>潮汐</a:t>
            </a:r>
            <a:r>
              <a:rPr lang="en-US" altLang="zh-CN" sz="2400" dirty="0">
                <a:latin typeface="Times New Roman" panose="02020603050405020304" pitchFamily="18" charset="0"/>
                <a:cs typeface="Times New Roman" panose="02020603050405020304" pitchFamily="18" charset="0"/>
              </a:rPr>
              <a:t>). The crab’s period of greatest darkening is exactly the time of low tide on the beach where it was caught!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fiddler crab is like a clock because it changes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in a regular 24-hour rhythm </a:t>
            </a:r>
          </a:p>
          <a:p>
            <a:r>
              <a:rPr lang="en-US" altLang="zh-CN" sz="2400" b="1" dirty="0">
                <a:latin typeface="微软雅黑" panose="020B0503020204020204" pitchFamily="34" charset="-122"/>
                <a:ea typeface="微软雅黑" panose="020B0503020204020204" pitchFamily="34" charset="-122"/>
              </a:rPr>
              <a:t>B. in answer to the sun’s rays</a:t>
            </a:r>
          </a:p>
          <a:p>
            <a:r>
              <a:rPr lang="en-US" altLang="zh-CN" sz="2400" b="1" dirty="0">
                <a:latin typeface="微软雅黑" panose="020B0503020204020204" pitchFamily="34" charset="-122"/>
                <a:ea typeface="微软雅黑" panose="020B0503020204020204" pitchFamily="34" charset="-122"/>
              </a:rPr>
              <a:t>C. at low tide </a:t>
            </a:r>
          </a:p>
          <a:p>
            <a:r>
              <a:rPr lang="en-US" altLang="zh-CN" sz="2400" b="1" dirty="0">
                <a:latin typeface="微软雅黑" panose="020B0503020204020204" pitchFamily="34" charset="-122"/>
                <a:ea typeface="微软雅黑" panose="020B0503020204020204" pitchFamily="34" charset="-122"/>
              </a:rPr>
              <a:t>D. every fifty minutes </a:t>
            </a:r>
          </a:p>
        </p:txBody>
      </p:sp>
      <p:sp>
        <p:nvSpPr>
          <p:cNvPr id="7" name="文本框 6"/>
          <p:cNvSpPr txBox="1"/>
          <p:nvPr/>
        </p:nvSpPr>
        <p:spPr>
          <a:xfrm>
            <a:off x="10576094" y="6862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细节理解题。根据首段最后一句可知，蟹的颜色会随着一天24小时时间</a:t>
            </a:r>
          </a:p>
          <a:p>
            <a:r>
              <a:rPr sz="2400" dirty="0">
                <a:latin typeface="微软雅黑" panose="020B0503020204020204" pitchFamily="34" charset="-122"/>
                <a:ea typeface="微软雅黑" panose="020B0503020204020204" pitchFamily="34" charset="-122"/>
              </a:rPr>
              <a:t>的变化而发生变化，故选A。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crab’s changing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__________. </a:t>
            </a:r>
          </a:p>
          <a:p>
            <a:r>
              <a:rPr lang="en-US" altLang="zh-CN" sz="2400" b="1" dirty="0">
                <a:latin typeface="微软雅黑" panose="020B0503020204020204" pitchFamily="34" charset="-122"/>
                <a:ea typeface="微软雅黑" panose="020B0503020204020204" pitchFamily="34" charset="-122"/>
              </a:rPr>
              <a:t>A. tells the crab what time it is</a:t>
            </a:r>
          </a:p>
          <a:p>
            <a:r>
              <a:rPr lang="en-US" altLang="zh-CN" sz="2400" b="1" dirty="0">
                <a:latin typeface="微软雅黑" panose="020B0503020204020204" pitchFamily="34" charset="-122"/>
                <a:ea typeface="微软雅黑" panose="020B0503020204020204" pitchFamily="34" charset="-122"/>
              </a:rPr>
              <a:t>B. protects the crab from the sunlight and enemies</a:t>
            </a:r>
          </a:p>
          <a:p>
            <a:r>
              <a:rPr lang="en-US" altLang="zh-CN" sz="2400" b="1" dirty="0">
                <a:latin typeface="微软雅黑" panose="020B0503020204020204" pitchFamily="34" charset="-122"/>
                <a:ea typeface="微软雅黑" panose="020B0503020204020204" pitchFamily="34" charset="-122"/>
              </a:rPr>
              <a:t>C. keeps the crab warm </a:t>
            </a:r>
          </a:p>
          <a:p>
            <a:r>
              <a:rPr lang="en-US" altLang="zh-CN" sz="2400" b="1" dirty="0">
                <a:latin typeface="微软雅黑" panose="020B0503020204020204" pitchFamily="34" charset="-122"/>
                <a:ea typeface="微软雅黑" panose="020B0503020204020204" pitchFamily="34" charset="-122"/>
              </a:rPr>
              <a:t>D. is of no real use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745247" y="7334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解析：细节理解题。根据第三段第一句可知，蟹身体颜色变化的特性是由于日</a:t>
            </a:r>
          </a:p>
          <a:p>
            <a:r>
              <a:rPr lang="zh-CN" altLang="en-US" sz="2400" dirty="0">
                <a:latin typeface="微软雅黑" panose="020B0503020204020204" pitchFamily="34" charset="-122"/>
                <a:ea typeface="微软雅黑" panose="020B0503020204020204" pitchFamily="34" charset="-122"/>
              </a:rPr>
              <a:t>出日落逐渐形成的，也为了防御敌人。故选B。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When the fiddler crabs were kept in the dark, they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did not change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a:t>
            </a:r>
          </a:p>
          <a:p>
            <a:r>
              <a:rPr lang="en-US" altLang="zh-CN" sz="2400" b="1" dirty="0">
                <a:latin typeface="微软雅黑" panose="020B0503020204020204" pitchFamily="34" charset="-122"/>
                <a:ea typeface="微软雅黑" panose="020B0503020204020204" pitchFamily="34" charset="-122"/>
              </a:rPr>
              <a:t>B.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more quickly</a:t>
            </a:r>
          </a:p>
          <a:p>
            <a:r>
              <a:rPr lang="en-US" altLang="zh-CN" sz="2400" b="1" dirty="0">
                <a:latin typeface="微软雅黑" panose="020B0503020204020204" pitchFamily="34" charset="-122"/>
                <a:ea typeface="微软雅黑" panose="020B0503020204020204" pitchFamily="34" charset="-122"/>
              </a:rPr>
              <a:t>C.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more slowly </a:t>
            </a:r>
          </a:p>
          <a:p>
            <a:r>
              <a:rPr lang="en-US" altLang="zh-CN" sz="2400" b="1" dirty="0">
                <a:latin typeface="微软雅黑" panose="020B0503020204020204" pitchFamily="34" charset="-122"/>
                <a:ea typeface="微软雅黑" panose="020B0503020204020204" pitchFamily="34" charset="-122"/>
              </a:rPr>
              <a:t>D.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on the same timetable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89979" y="84724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90708" y="4287203"/>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细节理解题。根据第二段最后一句可知，蟹虽然被关在暗室里，但颜色依然在变化。故选D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The crab’s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-changing ability was probably developed __________.</a:t>
            </a:r>
          </a:p>
          <a:p>
            <a:r>
              <a:rPr lang="en-US" altLang="zh-CN" sz="2400" b="1" dirty="0">
                <a:latin typeface="微软雅黑" panose="020B0503020204020204" pitchFamily="34" charset="-122"/>
                <a:ea typeface="微软雅黑" panose="020B0503020204020204" pitchFamily="34" charset="-122"/>
              </a:rPr>
              <a:t>A. in the process of evolution (</a:t>
            </a:r>
            <a:r>
              <a:rPr lang="zh-CN" altLang="en-US" sz="2400" b="1" dirty="0">
                <a:latin typeface="微软雅黑" panose="020B0503020204020204" pitchFamily="34" charset="-122"/>
                <a:ea typeface="微软雅黑" panose="020B0503020204020204" pitchFamily="34" charset="-122"/>
              </a:rPr>
              <a:t>进化</a:t>
            </a:r>
            <a:r>
              <a:rPr lang="en-US" altLang="zh-CN" sz="2400" b="1" dirty="0">
                <a:latin typeface="微软雅黑" panose="020B0503020204020204" pitchFamily="34" charset="-122"/>
                <a:ea typeface="微软雅黑" panose="020B0503020204020204" pitchFamily="34" charset="-122"/>
              </a:rPr>
              <a:t>) 	B. over millions of years</a:t>
            </a:r>
          </a:p>
          <a:p>
            <a:r>
              <a:rPr lang="en-US" altLang="zh-CN" sz="2400" b="1" dirty="0">
                <a:latin typeface="微软雅黑" panose="020B0503020204020204" pitchFamily="34" charset="-122"/>
                <a:ea typeface="微软雅黑" panose="020B0503020204020204" pitchFamily="34" charset="-122"/>
              </a:rPr>
              <a:t>C. by the work of biologists 			D. both A and B</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57619" y="1041917"/>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解析：细节理解题。根据第三段最后一句可知，蟹身体颜色变化的特性是经过</a:t>
            </a:r>
          </a:p>
          <a:p>
            <a:r>
              <a:rPr lang="zh-CN" altLang="en-US" sz="2400" dirty="0">
                <a:latin typeface="微软雅黑" panose="020B0503020204020204" pitchFamily="34" charset="-122"/>
                <a:ea typeface="微软雅黑" panose="020B0503020204020204" pitchFamily="34" charset="-122"/>
              </a:rPr>
              <a:t>数百万年进化而成的，故选D。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894902" y="850966"/>
            <a:ext cx="99261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best title for this passage would be __________.</a:t>
            </a:r>
          </a:p>
          <a:p>
            <a:r>
              <a:rPr lang="en-US" altLang="zh-CN" sz="2400" b="1" dirty="0">
                <a:latin typeface="微软雅黑" panose="020B0503020204020204" pitchFamily="34" charset="-122"/>
                <a:ea typeface="微软雅黑" panose="020B0503020204020204" pitchFamily="34" charset="-122"/>
              </a:rPr>
              <a:t>A. The Sun and the Tides </a:t>
            </a:r>
          </a:p>
          <a:p>
            <a:r>
              <a:rPr lang="en-US" altLang="zh-CN" sz="2400" b="1" dirty="0">
                <a:latin typeface="微软雅黑" panose="020B0503020204020204" pitchFamily="34" charset="-122"/>
                <a:ea typeface="微软雅黑" panose="020B0503020204020204" pitchFamily="34" charset="-122"/>
              </a:rPr>
              <a:t>B. Discoveries in Biology </a:t>
            </a:r>
          </a:p>
          <a:p>
            <a:r>
              <a:rPr lang="en-US" altLang="zh-CN" sz="2400" b="1" dirty="0">
                <a:latin typeface="微软雅黑" panose="020B0503020204020204" pitchFamily="34" charset="-122"/>
                <a:ea typeface="微软雅黑" panose="020B0503020204020204" pitchFamily="34" charset="-122"/>
              </a:rPr>
              <a:t>C. A Living Clock </a:t>
            </a:r>
          </a:p>
          <a:p>
            <a:r>
              <a:rPr lang="en-US" altLang="zh-CN" sz="2400" b="1" dirty="0">
                <a:latin typeface="微软雅黑" panose="020B0503020204020204" pitchFamily="34" charset="-122"/>
                <a:ea typeface="微软雅黑" panose="020B0503020204020204" pitchFamily="34" charset="-122"/>
              </a:rPr>
              <a:t>D. A Scientific Study</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解析：主旨大意题。文章主要讲述了蟹身体颜色变化的规律和原因，说明了蟹</a:t>
            </a:r>
          </a:p>
          <a:p>
            <a:r>
              <a:rPr lang="zh-CN" altLang="en-US" sz="2400" dirty="0">
                <a:latin typeface="微软雅黑" panose="020B0503020204020204" pitchFamily="34" charset="-122"/>
                <a:ea typeface="微软雅黑" panose="020B0503020204020204" pitchFamily="34" charset="-122"/>
              </a:rPr>
              <a:t>就像一个活闹钟。故选C。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Life comes in a package.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Life is a learning process. Experiences in life teach us new lessons and make us a better person. With each passing day we learn to deal with various situations.</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Love makes you feel wanted. Without love a person could become cruel. In the early stage of our life, our parents are the ones who show us with love and care. They teach us about what is right and wrong, good and bad.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It is only after marriage and having children that a person understands others’ feelings.</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992"/>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Love plays a main role in our life.</a:t>
            </a:r>
          </a:p>
          <a:p>
            <a:r>
              <a:rPr lang="zh-CN" altLang="en-US" sz="2400" dirty="0">
                <a:latin typeface="Times New Roman" panose="02020603050405020304" pitchFamily="18" charset="0"/>
                <a:cs typeface="Times New Roman" panose="02020603050405020304" pitchFamily="18" charset="0"/>
              </a:rPr>
              <a:t>B. Failure is the path to success.</a:t>
            </a:r>
          </a:p>
          <a:p>
            <a:r>
              <a:rPr lang="zh-CN" altLang="en-US" sz="2400" dirty="0">
                <a:latin typeface="Times New Roman" panose="02020603050405020304" pitchFamily="18" charset="0"/>
                <a:cs typeface="Times New Roman" panose="02020603050405020304" pitchFamily="18" charset="0"/>
              </a:rPr>
              <a:t>C. This package includes happiness and sadness, failure and success, hope and despair.</a:t>
            </a:r>
          </a:p>
          <a:p>
            <a:r>
              <a:rPr lang="zh-CN" altLang="en-US" sz="2400" dirty="0">
                <a:latin typeface="Times New Roman" panose="02020603050405020304" pitchFamily="18" charset="0"/>
                <a:cs typeface="Times New Roman" panose="02020603050405020304" pitchFamily="18" charset="0"/>
              </a:rPr>
              <a:t>D. Tomorrow is unknown, for it could either be bright or dark.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E. But we don’t always care about it.</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4"/>
            </p:custDataLst>
          </p:nvPr>
        </p:nvSpPr>
        <p:spPr>
          <a:xfrm>
            <a:off x="4914265" y="11117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custDataLst>
              <p:tags r:id="rId5"/>
            </p:custDataLst>
          </p:nvPr>
        </p:nvSpPr>
        <p:spPr>
          <a:xfrm>
            <a:off x="1707515" y="21982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7579424" y="4452413"/>
            <a:ext cx="1158340" cy="646232"/>
          </a:xfrm>
          <a:prstGeom prst="rect">
            <a:avLst/>
          </a:prstGeom>
        </p:spPr>
      </p:pic>
      <p:sp>
        <p:nvSpPr>
          <p:cNvPr id="11" name="文本框 10"/>
          <p:cNvSpPr txBox="1"/>
          <p:nvPr>
            <p:custDataLst>
              <p:tags r:id="rId7"/>
            </p:custDataLst>
          </p:nvPr>
        </p:nvSpPr>
        <p:spPr>
          <a:xfrm>
            <a:off x="10057765" y="297931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298352" y="13631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文章结构题。根据上文“生活是个包裹”与</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This package includes happiness and sadness, failure and success, hope and despair (</a:t>
            </a:r>
            <a:r>
              <a:rPr lang="zh-CN" altLang="en-US" sz="2400" b="1" dirty="0">
                <a:latin typeface="微软雅黑" panose="020B0503020204020204" pitchFamily="34" charset="-122"/>
                <a:ea typeface="微软雅黑" panose="020B0503020204020204" pitchFamily="34" charset="-122"/>
              </a:rPr>
              <a:t>这个包裹里面有幸福和悲伤，失败和成功，希望和失望</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形成了前后呼应，故选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文章主旨题。根据下文“爱让你感觉被需要”可以看出，选项需要的是跟爱有关的句子，而</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Love plays a main role in our life (</a:t>
            </a:r>
            <a:r>
              <a:rPr lang="zh-CN" altLang="en-US" sz="2400" b="1" dirty="0">
                <a:latin typeface="微软雅黑" panose="020B0503020204020204" pitchFamily="34" charset="-122"/>
                <a:ea typeface="微软雅黑" panose="020B0503020204020204" pitchFamily="34" charset="-122"/>
              </a:rPr>
              <a:t>爱在我们的生活中起了主要作用）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文章结构题。根据下文“只有我们在结婚有了孩子之后，我们才能真正理解其他人的感情”可知，上下文形成条件关系，</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But we don’t always care about it (</a:t>
            </a:r>
            <a:r>
              <a:rPr lang="zh-CN" altLang="en-US" sz="2400" b="1" dirty="0">
                <a:latin typeface="微软雅黑" panose="020B0503020204020204" pitchFamily="34" charset="-122"/>
                <a:ea typeface="微软雅黑" panose="020B0503020204020204" pitchFamily="34" charset="-122"/>
              </a:rPr>
              <a:t>但我们一直不在乎它</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12420" y="334010"/>
            <a:ext cx="113671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Happiness can bring people a peaceful mind. No mind is happy without peace. Sadness is the cause of the death of a loved one or the failure. But all of these things will pass away.</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It helps us to touch the sky, teaches us to survive and shows us a specific way. Success brings in money, pride and self-respect.</a:t>
            </a:r>
          </a:p>
          <a:p>
            <a:pPr algn="just"/>
            <a:r>
              <a:rPr lang="en-US" altLang="zh-CN" sz="2400" dirty="0">
                <a:latin typeface="Times New Roman" panose="02020603050405020304" pitchFamily="18" charset="0"/>
                <a:cs typeface="Times New Roman" panose="02020603050405020304" pitchFamily="18" charset="0"/>
              </a:rPr>
              <a:t>     Hope is what keeps life going. Parents always hope their children will do well. Hope makes us dream. Hope builds in patience. Life doesn’t teach us to despair even in the darkest hour, because after every night there is a day.</a:t>
            </a:r>
          </a:p>
          <a:p>
            <a:pPr algn="just"/>
            <a:r>
              <a:rPr lang="en-US" altLang="zh-CN" sz="2400" dirty="0">
                <a:latin typeface="Times New Roman" panose="02020603050405020304" pitchFamily="18" charset="0"/>
                <a:cs typeface="Times New Roman" panose="02020603050405020304" pitchFamily="18" charset="0"/>
              </a:rPr>
              <a:t>     Life doesn’t teach us to regret over yesterday, for it has passed and is out of our control.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So the only choice is to work hard today, so that we will enjoy a better tomorrow.</a:t>
            </a:r>
          </a:p>
        </p:txBody>
      </p:sp>
      <p:sp>
        <p:nvSpPr>
          <p:cNvPr id="2" name="文本框 1"/>
          <p:cNvSpPr txBox="1"/>
          <p:nvPr>
            <p:custDataLst>
              <p:tags r:id="rId2"/>
            </p:custDataLst>
          </p:nvPr>
        </p:nvSpPr>
        <p:spPr>
          <a:xfrm>
            <a:off x="746760" y="4345305"/>
            <a:ext cx="10777220" cy="1938992"/>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Love plays a main role in our life.</a:t>
            </a:r>
          </a:p>
          <a:p>
            <a:r>
              <a:rPr lang="zh-CN" altLang="en-US" sz="2400" dirty="0">
                <a:latin typeface="Times New Roman" panose="02020603050405020304" pitchFamily="18" charset="0"/>
                <a:cs typeface="Times New Roman" panose="02020603050405020304" pitchFamily="18" charset="0"/>
              </a:rPr>
              <a:t>B. Failure is the path to success.</a:t>
            </a:r>
          </a:p>
          <a:p>
            <a:r>
              <a:rPr lang="zh-CN" altLang="en-US" sz="2400" dirty="0">
                <a:latin typeface="Times New Roman" panose="02020603050405020304" pitchFamily="18" charset="0"/>
                <a:cs typeface="Times New Roman" panose="02020603050405020304" pitchFamily="18" charset="0"/>
              </a:rPr>
              <a:t>C. This package includes happiness and sadness, failure and success, hope and despair.</a:t>
            </a:r>
          </a:p>
          <a:p>
            <a:r>
              <a:rPr lang="zh-CN" altLang="en-US" sz="2400" dirty="0">
                <a:latin typeface="Times New Roman" panose="02020603050405020304" pitchFamily="18" charset="0"/>
                <a:cs typeface="Times New Roman" panose="02020603050405020304" pitchFamily="18" charset="0"/>
              </a:rPr>
              <a:t>D. Tomorrow is unknown, for it could either be bright or dark.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E. But we don’t always care about it.</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custDataLst>
              <p:tags r:id="rId3"/>
            </p:custDataLst>
          </p:nvPr>
        </p:nvSpPr>
        <p:spPr>
          <a:xfrm>
            <a:off x="1436370" y="10120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12" name="文本框 11"/>
          <p:cNvSpPr txBox="1"/>
          <p:nvPr>
            <p:custDataLst>
              <p:tags r:id="rId4"/>
            </p:custDataLst>
          </p:nvPr>
        </p:nvSpPr>
        <p:spPr>
          <a:xfrm>
            <a:off x="746760" y="32269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7772464" y="450765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44. B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文章结构题。根据后文“</a:t>
            </a:r>
            <a:r>
              <a:rPr lang="en-US" altLang="zh-CN" sz="2400" b="1" dirty="0">
                <a:latin typeface="微软雅黑" panose="020B0503020204020204" pitchFamily="34" charset="-122"/>
                <a:ea typeface="微软雅黑" panose="020B0503020204020204" pitchFamily="34" charset="-122"/>
              </a:rPr>
              <a:t>Success brings in money, pride and self-respect (</a:t>
            </a:r>
            <a:r>
              <a:rPr lang="zh-CN" altLang="en-US" sz="2400" b="1" dirty="0">
                <a:latin typeface="微软雅黑" panose="020B0503020204020204" pitchFamily="34" charset="-122"/>
                <a:ea typeface="微软雅黑" panose="020B0503020204020204" pitchFamily="34" charset="-122"/>
              </a:rPr>
              <a:t>成功带来金钱，荣誉和自尊</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与</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Failure is the path to success (</a:t>
            </a:r>
            <a:r>
              <a:rPr lang="zh-CN" altLang="en-US" sz="2400" b="1" dirty="0">
                <a:latin typeface="微软雅黑" panose="020B0503020204020204" pitchFamily="34" charset="-122"/>
                <a:ea typeface="微软雅黑" panose="020B0503020204020204" pitchFamily="34" charset="-122"/>
              </a:rPr>
              <a:t>失败是通向成功之路</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形成对比，故选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45. D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文章结构题。根据前文“</a:t>
            </a:r>
            <a:r>
              <a:rPr lang="en-US" altLang="zh-CN" sz="2400" b="1" dirty="0">
                <a:latin typeface="微软雅黑" panose="020B0503020204020204" pitchFamily="34" charset="-122"/>
                <a:ea typeface="微软雅黑" panose="020B0503020204020204" pitchFamily="34" charset="-122"/>
              </a:rPr>
              <a:t>Life doesn’t teach us not to regret over yesterday (</a:t>
            </a:r>
            <a:r>
              <a:rPr lang="zh-CN" altLang="en-US" sz="2400" b="1" dirty="0">
                <a:latin typeface="微软雅黑" panose="020B0503020204020204" pitchFamily="34" charset="-122"/>
                <a:ea typeface="微软雅黑" panose="020B0503020204020204" pitchFamily="34" charset="-122"/>
              </a:rPr>
              <a:t>生活教育我们不要为昨天而后悔</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与</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Tomorrow is unknown, for it could either be bright or dark (</a:t>
            </a:r>
            <a:r>
              <a:rPr lang="zh-CN" altLang="en-US" sz="2400" b="1" dirty="0">
                <a:latin typeface="微软雅黑" panose="020B0503020204020204" pitchFamily="34" charset="-122"/>
                <a:ea typeface="微软雅黑" panose="020B0503020204020204" pitchFamily="34" charset="-122"/>
              </a:rPr>
              <a:t>明天是未知的，因为可能是明亮的可能是黑暗的</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形成今昔对比，故选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2" y="2138399"/>
            <a:ext cx="1068315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When the boys reached home, it was seven o’clock. It was dark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but there was a light inside their home and the door was open. They could see a man inside.</a:t>
            </a:r>
          </a:p>
          <a:p>
            <a:pPr algn="just"/>
            <a:r>
              <a:rPr lang="en-US" altLang="zh-CN" sz="2400" dirty="0">
                <a:latin typeface="Times New Roman" panose="02020603050405020304" pitchFamily="18" charset="0"/>
                <a:cs typeface="Times New Roman" panose="02020603050405020304" pitchFamily="18" charset="0"/>
              </a:rPr>
              <a:t>      “Who can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be?” said Peter, “Mother and Father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(go) to do some shopping. They won’t be home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eight o’clock.”</a:t>
            </a:r>
          </a:p>
          <a:p>
            <a:pPr algn="just"/>
            <a:r>
              <a:rPr lang="en-US" altLang="zh-CN" sz="2400" dirty="0">
                <a:latin typeface="Times New Roman" panose="02020603050405020304" pitchFamily="18" charset="0"/>
                <a:cs typeface="Times New Roman" panose="02020603050405020304" pitchFamily="18" charset="0"/>
              </a:rPr>
              <a:t>      When the man saw Peter, he looked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(frighten). Then he smiled and said. “Come in! You don’t know me, but I’m a friend of your father’s.” The man didn’t see John.</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Ⅴ. </a:t>
            </a:r>
            <a:r>
              <a:rPr lang="zh-CN" altLang="en-US" sz="2800" dirty="0">
                <a:latin typeface="方正粗黑宋简体" panose="02000000000000000000" pitchFamily="2" charset="-122"/>
                <a:ea typeface="方正粗黑宋简体" panose="02000000000000000000" pitchFamily="2" charset="-122"/>
              </a:rPr>
              <a:t>语法填空（</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8615340" y="3229522"/>
            <a:ext cx="263386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have gone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16997" y="3229523"/>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9554189" y="2138399"/>
            <a:ext cx="137547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outside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3" name="文本框 12"/>
          <p:cNvSpPr txBox="1"/>
          <p:nvPr/>
        </p:nvSpPr>
        <p:spPr>
          <a:xfrm>
            <a:off x="6279969" y="3601601"/>
            <a:ext cx="32742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until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6279969" y="3973680"/>
            <a:ext cx="32742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frightened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10590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—Excuse me, could you tell me how I can get to the Neil    	Hostel?</a:t>
            </a:r>
          </a:p>
          <a:p>
            <a:r>
              <a:rPr lang="en-US" altLang="zh-CN" sz="2800" b="1" dirty="0">
                <a:latin typeface="微软雅黑" panose="020B0503020204020204" pitchFamily="34" charset="-122"/>
                <a:ea typeface="微软雅黑" panose="020B0503020204020204" pitchFamily="34" charset="-122"/>
              </a:rPr>
              <a:t>    —Sorry, I’m a stranger here.</a:t>
            </a:r>
          </a:p>
          <a:p>
            <a:r>
              <a:rPr lang="en-US" altLang="zh-CN" sz="2800" b="1" dirty="0">
                <a:latin typeface="微软雅黑" panose="020B0503020204020204" pitchFamily="34" charset="-122"/>
                <a:ea typeface="微软雅黑" panose="020B0503020204020204" pitchFamily="34" charset="-122"/>
              </a:rPr>
              <a:t>    —__________.</a:t>
            </a:r>
          </a:p>
          <a:p>
            <a:r>
              <a:rPr lang="en-US" altLang="zh-CN" sz="2800" b="1" dirty="0">
                <a:latin typeface="微软雅黑" panose="020B0503020204020204" pitchFamily="34" charset="-122"/>
                <a:ea typeface="微软雅黑" panose="020B0503020204020204" pitchFamily="34" charset="-122"/>
              </a:rPr>
              <a:t>A. Thanks a lot 		B. That’s a pity</a:t>
            </a:r>
          </a:p>
          <a:p>
            <a:r>
              <a:rPr lang="en-US" altLang="zh-CN" sz="2800" b="1" dirty="0">
                <a:latin typeface="微软雅黑" panose="020B0503020204020204" pitchFamily="34" charset="-122"/>
                <a:ea typeface="微软雅黑" panose="020B0503020204020204" pitchFamily="34" charset="-122"/>
              </a:rPr>
              <a:t>C. Thanks anyway 		D. I’m very sorry to hear it</a:t>
            </a:r>
          </a:p>
        </p:txBody>
      </p:sp>
      <p:sp>
        <p:nvSpPr>
          <p:cNvPr id="11" name="文本框 10"/>
          <p:cNvSpPr txBox="1"/>
          <p:nvPr/>
        </p:nvSpPr>
        <p:spPr>
          <a:xfrm>
            <a:off x="2034479" y="1889241"/>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解析：根据上下文可知这是关于问路的对话。由于对方也是新来的，所以没能</a:t>
            </a:r>
          </a:p>
          <a:p>
            <a:r>
              <a:rPr lang="zh-CN" altLang="en-US" sz="2400" dirty="0">
                <a:latin typeface="微软雅黑" panose="020B0503020204020204" pitchFamily="34" charset="-122"/>
                <a:ea typeface="微软雅黑" panose="020B0503020204020204" pitchFamily="34" charset="-122"/>
              </a:rPr>
              <a:t>指路。但出于礼貌，问路人仍应予以感谢。故选C。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考查副词。从上下文可知，那时候外面已天黑，屋里亮着灯。</a:t>
            </a:r>
            <a:r>
              <a:rPr lang="en-US" altLang="zh-CN" sz="2400" b="1" dirty="0">
                <a:latin typeface="微软雅黑" panose="020B0503020204020204" pitchFamily="34" charset="-122"/>
                <a:ea typeface="微软雅黑" panose="020B0503020204020204" pitchFamily="34" charset="-122"/>
              </a:rPr>
              <a:t>outside</a:t>
            </a:r>
            <a:r>
              <a:rPr lang="zh-CN" altLang="en-US" sz="2400" b="1" dirty="0">
                <a:latin typeface="微软雅黑" panose="020B0503020204020204" pitchFamily="34" charset="-122"/>
                <a:ea typeface="微软雅黑" panose="020B0503020204020204" pitchFamily="34" charset="-122"/>
              </a:rPr>
              <a:t>与</a:t>
            </a:r>
            <a:r>
              <a:rPr lang="en-US" altLang="zh-CN" sz="2400" b="1" dirty="0">
                <a:latin typeface="微软雅黑" panose="020B0503020204020204" pitchFamily="34" charset="-122"/>
                <a:ea typeface="微软雅黑" panose="020B0503020204020204" pitchFamily="34" charset="-122"/>
              </a:rPr>
              <a:t>inside</a:t>
            </a:r>
            <a:r>
              <a:rPr lang="zh-CN" altLang="en-US" sz="2400" b="1" dirty="0">
                <a:latin typeface="微软雅黑" panose="020B0503020204020204" pitchFamily="34" charset="-122"/>
                <a:ea typeface="微软雅黑" panose="020B0503020204020204" pitchFamily="34" charset="-122"/>
              </a:rPr>
              <a:t>形成鲜明的对比。</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考查代词。在不知道是男是女时，用</a:t>
            </a:r>
            <a:r>
              <a:rPr lang="en-US" altLang="zh-CN" sz="2400" b="1" dirty="0">
                <a:latin typeface="微软雅黑" panose="020B0503020204020204" pitchFamily="34" charset="-122"/>
                <a:ea typeface="微软雅黑" panose="020B0503020204020204" pitchFamily="34" charset="-122"/>
              </a:rPr>
              <a:t>it</a:t>
            </a:r>
            <a:r>
              <a:rPr lang="zh-CN" altLang="en-US" sz="2400" b="1" dirty="0">
                <a:latin typeface="微软雅黑" panose="020B0503020204020204" pitchFamily="34" charset="-122"/>
                <a:ea typeface="微软雅黑" panose="020B0503020204020204" pitchFamily="34" charset="-122"/>
              </a:rPr>
              <a:t>来表示。</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考查时态。从上下文可知，父母去购物了，还没有回来，因此用现在完成时</a:t>
            </a:r>
            <a:r>
              <a:rPr lang="en-US" altLang="zh-CN" sz="2400" b="1" dirty="0">
                <a:latin typeface="微软雅黑" panose="020B0503020204020204" pitchFamily="34" charset="-122"/>
                <a:ea typeface="微软雅黑" panose="020B0503020204020204" pitchFamily="34" charset="-122"/>
              </a:rPr>
              <a:t>have gone</a:t>
            </a:r>
            <a:r>
              <a:rPr lang="zh-CN" altLang="en-US" sz="2400" b="1" dirty="0">
                <a:latin typeface="微软雅黑" panose="020B0503020204020204" pitchFamily="34" charset="-122"/>
                <a:ea typeface="微软雅黑" panose="020B0503020204020204" pitchFamily="34" charset="-122"/>
              </a:rPr>
              <a:t>，说明当时父母不在家。</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考查固定搭配。</a:t>
            </a:r>
            <a:r>
              <a:rPr lang="en-US" altLang="zh-CN" sz="2400" b="1" dirty="0">
                <a:latin typeface="微软雅黑" panose="020B0503020204020204" pitchFamily="34" charset="-122"/>
                <a:ea typeface="微软雅黑" panose="020B0503020204020204" pitchFamily="34" charset="-122"/>
              </a:rPr>
              <a:t>not… until</a:t>
            </a:r>
            <a:r>
              <a:rPr lang="zh-CN" altLang="en-US" sz="2400" b="1" dirty="0">
                <a:latin typeface="微软雅黑" panose="020B0503020204020204" pitchFamily="34" charset="-122"/>
                <a:ea typeface="微软雅黑" panose="020B0503020204020204" pitchFamily="34" charset="-122"/>
              </a:rPr>
              <a:t>意为“直到</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才</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。句意：他们直到</a:t>
            </a:r>
            <a:r>
              <a:rPr lang="en-US" altLang="zh-CN" sz="2400" b="1" dirty="0">
                <a:latin typeface="微软雅黑" panose="020B0503020204020204" pitchFamily="34" charset="-122"/>
                <a:ea typeface="微软雅黑" panose="020B0503020204020204" pitchFamily="34" charset="-122"/>
              </a:rPr>
              <a:t>8</a:t>
            </a:r>
            <a:r>
              <a:rPr lang="zh-CN" altLang="en-US" sz="2400" b="1" dirty="0">
                <a:latin typeface="微软雅黑" panose="020B0503020204020204" pitchFamily="34" charset="-122"/>
                <a:ea typeface="微软雅黑" panose="020B0503020204020204" pitchFamily="34" charset="-122"/>
              </a:rPr>
              <a:t>点才能回家。</a:t>
            </a: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考查过去分词。从下文可知，那个男人是贼，因此他看到</a:t>
            </a:r>
            <a:r>
              <a:rPr lang="en-US" altLang="zh-CN" sz="2400" b="1" dirty="0">
                <a:latin typeface="微软雅黑" panose="020B0503020204020204" pitchFamily="34" charset="-122"/>
                <a:ea typeface="微软雅黑" panose="020B0503020204020204" pitchFamily="34" charset="-122"/>
              </a:rPr>
              <a:t>Peter</a:t>
            </a:r>
            <a:r>
              <a:rPr lang="zh-CN" altLang="en-US" sz="2400" b="1" dirty="0">
                <a:latin typeface="微软雅黑" panose="020B0503020204020204" pitchFamily="34" charset="-122"/>
                <a:ea typeface="微软雅黑" panose="020B0503020204020204" pitchFamily="34" charset="-122"/>
              </a:rPr>
              <a:t>时感到恐惧。</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49467" y="727088"/>
            <a:ext cx="11490593"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Peter went inside and began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(talk) to the man but John didn’t. He quickly but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(quiet) ran off. He soon found a policeman and told him what happened. When the man saw the policeman, he tried to run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 The policeman caught him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the arm. Just then the boys’  parents returned.</a:t>
            </a:r>
          </a:p>
          <a:p>
            <a:pPr algn="just"/>
            <a:r>
              <a:rPr lang="en-US" altLang="zh-CN" sz="2400" dirty="0">
                <a:latin typeface="Times New Roman" panose="02020603050405020304" pitchFamily="18" charset="0"/>
                <a:cs typeface="Times New Roman" panose="02020603050405020304" pitchFamily="18" charset="0"/>
              </a:rPr>
              <a:t>     “Is the man your friend?” The policeman asked Mr. Turner.</a:t>
            </a:r>
          </a:p>
          <a:p>
            <a:pPr algn="just"/>
            <a:r>
              <a:rPr lang="en-US" altLang="zh-CN" sz="2400" dirty="0">
                <a:latin typeface="Times New Roman" panose="02020603050405020304" pitchFamily="18" charset="0"/>
                <a:cs typeface="Times New Roman" panose="02020603050405020304" pitchFamily="18" charset="0"/>
              </a:rPr>
              <a:t>     “No, he is a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 He wanted to steal my money. It’s nice of you to catch him.”</a:t>
            </a:r>
          </a:p>
        </p:txBody>
      </p:sp>
      <p:sp>
        <p:nvSpPr>
          <p:cNvPr id="9" name="文本框 8"/>
          <p:cNvSpPr txBox="1"/>
          <p:nvPr/>
        </p:nvSpPr>
        <p:spPr>
          <a:xfrm>
            <a:off x="9591883" y="1466868"/>
            <a:ext cx="250863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off/away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931766" y="104175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quietly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800760" y="723222"/>
            <a:ext cx="336416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talking / to talk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118431" y="1802761"/>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2931766" y="2563763"/>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thief</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a:t>
            </a:r>
            <a:r>
              <a:rPr lang="en-US" altLang="zh-CN" sz="2400" b="1" dirty="0">
                <a:latin typeface="微软雅黑" panose="020B0503020204020204" pitchFamily="34" charset="-122"/>
                <a:ea typeface="微软雅黑" panose="020B0503020204020204" pitchFamily="34" charset="-122"/>
              </a:rPr>
              <a:t>begin doing / to do</a:t>
            </a:r>
            <a:r>
              <a:rPr lang="zh-CN" altLang="en-US" sz="2400" b="1" dirty="0">
                <a:latin typeface="微软雅黑" panose="020B0503020204020204" pitchFamily="34" charset="-122"/>
                <a:ea typeface="微软雅黑" panose="020B0503020204020204" pitchFamily="34" charset="-122"/>
              </a:rPr>
              <a:t>表示“开始做某事”。</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考查副词。这里描述</a:t>
            </a:r>
            <a:r>
              <a:rPr lang="en-US" altLang="zh-CN" sz="2400" b="1" dirty="0">
                <a:latin typeface="微软雅黑" panose="020B0503020204020204" pitchFamily="34" charset="-122"/>
                <a:ea typeface="微软雅黑" panose="020B0503020204020204" pitchFamily="34" charset="-122"/>
              </a:rPr>
              <a:t>John</a:t>
            </a:r>
            <a:r>
              <a:rPr lang="zh-CN" altLang="en-US" sz="2400" b="1" dirty="0">
                <a:latin typeface="微软雅黑" panose="020B0503020204020204" pitchFamily="34" charset="-122"/>
                <a:ea typeface="微软雅黑" panose="020B0503020204020204" pitchFamily="34" charset="-122"/>
              </a:rPr>
              <a:t>既快速又安静地跑离现场。</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考查动词短语。根据上文，由于警查来了，贼想</a:t>
            </a:r>
            <a:r>
              <a:rPr lang="en-US" altLang="zh-CN" sz="2400" b="1" dirty="0">
                <a:latin typeface="微软雅黑" panose="020B0503020204020204" pitchFamily="34" charset="-122"/>
                <a:ea typeface="微软雅黑" panose="020B0503020204020204" pitchFamily="34" charset="-122"/>
              </a:rPr>
              <a:t>run off/away</a:t>
            </a:r>
            <a:r>
              <a:rPr lang="zh-CN" altLang="en-US" sz="2400" b="1" dirty="0">
                <a:latin typeface="微软雅黑" panose="020B0503020204020204" pitchFamily="34" charset="-122"/>
                <a:ea typeface="微软雅黑" panose="020B0503020204020204" pitchFamily="34" charset="-122"/>
              </a:rPr>
              <a:t>（逃跑）。</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考查介词。抓住某人的手臂：</a:t>
            </a:r>
            <a:r>
              <a:rPr lang="en-US" altLang="zh-CN" sz="2400" b="1" dirty="0">
                <a:latin typeface="微软雅黑" panose="020B0503020204020204" pitchFamily="34" charset="-122"/>
                <a:ea typeface="微软雅黑" panose="020B0503020204020204" pitchFamily="34" charset="-122"/>
              </a:rPr>
              <a:t>catch sb. by the arm</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考查名词。根据下文可知那个男人是贼。</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459041"/>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Bright light _____________________________________________________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对你的眼睛有害</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so don’t read in the sun.</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不管你说什么</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will not believe you.</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The hospital 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我爸爸工作的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is in the north of the city.</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We came back home 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我们一完成工作</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从山顶上看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city looks more beautiful.</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619351" y="4706303"/>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Seen from the top of the mountain </a:t>
            </a:r>
          </a:p>
        </p:txBody>
      </p:sp>
      <p:sp>
        <p:nvSpPr>
          <p:cNvPr id="9" name="文本框 8"/>
          <p:cNvSpPr txBox="1"/>
          <p:nvPr/>
        </p:nvSpPr>
        <p:spPr>
          <a:xfrm>
            <a:off x="2680224" y="3022956"/>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/in which my father works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9351" y="2445314"/>
            <a:ext cx="933863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No matter what / Whatever you said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680224" y="1379045"/>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is bad for / does harm to / is harmful to your eyes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547621" y="4076724"/>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soon as we finished the work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92620"/>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【写作内容】假设你是Lily，昨天（四月二日）你帮妈妈打扫屋子的时候，不幸从梯子上摔下来伤了腿，但伤得不重。医生让你在家里好好休息。因此，你向吴老师请假两天。</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【评分标准】格式正确，信息完整，语言规范，语篇连贯。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April 3rd</a:t>
            </a:r>
          </a:p>
          <a:p>
            <a:pPr marL="0" indent="0" algn="just">
              <a:buNone/>
            </a:pPr>
            <a:r>
              <a:rPr lang="en-US" altLang="zh-CN" sz="2400" b="1" dirty="0">
                <a:latin typeface="微软雅黑" panose="020B0503020204020204" pitchFamily="34" charset="-122"/>
                <a:ea typeface="微软雅黑" panose="020B0503020204020204" pitchFamily="34" charset="-122"/>
              </a:rPr>
              <a:t>Dear Miss Wu, </a:t>
            </a:r>
          </a:p>
          <a:p>
            <a:pPr marL="0" indent="0" algn="just">
              <a:buNone/>
            </a:pPr>
            <a:r>
              <a:rPr lang="en-US" altLang="zh-CN" sz="2400" b="1" dirty="0">
                <a:latin typeface="微软雅黑" panose="020B0503020204020204" pitchFamily="34" charset="-122"/>
                <a:ea typeface="微软雅黑" panose="020B0503020204020204" pitchFamily="34" charset="-122"/>
              </a:rPr>
              <a:t>     I’m sorry I can’t go to school today. I helped my mother clean the house yesterday. Unluckily, I fell off the ladder and hurt my leg, but I wasn’t badly hurt. The doctor asked me to stay in bed and have a good rest. So I ask for leave for two days. </a:t>
            </a:r>
          </a:p>
          <a:p>
            <a:pPr marL="0" indent="0" algn="r">
              <a:buNone/>
            </a:pPr>
            <a:r>
              <a:rPr lang="en-US" altLang="zh-CN" sz="2400" b="1" dirty="0">
                <a:latin typeface="微软雅黑" panose="020B0503020204020204" pitchFamily="34" charset="-122"/>
                <a:ea typeface="微软雅黑" panose="020B0503020204020204" pitchFamily="34" charset="-122"/>
              </a:rPr>
              <a:t>Yours sincerely,</a:t>
            </a:r>
          </a:p>
          <a:p>
            <a:pPr marL="0" indent="0" algn="r">
              <a:buNone/>
            </a:pPr>
            <a:r>
              <a:rPr lang="en-US" altLang="zh-CN" sz="2400" b="1" dirty="0">
                <a:latin typeface="微软雅黑" panose="020B0503020204020204" pitchFamily="34" charset="-122"/>
                <a:ea typeface="微软雅黑" panose="020B0503020204020204" pitchFamily="34" charset="-122"/>
              </a:rPr>
              <a:t>Lily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541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—I’m terribly sorry. I’ve broken your cup.</a:t>
            </a:r>
          </a:p>
          <a:p>
            <a:r>
              <a:rPr lang="en-US" altLang="zh-CN" sz="2800" b="1" dirty="0">
                <a:latin typeface="微软雅黑" panose="020B0503020204020204" pitchFamily="34" charset="-122"/>
                <a:ea typeface="微软雅黑" panose="020B0503020204020204" pitchFamily="34" charset="-122"/>
              </a:rPr>
              <a:t>    —__________.</a:t>
            </a:r>
          </a:p>
          <a:p>
            <a:r>
              <a:rPr lang="en-US" altLang="zh-CN" sz="2800" b="1" dirty="0">
                <a:latin typeface="微软雅黑" panose="020B0503020204020204" pitchFamily="34" charset="-122"/>
                <a:ea typeface="微软雅黑" panose="020B0503020204020204" pitchFamily="34" charset="-122"/>
              </a:rPr>
              <a:t>    —I hope I can do something for it.</a:t>
            </a:r>
          </a:p>
          <a:p>
            <a:r>
              <a:rPr lang="en-US" altLang="zh-CN" sz="2800" b="1" dirty="0">
                <a:latin typeface="微软雅黑" panose="020B0503020204020204" pitchFamily="34" charset="-122"/>
                <a:ea typeface="微软雅黑" panose="020B0503020204020204" pitchFamily="34" charset="-122"/>
              </a:rPr>
              <a:t>A. Don’t mention it 			B. Never mind</a:t>
            </a:r>
          </a:p>
          <a:p>
            <a:r>
              <a:rPr lang="en-US" altLang="zh-CN" sz="2800" b="1" dirty="0">
                <a:latin typeface="微软雅黑" panose="020B0503020204020204" pitchFamily="34" charset="-122"/>
                <a:ea typeface="微软雅黑" panose="020B0503020204020204" pitchFamily="34" charset="-122"/>
              </a:rPr>
              <a:t>C. Relax yourself 				D. Yes, please</a:t>
            </a:r>
          </a:p>
        </p:txBody>
      </p:sp>
      <p:sp>
        <p:nvSpPr>
          <p:cNvPr id="11" name="文本框 10"/>
          <p:cNvSpPr txBox="1"/>
          <p:nvPr/>
        </p:nvSpPr>
        <p:spPr>
          <a:xfrm>
            <a:off x="2577946" y="928652"/>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前面的人因为打破了杯子而道歉，说话人表达没关系。故选B。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676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Since 1990 there have been two __________ in this school.</a:t>
            </a:r>
          </a:p>
          <a:p>
            <a:r>
              <a:rPr lang="en-US" altLang="zh-CN" sz="2400" b="1" dirty="0">
                <a:latin typeface="微软雅黑" panose="020B0503020204020204" pitchFamily="34" charset="-122"/>
                <a:ea typeface="微软雅黑" panose="020B0503020204020204" pitchFamily="34" charset="-122"/>
              </a:rPr>
              <a:t>	A. woman headmasters 	B. woman headmaster</a:t>
            </a:r>
          </a:p>
          <a:p>
            <a:r>
              <a:rPr lang="en-US" altLang="zh-CN" sz="2400" b="1" dirty="0">
                <a:latin typeface="微软雅黑" panose="020B0503020204020204" pitchFamily="34" charset="-122"/>
                <a:ea typeface="微软雅黑" panose="020B0503020204020204" pitchFamily="34" charset="-122"/>
              </a:rPr>
              <a:t>	C. women headmaster 		D. women headmasters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本题是对名词复数的考查。“女校长”的复数要把woman和headmaster同时变为复数形式，故选D。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155669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Listen to me. I have __________ to tell you.</a:t>
            </a:r>
          </a:p>
          <a:p>
            <a:r>
              <a:rPr lang="en-US" altLang="zh-CN" sz="2400" b="1" dirty="0">
                <a:latin typeface="微软雅黑" panose="020B0503020204020204" pitchFamily="34" charset="-122"/>
                <a:ea typeface="微软雅黑" panose="020B0503020204020204" pitchFamily="34" charset="-122"/>
              </a:rPr>
              <a:t>	A. anything new 		B. something new </a:t>
            </a:r>
          </a:p>
          <a:p>
            <a:r>
              <a:rPr lang="en-US" altLang="zh-CN" sz="2400" b="1" dirty="0">
                <a:latin typeface="微软雅黑" panose="020B0503020204020204" pitchFamily="34" charset="-122"/>
                <a:ea typeface="微软雅黑" panose="020B0503020204020204" pitchFamily="34" charset="-122"/>
              </a:rPr>
              <a:t>	C. new something 	D. nothing new</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解析：本题是对不定代词的考查。形容词修饰不定代词时，不定代词放前面，</a:t>
            </a:r>
          </a:p>
          <a:p>
            <a:r>
              <a:rPr lang="zh-CN" altLang="en-US" sz="2400" dirty="0">
                <a:latin typeface="微软雅黑" panose="020B0503020204020204" pitchFamily="34" charset="-122"/>
                <a:ea typeface="微软雅黑" panose="020B0503020204020204" pitchFamily="34" charset="-122"/>
              </a:rPr>
              <a:t>形容词放在后面，故选B。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Older people __________ well.</a:t>
            </a:r>
          </a:p>
          <a:p>
            <a:r>
              <a:rPr lang="en-US" altLang="zh-CN" sz="2400" b="1" dirty="0">
                <a:latin typeface="微软雅黑" panose="020B0503020204020204" pitchFamily="34" charset="-122"/>
                <a:ea typeface="微软雅黑" panose="020B0503020204020204" pitchFamily="34" charset="-122"/>
              </a:rPr>
              <a:t>	A. looks after 			B. must look after </a:t>
            </a:r>
          </a:p>
          <a:p>
            <a:r>
              <a:rPr lang="en-US" altLang="zh-CN" sz="2400" b="1" dirty="0">
                <a:latin typeface="微软雅黑" panose="020B0503020204020204" pitchFamily="34" charset="-122"/>
                <a:ea typeface="微软雅黑" panose="020B0503020204020204" pitchFamily="34" charset="-122"/>
              </a:rPr>
              <a:t>	C. must be looked after 	D. looked after</a:t>
            </a:r>
          </a:p>
        </p:txBody>
      </p:sp>
      <p:sp>
        <p:nvSpPr>
          <p:cNvPr id="7" name="文本框 6"/>
          <p:cNvSpPr txBox="1"/>
          <p:nvPr/>
        </p:nvSpPr>
        <p:spPr>
          <a:xfrm>
            <a:off x="46405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解析：本题是对被动语态的考查。由题干可知，“老人要被好好照顾”，因此</a:t>
            </a:r>
          </a:p>
          <a:p>
            <a:r>
              <a:rPr lang="zh-CN" altLang="en-US" sz="2400" dirty="0">
                <a:latin typeface="微软雅黑" panose="020B0503020204020204" pitchFamily="34" charset="-122"/>
                <a:ea typeface="微软雅黑" panose="020B0503020204020204" pitchFamily="34" charset="-122"/>
              </a:rPr>
              <a:t>用must+be done的形式，故选C。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92800" y="942703"/>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Did the woman __________ Wu Ling ring me up this morning?</a:t>
            </a:r>
          </a:p>
          <a:p>
            <a:r>
              <a:rPr lang="en-US" altLang="zh-CN" sz="2400" b="1" dirty="0">
                <a:latin typeface="微软雅黑" panose="020B0503020204020204" pitchFamily="34" charset="-122"/>
                <a:ea typeface="微软雅黑" panose="020B0503020204020204" pitchFamily="34" charset="-122"/>
              </a:rPr>
              <a:t>	A. called	B. calls 	C. calling	 D. call</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解析：本题是对非谓语动词的考查。根据句意“那个叫做吴玲的女人”，由于</a:t>
            </a:r>
          </a:p>
          <a:p>
            <a:r>
              <a:rPr lang="zh-CN" altLang="en-US" sz="2400" dirty="0">
                <a:latin typeface="微软雅黑" panose="020B0503020204020204" pitchFamily="34" charset="-122"/>
                <a:ea typeface="微软雅黑" panose="020B0503020204020204" pitchFamily="34" charset="-122"/>
              </a:rPr>
              <a:t>名字是被别人叫的，因此使用过去分词，表被动，故选A。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lang="en-US" altLang="zh-CN" sz="2400" b="1" dirty="0">
                <a:latin typeface="微软雅黑" panose="020B0503020204020204" pitchFamily="34" charset="-122"/>
                <a:ea typeface="微软雅黑" panose="020B0503020204020204" pitchFamily="34" charset="-122"/>
                <a:sym typeface="+mn-ea"/>
              </a:rPr>
              <a:t>5. </a:t>
            </a:r>
            <a:r>
              <a:rPr lang="en-US" altLang="zh-CN" sz="2400" b="1" dirty="0">
                <a:latin typeface="微软雅黑" panose="020B0503020204020204" pitchFamily="34" charset="-122"/>
                <a:ea typeface="微软雅黑" panose="020B0503020204020204" pitchFamily="34" charset="-122"/>
              </a:rPr>
              <a:t>Did you have any trouble __________ the post office?</a:t>
            </a:r>
          </a:p>
          <a:p>
            <a:r>
              <a:rPr lang="en-US" altLang="zh-CN" sz="2400" b="1" dirty="0">
                <a:latin typeface="微软雅黑" panose="020B0503020204020204" pitchFamily="34" charset="-122"/>
                <a:ea typeface="微软雅黑" panose="020B0503020204020204" pitchFamily="34" charset="-122"/>
              </a:rPr>
              <a:t>	A. to have found 		B. with finding</a:t>
            </a:r>
          </a:p>
          <a:p>
            <a:r>
              <a:rPr lang="en-US" altLang="zh-CN" sz="2400" b="1" dirty="0">
                <a:latin typeface="微软雅黑" panose="020B0503020204020204" pitchFamily="34" charset="-122"/>
                <a:ea typeface="微软雅黑" panose="020B0503020204020204" pitchFamily="34" charset="-122"/>
              </a:rPr>
              <a:t>	C. to find 			D. in finding</a:t>
            </a:r>
          </a:p>
        </p:txBody>
      </p:sp>
      <p:sp>
        <p:nvSpPr>
          <p:cNvPr id="7" name="文本框 6"/>
          <p:cNvSpPr txBox="1"/>
          <p:nvPr/>
        </p:nvSpPr>
        <p:spPr>
          <a:xfrm>
            <a:off x="1211291"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本题是对动词短语的考查。have trouble in doing sth.，故选D。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My brother studied at the high school __________ he joined the army.</a:t>
            </a:r>
          </a:p>
          <a:p>
            <a:r>
              <a:rPr lang="en-US" altLang="zh-CN" sz="2400" b="1" dirty="0">
                <a:latin typeface="微软雅黑" panose="020B0503020204020204" pitchFamily="34" charset="-122"/>
                <a:ea typeface="微软雅黑" panose="020B0503020204020204" pitchFamily="34" charset="-122"/>
              </a:rPr>
              <a:t>	A. since 	B. before 	C. when 	D. after</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解析：本题是对连词的考查。根据句意“我的兄弟参军前在读高中”，故选B。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Toddy, feed the chicken, __________?</a:t>
            </a:r>
          </a:p>
          <a:p>
            <a:r>
              <a:rPr lang="en-US" altLang="zh-CN" sz="2400" b="1" dirty="0">
                <a:latin typeface="微软雅黑" panose="020B0503020204020204" pitchFamily="34" charset="-122"/>
                <a:ea typeface="微软雅黑" panose="020B0503020204020204" pitchFamily="34" charset="-122"/>
              </a:rPr>
              <a:t>	A. does he 	B. do you 	C. will you	 D. will he</a:t>
            </a:r>
          </a:p>
        </p:txBody>
      </p:sp>
      <p:sp>
        <p:nvSpPr>
          <p:cNvPr id="7" name="文本框 6"/>
          <p:cNvSpPr txBox="1"/>
          <p:nvPr/>
        </p:nvSpPr>
        <p:spPr>
          <a:xfrm>
            <a:off x="888898" y="93714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解析：本题是对反意疑问句的考查。陈述句部分为祈使句，反义疑问句通常用</a:t>
            </a:r>
          </a:p>
          <a:p>
            <a:r>
              <a:rPr lang="zh-CN" altLang="en-US" sz="2400" dirty="0">
                <a:latin typeface="微软雅黑" panose="020B0503020204020204" pitchFamily="34" charset="-122"/>
                <a:ea typeface="微软雅黑" panose="020B0503020204020204" pitchFamily="34" charset="-122"/>
              </a:rPr>
              <a:t>will you，故选C。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45722" y="1012952"/>
            <a:ext cx="11546278"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Only after school __________ home.</a:t>
            </a:r>
          </a:p>
          <a:p>
            <a:r>
              <a:rPr lang="en-US" altLang="zh-CN" sz="2400" b="1" dirty="0">
                <a:latin typeface="微软雅黑" panose="020B0503020204020204" pitchFamily="34" charset="-122"/>
                <a:ea typeface="微软雅黑" panose="020B0503020204020204" pitchFamily="34" charset="-122"/>
              </a:rPr>
              <a:t>	A. can we go 	B. we can go 	C. did we went 	D. we did go</a:t>
            </a:r>
          </a:p>
        </p:txBody>
      </p:sp>
      <p:sp>
        <p:nvSpPr>
          <p:cNvPr id="7" name="文本框 6"/>
          <p:cNvSpPr txBox="1"/>
          <p:nvPr/>
        </p:nvSpPr>
        <p:spPr>
          <a:xfrm>
            <a:off x="914400"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本题是对倒装句的考查。only+短语放在句首，须部分倒装，故选A。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house __________ we live is not big.</a:t>
            </a:r>
          </a:p>
          <a:p>
            <a:r>
              <a:rPr lang="en-US" altLang="zh-CN" sz="2400" b="1" dirty="0">
                <a:latin typeface="微软雅黑" panose="020B0503020204020204" pitchFamily="34" charset="-122"/>
                <a:ea typeface="微软雅黑" panose="020B0503020204020204" pitchFamily="34" charset="-122"/>
              </a:rPr>
              <a:t>	A. in that	 B. which	 C. in which		 D. that</a:t>
            </a:r>
          </a:p>
        </p:txBody>
      </p:sp>
      <p:sp>
        <p:nvSpPr>
          <p:cNvPr id="7" name="文本框 6"/>
          <p:cNvSpPr txBox="1"/>
          <p:nvPr/>
        </p:nvSpPr>
        <p:spPr>
          <a:xfrm>
            <a:off x="1263472" y="98441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本题是对定语从句的考查。先行词是the house，在从句中充当宾语，而live是不及物动词，因此关系代词which前加上介词in，故选C。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3" y="984419"/>
            <a:ext cx="1129716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Please tell me __________ last year.</a:t>
            </a:r>
          </a:p>
          <a:p>
            <a:r>
              <a:rPr lang="en-US" altLang="zh-CN" sz="2400" b="1" dirty="0">
                <a:latin typeface="微软雅黑" panose="020B0503020204020204" pitchFamily="34" charset="-122"/>
                <a:ea typeface="微软雅黑" panose="020B0503020204020204" pitchFamily="34" charset="-122"/>
              </a:rPr>
              <a:t>	A. where does your sister work </a:t>
            </a:r>
          </a:p>
          <a:p>
            <a:r>
              <a:rPr lang="en-US" altLang="zh-CN" sz="2400" b="1" dirty="0">
                <a:latin typeface="微软雅黑" panose="020B0503020204020204" pitchFamily="34" charset="-122"/>
                <a:ea typeface="微软雅黑" panose="020B0503020204020204" pitchFamily="34" charset="-122"/>
              </a:rPr>
              <a:t>	B. where your sister worked</a:t>
            </a:r>
          </a:p>
          <a:p>
            <a:r>
              <a:rPr lang="en-US" altLang="zh-CN" sz="2400" b="1" dirty="0">
                <a:latin typeface="微软雅黑" panose="020B0503020204020204" pitchFamily="34" charset="-122"/>
                <a:ea typeface="微软雅黑" panose="020B0503020204020204" pitchFamily="34" charset="-122"/>
              </a:rPr>
              <a:t>	C. where your sister works </a:t>
            </a:r>
          </a:p>
          <a:p>
            <a:r>
              <a:rPr lang="en-US" altLang="zh-CN" sz="2400" b="1" dirty="0">
                <a:latin typeface="微软雅黑" panose="020B0503020204020204" pitchFamily="34" charset="-122"/>
                <a:ea typeface="微软雅黑" panose="020B0503020204020204" pitchFamily="34" charset="-122"/>
              </a:rPr>
              <a:t>	D. where did your sister work</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本题是对宾语从句的考查。从句必须使用陈述句语序，故排除A、D项，又因为last</a:t>
            </a:r>
            <a:r>
              <a:rPr sz="2400" dirty="0">
                <a:latin typeface="微软雅黑" panose="020B0503020204020204" pitchFamily="34" charset="-122"/>
                <a:ea typeface="微软雅黑" panose="020B0503020204020204" pitchFamily="34" charset="-122"/>
              </a:rPr>
              <a:t> year，谓语动词必须使用过去式，故选B。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535734" y="877254"/>
            <a:ext cx="1150570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—Please help yourself to the fruit.</a:t>
            </a:r>
          </a:p>
          <a:p>
            <a:r>
              <a:rPr lang="en-US" altLang="zh-CN" sz="2800" b="1" dirty="0">
                <a:latin typeface="微软雅黑" panose="020B0503020204020204" pitchFamily="34" charset="-122"/>
                <a:ea typeface="微软雅黑" panose="020B0503020204020204" pitchFamily="34" charset="-122"/>
              </a:rPr>
              <a:t>    —__________. It’s really very delicious.</a:t>
            </a:r>
          </a:p>
          <a:p>
            <a:r>
              <a:rPr lang="en-US" altLang="zh-CN" sz="2800" b="1" dirty="0">
                <a:latin typeface="微软雅黑" panose="020B0503020204020204" pitchFamily="34" charset="-122"/>
                <a:ea typeface="微软雅黑" panose="020B0503020204020204" pitchFamily="34" charset="-122"/>
              </a:rPr>
              <a:t>    —Have some more, please.</a:t>
            </a:r>
          </a:p>
          <a:p>
            <a:r>
              <a:rPr lang="en-US" altLang="zh-CN" sz="2800" b="1" dirty="0">
                <a:latin typeface="微软雅黑" panose="020B0503020204020204" pitchFamily="34" charset="-122"/>
                <a:ea typeface="微软雅黑" panose="020B0503020204020204" pitchFamily="34" charset="-122"/>
              </a:rPr>
              <a:t>A. Sorry, I can’t help 			 B. No, I can’t</a:t>
            </a:r>
          </a:p>
          <a:p>
            <a:r>
              <a:rPr lang="en-US" altLang="zh-CN" sz="2800" b="1" dirty="0">
                <a:latin typeface="微软雅黑" panose="020B0503020204020204" pitchFamily="34" charset="-122"/>
                <a:ea typeface="微软雅黑" panose="020B0503020204020204" pitchFamily="34" charset="-122"/>
              </a:rPr>
              <a:t>C. I don’t like fruit				 D. Thank you</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前面的人邀请吃水果，说话人表达感谢。故选D。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确数、约数、</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oneself</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相关短语</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58966" y="3799830"/>
            <a:ext cx="11607572" cy="2246769"/>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She is a </a:t>
            </a:r>
            <a:r>
              <a:rPr lang="en-US" altLang="zh-CN" sz="2800" u="sng" dirty="0">
                <a:latin typeface="Times New Roman" panose="02020603050405020304" pitchFamily="18" charset="0"/>
                <a:cs typeface="Times New Roman" panose="02020603050405020304" pitchFamily="18" charset="0"/>
              </a:rPr>
              <a:t>five-year-old</a:t>
            </a:r>
            <a:r>
              <a:rPr lang="en-US" altLang="zh-CN" sz="2800" dirty="0">
                <a:latin typeface="Times New Roman" panose="02020603050405020304" pitchFamily="18" charset="0"/>
                <a:cs typeface="Times New Roman" panose="02020603050405020304" pitchFamily="18" charset="0"/>
              </a:rPr>
              <a:t> girl. (</a:t>
            </a:r>
            <a:r>
              <a:rPr lang="zh-CN" altLang="en-US" sz="2800" dirty="0">
                <a:latin typeface="Times New Roman" panose="02020603050405020304" pitchFamily="18" charset="0"/>
                <a:cs typeface="Times New Roman" panose="02020603050405020304" pitchFamily="18" charset="0"/>
              </a:rPr>
              <a:t>前置</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She is a girl of </a:t>
            </a:r>
            <a:r>
              <a:rPr lang="en-US" altLang="zh-CN" sz="2800" u="sng" dirty="0">
                <a:latin typeface="Times New Roman" panose="02020603050405020304" pitchFamily="18" charset="0"/>
                <a:cs typeface="Times New Roman" panose="02020603050405020304" pitchFamily="18" charset="0"/>
              </a:rPr>
              <a:t>five years old</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后置</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teacher asked us to write _________________________________ (</a:t>
            </a:r>
            <a:r>
              <a:rPr lang="zh-CN" altLang="en-US" sz="2800" dirty="0">
                <a:latin typeface="Times New Roman" panose="02020603050405020304" pitchFamily="18" charset="0"/>
                <a:cs typeface="Times New Roman" panose="02020603050405020304" pitchFamily="18" charset="0"/>
              </a:rPr>
              <a:t>一份</a:t>
            </a:r>
            <a:r>
              <a:rPr lang="en-US" altLang="zh-CN" sz="2800" dirty="0">
                <a:latin typeface="Times New Roman" panose="02020603050405020304" pitchFamily="18" charset="0"/>
                <a:cs typeface="Times New Roman" panose="02020603050405020304" pitchFamily="18" charset="0"/>
              </a:rPr>
              <a:t>5000</a:t>
            </a:r>
            <a:r>
              <a:rPr lang="zh-CN" altLang="en-US" sz="2800" dirty="0">
                <a:latin typeface="Times New Roman" panose="02020603050405020304" pitchFamily="18" charset="0"/>
                <a:cs typeface="Times New Roman" panose="02020603050405020304" pitchFamily="18" charset="0"/>
              </a:rPr>
              <a:t>字的作文</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This building is our library, which is _________________________ (300</a:t>
            </a:r>
            <a:r>
              <a:rPr lang="zh-CN" altLang="en-US" sz="2800" dirty="0">
                <a:latin typeface="Times New Roman" panose="02020603050405020304" pitchFamily="18" charset="0"/>
                <a:cs typeface="Times New Roman" panose="02020603050405020304" pitchFamily="18" charset="0"/>
              </a:rPr>
              <a:t>米高</a:t>
            </a:r>
            <a:r>
              <a:rPr lang="en-US" altLang="zh-CN" sz="2800" dirty="0">
                <a:latin typeface="Times New Roman" panose="02020603050405020304" pitchFamily="18" charset="0"/>
                <a:cs typeface="Times New Roman" panose="02020603050405020304" pitchFamily="18" charset="0"/>
              </a:rPr>
              <a:t>).</a:t>
            </a:r>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181588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200</a:t>
            </a:r>
            <a:r>
              <a:rPr lang="zh-CN" altLang="en-US" sz="2800" dirty="0">
                <a:latin typeface="Times New Roman" panose="02020603050405020304" pitchFamily="18" charset="0"/>
                <a:cs typeface="Times New Roman" panose="02020603050405020304" pitchFamily="18" charset="0"/>
              </a:rPr>
              <a:t>个学生 </a:t>
            </a:r>
            <a:r>
              <a:rPr lang="en-US" altLang="zh-CN" sz="2800" dirty="0">
                <a:latin typeface="Times New Roman" panose="02020603050405020304" pitchFamily="18" charset="0"/>
                <a:cs typeface="Times New Roman" panose="02020603050405020304" pitchFamily="18" charset="0"/>
              </a:rPr>
              <a:t>two hundred students </a:t>
            </a:r>
          </a:p>
          <a:p>
            <a:pPr algn="just"/>
            <a:r>
              <a:rPr lang="zh-CN" altLang="en-US" sz="2800" dirty="0">
                <a:latin typeface="Times New Roman" panose="02020603050405020304" pitchFamily="18" charset="0"/>
                <a:cs typeface="Times New Roman" panose="02020603050405020304" pitchFamily="18" charset="0"/>
              </a:rPr>
              <a:t>几百个学生 </a:t>
            </a:r>
            <a:r>
              <a:rPr lang="en-US" altLang="zh-CN" sz="2800" dirty="0">
                <a:latin typeface="Times New Roman" panose="02020603050405020304" pitchFamily="18" charset="0"/>
                <a:cs typeface="Times New Roman" panose="02020603050405020304" pitchFamily="18" charset="0"/>
              </a:rPr>
              <a:t>hundreds of students</a:t>
            </a:r>
          </a:p>
          <a:p>
            <a:pPr algn="just"/>
            <a:r>
              <a:rPr lang="en-US" altLang="zh-CN" sz="2800" dirty="0">
                <a:latin typeface="Times New Roman" panose="02020603050405020304" pitchFamily="18" charset="0"/>
                <a:cs typeface="Times New Roman" panose="02020603050405020304" pitchFamily="18" charset="0"/>
              </a:rPr>
              <a:t>3000</a:t>
            </a:r>
            <a:r>
              <a:rPr lang="zh-CN" altLang="en-US" sz="2800" dirty="0">
                <a:latin typeface="Times New Roman" panose="02020603050405020304" pitchFamily="18" charset="0"/>
                <a:cs typeface="Times New Roman" panose="02020603050405020304" pitchFamily="18" charset="0"/>
              </a:rPr>
              <a:t>个男生 </a:t>
            </a:r>
            <a:r>
              <a:rPr lang="en-US" altLang="zh-CN" sz="2800" dirty="0">
                <a:latin typeface="Times New Roman" panose="02020603050405020304" pitchFamily="18" charset="0"/>
                <a:cs typeface="Times New Roman" panose="02020603050405020304" pitchFamily="18" charset="0"/>
              </a:rPr>
              <a:t>________________________ </a:t>
            </a:r>
          </a:p>
          <a:p>
            <a:pPr algn="just"/>
            <a:r>
              <a:rPr lang="zh-CN" altLang="en-US" sz="2800" dirty="0">
                <a:latin typeface="Times New Roman" panose="02020603050405020304" pitchFamily="18" charset="0"/>
                <a:cs typeface="Times New Roman" panose="02020603050405020304" pitchFamily="18" charset="0"/>
              </a:rPr>
              <a:t>几千个男生 </a:t>
            </a:r>
            <a:r>
              <a:rPr lang="en-US" altLang="zh-CN" sz="2800" dirty="0">
                <a:latin typeface="Times New Roman" panose="02020603050405020304" pitchFamily="18" charset="0"/>
                <a:cs typeface="Times New Roman" panose="02020603050405020304" pitchFamily="18" charset="0"/>
              </a:rPr>
              <a:t>________________________</a:t>
            </a:r>
          </a:p>
        </p:txBody>
      </p:sp>
      <p:sp>
        <p:nvSpPr>
          <p:cNvPr id="14" name="文本框 13"/>
          <p:cNvSpPr txBox="1"/>
          <p:nvPr/>
        </p:nvSpPr>
        <p:spPr>
          <a:xfrm>
            <a:off x="358966" y="327589"/>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一、确数与约数</a:t>
            </a:r>
          </a:p>
        </p:txBody>
      </p:sp>
      <p:sp>
        <p:nvSpPr>
          <p:cNvPr id="6" name="文本框 5"/>
          <p:cNvSpPr txBox="1"/>
          <p:nvPr/>
        </p:nvSpPr>
        <p:spPr>
          <a:xfrm>
            <a:off x="2436254" y="1661547"/>
            <a:ext cx="32628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thousand boys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380858" y="2109061"/>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thousands of boys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401754" y="4661604"/>
            <a:ext cx="643128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five-thousand-word composition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864533" y="5461756"/>
            <a:ext cx="556546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hundred meters high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92214" y="3246378"/>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二、数词</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名词充当形容词，作定语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46214" y="1182231"/>
            <a:ext cx="8510703" cy="2246769"/>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enjoy oneself _______________________ </a:t>
            </a:r>
          </a:p>
          <a:p>
            <a:pPr algn="just"/>
            <a:r>
              <a:rPr lang="en-US" altLang="zh-CN" sz="2800" dirty="0">
                <a:latin typeface="Times New Roman" panose="02020603050405020304" pitchFamily="18" charset="0"/>
                <a:cs typeface="Times New Roman" panose="02020603050405020304" pitchFamily="18" charset="0"/>
              </a:rPr>
              <a:t>by oneself __________________________ </a:t>
            </a:r>
          </a:p>
          <a:p>
            <a:pPr algn="just"/>
            <a:r>
              <a:rPr lang="en-US" altLang="zh-CN" sz="2800" dirty="0">
                <a:latin typeface="Times New Roman" panose="02020603050405020304" pitchFamily="18" charset="0"/>
                <a:cs typeface="Times New Roman" panose="02020603050405020304" pitchFamily="18" charset="0"/>
              </a:rPr>
              <a:t>of oneself __________________________</a:t>
            </a:r>
          </a:p>
          <a:p>
            <a:pPr algn="just"/>
            <a:r>
              <a:rPr lang="en-US" altLang="zh-CN" sz="2800" dirty="0">
                <a:latin typeface="Times New Roman" panose="02020603050405020304" pitchFamily="18" charset="0"/>
                <a:cs typeface="Times New Roman" panose="02020603050405020304" pitchFamily="18" charset="0"/>
              </a:rPr>
              <a:t>make oneself understood ______________ </a:t>
            </a:r>
          </a:p>
          <a:p>
            <a:pPr algn="just"/>
            <a:r>
              <a:rPr lang="en-US" altLang="zh-CN" sz="2800" dirty="0">
                <a:latin typeface="Times New Roman" panose="02020603050405020304" pitchFamily="18" charset="0"/>
                <a:cs typeface="Times New Roman" panose="02020603050405020304" pitchFamily="18" charset="0"/>
              </a:rPr>
              <a:t>make oneself at home _________________</a:t>
            </a:r>
          </a:p>
        </p:txBody>
      </p:sp>
      <p:sp>
        <p:nvSpPr>
          <p:cNvPr id="11" name="文本框 10"/>
          <p:cNvSpPr txBox="1"/>
          <p:nvPr/>
        </p:nvSpPr>
        <p:spPr>
          <a:xfrm>
            <a:off x="2879688" y="116134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玩得愉快</a:t>
            </a:r>
          </a:p>
        </p:txBody>
      </p:sp>
      <p:sp>
        <p:nvSpPr>
          <p:cNvPr id="6" name="文本框 5"/>
          <p:cNvSpPr txBox="1"/>
          <p:nvPr/>
        </p:nvSpPr>
        <p:spPr>
          <a:xfrm>
            <a:off x="546214" y="601962"/>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en-US" altLang="zh-CN" sz="2800" dirty="0">
                <a:latin typeface="方正粗黑宋简体" panose="02000000000000000000" pitchFamily="2" charset="-122"/>
                <a:ea typeface="方正粗黑宋简体" panose="02000000000000000000" pitchFamily="2" charset="-122"/>
              </a:rPr>
              <a:t>oneself </a:t>
            </a:r>
            <a:r>
              <a:rPr lang="zh-CN" altLang="en-US" sz="2800" dirty="0">
                <a:latin typeface="方正粗黑宋简体" panose="02000000000000000000" pitchFamily="2" charset="-122"/>
                <a:ea typeface="方正粗黑宋简体" panose="02000000000000000000" pitchFamily="2" charset="-122"/>
              </a:rPr>
              <a:t>短语</a:t>
            </a:r>
          </a:p>
        </p:txBody>
      </p:sp>
      <p:sp>
        <p:nvSpPr>
          <p:cNvPr id="7" name="文本框 6"/>
          <p:cNvSpPr txBox="1"/>
          <p:nvPr/>
        </p:nvSpPr>
        <p:spPr>
          <a:xfrm>
            <a:off x="2664933" y="1659442"/>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独自地</a:t>
            </a:r>
          </a:p>
        </p:txBody>
      </p:sp>
      <p:sp>
        <p:nvSpPr>
          <p:cNvPr id="9" name="文本框 8"/>
          <p:cNvSpPr txBox="1"/>
          <p:nvPr/>
        </p:nvSpPr>
        <p:spPr>
          <a:xfrm>
            <a:off x="2554568" y="209669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自动地</a:t>
            </a:r>
          </a:p>
        </p:txBody>
      </p:sp>
      <p:sp>
        <p:nvSpPr>
          <p:cNvPr id="10" name="文本框 9"/>
          <p:cNvSpPr txBox="1"/>
          <p:nvPr/>
        </p:nvSpPr>
        <p:spPr>
          <a:xfrm>
            <a:off x="4372789" y="2500762"/>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使自己被</a:t>
            </a:r>
            <a:r>
              <a:rPr lang="en-US" altLang="zh-CN" sz="2800" dirty="0">
                <a:solidFill>
                  <a:srgbClr val="C00000"/>
                </a:solidFill>
                <a:latin typeface="Times New Roman" panose="02020603050405020304" pitchFamily="18" charset="0"/>
                <a:cs typeface="Times New Roman" panose="02020603050405020304" pitchFamily="18" charset="0"/>
              </a:rPr>
              <a:t>……</a:t>
            </a:r>
            <a:r>
              <a:rPr lang="zh-CN" altLang="en-US" sz="2800" dirty="0">
                <a:solidFill>
                  <a:srgbClr val="C00000"/>
                </a:solidFill>
                <a:latin typeface="Times New Roman" panose="02020603050405020304" pitchFamily="18" charset="0"/>
                <a:cs typeface="Times New Roman" panose="02020603050405020304" pitchFamily="18" charset="0"/>
              </a:rPr>
              <a:t>理解</a:t>
            </a:r>
          </a:p>
        </p:txBody>
      </p:sp>
      <p:sp>
        <p:nvSpPr>
          <p:cNvPr id="12" name="文本框 11"/>
          <p:cNvSpPr txBox="1"/>
          <p:nvPr/>
        </p:nvSpPr>
        <p:spPr>
          <a:xfrm>
            <a:off x="4165474" y="293801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不要客气</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3108543"/>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—Excuse me, madam. Do you mind if I smoke here?</a:t>
            </a:r>
          </a:p>
          <a:p>
            <a:r>
              <a:rPr lang="en-US" altLang="zh-CN" sz="2800" b="1" dirty="0">
                <a:latin typeface="微软雅黑" panose="020B0503020204020204" pitchFamily="34" charset="-122"/>
                <a:ea typeface="微软雅黑" panose="020B0503020204020204" pitchFamily="34" charset="-122"/>
              </a:rPr>
              <a:t>    —__________.</a:t>
            </a:r>
          </a:p>
          <a:p>
            <a:r>
              <a:rPr lang="en-US" altLang="zh-CN" sz="2800" b="1" dirty="0">
                <a:latin typeface="微软雅黑" panose="020B0503020204020204" pitchFamily="34" charset="-122"/>
                <a:ea typeface="微软雅黑" panose="020B0503020204020204" pitchFamily="34" charset="-122"/>
              </a:rPr>
              <a:t>    —Oh, I’m sorry. Then I go somewhere else.</a:t>
            </a:r>
          </a:p>
          <a:p>
            <a:r>
              <a:rPr lang="en-US" altLang="zh-CN" sz="2800" b="1" dirty="0">
                <a:latin typeface="微软雅黑" panose="020B0503020204020204" pitchFamily="34" charset="-122"/>
                <a:ea typeface="微软雅黑" panose="020B0503020204020204" pitchFamily="34" charset="-122"/>
              </a:rPr>
              <a:t>A. Well, yes, but actually, this is a non-smoking area </a:t>
            </a:r>
          </a:p>
          <a:p>
            <a:r>
              <a:rPr lang="en-US" altLang="zh-CN" sz="2800" b="1" dirty="0">
                <a:latin typeface="微软雅黑" panose="020B0503020204020204" pitchFamily="34" charset="-122"/>
                <a:ea typeface="微软雅黑" panose="020B0503020204020204" pitchFamily="34" charset="-122"/>
              </a:rPr>
              <a:t>B. Of course not. This is a non-smoking area</a:t>
            </a:r>
          </a:p>
          <a:p>
            <a:r>
              <a:rPr lang="en-US" altLang="zh-CN" sz="2800" b="1" dirty="0">
                <a:latin typeface="微软雅黑" panose="020B0503020204020204" pitchFamily="34" charset="-122"/>
                <a:ea typeface="微软雅黑" panose="020B0503020204020204" pitchFamily="34" charset="-122"/>
              </a:rPr>
              <a:t>C. All right, it’s none of my business </a:t>
            </a:r>
          </a:p>
          <a:p>
            <a:r>
              <a:rPr lang="en-US" altLang="zh-CN" sz="2800" b="1" dirty="0">
                <a:latin typeface="微软雅黑" panose="020B0503020204020204" pitchFamily="34" charset="-122"/>
                <a:ea typeface="微软雅黑" panose="020B0503020204020204" pitchFamily="34" charset="-122"/>
              </a:rPr>
              <a:t>D. No, I’m sorry. No one can smoke here</a:t>
            </a: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解析：前面的人问“您介意我在这儿吸烟吗”，从下文可知，说话人表示介</a:t>
            </a:r>
          </a:p>
          <a:p>
            <a:r>
              <a:rPr lang="zh-CN" altLang="en-US" sz="2400" dirty="0">
                <a:latin typeface="微软雅黑" panose="020B0503020204020204" pitchFamily="34" charset="-122"/>
                <a:ea typeface="微软雅黑" panose="020B0503020204020204" pitchFamily="34" charset="-122"/>
              </a:rPr>
              <a:t>意。故选A。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35394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—Hello, may I speak to Tom?</a:t>
            </a:r>
          </a:p>
          <a:p>
            <a:r>
              <a:rPr lang="en-US" altLang="zh-CN" sz="2800" b="1" dirty="0">
                <a:latin typeface="微软雅黑" panose="020B0503020204020204" pitchFamily="34" charset="-122"/>
                <a:ea typeface="微软雅黑" panose="020B0503020204020204" pitchFamily="34" charset="-122"/>
              </a:rPr>
              <a:t>    —Sorry, he is out. __________?</a:t>
            </a:r>
          </a:p>
          <a:p>
            <a:r>
              <a:rPr lang="en-US" altLang="zh-CN" sz="2800" b="1" dirty="0">
                <a:latin typeface="微软雅黑" panose="020B0503020204020204" pitchFamily="34" charset="-122"/>
                <a:ea typeface="微软雅黑" panose="020B0503020204020204" pitchFamily="34" charset="-122"/>
              </a:rPr>
              <a:t>    —Oh, yes. Please tell him to meet his boss at the airport at </a:t>
            </a:r>
          </a:p>
          <a:p>
            <a:r>
              <a:rPr lang="en-US" altLang="zh-CN" sz="2800" b="1" dirty="0">
                <a:latin typeface="微软雅黑" panose="020B0503020204020204" pitchFamily="34" charset="-122"/>
                <a:ea typeface="微软雅黑" panose="020B0503020204020204" pitchFamily="34" charset="-122"/>
              </a:rPr>
              <a:t>        3:00 this afternoon.</a:t>
            </a:r>
          </a:p>
          <a:p>
            <a:r>
              <a:rPr lang="en-US" altLang="zh-CN" sz="2800" b="1" dirty="0">
                <a:latin typeface="微软雅黑" panose="020B0503020204020204" pitchFamily="34" charset="-122"/>
                <a:ea typeface="微软雅黑" panose="020B0503020204020204" pitchFamily="34" charset="-122"/>
              </a:rPr>
              <a:t>A. Would you tell me who you are </a:t>
            </a:r>
          </a:p>
          <a:p>
            <a:r>
              <a:rPr lang="en-US" altLang="zh-CN" sz="2800" b="1" dirty="0">
                <a:latin typeface="微软雅黑" panose="020B0503020204020204" pitchFamily="34" charset="-122"/>
                <a:ea typeface="微软雅黑" panose="020B0503020204020204" pitchFamily="34" charset="-122"/>
              </a:rPr>
              <a:t>B. What is your plan</a:t>
            </a:r>
          </a:p>
          <a:p>
            <a:r>
              <a:rPr lang="en-US" altLang="zh-CN" sz="2800" b="1" dirty="0">
                <a:latin typeface="微软雅黑" panose="020B0503020204020204" pitchFamily="34" charset="-122"/>
                <a:ea typeface="微软雅黑" panose="020B0503020204020204" pitchFamily="34" charset="-122"/>
              </a:rPr>
              <a:t>C. Do you want me to leave a message </a:t>
            </a:r>
          </a:p>
          <a:p>
            <a:r>
              <a:rPr lang="en-US" altLang="zh-CN" sz="2800" b="1" dirty="0">
                <a:latin typeface="微软雅黑" panose="020B0503020204020204" pitchFamily="34" charset="-122"/>
                <a:ea typeface="微软雅黑" panose="020B0503020204020204" pitchFamily="34" charset="-122"/>
              </a:rPr>
              <a:t>D. Can you call again later</a:t>
            </a:r>
          </a:p>
        </p:txBody>
      </p:sp>
      <p:sp>
        <p:nvSpPr>
          <p:cNvPr id="11" name="文本框 10"/>
          <p:cNvSpPr txBox="1"/>
          <p:nvPr/>
        </p:nvSpPr>
        <p:spPr>
          <a:xfrm>
            <a:off x="4681123"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前面的人想找Tom听电话，可是Tom不在，所以说话人向对方提出留言</a:t>
            </a:r>
          </a:p>
          <a:p>
            <a:r>
              <a:rPr sz="2400" dirty="0">
                <a:latin typeface="微软雅黑" panose="020B0503020204020204" pitchFamily="34" charset="-122"/>
                <a:ea typeface="微软雅黑" panose="020B0503020204020204" pitchFamily="34" charset="-122"/>
              </a:rPr>
              <a:t>的建议。故选C。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COMMONDATA" val="eyJoZGlkIjoiMjhjNGUxNWFjMjhlNDdjNWVkN2JmMzA2Y2JjZmYzMTUifQ=="/>
  <p:tag name="KSO_WPP_MARK_KEY" val="fe2f0a96-f061-40a4-8a6b-7d97ac43c84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5944</Words>
  <Application>Microsoft Office PowerPoint</Application>
  <PresentationFormat>宽屏</PresentationFormat>
  <Paragraphs>601</Paragraphs>
  <Slides>73</Slides>
  <Notes>15</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73</vt:i4>
      </vt:variant>
    </vt:vector>
  </HeadingPairs>
  <TitlesOfParts>
    <vt:vector size="80"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1052</cp:revision>
  <dcterms:created xsi:type="dcterms:W3CDTF">2016-10-04T09:02:00Z</dcterms:created>
  <dcterms:modified xsi:type="dcterms:W3CDTF">2023-09-05T06:54:20Z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