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2.xml" ContentType="application/vnd.openxmlformats-officedocument.presentationml.tags+xml"/>
  <Override PartName="/ppt/notesSlides/notesSlide1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2" userDrawn="1">
          <p15:clr>
            <a:srgbClr val="A4A3A4"/>
          </p15:clr>
        </p15:guide>
        <p15:guide id="2" pos="663" userDrawn="1">
          <p15:clr>
            <a:srgbClr val="A4A3A4"/>
          </p15:clr>
        </p15:guide>
        <p15:guide id="3" pos="7092"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42"/>
        <p:guide pos="663"/>
        <p:guide pos="7092"/>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73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2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53.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70.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8.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5.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4.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slide" Target="slide2.xml"/><Relationship Id="rId4" Type="http://schemas.openxmlformats.org/officeDocument/2006/relationships/tags" Target="../tags/tag56.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17244"/>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6459855" cy="267652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617855" y="1066165"/>
            <a:ext cx="11381640" cy="52322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In </a:t>
            </a:r>
            <a:r>
              <a:rPr lang="en-US" altLang="zh-CN" sz="2400" b="1" u="sng" dirty="0">
                <a:latin typeface="微软雅黑" panose="020B0503020204020204" pitchFamily="34" charset="-122"/>
                <a:ea typeface="微软雅黑" panose="020B0503020204020204" pitchFamily="34" charset="-122"/>
              </a:rPr>
              <a:t>ancient</a:t>
            </a:r>
            <a:r>
              <a:rPr lang="en-US" altLang="zh-CN" sz="2400" b="1" dirty="0">
                <a:latin typeface="微软雅黑" panose="020B0503020204020204" pitchFamily="34" charset="-122"/>
                <a:ea typeface="微软雅黑" panose="020B0503020204020204" pitchFamily="34" charset="-122"/>
              </a:rPr>
              <a:t> times people used all kinds of things as money.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古代的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未来的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年老的</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解析：在古代，人们把各种东西当作钱用。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Only in this moment did he </a:t>
            </a:r>
            <a:r>
              <a:rPr lang="en-US" altLang="zh-CN" sz="2400" b="1" u="sng" dirty="0">
                <a:latin typeface="微软雅黑" panose="020B0503020204020204" pitchFamily="34" charset="-122"/>
                <a:ea typeface="微软雅黑" panose="020B0503020204020204" pitchFamily="34" charset="-122"/>
              </a:rPr>
              <a:t>realize</a:t>
            </a:r>
            <a:r>
              <a:rPr lang="en-US" altLang="zh-CN" sz="2400" b="1" dirty="0">
                <a:latin typeface="微软雅黑" panose="020B0503020204020204" pitchFamily="34" charset="-122"/>
                <a:ea typeface="微软雅黑" panose="020B0503020204020204" pitchFamily="34" charset="-122"/>
              </a:rPr>
              <a:t> that he had done 	      </a:t>
            </a:r>
          </a:p>
          <a:p>
            <a:r>
              <a:rPr lang="en-US" altLang="zh-CN" sz="2400" b="1" dirty="0">
                <a:latin typeface="微软雅黑" panose="020B0503020204020204" pitchFamily="34" charset="-122"/>
                <a:ea typeface="微软雅黑" panose="020B0503020204020204" pitchFamily="34" charset="-122"/>
              </a:rPr>
              <a:t>              something wrong.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回想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记忆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意识到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后悔</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解析：只有在这种时刻他才意识到他做错了事。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a:t>
            </a:r>
            <a:r>
              <a:rPr lang="en-US" altLang="zh-CN" sz="2400" b="1" u="sng" dirty="0">
                <a:latin typeface="微软雅黑" panose="020B0503020204020204" pitchFamily="34" charset="-122"/>
                <a:ea typeface="微软雅黑" panose="020B0503020204020204" pitchFamily="34" charset="-122"/>
              </a:rPr>
              <a:t>called at</a:t>
            </a:r>
            <a:r>
              <a:rPr lang="en-US" altLang="zh-CN" sz="2400" b="1" dirty="0">
                <a:latin typeface="微软雅黑" panose="020B0503020204020204" pitchFamily="34" charset="-122"/>
                <a:ea typeface="微软雅黑" panose="020B0503020204020204" pitchFamily="34" charset="-122"/>
              </a:rPr>
              <a:t> our new neighbor’s house last week.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想起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号召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打电话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拜访</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解析：我们上个星期拜访了我们的新邻居。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Please call me</a:t>
            </a:r>
            <a:r>
              <a:rPr lang="en-US" altLang="zh-CN" sz="2400" b="1" u="sng" dirty="0">
                <a:latin typeface="微软雅黑" panose="020B0503020204020204" pitchFamily="34" charset="-122"/>
                <a:ea typeface="微软雅黑" panose="020B0503020204020204" pitchFamily="34" charset="-122"/>
              </a:rPr>
              <a:t> immediately</a:t>
            </a:r>
            <a:r>
              <a:rPr lang="en-US" altLang="zh-CN" sz="2400" b="1" dirty="0">
                <a:latin typeface="微软雅黑" panose="020B0503020204020204" pitchFamily="34" charset="-122"/>
                <a:ea typeface="微软雅黑" panose="020B0503020204020204" pitchFamily="34" charset="-122"/>
              </a:rPr>
              <a:t> after you arrive in Tianjin.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立刻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顺便</a:t>
            </a:r>
          </a:p>
        </p:txBody>
      </p:sp>
      <p:sp>
        <p:nvSpPr>
          <p:cNvPr id="7" name="文本框 6"/>
          <p:cNvSpPr txBox="1"/>
          <p:nvPr/>
        </p:nvSpPr>
        <p:spPr>
          <a:xfrm>
            <a:off x="1322023" y="1012952"/>
            <a:ext cx="376795"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解析：请到达天津后立刻打电话给我。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wants to be an engineer after he </a:t>
            </a:r>
            <a:r>
              <a:rPr lang="en-US" altLang="zh-CN" sz="2400" b="1" u="sng" dirty="0">
                <a:latin typeface="微软雅黑" panose="020B0503020204020204" pitchFamily="34" charset="-122"/>
                <a:ea typeface="微软雅黑" panose="020B0503020204020204" pitchFamily="34" charset="-122"/>
              </a:rPr>
              <a:t>graduates</a:t>
            </a:r>
            <a:r>
              <a:rPr lang="en-US" altLang="zh-CN" sz="2400" b="1" dirty="0">
                <a:latin typeface="微软雅黑" panose="020B0503020204020204" pitchFamily="34" charset="-122"/>
                <a:ea typeface="微软雅黑" panose="020B0503020204020204" pitchFamily="34" charset="-122"/>
              </a:rPr>
              <a:t> from the university.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祝贺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毕业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教育</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解析：大学毕业后他想成为一名工程师。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bank has many </a:t>
            </a:r>
            <a:r>
              <a:rPr lang="en-US" altLang="zh-CN" sz="2400" b="1" u="sng" dirty="0">
                <a:latin typeface="微软雅黑" panose="020B0503020204020204" pitchFamily="34" charset="-122"/>
                <a:ea typeface="微软雅黑" panose="020B0503020204020204" pitchFamily="34" charset="-122"/>
              </a:rPr>
              <a:t>branches</a:t>
            </a:r>
            <a:r>
              <a:rPr lang="en-US" altLang="zh-CN" sz="2400" b="1" dirty="0">
                <a:latin typeface="微软雅黑" panose="020B0503020204020204" pitchFamily="34" charset="-122"/>
                <a:ea typeface="微软雅黑" panose="020B0503020204020204" pitchFamily="34" charset="-122"/>
              </a:rPr>
              <a:t> in all parts of country.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树干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树枝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分行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部门</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解析：这家银行在全国各地有分行。</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working.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忍受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察觉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制止</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解析：我工作时不能容忍有噪音。</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a </a:t>
            </a:r>
            <a:r>
              <a:rPr lang="en-US" altLang="zh-CN" sz="2400" b="1" u="sng" dirty="0">
                <a:latin typeface="微软雅黑" panose="020B0503020204020204" pitchFamily="34" charset="-122"/>
                <a:ea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rPr>
              <a:t> football player. He has taken part in many </a:t>
            </a:r>
          </a:p>
          <a:p>
            <a:r>
              <a:rPr lang="en-US" altLang="zh-CN" sz="2400" b="1" dirty="0">
                <a:latin typeface="微软雅黑" panose="020B0503020204020204" pitchFamily="34" charset="-122"/>
                <a:ea typeface="微软雅黑" panose="020B0503020204020204" pitchFamily="34" charset="-122"/>
              </a:rPr>
              <a:t>               matches.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专业的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业余的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较好的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较差的</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解析：他是一名专业的足球运动员，参加过许多比赛。</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5"/>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6"/>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7"/>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custDataLst>
                <p:tags r:id="rId8"/>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1"/>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He </a:t>
            </a:r>
            <a:r>
              <a:rPr lang="en-US" altLang="zh-CN" sz="2400" b="1" u="sng" dirty="0">
                <a:latin typeface="微软雅黑" panose="020B0503020204020204" pitchFamily="34" charset="-122"/>
                <a:ea typeface="微软雅黑" panose="020B0503020204020204" pitchFamily="34" charset="-122"/>
              </a:rPr>
              <a:t>recognized</a:t>
            </a:r>
            <a:r>
              <a:rPr lang="en-US" altLang="zh-CN" sz="2400" b="1" dirty="0">
                <a:latin typeface="微软雅黑" panose="020B0503020204020204" pitchFamily="34" charset="-122"/>
                <a:ea typeface="微软雅黑" panose="020B0503020204020204" pitchFamily="34" charset="-122"/>
              </a:rPr>
              <a:t> an old friend on the street yesterday.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公认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认出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推荐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承认</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解析：他昨天在街上认出了他的老朋友。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Some of them have come, Ben, Jack and Mike, </a:t>
            </a:r>
            <a:r>
              <a:rPr lang="en-US" altLang="zh-CN" sz="2400" b="1" u="sng" dirty="0">
                <a:latin typeface="微软雅黑" panose="020B0503020204020204" pitchFamily="34" charset="-122"/>
                <a:ea typeface="微软雅黑" panose="020B0503020204020204" pitchFamily="34" charset="-122"/>
              </a:rPr>
              <a:t>for instance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首先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等等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例如</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解析：他们中的有些人来了，例如本、杰克和迈克。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Friends are very important in our everyday life. Everyone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friends. We all like to feel close to someone.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is nice to have a friend to talk, laugh, and do things with.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sometimes we need to be alone. We don’t always want people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But we would feel lonely if we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had a friend.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1365" y="3944468"/>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loves 	B. hates	 C. needs 	D. becomes</a:t>
            </a:r>
          </a:p>
          <a:p>
            <a:r>
              <a:rPr lang="en-US" altLang="zh-CN" sz="2400" dirty="0">
                <a:latin typeface="Times New Roman" panose="02020603050405020304" pitchFamily="18" charset="0"/>
                <a:cs typeface="Times New Roman" panose="02020603050405020304" pitchFamily="18" charset="0"/>
              </a:rPr>
              <a:t>(     ) 17. A. It 		B. He 		 C. There 	D. Someone</a:t>
            </a:r>
          </a:p>
          <a:p>
            <a:r>
              <a:rPr lang="en-US" altLang="zh-CN" sz="2400" dirty="0">
                <a:latin typeface="Times New Roman" panose="02020603050405020304" pitchFamily="18" charset="0"/>
                <a:cs typeface="Times New Roman" panose="02020603050405020304" pitchFamily="18" charset="0"/>
              </a:rPr>
              <a:t>(     ) 18. A. Hardly 	B. Nearly 	 C. Suddenly 	D. Certainly</a:t>
            </a:r>
          </a:p>
          <a:p>
            <a:r>
              <a:rPr lang="en-US" altLang="zh-CN" sz="2400" dirty="0">
                <a:latin typeface="Times New Roman" panose="02020603050405020304" pitchFamily="18" charset="0"/>
                <a:cs typeface="Times New Roman" panose="02020603050405020304" pitchFamily="18" charset="0"/>
              </a:rPr>
              <a:t>(     ) 19. A. alone 	B. away 	 C. all over 	D. around</a:t>
            </a:r>
          </a:p>
          <a:p>
            <a:r>
              <a:rPr lang="en-US" altLang="zh-CN" sz="2400" dirty="0">
                <a:latin typeface="Times New Roman" panose="02020603050405020304" pitchFamily="18" charset="0"/>
                <a:cs typeface="Times New Roman" panose="02020603050405020304" pitchFamily="18" charset="0"/>
              </a:rPr>
              <a:t>(     ) 20. A. ever 	B. never 	 C. just 	D. really</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根据上文“friends are very important”，可以知道每个人都需要朋友。故选C。</a:t>
            </a:r>
          </a:p>
          <a:p>
            <a:pPr marL="0" indent="0">
              <a:buNone/>
            </a:pPr>
            <a:r>
              <a:rPr sz="2400" b="1" dirty="0">
                <a:latin typeface="微软雅黑" panose="020B0503020204020204" pitchFamily="34" charset="-122"/>
                <a:ea typeface="微软雅黑" panose="020B0503020204020204" pitchFamily="34" charset="-122"/>
              </a:rPr>
              <a:t>17. 【解析】	固定句型：It is+</a:t>
            </a:r>
            <a:r>
              <a:rPr sz="2400" b="1" i="1" dirty="0">
                <a:latin typeface="微软雅黑" panose="020B0503020204020204" pitchFamily="34" charset="-122"/>
                <a:ea typeface="微软雅黑" panose="020B0503020204020204" pitchFamily="34" charset="-122"/>
              </a:rPr>
              <a:t>adj</a:t>
            </a:r>
            <a:r>
              <a:rPr sz="2400" b="1" dirty="0">
                <a:latin typeface="微软雅黑" panose="020B0503020204020204" pitchFamily="34" charset="-122"/>
                <a:ea typeface="微软雅黑" panose="020B0503020204020204" pitchFamily="34" charset="-122"/>
              </a:rPr>
              <a:t>.+to do sth.，it在句子中作形式主语。故选A。</a:t>
            </a:r>
          </a:p>
          <a:p>
            <a:pPr marL="0" indent="0">
              <a:buNone/>
            </a:pPr>
            <a:r>
              <a:rPr sz="2400" b="1" dirty="0">
                <a:latin typeface="微软雅黑" panose="020B0503020204020204" pitchFamily="34" charset="-122"/>
                <a:ea typeface="微软雅黑" panose="020B0503020204020204" pitchFamily="34" charset="-122"/>
              </a:rPr>
              <a:t>18. 【解析】	根据上下文可知，我们需要和朋友在一起，当然我们也需要独处。故</a:t>
            </a:r>
          </a:p>
          <a:p>
            <a:pPr marL="0" indent="0">
              <a:buNone/>
            </a:pPr>
            <a:r>
              <a:rPr sz="2400" b="1" dirty="0">
                <a:latin typeface="微软雅黑" panose="020B0503020204020204" pitchFamily="34" charset="-122"/>
                <a:ea typeface="微软雅黑" panose="020B0503020204020204" pitchFamily="34" charset="-122"/>
              </a:rPr>
              <a:t>选D。</a:t>
            </a:r>
          </a:p>
          <a:p>
            <a:pPr marL="0" indent="0">
              <a:buNone/>
            </a:pPr>
            <a:r>
              <a:rPr sz="2400" b="1" dirty="0">
                <a:latin typeface="微软雅黑" panose="020B0503020204020204" pitchFamily="34" charset="-122"/>
                <a:ea typeface="微软雅黑" panose="020B0503020204020204" pitchFamily="34" charset="-122"/>
              </a:rPr>
              <a:t>19. 【解析】	根据上文“we need to be alone”，可以知道我们也不希望周围一直有人相伴。故选D。</a:t>
            </a:r>
          </a:p>
          <a:p>
            <a:pPr marL="0" indent="0">
              <a:buNone/>
            </a:pPr>
            <a:r>
              <a:rPr sz="2400" b="1" dirty="0">
                <a:latin typeface="微软雅黑" panose="020B0503020204020204" pitchFamily="34" charset="-122"/>
                <a:ea typeface="微软雅黑" panose="020B0503020204020204" pitchFamily="34" charset="-122"/>
              </a:rPr>
              <a:t>20. 【解析】	根据句意“但是如果没有朋友，我们就会感到孤独”。故选B。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No two people are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Friends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don’t get on well. That doesn’t mean that they no longer like each other. Most of the time they will make up and become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again. Sometimes friends move away. Then we feel very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We miss them very much, but we can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them and write to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69000" y="3227460"/>
            <a:ext cx="10708928"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friendly      B. kind    		C. just the same   	D. quite different</a:t>
            </a:r>
          </a:p>
          <a:p>
            <a:r>
              <a:rPr lang="en-US" altLang="zh-CN" sz="2400" dirty="0">
                <a:latin typeface="Times New Roman" panose="02020603050405020304" pitchFamily="18" charset="0"/>
                <a:cs typeface="Times New Roman" panose="02020603050405020304" pitchFamily="18" charset="0"/>
              </a:rPr>
              <a:t>(     ) 22. A. always	     B. sometimes 	C. often 		D. usually</a:t>
            </a:r>
          </a:p>
          <a:p>
            <a:r>
              <a:rPr lang="en-US" altLang="zh-CN" sz="2400" dirty="0">
                <a:latin typeface="Times New Roman" panose="02020603050405020304" pitchFamily="18" charset="0"/>
                <a:cs typeface="Times New Roman" panose="02020603050405020304" pitchFamily="18" charset="0"/>
              </a:rPr>
              <a:t>(     ) 23. A. friendly	     B. good 		C. pleased 		D. friends</a:t>
            </a:r>
          </a:p>
          <a:p>
            <a:r>
              <a:rPr lang="en-US" altLang="zh-CN" sz="2400" dirty="0">
                <a:latin typeface="Times New Roman" panose="02020603050405020304" pitchFamily="18" charset="0"/>
                <a:cs typeface="Times New Roman" panose="02020603050405020304" pitchFamily="18" charset="0"/>
              </a:rPr>
              <a:t>(     ) 24. A. angry 	     B. sad	 	C. happy 		D. alone</a:t>
            </a:r>
          </a:p>
          <a:p>
            <a:r>
              <a:rPr lang="en-US" altLang="zh-CN" sz="2400" dirty="0">
                <a:latin typeface="Times New Roman" panose="02020603050405020304" pitchFamily="18" charset="0"/>
                <a:cs typeface="Times New Roman" panose="02020603050405020304" pitchFamily="18" charset="0"/>
              </a:rPr>
              <a:t>(     ) 25. A. call 	     B. ask 		C. tell 			D. talk with</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根据句意“没有两个人是完全相同的”。故选C。</a:t>
            </a:r>
          </a:p>
          <a:p>
            <a:pPr marL="0" indent="0">
              <a:buNone/>
            </a:pPr>
            <a:r>
              <a:rPr sz="2400" b="1" dirty="0">
                <a:latin typeface="微软雅黑" panose="020B0503020204020204" pitchFamily="34" charset="-122"/>
                <a:ea typeface="微软雅黑" panose="020B0503020204020204" pitchFamily="34" charset="-122"/>
              </a:rPr>
              <a:t>22. 【解析】	根据上文可知，人与人之间总有不同之处，所以朋友有时也不好相处。</a:t>
            </a:r>
          </a:p>
          <a:p>
            <a:pPr marL="0" indent="0">
              <a:buNone/>
            </a:pPr>
            <a:r>
              <a:rPr sz="2400" b="1" dirty="0">
                <a:latin typeface="微软雅黑" panose="020B0503020204020204" pitchFamily="34" charset="-122"/>
                <a:ea typeface="微软雅黑" panose="020B0503020204020204" pitchFamily="34" charset="-122"/>
              </a:rPr>
              <a:t>故选B。</a:t>
            </a:r>
          </a:p>
          <a:p>
            <a:pPr marL="0" indent="0">
              <a:buNone/>
            </a:pPr>
            <a:r>
              <a:rPr sz="2400" b="1" dirty="0">
                <a:latin typeface="微软雅黑" panose="020B0503020204020204" pitchFamily="34" charset="-122"/>
                <a:ea typeface="微软雅黑" panose="020B0503020204020204" pitchFamily="34" charset="-122"/>
              </a:rPr>
              <a:t>23. 【解析】	根据上下文“they will make </a:t>
            </a:r>
            <a:r>
              <a:rPr sz="2400" b="1" dirty="0" err="1">
                <a:latin typeface="微软雅黑" panose="020B0503020204020204" pitchFamily="34" charset="-122"/>
                <a:ea typeface="微软雅黑" panose="020B0503020204020204" pitchFamily="34" charset="-122"/>
              </a:rPr>
              <a:t>up”和</a:t>
            </a:r>
            <a:r>
              <a:rPr lang="en-US" sz="2400" b="1" dirty="0" err="1">
                <a:latin typeface="微软雅黑" panose="020B0503020204020204" pitchFamily="34" charset="-122"/>
                <a:ea typeface="微软雅黑" panose="020B0503020204020204" pitchFamily="34" charset="-122"/>
              </a:rPr>
              <a:t>“again”</a:t>
            </a:r>
            <a:r>
              <a:rPr sz="2400" b="1" dirty="0" err="1">
                <a:latin typeface="微软雅黑" panose="020B0503020204020204" pitchFamily="34" charset="-122"/>
                <a:ea typeface="微软雅黑" panose="020B0503020204020204" pitchFamily="34" charset="-122"/>
              </a:rPr>
              <a:t>可知，产生分歧之后的两人也会再次成为朋友。故选D</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24. 【解析】	根据上文“Sometimes friends move away”可知，朋友离开应是很难过的事情。故选B。</a:t>
            </a:r>
          </a:p>
          <a:p>
            <a:pPr marL="0" indent="0">
              <a:buNone/>
            </a:pPr>
            <a:r>
              <a:rPr sz="2400" b="1" dirty="0">
                <a:latin typeface="微软雅黑" panose="020B0503020204020204" pitchFamily="34" charset="-122"/>
                <a:ea typeface="微软雅黑" panose="020B0503020204020204" pitchFamily="34" charset="-122"/>
              </a:rPr>
              <a:t>25. 【解析】	根据常识，当思念朋友时，可以通过打电话和写信来和朋友联络。故</a:t>
            </a:r>
          </a:p>
          <a:p>
            <a:pPr marL="0" indent="0">
              <a:buNone/>
            </a:pPr>
            <a:r>
              <a:rPr sz="2400" b="1" dirty="0">
                <a:latin typeface="微软雅黑" panose="020B0503020204020204" pitchFamily="34" charset="-122"/>
                <a:ea typeface="微软雅黑" panose="020B0503020204020204" pitchFamily="34" charset="-122"/>
              </a:rPr>
              <a:t>选A。</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And we can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new friends. It is encouraging to find out how much we like new people when we get to know them. There’s more good news for people who have friends. They live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than people who don’t. Why? Friends can make us feel happy.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happy helps you stay well. Or it could be just done that someone cares. If someone cares about you, you take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care of </a:t>
            </a:r>
            <a:r>
              <a:rPr lang="en-US" altLang="zh-CN" sz="2400" u="sng" dirty="0">
                <a:latin typeface="Times New Roman" panose="02020603050405020304" pitchFamily="18" charset="0"/>
                <a:cs typeface="Times New Roman" panose="02020603050405020304" pitchFamily="18" charset="0"/>
              </a:rPr>
              <a:t>30 </a:t>
            </a:r>
            <a:r>
              <a:rPr lang="en-US" altLang="zh-CN" sz="2400" dirty="0">
                <a:latin typeface="Times New Roman" panose="02020603050405020304" pitchFamily="18" charset="0"/>
                <a:cs typeface="Times New Roman" panose="02020603050405020304" pitchFamily="18" charset="0"/>
              </a:rPr>
              <a:t>.</a:t>
            </a:r>
          </a:p>
        </p:txBody>
      </p:sp>
      <p:sp>
        <p:nvSpPr>
          <p:cNvPr id="12" name="文本框 11"/>
          <p:cNvSpPr txBox="1"/>
          <p:nvPr/>
        </p:nvSpPr>
        <p:spPr>
          <a:xfrm>
            <a:off x="860191" y="3137615"/>
            <a:ext cx="9231543"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look for   B. find    	C. make        D. know</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longer 	 B. shorter 	C. slower 	    D. faster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Smelling 	 B. Being 	C. Sounding 	    D. Making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less 	 B. better 	C. little 	    D. no</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you 	 B. your 	C. yours 	    D. yourself</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53093" y="399035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09" y="4673073"/>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make friends”</a:t>
            </a:r>
            <a:r>
              <a:rPr lang="zh-CN" altLang="en-US" sz="2400" b="1" dirty="0">
                <a:latin typeface="微软雅黑" panose="020B0503020204020204" pitchFamily="34" charset="-122"/>
                <a:ea typeface="微软雅黑" panose="020B0503020204020204" pitchFamily="34" charset="-122"/>
              </a:rPr>
              <a:t>表示“交朋友”。故选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根据上一句中的“</a:t>
            </a:r>
            <a:r>
              <a:rPr lang="en-US" altLang="zh-CN" sz="2400" b="1" dirty="0">
                <a:latin typeface="微软雅黑" panose="020B0503020204020204" pitchFamily="34" charset="-122"/>
                <a:ea typeface="微软雅黑" panose="020B0503020204020204" pitchFamily="34" charset="-122"/>
              </a:rPr>
              <a:t>good news”</a:t>
            </a:r>
            <a:r>
              <a:rPr lang="zh-CN" altLang="en-US" sz="2400" b="1" dirty="0">
                <a:latin typeface="微软雅黑" panose="020B0503020204020204" pitchFamily="34" charset="-122"/>
                <a:ea typeface="微软雅黑" panose="020B0503020204020204" pitchFamily="34" charset="-122"/>
              </a:rPr>
              <a:t>和句意得知“有朋友的人比没朋友的人要活得更长久”。故选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根据句意得知“朋友使我们觉得开心，而开心也让我们保持健康”，而</a:t>
            </a:r>
            <a:r>
              <a:rPr lang="en-US" altLang="zh-CN" sz="2400" b="1" dirty="0">
                <a:latin typeface="微软雅黑" panose="020B0503020204020204" pitchFamily="34" charset="-122"/>
                <a:ea typeface="微软雅黑" panose="020B0503020204020204" pitchFamily="34" charset="-122"/>
              </a:rPr>
              <a:t>happy</a:t>
            </a:r>
            <a:r>
              <a:rPr lang="zh-CN" altLang="en-US" sz="2400" b="1" dirty="0">
                <a:latin typeface="微软雅黑" panose="020B0503020204020204" pitchFamily="34" charset="-122"/>
                <a:ea typeface="微软雅黑" panose="020B0503020204020204" pitchFamily="34" charset="-122"/>
              </a:rPr>
              <a:t>是形容词，不能单独做主语，所以添加动名词</a:t>
            </a:r>
            <a:r>
              <a:rPr lang="en-US" altLang="zh-CN" sz="2400" b="1" dirty="0">
                <a:latin typeface="微软雅黑" panose="020B0503020204020204" pitchFamily="34" charset="-122"/>
                <a:ea typeface="微软雅黑" panose="020B0503020204020204" pitchFamily="34" charset="-122"/>
              </a:rPr>
              <a:t>being</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根据句意得知“如果别人关心你，你就会加倍珍惜自己”。故选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根据句意得知要照顾好自己。故选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Years ago I worked at a factory in a small country. Every day I got up very early and often did much extra work at night. I was so tired and exhausted. My whole life was hopeless. Then one day I read the following article from a magazine:</a:t>
            </a:r>
          </a:p>
          <a:p>
            <a:pPr algn="just"/>
            <a:r>
              <a:rPr lang="en-US" altLang="zh-CN" sz="2400" dirty="0">
                <a:latin typeface="Times New Roman" panose="02020603050405020304" pitchFamily="18" charset="0"/>
                <a:cs typeface="Times New Roman" panose="02020603050405020304" pitchFamily="18" charset="0"/>
              </a:rPr>
              <a:t>     “A woman went to live with her husband in camp on the Mojave Desert during the war. She simply hated the place: the heat was almost </a:t>
            </a:r>
            <a:r>
              <a:rPr lang="en-US" altLang="zh-CN" sz="2400" u="sng" dirty="0">
                <a:latin typeface="Times New Roman" panose="02020603050405020304" pitchFamily="18" charset="0"/>
                <a:cs typeface="Times New Roman" panose="02020603050405020304" pitchFamily="18" charset="0"/>
              </a:rPr>
              <a:t>unbearable</a:t>
            </a:r>
            <a:r>
              <a:rPr lang="en-US" altLang="zh-CN" sz="2400" dirty="0">
                <a:latin typeface="Times New Roman" panose="02020603050405020304" pitchFamily="18" charset="0"/>
                <a:cs typeface="Times New Roman" panose="02020603050405020304" pitchFamily="18" charset="0"/>
              </a:rPr>
              <a:t>, 125 degrees in the shade, the wind blew incessantly (</a:t>
            </a:r>
            <a:r>
              <a:rPr lang="zh-CN" altLang="en-US" sz="2400" dirty="0">
                <a:latin typeface="Times New Roman" panose="02020603050405020304" pitchFamily="18" charset="0"/>
                <a:cs typeface="Times New Roman" panose="02020603050405020304" pitchFamily="18" charset="0"/>
              </a:rPr>
              <a:t>不停地</a:t>
            </a:r>
            <a:r>
              <a:rPr lang="en-US" altLang="zh-CN" sz="2400" dirty="0">
                <a:latin typeface="Times New Roman" panose="02020603050405020304" pitchFamily="18" charset="0"/>
                <a:cs typeface="Times New Roman" panose="02020603050405020304" pitchFamily="18" charset="0"/>
              </a:rPr>
              <a:t>), and there was sand—sand everywhere. Finally, in desperation (</a:t>
            </a:r>
            <a:r>
              <a:rPr lang="zh-CN" altLang="en-US" sz="2400" dirty="0">
                <a:latin typeface="Times New Roman" panose="02020603050405020304" pitchFamily="18" charset="0"/>
                <a:cs typeface="Times New Roman" panose="02020603050405020304" pitchFamily="18" charset="0"/>
              </a:rPr>
              <a:t>不顾一切地</a:t>
            </a:r>
            <a:r>
              <a:rPr lang="en-US" altLang="zh-CN" sz="2400" dirty="0">
                <a:latin typeface="Times New Roman" panose="02020603050405020304" pitchFamily="18" charset="0"/>
                <a:cs typeface="Times New Roman" panose="02020603050405020304" pitchFamily="18" charset="0"/>
              </a:rPr>
              <a:t>) she wrote to her parents in Ohio that she couldn’t stand it another minute and was coming home.”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Quickly came the reply by airmail from her father—just two lines:</a:t>
            </a:r>
          </a:p>
          <a:p>
            <a:pPr algn="just"/>
            <a:r>
              <a:rPr lang="en-US" altLang="zh-CN" sz="2400" dirty="0">
                <a:latin typeface="Times New Roman" panose="02020603050405020304" pitchFamily="18" charset="0"/>
                <a:cs typeface="Times New Roman" panose="02020603050405020304" pitchFamily="18" charset="0"/>
              </a:rPr>
              <a:t>      Two men looked out from prison bars. One saw the mud: the other saw stars.</a:t>
            </a:r>
          </a:p>
          <a:p>
            <a:pPr algn="just"/>
            <a:r>
              <a:rPr lang="en-US" altLang="zh-CN" sz="2400" dirty="0">
                <a:latin typeface="Times New Roman" panose="02020603050405020304" pitchFamily="18" charset="0"/>
                <a:cs typeface="Times New Roman" panose="02020603050405020304" pitchFamily="18" charset="0"/>
              </a:rPr>
              <a:t>      The daughter did some real thinking, not only with the intellect (</a:t>
            </a:r>
            <a:r>
              <a:rPr lang="zh-CN" altLang="en-US" sz="2400" dirty="0">
                <a:latin typeface="Times New Roman" panose="02020603050405020304" pitchFamily="18" charset="0"/>
                <a:cs typeface="Times New Roman" panose="02020603050405020304" pitchFamily="18" charset="0"/>
              </a:rPr>
              <a:t>思维</a:t>
            </a:r>
            <a:r>
              <a:rPr lang="en-US" altLang="zh-CN" sz="2400" dirty="0">
                <a:latin typeface="Times New Roman" panose="02020603050405020304" pitchFamily="18" charset="0"/>
                <a:cs typeface="Times New Roman" panose="02020603050405020304" pitchFamily="18" charset="0"/>
              </a:rPr>
              <a:t>) but also with her heart. She decided to stick to her post.</a:t>
            </a:r>
          </a:p>
          <a:p>
            <a:pPr algn="just"/>
            <a:r>
              <a:rPr lang="en-US" altLang="zh-CN" sz="2400" dirty="0">
                <a:latin typeface="Times New Roman" panose="02020603050405020304" pitchFamily="18" charset="0"/>
                <a:cs typeface="Times New Roman" panose="02020603050405020304" pitchFamily="18" charset="0"/>
              </a:rPr>
              <a:t>      She made friends with the natives, learned to love the country, and eventually wrote a book about it.</a:t>
            </a:r>
          </a:p>
          <a:p>
            <a:pPr algn="just"/>
            <a:r>
              <a:rPr lang="en-US" altLang="zh-CN" sz="2400" dirty="0">
                <a:latin typeface="Times New Roman" panose="02020603050405020304" pitchFamily="18" charset="0"/>
                <a:cs typeface="Times New Roman" panose="02020603050405020304" pitchFamily="18" charset="0"/>
              </a:rPr>
              <a:t>      The desert hadn’t changed, but her attitude had. Because she listened with her heart to the words her father sent, a whole new world opened up to her.</a:t>
            </a:r>
          </a:p>
          <a:p>
            <a:pPr algn="just"/>
            <a:r>
              <a:rPr lang="en-US" altLang="zh-CN" sz="2400" dirty="0">
                <a:latin typeface="Times New Roman" panose="02020603050405020304" pitchFamily="18" charset="0"/>
                <a:cs typeface="Times New Roman" panose="02020603050405020304" pitchFamily="18" charset="0"/>
              </a:rPr>
              <a:t>      A change of attitude could change everything.</a:t>
            </a:r>
          </a:p>
          <a:p>
            <a:pPr algn="just"/>
            <a:r>
              <a:rPr lang="en-US" altLang="zh-CN" sz="2400" dirty="0">
                <a:latin typeface="Times New Roman" panose="02020603050405020304" pitchFamily="18" charset="0"/>
                <a:cs typeface="Times New Roman" panose="02020603050405020304" pitchFamily="18" charset="0"/>
              </a:rPr>
              <a:t>      After reading the article, I was deep in thought.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The underlined word “unbearable” in paragraph 2 is closest in meaning to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difficult to live 		B. hard to adapt</a:t>
            </a:r>
          </a:p>
          <a:p>
            <a:r>
              <a:rPr lang="en-US" altLang="zh-CN" sz="2400" b="1" dirty="0">
                <a:latin typeface="微软雅黑" panose="020B0503020204020204" pitchFamily="34" charset="-122"/>
                <a:ea typeface="微软雅黑" panose="020B0503020204020204" pitchFamily="34" charset="-122"/>
              </a:rPr>
              <a:t>C. difficult to stand 		D. hard to imagine</a:t>
            </a:r>
          </a:p>
        </p:txBody>
      </p:sp>
      <p:sp>
        <p:nvSpPr>
          <p:cNvPr id="7" name="文本框 6"/>
          <p:cNvSpPr txBox="1"/>
          <p:nvPr/>
        </p:nvSpPr>
        <p:spPr>
          <a:xfrm>
            <a:off x="3411155" y="13542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解析：词义猜测题。首先可以根据构词法猜测意思。</a:t>
            </a:r>
            <a:r>
              <a:rPr lang="en-US" altLang="zh-CN" sz="2400" dirty="0">
                <a:latin typeface="微软雅黑" panose="020B0503020204020204" pitchFamily="34" charset="-122"/>
                <a:ea typeface="微软雅黑" panose="020B0503020204020204" pitchFamily="34" charset="-122"/>
              </a:rPr>
              <a:t>unbearable</a:t>
            </a:r>
            <a:r>
              <a:rPr lang="zh-CN" altLang="en-US" sz="2400" dirty="0">
                <a:latin typeface="微软雅黑" panose="020B0503020204020204" pitchFamily="34" charset="-122"/>
                <a:ea typeface="微软雅黑" panose="020B0503020204020204" pitchFamily="34" charset="-122"/>
              </a:rPr>
              <a:t>是先由</a:t>
            </a:r>
            <a:r>
              <a:rPr lang="en-US" altLang="zh-CN" sz="2400" dirty="0">
                <a:latin typeface="微软雅黑" panose="020B0503020204020204" pitchFamily="34" charset="-122"/>
                <a:ea typeface="微软雅黑" panose="020B0503020204020204" pitchFamily="34" charset="-122"/>
              </a:rPr>
              <a:t>bear</a:t>
            </a:r>
            <a:r>
              <a:rPr lang="zh-CN" altLang="en-US" sz="2400" dirty="0">
                <a:latin typeface="微软雅黑" panose="020B0503020204020204" pitchFamily="34" charset="-122"/>
                <a:ea typeface="微软雅黑" panose="020B0503020204020204" pitchFamily="34" charset="-122"/>
              </a:rPr>
              <a:t>后缀</a:t>
            </a:r>
            <a:r>
              <a:rPr lang="en-US" altLang="zh-CN" sz="2400" dirty="0">
                <a:latin typeface="微软雅黑" panose="020B0503020204020204" pitchFamily="34" charset="-122"/>
                <a:ea typeface="微软雅黑" panose="020B0503020204020204" pitchFamily="34" charset="-122"/>
              </a:rPr>
              <a:t>-able</a:t>
            </a:r>
            <a:r>
              <a:rPr lang="zh-CN" altLang="en-US" sz="2400" dirty="0">
                <a:latin typeface="微软雅黑" panose="020B0503020204020204" pitchFamily="34" charset="-122"/>
                <a:ea typeface="微软雅黑" panose="020B0503020204020204" pitchFamily="34" charset="-122"/>
              </a:rPr>
              <a:t>，再加否定前缀</a:t>
            </a:r>
            <a:r>
              <a:rPr lang="en-US" altLang="zh-CN" sz="2400" dirty="0">
                <a:latin typeface="微软雅黑" panose="020B0503020204020204" pitchFamily="34" charset="-122"/>
                <a:ea typeface="微软雅黑" panose="020B0503020204020204" pitchFamily="34" charset="-122"/>
              </a:rPr>
              <a:t>un-</a:t>
            </a:r>
            <a:r>
              <a:rPr lang="zh-CN" altLang="en-US" sz="2400" dirty="0">
                <a:latin typeface="微软雅黑" panose="020B0503020204020204" pitchFamily="34" charset="-122"/>
                <a:ea typeface="微软雅黑" panose="020B0503020204020204" pitchFamily="34" charset="-122"/>
              </a:rPr>
              <a:t>构成的形容词；</a:t>
            </a:r>
            <a:r>
              <a:rPr lang="en-US" altLang="zh-CN" sz="2400" dirty="0">
                <a:latin typeface="微软雅黑" panose="020B0503020204020204" pitchFamily="34" charset="-122"/>
                <a:ea typeface="微软雅黑" panose="020B0503020204020204" pitchFamily="34" charset="-122"/>
              </a:rPr>
              <a:t>bear</a:t>
            </a:r>
            <a:r>
              <a:rPr lang="zh-CN" altLang="en-US" sz="2400" dirty="0">
                <a:latin typeface="微软雅黑" panose="020B0503020204020204" pitchFamily="34" charset="-122"/>
                <a:ea typeface="微软雅黑" panose="020B0503020204020204" pitchFamily="34" charset="-122"/>
              </a:rPr>
              <a:t>作动词，是“忍受”的意思，因此</a:t>
            </a:r>
            <a:r>
              <a:rPr lang="en-US" altLang="zh-CN" sz="2400" dirty="0">
                <a:latin typeface="微软雅黑" panose="020B0503020204020204" pitchFamily="34" charset="-122"/>
                <a:ea typeface="微软雅黑" panose="020B0503020204020204" pitchFamily="34" charset="-122"/>
              </a:rPr>
              <a:t>unbearable</a:t>
            </a:r>
            <a:r>
              <a:rPr lang="zh-CN" altLang="en-US" sz="2400" dirty="0">
                <a:latin typeface="微软雅黑" panose="020B0503020204020204" pitchFamily="34" charset="-122"/>
                <a:ea typeface="微软雅黑" panose="020B0503020204020204" pitchFamily="34" charset="-122"/>
              </a:rPr>
              <a:t>就是“难以忍受的”。而且根据文章内容可知这里很热，阴凉处温度就有</a:t>
            </a:r>
            <a:r>
              <a:rPr lang="en-US" altLang="zh-CN" sz="2400" dirty="0">
                <a:latin typeface="微软雅黑" panose="020B0503020204020204" pitchFamily="34" charset="-122"/>
                <a:ea typeface="微软雅黑" panose="020B0503020204020204" pitchFamily="34" charset="-122"/>
              </a:rPr>
              <a:t>125</a:t>
            </a:r>
            <a:r>
              <a:rPr lang="zh-CN" altLang="en-US" sz="2400" dirty="0">
                <a:latin typeface="微软雅黑" panose="020B0503020204020204" pitchFamily="34" charset="-122"/>
                <a:ea typeface="微软雅黑" panose="020B0503020204020204" pitchFamily="34" charset="-122"/>
              </a:rPr>
              <a:t>度，而且后面还提到她一分钟都无法忍受了，由此可以推知正确答案是</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945"/>
            <a:ext cx="10668000" cy="28155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did the woman do after she received her father’s reply? _______  </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went back home. </a:t>
            </a:r>
          </a:p>
          <a:p>
            <a:r>
              <a:rPr lang="en-US" altLang="zh-CN" sz="2400" b="1" dirty="0">
                <a:latin typeface="微软雅黑" panose="020B0503020204020204" pitchFamily="34" charset="-122"/>
                <a:ea typeface="微软雅黑" panose="020B0503020204020204" pitchFamily="34" charset="-122"/>
              </a:rPr>
              <a:t>B. She was coming home.</a:t>
            </a:r>
          </a:p>
          <a:p>
            <a:r>
              <a:rPr lang="en-US" altLang="zh-CN" sz="2400" b="1" dirty="0">
                <a:latin typeface="微软雅黑" panose="020B0503020204020204" pitchFamily="34" charset="-122"/>
                <a:ea typeface="微软雅黑" panose="020B0503020204020204" pitchFamily="34" charset="-122"/>
              </a:rPr>
              <a:t>C. She decided to stay there.</a:t>
            </a:r>
          </a:p>
          <a:p>
            <a:r>
              <a:rPr lang="en-US" altLang="zh-CN" sz="2400" b="1">
                <a:latin typeface="微软雅黑" panose="020B0503020204020204" pitchFamily="34" charset="-122"/>
                <a:ea typeface="微软雅黑" panose="020B0503020204020204" pitchFamily="34" charset="-122"/>
              </a:rPr>
              <a:t>D</a:t>
            </a:r>
            <a:r>
              <a:rPr lang="en-US" altLang="zh-CN" sz="2400" b="1" dirty="0">
                <a:latin typeface="微软雅黑" panose="020B0503020204020204" pitchFamily="34" charset="-122"/>
                <a:ea typeface="微软雅黑" panose="020B0503020204020204" pitchFamily="34" charset="-122"/>
              </a:rPr>
              <a:t>. She decided to go back home with her husband.</a:t>
            </a:r>
          </a:p>
        </p:txBody>
      </p:sp>
      <p:sp>
        <p:nvSpPr>
          <p:cNvPr id="7" name="文本框 6"/>
          <p:cNvSpPr txBox="1"/>
          <p:nvPr/>
        </p:nvSpPr>
        <p:spPr>
          <a:xfrm>
            <a:off x="10847842"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8204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细节理解题。根据“She decided to stick to her post”可知，最后她决定坚守岗位，即决定留在那里，故选C。其他选项与文中事实不符，故排除。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From her father’s reply, we can infer that __________.</a:t>
            </a:r>
          </a:p>
          <a:p>
            <a:r>
              <a:rPr lang="en-US" altLang="zh-CN" sz="2400" b="1" dirty="0">
                <a:latin typeface="微软雅黑" panose="020B0503020204020204" pitchFamily="34" charset="-122"/>
                <a:ea typeface="微软雅黑" panose="020B0503020204020204" pitchFamily="34" charset="-122"/>
              </a:rPr>
              <a:t>A. two men looked out from prison bars </a:t>
            </a:r>
          </a:p>
          <a:p>
            <a:r>
              <a:rPr lang="en-US" altLang="zh-CN" sz="2400" b="1" dirty="0">
                <a:latin typeface="微软雅黑" panose="020B0503020204020204" pitchFamily="34" charset="-122"/>
                <a:ea typeface="微软雅黑" panose="020B0503020204020204" pitchFamily="34" charset="-122"/>
              </a:rPr>
              <a:t>B. one man was in prison and the other was out of prison</a:t>
            </a:r>
          </a:p>
          <a:p>
            <a:r>
              <a:rPr lang="en-US" altLang="zh-CN" sz="2400" b="1" dirty="0">
                <a:latin typeface="微软雅黑" panose="020B0503020204020204" pitchFamily="34" charset="-122"/>
                <a:ea typeface="微软雅黑" panose="020B0503020204020204" pitchFamily="34" charset="-122"/>
              </a:rPr>
              <a:t>C. two men were out of prison</a:t>
            </a:r>
          </a:p>
          <a:p>
            <a:r>
              <a:rPr lang="en-US" altLang="zh-CN" sz="2400" b="1" dirty="0">
                <a:latin typeface="微软雅黑" panose="020B0503020204020204" pitchFamily="34" charset="-122"/>
                <a:ea typeface="微软雅黑" panose="020B0503020204020204" pitchFamily="34" charset="-122"/>
              </a:rPr>
              <a:t>D. her parents wanted her to stay there with her husband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解析：推理判断题。父亲给女儿写的信只是一种比喻，只是想表明用不同的心</a:t>
            </a:r>
          </a:p>
          <a:p>
            <a:r>
              <a:rPr lang="zh-CN" altLang="en-US" sz="2400" dirty="0">
                <a:latin typeface="微软雅黑" panose="020B0503020204020204" pitchFamily="34" charset="-122"/>
                <a:ea typeface="微软雅黑" panose="020B0503020204020204" pitchFamily="34" charset="-122"/>
              </a:rPr>
              <a:t>态看同样的东西会得到不同的结果，即父亲想要女儿继续留在那里，故选D。其他选项与父亲的意图不符，故排除。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WRONG according to the passage?  _______</a:t>
            </a:r>
          </a:p>
          <a:p>
            <a:r>
              <a:rPr lang="en-US" altLang="zh-CN" sz="2400" b="1" dirty="0">
                <a:latin typeface="微软雅黑" panose="020B0503020204020204" pitchFamily="34" charset="-122"/>
                <a:ea typeface="微软雅黑" panose="020B0503020204020204" pitchFamily="34" charset="-122"/>
              </a:rPr>
              <a:t>A. A woman went to live with her husband in a big city.</a:t>
            </a:r>
          </a:p>
          <a:p>
            <a:r>
              <a:rPr lang="en-US" altLang="zh-CN" sz="2400" b="1" dirty="0">
                <a:latin typeface="微软雅黑" panose="020B0503020204020204" pitchFamily="34" charset="-122"/>
                <a:ea typeface="微软雅黑" panose="020B0503020204020204" pitchFamily="34" charset="-122"/>
              </a:rPr>
              <a:t>B. The woman finally made friends with the natives.</a:t>
            </a:r>
          </a:p>
          <a:p>
            <a:r>
              <a:rPr lang="en-US" altLang="zh-CN" sz="2400" b="1" dirty="0">
                <a:latin typeface="微软雅黑" panose="020B0503020204020204" pitchFamily="34" charset="-122"/>
                <a:ea typeface="微软雅黑" panose="020B0503020204020204" pitchFamily="34" charset="-122"/>
              </a:rPr>
              <a:t>C. She wrote to her parents that she was coming home.</a:t>
            </a:r>
          </a:p>
          <a:p>
            <a:r>
              <a:rPr lang="en-US" altLang="zh-CN" sz="2400" b="1" dirty="0">
                <a:latin typeface="微软雅黑" panose="020B0503020204020204" pitchFamily="34" charset="-122"/>
                <a:ea typeface="微软雅黑" panose="020B0503020204020204" pitchFamily="34" charset="-122"/>
              </a:rPr>
              <a:t>D. The woman received her father’s reply by airmail.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175709" y="83029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解析：事实判断题。根据第二段第一句可知他们生活在沙漠里，故</a:t>
            </a:r>
            <a:r>
              <a:rPr lang="en-US"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错误；根据 </a:t>
            </a:r>
            <a:r>
              <a:rPr lang="en-US" sz="2400" dirty="0">
                <a:latin typeface="微软雅黑" panose="020B0503020204020204" pitchFamily="34" charset="-122"/>
                <a:ea typeface="微软雅黑" panose="020B0503020204020204" pitchFamily="34" charset="-122"/>
              </a:rPr>
              <a:t>She made friends with the natives</a:t>
            </a:r>
            <a:r>
              <a:rPr lang="zh-CN" altLang="en-US" sz="2400" dirty="0">
                <a:latin typeface="微软雅黑" panose="020B0503020204020204" pitchFamily="34" charset="-122"/>
                <a:ea typeface="微软雅黑" panose="020B0503020204020204" pitchFamily="34" charset="-122"/>
              </a:rPr>
              <a:t>可知</a:t>
            </a:r>
            <a:r>
              <a:rPr lang="en-US"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正确；根据第二段最后一句可知</a:t>
            </a:r>
            <a:r>
              <a:rPr lang="en-US"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选项正确；根据 </a:t>
            </a:r>
            <a:r>
              <a:rPr lang="en-US" sz="2400" dirty="0">
                <a:latin typeface="微软雅黑" panose="020B0503020204020204" pitchFamily="34" charset="-122"/>
                <a:ea typeface="微软雅黑" panose="020B0503020204020204" pitchFamily="34" charset="-122"/>
              </a:rPr>
              <a:t>Quickly came there reply by airmail from her father</a:t>
            </a:r>
            <a:r>
              <a:rPr lang="zh-CN" altLang="en-US" sz="2400" dirty="0">
                <a:latin typeface="微软雅黑" panose="020B0503020204020204" pitchFamily="34" charset="-122"/>
                <a:ea typeface="微软雅黑" panose="020B0503020204020204" pitchFamily="34" charset="-122"/>
              </a:rPr>
              <a:t>可知</a:t>
            </a:r>
            <a:r>
              <a:rPr lang="en-US"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正确。故选</a:t>
            </a:r>
            <a:r>
              <a:rPr lang="en-US" sz="2400" dirty="0">
                <a:latin typeface="微软雅黑" panose="020B0503020204020204" pitchFamily="34" charset="-122"/>
                <a:ea typeface="微软雅黑" panose="020B0503020204020204" pitchFamily="34" charset="-122"/>
              </a:rPr>
              <a:t>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main idea of this passage is that __________.</a:t>
            </a:r>
          </a:p>
          <a:p>
            <a:r>
              <a:rPr lang="en-US" altLang="zh-CN" sz="2400" b="1" dirty="0">
                <a:latin typeface="微软雅黑" panose="020B0503020204020204" pitchFamily="34" charset="-122"/>
                <a:ea typeface="微软雅黑" panose="020B0503020204020204" pitchFamily="34" charset="-122"/>
              </a:rPr>
              <a:t>A. a woman went to live with her husband in camp</a:t>
            </a:r>
          </a:p>
          <a:p>
            <a:r>
              <a:rPr lang="en-US" altLang="zh-CN" sz="2400" b="1" dirty="0">
                <a:latin typeface="微软雅黑" panose="020B0503020204020204" pitchFamily="34" charset="-122"/>
                <a:ea typeface="微软雅黑" panose="020B0503020204020204" pitchFamily="34" charset="-122"/>
              </a:rPr>
              <a:t>B. the desert hadn’t changed, but her attitude had</a:t>
            </a:r>
          </a:p>
          <a:p>
            <a:r>
              <a:rPr lang="en-US" altLang="zh-CN" sz="2400" b="1" dirty="0">
                <a:latin typeface="微软雅黑" panose="020B0503020204020204" pitchFamily="34" charset="-122"/>
                <a:ea typeface="微软雅黑" panose="020B0503020204020204" pitchFamily="34" charset="-122"/>
              </a:rPr>
              <a:t>C. the daughter’s parents wanted her to stay with her husband</a:t>
            </a:r>
          </a:p>
          <a:p>
            <a:r>
              <a:rPr lang="en-US" altLang="zh-CN" sz="2400" b="1" dirty="0">
                <a:latin typeface="微软雅黑" panose="020B0503020204020204" pitchFamily="34" charset="-122"/>
                <a:ea typeface="微软雅黑" panose="020B0503020204020204" pitchFamily="34" charset="-122"/>
              </a:rPr>
              <a:t>D. a change of attitude could change everything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00178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故事中父亲的两句话让女儿改变了生活态度，而且女儿的生活也发生了变化，该故事点明了文章的主题：态度改变一切。文章倒数第二段也直接点明主题。故选D。其他选项都是文章的部分事实，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Google, the Internet search-engine company, has announced to give more than twenty-five million dollars to help the poor. The company says it will use the power of information and technology to help people improve their lives.</a:t>
            </a:r>
          </a:p>
          <a:p>
            <a:pPr algn="just"/>
            <a:r>
              <a:rPr lang="en-US" altLang="zh-CN" sz="2400" dirty="0">
                <a:latin typeface="Times New Roman" panose="02020603050405020304" pitchFamily="18" charset="0"/>
                <a:cs typeface="Times New Roman" panose="02020603050405020304" pitchFamily="18" charset="0"/>
              </a:rPr>
              <a:t>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works for Google.org—the part of the company that gives money to good </a:t>
            </a:r>
          </a:p>
          <a:p>
            <a:pPr algn="just"/>
            <a:r>
              <a:rPr lang="en-US" altLang="zh-CN" sz="2400" dirty="0">
                <a:latin typeface="Times New Roman" panose="02020603050405020304" pitchFamily="18" charset="0"/>
                <a:cs typeface="Times New Roman" panose="02020603050405020304" pitchFamily="18" charset="0"/>
              </a:rPr>
              <a:t>causes. He said that the company’s first project will help identify where infectious (</a:t>
            </a:r>
            <a:r>
              <a:rPr lang="zh-CN" altLang="en-US" sz="2400" dirty="0">
                <a:latin typeface="Times New Roman" panose="02020603050405020304" pitchFamily="18" charset="0"/>
                <a:cs typeface="Times New Roman" panose="02020603050405020304" pitchFamily="18" charset="0"/>
              </a:rPr>
              <a:t>有传染性的</a:t>
            </a:r>
            <a:r>
              <a:rPr lang="en-US" altLang="zh-CN" sz="2400" dirty="0">
                <a:latin typeface="Times New Roman" panose="02020603050405020304" pitchFamily="18" charset="0"/>
                <a:cs typeface="Times New Roman" panose="02020603050405020304" pitchFamily="18" charset="0"/>
              </a:rPr>
              <a:t>) diseases are developing. In Southeast Asia and Africa for example, Google.org will work with partners to strengthen early-warning systems and take action against growing health threats.</a:t>
            </a:r>
          </a:p>
          <a:p>
            <a:pPr algn="just"/>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Google.org’s</a:t>
            </a:r>
            <a:r>
              <a:rPr lang="en-US" altLang="zh-CN" sz="2400" dirty="0">
                <a:latin typeface="Times New Roman" panose="02020603050405020304" pitchFamily="18" charset="0"/>
                <a:cs typeface="Times New Roman" panose="02020603050405020304" pitchFamily="18" charset="0"/>
              </a:rPr>
              <a:t> second project will invest in ways to help small and medium-sized businesses grow.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micro-finance (</a:t>
            </a:r>
            <a:r>
              <a:rPr lang="zh-CN" altLang="en-US" sz="2400" dirty="0">
                <a:latin typeface="Times New Roman" panose="02020603050405020304" pitchFamily="18" charset="0"/>
                <a:cs typeface="Times New Roman" panose="02020603050405020304" pitchFamily="18" charset="0"/>
              </a:rPr>
              <a:t>小额信贷</a:t>
            </a:r>
            <a:r>
              <a:rPr lang="en-US" altLang="zh-CN" sz="2400" dirty="0">
                <a:latin typeface="Times New Roman" panose="02020603050405020304" pitchFamily="18" charset="0"/>
                <a:cs typeface="Times New Roman" panose="02020603050405020304" pitchFamily="18" charset="0"/>
              </a:rPr>
              <a:t>) is generally small, short-term loans that provides few jobs. Instead, he says Google.org wants to develop ways to bring investors and business owners together to create jobs and improve economic growth.</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Google.org will also give money to help two climate-change programs announced earlier this year. One of these programs studies ways to make renewable (</a:t>
            </a:r>
            <a:r>
              <a:rPr lang="zh-CN" altLang="en-US" sz="2400" dirty="0">
                <a:latin typeface="Times New Roman" panose="02020603050405020304" pitchFamily="18" charset="0"/>
                <a:cs typeface="Times New Roman" panose="02020603050405020304" pitchFamily="18" charset="0"/>
              </a:rPr>
              <a:t>再生的</a:t>
            </a:r>
            <a:r>
              <a:rPr lang="en-US" altLang="zh-CN" sz="2400" dirty="0">
                <a:latin typeface="Times New Roman" panose="02020603050405020304" pitchFamily="18" charset="0"/>
                <a:cs typeface="Times New Roman" panose="02020603050405020304" pitchFamily="18" charset="0"/>
              </a:rPr>
              <a:t>) energy less costly than coal-based energy. The other is examining the efforts being made to increase the use of electric cars.</a:t>
            </a:r>
          </a:p>
          <a:p>
            <a:pPr algn="just"/>
            <a:r>
              <a:rPr lang="en-US" altLang="zh-CN" sz="2400" dirty="0">
                <a:latin typeface="Times New Roman" panose="02020603050405020304" pitchFamily="18" charset="0"/>
                <a:cs typeface="Times New Roman" panose="02020603050405020304" pitchFamily="18" charset="0"/>
              </a:rPr>
              <a:t>     The creators of Google have promised to give Google.org about one percent of company profits and one percent of its total stock value every year.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this amount may increase in the future.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Google will provide a large sum of money in order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 poor people </a:t>
            </a:r>
          </a:p>
          <a:p>
            <a:r>
              <a:rPr lang="en-US" altLang="zh-CN" sz="2400" b="1" dirty="0">
                <a:latin typeface="微软雅黑" panose="020B0503020204020204" pitchFamily="34" charset="-122"/>
                <a:ea typeface="微软雅黑" panose="020B0503020204020204" pitchFamily="34" charset="-122"/>
              </a:rPr>
              <a:t>B. develop new technology</a:t>
            </a:r>
          </a:p>
          <a:p>
            <a:r>
              <a:rPr lang="en-US" altLang="zh-CN" sz="2400" b="1" dirty="0">
                <a:latin typeface="微软雅黑" panose="020B0503020204020204" pitchFamily="34" charset="-122"/>
                <a:ea typeface="微软雅黑" panose="020B0503020204020204" pitchFamily="34" charset="-122"/>
              </a:rPr>
              <a:t>C. improve its own business </a:t>
            </a:r>
          </a:p>
          <a:p>
            <a:r>
              <a:rPr lang="en-US" altLang="zh-CN" sz="2400" b="1" dirty="0">
                <a:latin typeface="微软雅黑" panose="020B0503020204020204" pitchFamily="34" charset="-122"/>
                <a:ea typeface="微软雅黑" panose="020B0503020204020204" pitchFamily="34" charset="-122"/>
              </a:rPr>
              <a:t>D. increase the power of information</a:t>
            </a:r>
          </a:p>
          <a:p>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解析：细节理解题。根据第一段第一句可知答案。故选A。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r>
              <a:rPr lang="zh-CN" altLang="en-US" sz="2800" dirty="0">
                <a:latin typeface="+mn-ea"/>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86951" y="665938"/>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Aleem </a:t>
            </a:r>
            <a:r>
              <a:rPr lang="en-US" altLang="zh-CN" sz="2400" b="1" dirty="0" err="1">
                <a:latin typeface="微软雅黑" panose="020B0503020204020204" pitchFamily="34" charset="-122"/>
                <a:ea typeface="微软雅黑" panose="020B0503020204020204" pitchFamily="34" charset="-122"/>
              </a:rPr>
              <a:t>Walji</a:t>
            </a:r>
            <a:r>
              <a:rPr lang="en-US" altLang="zh-CN" sz="2400" b="1" dirty="0">
                <a:latin typeface="微软雅黑" panose="020B0503020204020204" pitchFamily="34" charset="-122"/>
                <a:ea typeface="微软雅黑" panose="020B0503020204020204" pitchFamily="34" charset="-122"/>
              </a:rPr>
              <a:t>, the company’s first project is to __________.</a:t>
            </a:r>
          </a:p>
          <a:p>
            <a:r>
              <a:rPr lang="en-US" altLang="zh-CN" sz="2400" b="1" dirty="0">
                <a:latin typeface="微软雅黑" panose="020B0503020204020204" pitchFamily="34" charset="-122"/>
                <a:ea typeface="微软雅黑" panose="020B0503020204020204" pitchFamily="34" charset="-122"/>
              </a:rPr>
              <a:t>A. set up a new system to warn people of infectious diseases</a:t>
            </a:r>
          </a:p>
          <a:p>
            <a:r>
              <a:rPr lang="en-US" altLang="zh-CN" sz="2400" b="1" dirty="0">
                <a:latin typeface="微软雅黑" panose="020B0503020204020204" pitchFamily="34" charset="-122"/>
                <a:ea typeface="微软雅黑" panose="020B0503020204020204" pitchFamily="34" charset="-122"/>
              </a:rPr>
              <a:t>B. find out where infectious diseases develop</a:t>
            </a:r>
          </a:p>
          <a:p>
            <a:r>
              <a:rPr lang="en-US" altLang="zh-CN" sz="2400" b="1" dirty="0">
                <a:latin typeface="微软雅黑" panose="020B0503020204020204" pitchFamily="34" charset="-122"/>
                <a:ea typeface="微软雅黑" panose="020B0503020204020204" pitchFamily="34" charset="-122"/>
              </a:rPr>
              <a:t>C. identify the causes of infectious diseases</a:t>
            </a:r>
          </a:p>
          <a:p>
            <a:r>
              <a:rPr lang="en-US" altLang="zh-CN" sz="2400" b="1" dirty="0">
                <a:latin typeface="微软雅黑" panose="020B0503020204020204" pitchFamily="34" charset="-122"/>
                <a:ea typeface="微软雅黑" panose="020B0503020204020204" pitchFamily="34" charset="-122"/>
              </a:rPr>
              <a:t>D. cure patients of infectious diseases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499" y="107356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解析：细节理解题。根据第二段</a:t>
            </a:r>
            <a:r>
              <a:rPr lang="en-US" sz="2400" dirty="0">
                <a:latin typeface="微软雅黑" panose="020B0503020204020204" pitchFamily="34" charset="-122"/>
                <a:ea typeface="微软雅黑" panose="020B0503020204020204" pitchFamily="34" charset="-122"/>
              </a:rPr>
              <a:t>He said the company’s first project will help identify where infectious diseases are developing</a:t>
            </a:r>
            <a:r>
              <a:rPr lang="zh-CN" altLang="en-US" sz="2400" dirty="0">
                <a:latin typeface="微软雅黑" panose="020B0503020204020204" pitchFamily="34" charset="-122"/>
                <a:ea typeface="微软雅黑" panose="020B0503020204020204" pitchFamily="34" charset="-122"/>
              </a:rPr>
              <a:t>可知答案。</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What kind of businesses will benefit from </a:t>
            </a:r>
            <a:r>
              <a:rPr lang="en-US" altLang="zh-CN" sz="2400" b="1" dirty="0" err="1">
                <a:latin typeface="微软雅黑" panose="020B0503020204020204" pitchFamily="34" charset="-122"/>
                <a:ea typeface="微软雅黑" panose="020B0503020204020204" pitchFamily="34" charset="-122"/>
              </a:rPr>
              <a:t>Google.org’s</a:t>
            </a:r>
            <a:r>
              <a:rPr lang="en-US" altLang="zh-CN" sz="2400" b="1" dirty="0">
                <a:latin typeface="微软雅黑" panose="020B0503020204020204" pitchFamily="34" charset="-122"/>
                <a:ea typeface="微软雅黑" panose="020B0503020204020204" pitchFamily="34" charset="-122"/>
              </a:rPr>
              <a:t> second project?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Large companies.</a:t>
            </a:r>
          </a:p>
          <a:p>
            <a:r>
              <a:rPr lang="en-US" altLang="zh-CN" sz="2400" b="1" dirty="0">
                <a:latin typeface="微软雅黑" panose="020B0503020204020204" pitchFamily="34" charset="-122"/>
                <a:ea typeface="微软雅黑" panose="020B0503020204020204" pitchFamily="34" charset="-122"/>
              </a:rPr>
              <a:t>B. Cross-national companies.</a:t>
            </a:r>
          </a:p>
          <a:p>
            <a:r>
              <a:rPr lang="en-US" altLang="zh-CN" sz="2400" b="1" dirty="0">
                <a:latin typeface="微软雅黑" panose="020B0503020204020204" pitchFamily="34" charset="-122"/>
                <a:ea typeface="微软雅黑" panose="020B0503020204020204" pitchFamily="34" charset="-122"/>
              </a:rPr>
              <a:t>C. Foreign companies.</a:t>
            </a:r>
          </a:p>
          <a:p>
            <a:r>
              <a:rPr lang="en-US" altLang="zh-CN" sz="2400" b="1" dirty="0">
                <a:latin typeface="微软雅黑" panose="020B0503020204020204" pitchFamily="34" charset="-122"/>
                <a:ea typeface="微软雅黑" panose="020B0503020204020204" pitchFamily="34" charset="-122"/>
              </a:rPr>
              <a:t>D. Small and medium-sized businesses.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711373"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细节理解题。第三段第一句指出Google.org将帮助中小企业发展。故选D。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38085"/>
            <a:ext cx="984724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fourth paragraph, we learn that Google’s money is also invested to help __________.</a:t>
            </a:r>
          </a:p>
          <a:p>
            <a:r>
              <a:rPr lang="en-US" altLang="zh-CN" sz="2400" b="1" dirty="0">
                <a:latin typeface="微软雅黑" panose="020B0503020204020204" pitchFamily="34" charset="-122"/>
                <a:ea typeface="微软雅黑" panose="020B0503020204020204" pitchFamily="34" charset="-122"/>
              </a:rPr>
              <a:t>A. start more research programs</a:t>
            </a:r>
          </a:p>
          <a:p>
            <a:r>
              <a:rPr lang="en-US" altLang="zh-CN" sz="2400" b="1" dirty="0">
                <a:latin typeface="微软雅黑" panose="020B0503020204020204" pitchFamily="34" charset="-122"/>
                <a:ea typeface="微软雅黑" panose="020B0503020204020204" pitchFamily="34" charset="-122"/>
              </a:rPr>
              <a:t>B. make more advanced electric cars</a:t>
            </a:r>
          </a:p>
          <a:p>
            <a:r>
              <a:rPr lang="en-US" altLang="zh-CN" sz="2400" b="1" dirty="0">
                <a:latin typeface="微软雅黑" panose="020B0503020204020204" pitchFamily="34" charset="-122"/>
                <a:ea typeface="微软雅黑" panose="020B0503020204020204" pitchFamily="34" charset="-122"/>
              </a:rPr>
              <a:t>C. develop renewable and coal-based energy </a:t>
            </a:r>
          </a:p>
          <a:p>
            <a:r>
              <a:rPr lang="en-US" altLang="zh-CN" sz="2400" b="1" dirty="0">
                <a:latin typeface="微软雅黑" panose="020B0503020204020204" pitchFamily="34" charset="-122"/>
                <a:ea typeface="微软雅黑" panose="020B0503020204020204" pitchFamily="34" charset="-122"/>
              </a:rPr>
              <a:t>D. conduct studies related to climate changes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95258" y="1034693"/>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细节理解题。第四段指出 Google.org将帮助发展两个与气候相关的研究项目：一是以再生能源而不是煤炭为基础的能源，二是电动汽车的使用。故选D。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From the last paragraph we learn that the investments by Google.org come from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Google’s profits and stock value </a:t>
            </a:r>
          </a:p>
          <a:p>
            <a:r>
              <a:rPr lang="en-US" altLang="zh-CN" sz="2400" b="1" dirty="0">
                <a:latin typeface="微软雅黑" panose="020B0503020204020204" pitchFamily="34" charset="-122"/>
                <a:ea typeface="微软雅黑" panose="020B0503020204020204" pitchFamily="34" charset="-122"/>
              </a:rPr>
              <a:t>B. some international IT companies</a:t>
            </a:r>
          </a:p>
          <a:p>
            <a:r>
              <a:rPr lang="en-US" altLang="zh-CN" sz="2400" b="1" dirty="0">
                <a:latin typeface="微软雅黑" panose="020B0503020204020204" pitchFamily="34" charset="-122"/>
                <a:ea typeface="微软雅黑" panose="020B0503020204020204" pitchFamily="34" charset="-122"/>
              </a:rPr>
              <a:t>C. the company’s own interests </a:t>
            </a:r>
          </a:p>
          <a:p>
            <a:r>
              <a:rPr lang="en-US" altLang="zh-CN" sz="2400" b="1" dirty="0">
                <a:latin typeface="微软雅黑" panose="020B0503020204020204" pitchFamily="34" charset="-122"/>
                <a:ea typeface="微软雅黑" panose="020B0503020204020204" pitchFamily="34" charset="-122"/>
              </a:rPr>
              <a:t>D. local commercial bank</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089694" y="9931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细节理解题。最后一段指出 Google的创始人承诺给 Google.org每年公司利益的1%及股票总值的1%。故选A。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665546" y="6218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Once when I was a teenager, my father and I were standing in line to buy tickets for the circus (马戏团). There were so many people that we waited for a long time.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This family made a big impression on me.</a:t>
            </a:r>
          </a:p>
          <a:p>
            <a:pPr algn="just"/>
            <a:r>
              <a:rPr lang="en-US" altLang="zh-CN" sz="2400" dirty="0">
                <a:latin typeface="Times New Roman" panose="02020603050405020304" pitchFamily="18" charset="0"/>
                <a:cs typeface="Times New Roman" panose="02020603050405020304" pitchFamily="18" charset="0"/>
              </a:rPr>
              <a:t>     There were eight children, all probably under the age of 12. You could tell they didn’t have a lot of money. Their clothes were not expensive but they were clean. The children talked excitedly about the clowns, elephants and other acts they would see that night. I could tell they’d never been to the circus before. </a:t>
            </a:r>
            <a:r>
              <a:rPr lang="en-US" altLang="zh-CN" sz="2400" u="sng" dirty="0">
                <a:latin typeface="Times New Roman" panose="02020603050405020304" pitchFamily="18" charset="0"/>
                <a:cs typeface="Times New Roman" panose="02020603050405020304" pitchFamily="18" charset="0"/>
              </a:rPr>
              <a:t>42_____</a:t>
            </a:r>
            <a:r>
              <a:rPr lang="en-US" altLang="zh-CN" sz="2400" dirty="0">
                <a:latin typeface="Times New Roman" panose="02020603050405020304" pitchFamily="18" charset="0"/>
                <a:cs typeface="Times New Roman" panose="02020603050405020304" pitchFamily="18" charset="0"/>
              </a:rPr>
              <a:t> The father and mother seemed happy as they could be.</a:t>
            </a:r>
          </a:p>
        </p:txBody>
      </p:sp>
      <p:sp>
        <p:nvSpPr>
          <p:cNvPr id="6" name="文本框 5"/>
          <p:cNvSpPr txBox="1"/>
          <p:nvPr>
            <p:custDataLst>
              <p:tags r:id="rId2"/>
            </p:custDataLst>
          </p:nvPr>
        </p:nvSpPr>
        <p:spPr>
          <a:xfrm>
            <a:off x="300575" y="994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665480" y="425513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p>
          <a:p>
            <a:r>
              <a:rPr lang="zh-CN" altLang="en-US" sz="2400" dirty="0">
                <a:latin typeface="Times New Roman" panose="02020603050405020304" pitchFamily="18" charset="0"/>
                <a:cs typeface="Times New Roman" panose="02020603050405020304" pitchFamily="18" charset="0"/>
              </a:rPr>
              <a:t>B. It was clearly a very important day out for them.</a:t>
            </a: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p>
        </p:txBody>
      </p:sp>
      <p:sp>
        <p:nvSpPr>
          <p:cNvPr id="7" name="文本框 6"/>
          <p:cNvSpPr txBox="1"/>
          <p:nvPr>
            <p:custDataLst>
              <p:tags r:id="rId4"/>
            </p:custDataLst>
          </p:nvPr>
        </p:nvSpPr>
        <p:spPr>
          <a:xfrm>
            <a:off x="2468880" y="16445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custDataLst>
              <p:tags r:id="rId5"/>
            </p:custDataLst>
          </p:nvPr>
        </p:nvSpPr>
        <p:spPr>
          <a:xfrm>
            <a:off x="10130790" y="31679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8972614" y="435208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There were so many people that we waited for a long time (</a:t>
            </a:r>
            <a:r>
              <a:rPr lang="zh-CN" altLang="en-US" sz="2400" b="1" dirty="0">
                <a:latin typeface="微软雅黑" panose="020B0503020204020204" pitchFamily="34" charset="-122"/>
                <a:ea typeface="微软雅黑" panose="020B0503020204020204" pitchFamily="34" charset="-122"/>
              </a:rPr>
              <a:t>有许多人排队，所以我们等了很长时间</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以及下文中“</a:t>
            </a:r>
            <a:r>
              <a:rPr lang="en-US" altLang="zh-CN" sz="2400" b="1" dirty="0">
                <a:latin typeface="微软雅黑" panose="020B0503020204020204" pitchFamily="34" charset="-122"/>
                <a:ea typeface="微软雅黑" panose="020B0503020204020204" pitchFamily="34" charset="-122"/>
              </a:rPr>
              <a:t>This family made a big impression on me (</a:t>
            </a:r>
            <a:r>
              <a:rPr lang="zh-CN" altLang="en-US" sz="2400" b="1" dirty="0">
                <a:latin typeface="微软雅黑" panose="020B0503020204020204" pitchFamily="34" charset="-122"/>
                <a:ea typeface="微软雅黑" panose="020B0503020204020204" pitchFamily="34" charset="-122"/>
              </a:rPr>
              <a:t>这一家人给我留下了很深刻的印象</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Finally, there was only one family between the ticket office and us (</a:t>
            </a:r>
            <a:r>
              <a:rPr lang="zh-CN" altLang="en-US" sz="2400" b="1" dirty="0">
                <a:latin typeface="微软雅黑" panose="020B0503020204020204" pitchFamily="34" charset="-122"/>
                <a:ea typeface="微软雅黑" panose="020B0503020204020204" pitchFamily="34" charset="-122"/>
              </a:rPr>
              <a:t>最后，我们前面只剩下一家人排队了</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I could tell they’d never been to the circus before (</a:t>
            </a:r>
            <a:r>
              <a:rPr lang="zh-CN" altLang="en-US" sz="2400" b="1" dirty="0">
                <a:latin typeface="微软雅黑" panose="020B0503020204020204" pitchFamily="34" charset="-122"/>
                <a:ea typeface="微软雅黑" panose="020B0503020204020204" pitchFamily="34" charset="-122"/>
              </a:rPr>
              <a:t>我看得出来他们之前从没来过马戏团</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以及后文“</a:t>
            </a:r>
            <a:r>
              <a:rPr lang="en-US" altLang="zh-CN" sz="2400" b="1" dirty="0">
                <a:latin typeface="微软雅黑" panose="020B0503020204020204" pitchFamily="34" charset="-122"/>
                <a:ea typeface="微软雅黑" panose="020B0503020204020204" pitchFamily="34" charset="-122"/>
              </a:rPr>
              <a:t>The father and mother seemed happy as they could be (</a:t>
            </a:r>
            <a:r>
              <a:rPr lang="zh-CN" altLang="en-US" sz="2400" b="1" dirty="0">
                <a:latin typeface="微软雅黑" panose="020B0503020204020204" pitchFamily="34" charset="-122"/>
                <a:ea typeface="微软雅黑" panose="020B0503020204020204" pitchFamily="34" charset="-122"/>
              </a:rPr>
              <a:t>父亲和母亲看上去十分开心</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It was clearly a very important day out for them (</a:t>
            </a:r>
            <a:r>
              <a:rPr lang="zh-CN" altLang="en-US" sz="2400" b="1" dirty="0">
                <a:latin typeface="微软雅黑" panose="020B0503020204020204" pitchFamily="34" charset="-122"/>
                <a:ea typeface="微软雅黑" panose="020B0503020204020204" pitchFamily="34" charset="-122"/>
              </a:rPr>
              <a:t>很明显，这是非常重要的一天</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8" name="文本框 7"/>
          <p:cNvSpPr txBox="1"/>
          <p:nvPr>
            <p:custDataLst>
              <p:tags r:id="rId1"/>
            </p:custDataLst>
          </p:nvPr>
        </p:nvSpPr>
        <p:spPr>
          <a:xfrm>
            <a:off x="313055" y="173990"/>
            <a:ext cx="11358880"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ticket lady asked how many tickets the father wanted. He proudly answered, “Please let me buy eight children’s tickets and two adults’ tickets, so I can take my family to the circus.” </a:t>
            </a:r>
            <a:r>
              <a:rPr lang="en-US" altLang="zh-CN" sz="2400" u="sng" dirty="0">
                <a:latin typeface="Times New Roman" panose="02020603050405020304" pitchFamily="18" charset="0"/>
                <a:cs typeface="Times New Roman" panose="02020603050405020304" pitchFamily="18" charset="0"/>
              </a:rPr>
              <a:t>43________</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The man’s wife lowered her head. There was no longer a smile on the man’s face. He </a:t>
            </a:r>
          </a:p>
          <a:p>
            <a:pPr algn="just"/>
            <a:r>
              <a:rPr lang="en-US" altLang="zh-CN" sz="2400" dirty="0">
                <a:latin typeface="Times New Roman" panose="02020603050405020304" pitchFamily="18" charset="0"/>
                <a:cs typeface="Times New Roman" panose="02020603050405020304" pitchFamily="18" charset="0"/>
              </a:rPr>
              <a:t>quietly asked, “How much did you say?”</a:t>
            </a:r>
          </a:p>
          <a:p>
            <a:pPr algn="just"/>
            <a:r>
              <a:rPr lang="en-US" altLang="zh-CN" sz="2400" dirty="0">
                <a:latin typeface="Times New Roman" panose="02020603050405020304" pitchFamily="18" charset="0"/>
                <a:cs typeface="Times New Roman" panose="02020603050405020304" pitchFamily="18" charset="0"/>
              </a:rPr>
              <a:t>     The ticket lady again told him the price.</a:t>
            </a:r>
          </a:p>
          <a:p>
            <a:pPr algn="just"/>
            <a:r>
              <a:rPr lang="en-US" altLang="zh-CN" sz="2400" dirty="0">
                <a:latin typeface="Times New Roman" panose="02020603050405020304" pitchFamily="18" charset="0"/>
                <a:cs typeface="Times New Roman" panose="02020603050405020304" pitchFamily="18" charset="0"/>
              </a:rPr>
              <a:t>     The man obviously didn’t have enough money. But how could he tell his children the bad news? </a:t>
            </a:r>
            <a:r>
              <a:rPr lang="en-US" altLang="zh-CN" sz="2400" u="sng" dirty="0">
                <a:latin typeface="Times New Roman" panose="02020603050405020304" pitchFamily="18" charset="0"/>
                <a:cs typeface="Times New Roman" panose="02020603050405020304" pitchFamily="18" charset="0"/>
              </a:rPr>
              <a:t>44______</a:t>
            </a:r>
            <a:r>
              <a:rPr lang="en-US" altLang="zh-CN" sz="2400" dirty="0">
                <a:latin typeface="Times New Roman" panose="02020603050405020304" pitchFamily="18" charset="0"/>
                <a:cs typeface="Times New Roman" panose="02020603050405020304" pitchFamily="18" charset="0"/>
              </a:rPr>
              <a:t> (We were not rich ourselves at all!) He then tapped the man on the shoulder and said, “Excuse me, sir, you dropped this.”</a:t>
            </a:r>
          </a:p>
          <a:p>
            <a:pPr algn="just"/>
            <a:r>
              <a:rPr lang="en-US" altLang="zh-CN" sz="2400" dirty="0">
                <a:latin typeface="Times New Roman" panose="02020603050405020304" pitchFamily="18" charset="0"/>
                <a:cs typeface="Times New Roman" panose="02020603050405020304" pitchFamily="18" charset="0"/>
              </a:rPr>
              <a:t>     The man understood my father was helping him. He picked up the money, looked straight into my dad’s eyes, and in tears replied, “Thank you, sir, thank you. This really means a lot to me and my family.” </a:t>
            </a:r>
            <a:r>
              <a:rPr lang="en-US" altLang="zh-CN" sz="2400" u="sng" dirty="0">
                <a:latin typeface="Times New Roman" panose="02020603050405020304" pitchFamily="18" charset="0"/>
                <a:cs typeface="Times New Roman" panose="02020603050405020304" pitchFamily="18" charset="0"/>
              </a:rPr>
              <a:t>45________</a:t>
            </a:r>
          </a:p>
        </p:txBody>
      </p:sp>
      <p:sp>
        <p:nvSpPr>
          <p:cNvPr id="2" name="文本框 1"/>
          <p:cNvSpPr txBox="1"/>
          <p:nvPr>
            <p:custDataLst>
              <p:tags r:id="rId2"/>
            </p:custDataLst>
          </p:nvPr>
        </p:nvSpPr>
        <p:spPr>
          <a:xfrm>
            <a:off x="313055" y="478345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p>
          <a:p>
            <a:r>
              <a:rPr lang="zh-CN" altLang="en-US" sz="2400" dirty="0">
                <a:latin typeface="Times New Roman" panose="02020603050405020304" pitchFamily="18" charset="0"/>
                <a:cs typeface="Times New Roman" panose="02020603050405020304" pitchFamily="18" charset="0"/>
              </a:rPr>
              <a:t>B. It was clearly a very important day out for them.</a:t>
            </a: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p>
        </p:txBody>
      </p:sp>
      <p:sp>
        <p:nvSpPr>
          <p:cNvPr id="11" name="文本框 10"/>
          <p:cNvSpPr txBox="1"/>
          <p:nvPr>
            <p:custDataLst>
              <p:tags r:id="rId3"/>
            </p:custDataLst>
          </p:nvPr>
        </p:nvSpPr>
        <p:spPr>
          <a:xfrm>
            <a:off x="2568575" y="8209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12" name="文本框 11"/>
          <p:cNvSpPr txBox="1"/>
          <p:nvPr>
            <p:custDataLst>
              <p:tags r:id="rId4"/>
            </p:custDataLst>
          </p:nvPr>
        </p:nvSpPr>
        <p:spPr>
          <a:xfrm>
            <a:off x="2216150" y="2651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389049" y="4783248"/>
            <a:ext cx="1158340" cy="646232"/>
          </a:xfrm>
          <a:prstGeom prst="rect">
            <a:avLst/>
          </a:prstGeom>
        </p:spPr>
      </p:pic>
      <p:sp>
        <p:nvSpPr>
          <p:cNvPr id="5" name="左箭头 4">
            <a:hlinkClick r:id="rId10" action="ppaction://hlinksldjump"/>
          </p:cNvPr>
          <p:cNvSpPr/>
          <p:nvPr/>
        </p:nvSpPr>
        <p:spPr>
          <a:xfrm>
            <a:off x="11090371" y="610736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4" name="文本框 13"/>
          <p:cNvSpPr txBox="1"/>
          <p:nvPr>
            <p:custDataLst>
              <p:tags r:id="rId6"/>
            </p:custDataLst>
          </p:nvPr>
        </p:nvSpPr>
        <p:spPr>
          <a:xfrm>
            <a:off x="5015865" y="4175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6" name="内容占位符 2"/>
          <p:cNvSpPr>
            <a:spLocks noGrp="1"/>
          </p:cNvSpPr>
          <p:nvPr>
            <p:custDataLst>
              <p:tags r:id="rId1"/>
            </p:custDataLst>
          </p:nvPr>
        </p:nvSpPr>
        <p:spPr>
          <a:xfrm>
            <a:off x="276225" y="86360"/>
            <a:ext cx="1176210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000" b="1" dirty="0">
                <a:latin typeface="微软雅黑" panose="020B0503020204020204" pitchFamily="34" charset="-122"/>
                <a:ea typeface="微软雅黑" panose="020B0503020204020204" pitchFamily="34" charset="-122"/>
              </a:rPr>
              <a:t>43.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文章结构题。根据上文“</a:t>
            </a:r>
            <a:r>
              <a:rPr lang="en-US" altLang="zh-CN" sz="2000" b="1" dirty="0">
                <a:latin typeface="微软雅黑" panose="020B0503020204020204" pitchFamily="34" charset="-122"/>
                <a:ea typeface="微软雅黑" panose="020B0503020204020204" pitchFamily="34" charset="-122"/>
              </a:rPr>
              <a:t>He proudly answered (</a:t>
            </a:r>
            <a:r>
              <a:rPr lang="zh-CN" altLang="en-US" sz="2000" b="1" dirty="0">
                <a:latin typeface="微软雅黑" panose="020B0503020204020204" pitchFamily="34" charset="-122"/>
                <a:ea typeface="微软雅黑" panose="020B0503020204020204" pitchFamily="34" charset="-122"/>
              </a:rPr>
              <a:t>他骄傲地答到</a:t>
            </a:r>
            <a:r>
              <a:rPr lang="en-US" altLang="zh-CN" sz="2000" b="1" dirty="0">
                <a:latin typeface="微软雅黑" panose="020B0503020204020204" pitchFamily="34" charset="-122"/>
                <a:ea typeface="微软雅黑" panose="020B0503020204020204" pitchFamily="34" charset="-122"/>
              </a:rPr>
              <a:t>), ‘Please let me buy eight children’s tickets and two adults’ tickets, so I can take my family to the circus (</a:t>
            </a:r>
            <a:r>
              <a:rPr lang="zh-CN" altLang="en-US" sz="2000" b="1" dirty="0">
                <a:latin typeface="微软雅黑" panose="020B0503020204020204" pitchFamily="34" charset="-122"/>
                <a:ea typeface="微软雅黑" panose="020B0503020204020204" pitchFamily="34" charset="-122"/>
              </a:rPr>
              <a:t>请买六张儿童票和两张成人票，这样我就能带着全家去看马戏团</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以及后文“</a:t>
            </a:r>
            <a:r>
              <a:rPr lang="en-US" altLang="zh-CN" sz="2000" b="1" dirty="0">
                <a:latin typeface="微软雅黑" panose="020B0503020204020204" pitchFamily="34" charset="-122"/>
                <a:ea typeface="微软雅黑" panose="020B0503020204020204" pitchFamily="34" charset="-122"/>
              </a:rPr>
              <a:t>The ticket lady again told him the price (</a:t>
            </a:r>
            <a:r>
              <a:rPr lang="zh-CN" altLang="en-US" sz="2000" b="1" dirty="0">
                <a:latin typeface="微软雅黑" panose="020B0503020204020204" pitchFamily="34" charset="-122"/>
                <a:ea typeface="微软雅黑" panose="020B0503020204020204" pitchFamily="34" charset="-122"/>
              </a:rPr>
              <a:t>售票员再一次告诉他价格</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The ticket lady told him the price (</a:t>
            </a:r>
            <a:r>
              <a:rPr lang="zh-CN" altLang="en-US" sz="2000" b="1" dirty="0">
                <a:latin typeface="微软雅黑" panose="020B0503020204020204" pitchFamily="34" charset="-122"/>
                <a:ea typeface="微软雅黑" panose="020B0503020204020204" pitchFamily="34" charset="-122"/>
              </a:rPr>
              <a:t>售票员告诉他价格</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a:t>
            </a:r>
          </a:p>
          <a:p>
            <a:pPr marL="0" indent="0">
              <a:buNone/>
            </a:pPr>
            <a:r>
              <a:rPr lang="en-US" altLang="zh-CN" sz="2000" b="1" dirty="0">
                <a:latin typeface="微软雅黑" panose="020B0503020204020204" pitchFamily="34" charset="-122"/>
                <a:ea typeface="微软雅黑" panose="020B0503020204020204" pitchFamily="34" charset="-122"/>
              </a:rPr>
              <a:t>44.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文章结构题。根据上文“</a:t>
            </a:r>
            <a:r>
              <a:rPr lang="en-US" altLang="zh-CN" sz="2000" b="1" dirty="0">
                <a:latin typeface="微软雅黑" panose="020B0503020204020204" pitchFamily="34" charset="-122"/>
                <a:ea typeface="微软雅黑" panose="020B0503020204020204" pitchFamily="34" charset="-122"/>
              </a:rPr>
              <a:t>The man obviously didn’t have enough money (</a:t>
            </a:r>
            <a:r>
              <a:rPr lang="zh-CN" altLang="en-US" sz="2000" b="1" dirty="0">
                <a:latin typeface="微软雅黑" panose="020B0503020204020204" pitchFamily="34" charset="-122"/>
                <a:ea typeface="微软雅黑" panose="020B0503020204020204" pitchFamily="34" charset="-122"/>
              </a:rPr>
              <a:t>这个男人明显没有足够的钱</a:t>
            </a:r>
            <a:r>
              <a:rPr lang="en-US" altLang="zh-CN" sz="2000" b="1" dirty="0">
                <a:latin typeface="微软雅黑" panose="020B0503020204020204" pitchFamily="34" charset="-122"/>
                <a:ea typeface="微软雅黑" panose="020B0503020204020204" pitchFamily="34" charset="-122"/>
              </a:rPr>
              <a:t>). But how could he tell his children the bad news (</a:t>
            </a:r>
            <a:r>
              <a:rPr lang="zh-CN" altLang="en-US" sz="2000" b="1" dirty="0">
                <a:latin typeface="微软雅黑" panose="020B0503020204020204" pitchFamily="34" charset="-122"/>
                <a:ea typeface="微软雅黑" panose="020B0503020204020204" pitchFamily="34" charset="-122"/>
              </a:rPr>
              <a:t>但是他如何告诉他的孩子们这个坏消息</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以及下文“</a:t>
            </a:r>
            <a:r>
              <a:rPr lang="en-US" altLang="zh-CN" sz="2000" b="1" dirty="0">
                <a:latin typeface="微软雅黑" panose="020B0503020204020204" pitchFamily="34" charset="-122"/>
                <a:ea typeface="微软雅黑" panose="020B0503020204020204" pitchFamily="34" charset="-122"/>
              </a:rPr>
              <a:t>We were not rich ourselves at all (</a:t>
            </a:r>
            <a:r>
              <a:rPr lang="zh-CN" altLang="en-US" sz="2000" b="1" dirty="0">
                <a:latin typeface="微软雅黑" panose="020B0503020204020204" pitchFamily="34" charset="-122"/>
                <a:ea typeface="微软雅黑" panose="020B0503020204020204" pitchFamily="34" charset="-122"/>
              </a:rPr>
              <a:t>我们自己也并不富裕）</a:t>
            </a:r>
            <a:r>
              <a:rPr lang="en-US" altLang="zh-CN" sz="2000" b="1" dirty="0">
                <a:latin typeface="微软雅黑" panose="020B0503020204020204" pitchFamily="34" charset="-122"/>
                <a:ea typeface="微软雅黑" panose="020B0503020204020204" pitchFamily="34" charset="-122"/>
              </a:rPr>
              <a:t>!”“He then tapped the man on the shoulder and said (</a:t>
            </a:r>
            <a:r>
              <a:rPr lang="zh-CN" altLang="en-US" sz="2000" b="1" dirty="0">
                <a:latin typeface="微软雅黑" panose="020B0503020204020204" pitchFamily="34" charset="-122"/>
                <a:ea typeface="微软雅黑" panose="020B0503020204020204" pitchFamily="34" charset="-122"/>
              </a:rPr>
              <a:t>他拍了拍那个男人肩，说道</a:t>
            </a:r>
            <a:r>
              <a:rPr lang="en-US" altLang="zh-CN" sz="2000" b="1" dirty="0">
                <a:latin typeface="微软雅黑" panose="020B0503020204020204" pitchFamily="34" charset="-122"/>
                <a:ea typeface="微软雅黑" panose="020B0503020204020204" pitchFamily="34" charset="-122"/>
              </a:rPr>
              <a:t>), ‘Excuse me (</a:t>
            </a:r>
            <a:r>
              <a:rPr lang="zh-CN" altLang="en-US" sz="2000" b="1" dirty="0">
                <a:latin typeface="微软雅黑" panose="020B0503020204020204" pitchFamily="34" charset="-122"/>
                <a:ea typeface="微软雅黑" panose="020B0503020204020204" pitchFamily="34" charset="-122"/>
              </a:rPr>
              <a:t>打扰了</a:t>
            </a:r>
            <a:r>
              <a:rPr lang="en-US" altLang="zh-CN" sz="2000" b="1" dirty="0">
                <a:latin typeface="微软雅黑" panose="020B0503020204020204" pitchFamily="34" charset="-122"/>
                <a:ea typeface="微软雅黑" panose="020B0503020204020204" pitchFamily="34" charset="-122"/>
              </a:rPr>
              <a:t>), sir (</a:t>
            </a:r>
            <a:r>
              <a:rPr lang="zh-CN" altLang="en-US" sz="2000" b="1" dirty="0">
                <a:latin typeface="微软雅黑" panose="020B0503020204020204" pitchFamily="34" charset="-122"/>
                <a:ea typeface="微软雅黑" panose="020B0503020204020204" pitchFamily="34" charset="-122"/>
              </a:rPr>
              <a:t>先生</a:t>
            </a:r>
            <a:r>
              <a:rPr lang="en-US" altLang="zh-CN" sz="2000" b="1" dirty="0">
                <a:latin typeface="微软雅黑" panose="020B0503020204020204" pitchFamily="34" charset="-122"/>
                <a:ea typeface="微软雅黑" panose="020B0503020204020204" pitchFamily="34" charset="-122"/>
              </a:rPr>
              <a:t>), you dropped this (</a:t>
            </a:r>
            <a:r>
              <a:rPr lang="zh-CN" altLang="en-US" sz="2000" b="1" dirty="0">
                <a:latin typeface="微软雅黑" panose="020B0503020204020204" pitchFamily="34" charset="-122"/>
                <a:ea typeface="微软雅黑" panose="020B0503020204020204" pitchFamily="34" charset="-122"/>
              </a:rPr>
              <a:t>你的钱掉了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E</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Seeing this, my dad took a $20 note from his pocket and dropped it on the ground (</a:t>
            </a:r>
            <a:r>
              <a:rPr lang="zh-CN" altLang="en-US" sz="2000" b="1" dirty="0">
                <a:latin typeface="微软雅黑" panose="020B0503020204020204" pitchFamily="34" charset="-122"/>
                <a:ea typeface="微软雅黑" panose="020B0503020204020204" pitchFamily="34" charset="-122"/>
              </a:rPr>
              <a:t>看到这一幕，我的父亲从口袋取出</a:t>
            </a:r>
            <a:r>
              <a:rPr lang="en-US" altLang="zh-CN" sz="2000" b="1" dirty="0">
                <a:latin typeface="微软雅黑" panose="020B0503020204020204" pitchFamily="34" charset="-122"/>
                <a:ea typeface="微软雅黑" panose="020B0503020204020204" pitchFamily="34" charset="-122"/>
              </a:rPr>
              <a:t>20</a:t>
            </a:r>
            <a:r>
              <a:rPr lang="zh-CN" altLang="en-US" sz="2000" b="1" dirty="0">
                <a:latin typeface="微软雅黑" panose="020B0503020204020204" pitchFamily="34" charset="-122"/>
                <a:ea typeface="微软雅黑" panose="020B0503020204020204" pitchFamily="34" charset="-122"/>
              </a:rPr>
              <a:t>美元，把它扔到地上</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E</a:t>
            </a:r>
            <a:r>
              <a:rPr lang="zh-CN" altLang="en-US" sz="2000" b="1" dirty="0">
                <a:latin typeface="微软雅黑" panose="020B0503020204020204" pitchFamily="34" charset="-122"/>
                <a:ea typeface="微软雅黑" panose="020B0503020204020204" pitchFamily="34" charset="-122"/>
              </a:rPr>
              <a:t>。</a:t>
            </a:r>
          </a:p>
          <a:p>
            <a:pPr marL="0" indent="0">
              <a:buNone/>
            </a:pPr>
            <a:r>
              <a:rPr lang="en-US" altLang="zh-CN" sz="2000" b="1" dirty="0">
                <a:latin typeface="微软雅黑" panose="020B0503020204020204" pitchFamily="34" charset="-122"/>
                <a:ea typeface="微软雅黑" panose="020B0503020204020204" pitchFamily="34" charset="-122"/>
              </a:rPr>
              <a:t>45.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归纳总结题。根据全文以及上文中“</a:t>
            </a:r>
            <a:r>
              <a:rPr lang="en-US" altLang="zh-CN" sz="2000" b="1" dirty="0">
                <a:latin typeface="微软雅黑" panose="020B0503020204020204" pitchFamily="34" charset="-122"/>
                <a:ea typeface="微软雅黑" panose="020B0503020204020204" pitchFamily="34" charset="-122"/>
              </a:rPr>
              <a:t>He picked up the money (</a:t>
            </a:r>
            <a:r>
              <a:rPr lang="zh-CN" altLang="en-US" sz="2000" b="1" dirty="0">
                <a:latin typeface="微软雅黑" panose="020B0503020204020204" pitchFamily="34" charset="-122"/>
                <a:ea typeface="微软雅黑" panose="020B0503020204020204" pitchFamily="34" charset="-122"/>
              </a:rPr>
              <a:t>他捡起钱</a:t>
            </a:r>
            <a:r>
              <a:rPr lang="en-US" altLang="zh-CN" sz="2000" b="1" dirty="0">
                <a:latin typeface="微软雅黑" panose="020B0503020204020204" pitchFamily="34" charset="-122"/>
                <a:ea typeface="微软雅黑" panose="020B0503020204020204" pitchFamily="34" charset="-122"/>
              </a:rPr>
              <a:t>), looked straight into my dad’s eyes (</a:t>
            </a:r>
            <a:r>
              <a:rPr lang="zh-CN" altLang="en-US" sz="2000" b="1" dirty="0">
                <a:latin typeface="微软雅黑" panose="020B0503020204020204" pitchFamily="34" charset="-122"/>
                <a:ea typeface="微软雅黑" panose="020B0503020204020204" pitchFamily="34" charset="-122"/>
              </a:rPr>
              <a:t>直直地看着我父亲的眼睛</a:t>
            </a:r>
            <a:r>
              <a:rPr lang="en-US" altLang="zh-CN" sz="2000" b="1" dirty="0">
                <a:latin typeface="微软雅黑" panose="020B0503020204020204" pitchFamily="34" charset="-122"/>
                <a:ea typeface="微软雅黑" panose="020B0503020204020204" pitchFamily="34" charset="-122"/>
              </a:rPr>
              <a:t>), and in tears replied (</a:t>
            </a:r>
            <a:r>
              <a:rPr lang="zh-CN" altLang="en-US" sz="2000" b="1" dirty="0">
                <a:latin typeface="微软雅黑" panose="020B0503020204020204" pitchFamily="34" charset="-122"/>
                <a:ea typeface="微软雅黑" panose="020B0503020204020204" pitchFamily="34" charset="-122"/>
              </a:rPr>
              <a:t>哽咽地说</a:t>
            </a:r>
            <a:r>
              <a:rPr lang="en-US" altLang="zh-CN" sz="2000" b="1" dirty="0">
                <a:latin typeface="微软雅黑" panose="020B0503020204020204" pitchFamily="34" charset="-122"/>
                <a:ea typeface="微软雅黑" panose="020B0503020204020204" pitchFamily="34" charset="-122"/>
              </a:rPr>
              <a:t>), ‘Thank you (</a:t>
            </a:r>
            <a:r>
              <a:rPr lang="zh-CN" altLang="en-US" sz="2000" b="1" dirty="0">
                <a:latin typeface="微软雅黑" panose="020B0503020204020204" pitchFamily="34" charset="-122"/>
                <a:ea typeface="微软雅黑" panose="020B0503020204020204" pitchFamily="34" charset="-122"/>
              </a:rPr>
              <a:t>谢谢你</a:t>
            </a:r>
            <a:r>
              <a:rPr lang="en-US" altLang="zh-CN" sz="2000" b="1" dirty="0">
                <a:latin typeface="微软雅黑" panose="020B0503020204020204" pitchFamily="34" charset="-122"/>
                <a:ea typeface="微软雅黑" panose="020B0503020204020204" pitchFamily="34" charset="-122"/>
              </a:rPr>
              <a:t>), sir (</a:t>
            </a:r>
            <a:r>
              <a:rPr lang="zh-CN" altLang="en-US" sz="2000" b="1" dirty="0">
                <a:latin typeface="微软雅黑" panose="020B0503020204020204" pitchFamily="34" charset="-122"/>
                <a:ea typeface="微软雅黑" panose="020B0503020204020204" pitchFamily="34" charset="-122"/>
              </a:rPr>
              <a:t>先生</a:t>
            </a:r>
            <a:r>
              <a:rPr lang="en-US" altLang="zh-CN" sz="2000" b="1" dirty="0">
                <a:latin typeface="微软雅黑" panose="020B0503020204020204" pitchFamily="34" charset="-122"/>
                <a:ea typeface="微软雅黑" panose="020B0503020204020204" pitchFamily="34" charset="-122"/>
              </a:rPr>
              <a:t>), thank you (</a:t>
            </a:r>
            <a:r>
              <a:rPr lang="zh-CN" altLang="en-US" sz="2000" b="1" dirty="0">
                <a:latin typeface="微软雅黑" panose="020B0503020204020204" pitchFamily="34" charset="-122"/>
                <a:ea typeface="微软雅黑" panose="020B0503020204020204" pitchFamily="34" charset="-122"/>
              </a:rPr>
              <a:t>谢谢</a:t>
            </a:r>
            <a:r>
              <a:rPr lang="en-US" altLang="zh-CN" sz="2000" b="1" dirty="0">
                <a:latin typeface="微软雅黑" panose="020B0503020204020204" pitchFamily="34" charset="-122"/>
                <a:ea typeface="微软雅黑" panose="020B0503020204020204" pitchFamily="34" charset="-122"/>
              </a:rPr>
              <a:t>).This really means a lot to me and my family (</a:t>
            </a:r>
            <a:r>
              <a:rPr lang="zh-CN" altLang="en-US" sz="2000" b="1" dirty="0">
                <a:latin typeface="微软雅黑" panose="020B0503020204020204" pitchFamily="34" charset="-122"/>
                <a:ea typeface="微软雅黑" panose="020B0503020204020204" pitchFamily="34" charset="-122"/>
              </a:rPr>
              <a:t>这对我和我的家人来说意义重大</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Although we did not go to the circus that night, we didn’t feel regretful (</a:t>
            </a:r>
            <a:r>
              <a:rPr lang="zh-CN" altLang="en-US" sz="2000" b="1" dirty="0">
                <a:latin typeface="微软雅黑" panose="020B0503020204020204" pitchFamily="34" charset="-122"/>
                <a:ea typeface="微软雅黑" panose="020B0503020204020204" pitchFamily="34" charset="-122"/>
              </a:rPr>
              <a:t>尽管那天我们没能看成马戏团的表演，但我们不感觉遗憾</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a:t>
            </a:r>
            <a:endParaRPr lang="en-US" sz="2000" b="1" dirty="0">
              <a:latin typeface="微软雅黑" panose="020B0503020204020204" pitchFamily="34" charset="-122"/>
              <a:ea typeface="微软雅黑" panose="020B0503020204020204" pitchFamily="34" charset="-122"/>
            </a:endParaRPr>
          </a:p>
        </p:txBody>
      </p:sp>
      <p:grpSp>
        <p:nvGrpSpPr>
          <p:cNvPr id="8" name="Group 4"/>
          <p:cNvGrpSpPr/>
          <p:nvPr/>
        </p:nvGrpSpPr>
        <p:grpSpPr>
          <a:xfrm>
            <a:off x="11045190" y="4854575"/>
            <a:ext cx="1096645" cy="1867535"/>
            <a:chOff x="2577298" y="4016905"/>
            <a:chExt cx="1469899" cy="1671175"/>
          </a:xfrm>
        </p:grpSpPr>
        <p:sp>
          <p:nvSpPr>
            <p:cNvPr id="11"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158872" y="1862109"/>
            <a:ext cx="1181029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Mrs. Brown lived alone in a big house. She was too old to do the cleaning, so the house </a:t>
            </a:r>
          </a:p>
          <a:p>
            <a:pPr algn="just"/>
            <a:r>
              <a:rPr lang="en-US" altLang="zh-CN" sz="2400" dirty="0">
                <a:latin typeface="Times New Roman" panose="02020603050405020304" pitchFamily="18" charset="0"/>
                <a:cs typeface="Times New Roman" panose="02020603050405020304" pitchFamily="18" charset="0"/>
              </a:rPr>
              <a:t>was always dirty. She wanted to sell it, but no one would buy it,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she decided to rent some rooms out</a:t>
            </a:r>
            <a:r>
              <a:rPr lang="en-US" altLang="zh-CN" sz="2400" u="sng" dirty="0">
                <a:latin typeface="Times New Roman" panose="02020603050405020304" pitchFamily="18" charset="0"/>
                <a:cs typeface="Times New Roman" panose="02020603050405020304" pitchFamily="18" charset="0"/>
              </a:rPr>
              <a:t> 47                  </a:t>
            </a:r>
            <a:r>
              <a:rPr lang="en-US" altLang="zh-CN" sz="2400" dirty="0">
                <a:latin typeface="Times New Roman" panose="02020603050405020304" pitchFamily="18" charset="0"/>
                <a:cs typeface="Times New Roman" panose="02020603050405020304" pitchFamily="18" charset="0"/>
              </a:rPr>
              <a:t>(make) some money. She advertised in the newspaper and rented the rooms to the first person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called. He was a young man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Mick. He was tall and fat, and had little hair. One day, Mrs. Brown’s daughter Hillary came to visit.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she saw Mick, she was scared. “Mom, he looks like a criminal (</a:t>
            </a:r>
            <a:r>
              <a:rPr lang="zh-CN" altLang="en-US" sz="2400" dirty="0">
                <a:latin typeface="Times New Roman" panose="02020603050405020304" pitchFamily="18" charset="0"/>
                <a:cs typeface="Times New Roman" panose="02020603050405020304" pitchFamily="18" charset="0"/>
              </a:rPr>
              <a:t>罪犯</a:t>
            </a:r>
            <a:r>
              <a:rPr lang="en-US" altLang="zh-CN" sz="2400" dirty="0">
                <a:latin typeface="Times New Roman" panose="02020603050405020304" pitchFamily="18" charset="0"/>
                <a:cs typeface="Times New Roman" panose="02020603050405020304" pitchFamily="18" charset="0"/>
              </a:rPr>
              <a:t>). You must be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(care).” she said.</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8777830" y="29663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29889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568950" y="2586247"/>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make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737600" y="2198467"/>
            <a:ext cx="747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624912" y="372537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9110" y="407810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morning, Garden Hotel. __________?</a:t>
            </a:r>
          </a:p>
          <a:p>
            <a:r>
              <a:rPr lang="en-US" altLang="zh-CN" sz="2800" b="1" dirty="0">
                <a:latin typeface="微软雅黑" panose="020B0503020204020204" pitchFamily="34" charset="-122"/>
                <a:ea typeface="微软雅黑" panose="020B0503020204020204" pitchFamily="34" charset="-122"/>
              </a:rPr>
              <a:t>    W: Yes, I’d like to book a double room.</a:t>
            </a:r>
          </a:p>
          <a:p>
            <a:r>
              <a:rPr lang="en-US" altLang="zh-CN" sz="2800" b="1" dirty="0">
                <a:latin typeface="微软雅黑" panose="020B0503020204020204" pitchFamily="34" charset="-122"/>
                <a:ea typeface="微软雅黑" panose="020B0503020204020204" pitchFamily="34" charset="-122"/>
              </a:rPr>
              <a:t>A. Can I help you 		B. What’s the matter </a:t>
            </a:r>
          </a:p>
          <a:p>
            <a:r>
              <a:rPr lang="en-US" altLang="zh-CN" sz="2800" b="1" dirty="0">
                <a:latin typeface="微软雅黑" panose="020B0503020204020204" pitchFamily="34" charset="-122"/>
                <a:ea typeface="微软雅黑" panose="020B0503020204020204" pitchFamily="34" charset="-122"/>
              </a:rPr>
              <a:t>C. What do you want 	D. What’s your name</a:t>
            </a:r>
          </a:p>
        </p:txBody>
      </p:sp>
      <p:sp>
        <p:nvSpPr>
          <p:cNvPr id="11" name="文本框 10"/>
          <p:cNvSpPr txBox="1"/>
          <p:nvPr/>
        </p:nvSpPr>
        <p:spPr>
          <a:xfrm>
            <a:off x="7829351" y="57781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根据上下文可知这是预订酒店房间的对话，服务员礼貌用语为“Can I </a:t>
            </a:r>
          </a:p>
          <a:p>
            <a:r>
              <a:rPr sz="2400" dirty="0">
                <a:latin typeface="微软雅黑" panose="020B0503020204020204" pitchFamily="34" charset="-122"/>
                <a:ea typeface="微软雅黑" panose="020B0503020204020204" pitchFamily="34" charset="-122"/>
              </a:rPr>
              <a:t>help you”。故选A。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【解析】本题考查连词，上下文中的“她想卖掉房子，可是没人买”和“她决定将一些房间出租出去”是因果关系。</a:t>
            </a:r>
          </a:p>
          <a:p>
            <a:pPr marL="0" indent="0">
              <a:buNone/>
            </a:pPr>
            <a:r>
              <a:rPr sz="2400" b="1" dirty="0">
                <a:latin typeface="微软雅黑" panose="020B0503020204020204" pitchFamily="34" charset="-122"/>
                <a:ea typeface="微软雅黑" panose="020B0503020204020204" pitchFamily="34" charset="-122"/>
              </a:rPr>
              <a:t>47. 【解析】本题考查非谓语动词，根据句意“她决定将一些房间出租出去是为了赚钱”，所以不定式to make some money表示出租房屋的目的。</a:t>
            </a:r>
          </a:p>
          <a:p>
            <a:pPr marL="0" indent="0">
              <a:buNone/>
            </a:pPr>
            <a:r>
              <a:rPr sz="2400" b="1" dirty="0">
                <a:latin typeface="微软雅黑" panose="020B0503020204020204" pitchFamily="34" charset="-122"/>
                <a:ea typeface="微软雅黑" panose="020B0503020204020204" pitchFamily="34" charset="-122"/>
              </a:rPr>
              <a:t>48. 【解析】本题考查定语从句，分析句子结构可知，“ </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called”是作定语修饰先行词person，意为“她在报纸上刊登广告，并把房子租给第一个打电话的人”，而person前有序数词the first修饰，所以宜用关系代词that。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考查非谓语动词，过去分词短语“</a:t>
            </a:r>
            <a:r>
              <a:rPr lang="en-US" altLang="zh-CN" sz="2400" b="1" dirty="0">
                <a:latin typeface="微软雅黑" panose="020B0503020204020204" pitchFamily="34" charset="-122"/>
                <a:ea typeface="微软雅黑" panose="020B0503020204020204" pitchFamily="34" charset="-122"/>
              </a:rPr>
              <a:t>a man called Mick”</a:t>
            </a:r>
            <a:r>
              <a:rPr lang="zh-CN" altLang="en-US" sz="2400" b="1" dirty="0">
                <a:latin typeface="微软雅黑" panose="020B0503020204020204" pitchFamily="34" charset="-122"/>
                <a:ea typeface="微软雅黑" panose="020B0503020204020204" pitchFamily="34" charset="-122"/>
              </a:rPr>
              <a:t>表示“一个叫</a:t>
            </a:r>
          </a:p>
          <a:p>
            <a:pPr marL="0" indent="0">
              <a:buNone/>
            </a:pPr>
            <a:r>
              <a:rPr lang="zh-CN" altLang="en-US" sz="2400" b="1" dirty="0">
                <a:latin typeface="微软雅黑" panose="020B0503020204020204" pitchFamily="34" charset="-122"/>
                <a:ea typeface="微软雅黑" panose="020B0503020204020204" pitchFamily="34" charset="-122"/>
              </a:rPr>
              <a:t>做迈克的男人”。</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考查连词，根据句意“当她见到迈克时，她很害怕”，得知</a:t>
            </a:r>
            <a:endParaRPr lang="en-US" altLang="zh-CN" sz="2400" b="1" dirty="0">
              <a:latin typeface="微软雅黑" panose="020B0503020204020204" pitchFamily="34" charset="-122"/>
              <a:ea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she saw Mick,”</a:t>
            </a:r>
            <a:r>
              <a:rPr lang="zh-CN" altLang="en-US" sz="2400" b="1" dirty="0">
                <a:latin typeface="微软雅黑" panose="020B0503020204020204" pitchFamily="34" charset="-122"/>
                <a:ea typeface="微软雅黑" panose="020B0503020204020204" pitchFamily="34" charset="-122"/>
              </a:rPr>
              <a:t>是一个时间状语从句。</a:t>
            </a: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考查词性转换，根据句意“你必须要小心”，得知</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后要加</a:t>
            </a:r>
            <a:r>
              <a:rPr lang="en-US" altLang="zh-CN" sz="2400" b="1" dirty="0">
                <a:latin typeface="微软雅黑" panose="020B0503020204020204" pitchFamily="34" charset="-122"/>
                <a:ea typeface="微软雅黑" panose="020B0503020204020204" pitchFamily="34" charset="-122"/>
              </a:rPr>
              <a:t>care</a:t>
            </a:r>
            <a:r>
              <a:rPr lang="zh-CN" altLang="en-US" sz="2400" b="1" dirty="0">
                <a:latin typeface="微软雅黑" panose="020B0503020204020204" pitchFamily="34" charset="-122"/>
                <a:ea typeface="微软雅黑" panose="020B0503020204020204" pitchFamily="34" charset="-122"/>
              </a:rPr>
              <a:t>的</a:t>
            </a:r>
          </a:p>
          <a:p>
            <a:pPr marL="0" indent="0">
              <a:buNone/>
            </a:pPr>
            <a:r>
              <a:rPr lang="zh-CN" altLang="en-US" sz="2400" b="1" dirty="0">
                <a:latin typeface="微软雅黑" panose="020B0503020204020204" pitchFamily="34" charset="-122"/>
                <a:ea typeface="微软雅黑" panose="020B0503020204020204" pitchFamily="34" charset="-122"/>
              </a:rPr>
              <a:t>形容词形式</a:t>
            </a:r>
            <a:r>
              <a:rPr lang="en-US" altLang="zh-CN" sz="2400" b="1" dirty="0">
                <a:latin typeface="微软雅黑" panose="020B0503020204020204" pitchFamily="34" charset="-122"/>
                <a:ea typeface="微软雅黑" panose="020B0503020204020204" pitchFamily="34" charset="-122"/>
              </a:rPr>
              <a:t>careful</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5752" y="376837"/>
            <a:ext cx="11572023"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Hillary didn’t visit again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three months later. When she arrived, she couldn’t believe her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(eye). The house was clean and beautiful. Mrs. Brown was cooking and Mick was planting some flowers. </a:t>
            </a:r>
          </a:p>
          <a:p>
            <a:pPr algn="just"/>
            <a:r>
              <a:rPr lang="en-US" altLang="zh-CN" sz="2400" dirty="0">
                <a:latin typeface="Times New Roman" panose="02020603050405020304" pitchFamily="18" charset="0"/>
                <a:cs typeface="Times New Roman" panose="02020603050405020304" pitchFamily="18" charset="0"/>
              </a:rPr>
              <a:t>      Hillary said, “Mom, your house looks so different now.” </a:t>
            </a:r>
          </a:p>
          <a:p>
            <a:pPr algn="just"/>
            <a:r>
              <a:rPr lang="en-US" altLang="zh-CN" sz="2400" dirty="0">
                <a:latin typeface="Times New Roman" panose="02020603050405020304" pitchFamily="18" charset="0"/>
                <a:cs typeface="Times New Roman" panose="02020603050405020304" pitchFamily="18" charset="0"/>
              </a:rPr>
              <a:t>      “Yes. Mick helped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(my) a lot,” Mrs. Brown said “He’ s quite different from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you think!”</a:t>
            </a:r>
          </a:p>
        </p:txBody>
      </p:sp>
      <p:sp>
        <p:nvSpPr>
          <p:cNvPr id="9" name="文本框 8"/>
          <p:cNvSpPr txBox="1"/>
          <p:nvPr/>
        </p:nvSpPr>
        <p:spPr>
          <a:xfrm>
            <a:off x="3874577" y="1858945"/>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019916" y="74224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eyes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11750" y="376837"/>
            <a:ext cx="1476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until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86252" y="22085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考查连词，固定句型“</a:t>
            </a:r>
            <a:r>
              <a:rPr lang="en-US" altLang="zh-CN" sz="2400" b="1" dirty="0">
                <a:latin typeface="微软雅黑" panose="020B0503020204020204" pitchFamily="34" charset="-122"/>
                <a:ea typeface="微软雅黑" panose="020B0503020204020204" pitchFamily="34" charset="-122"/>
              </a:rPr>
              <a:t>not…until…”</a:t>
            </a:r>
            <a:r>
              <a:rPr lang="zh-CN" altLang="en-US" sz="2400" b="1" dirty="0">
                <a:latin typeface="微软雅黑" panose="020B0503020204020204" pitchFamily="34" charset="-122"/>
                <a:ea typeface="微软雅黑" panose="020B0503020204020204" pitchFamily="34" charset="-122"/>
              </a:rPr>
              <a:t>表示“直到</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才</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考查名词，根据句意“她不能相信自己的眼睛”和一般常识可知名词</a:t>
            </a:r>
            <a:r>
              <a:rPr lang="en-US" altLang="zh-CN" sz="2400" b="1" dirty="0">
                <a:latin typeface="微软雅黑" panose="020B0503020204020204" pitchFamily="34" charset="-122"/>
                <a:ea typeface="微软雅黑" panose="020B0503020204020204" pitchFamily="34" charset="-122"/>
              </a:rPr>
              <a:t>eye</a:t>
            </a:r>
            <a:r>
              <a:rPr lang="zh-CN" altLang="en-US" sz="2400" b="1" dirty="0">
                <a:latin typeface="微软雅黑" panose="020B0503020204020204" pitchFamily="34" charset="-122"/>
                <a:ea typeface="微软雅黑" panose="020B0503020204020204" pitchFamily="34" charset="-122"/>
              </a:rPr>
              <a:t>要用复数形式。</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考查代词，分析句子结构可知“我”在句中做动词“</a:t>
            </a:r>
            <a:r>
              <a:rPr lang="en-US" altLang="zh-CN" sz="2400" b="1" dirty="0">
                <a:latin typeface="微软雅黑" panose="020B0503020204020204" pitchFamily="34" charset="-122"/>
                <a:ea typeface="微软雅黑" panose="020B0503020204020204" pitchFamily="34" charset="-122"/>
              </a:rPr>
              <a:t>help”</a:t>
            </a:r>
            <a:r>
              <a:rPr lang="zh-CN" altLang="en-US" sz="2400" b="1" dirty="0">
                <a:latin typeface="微软雅黑" panose="020B0503020204020204" pitchFamily="34" charset="-122"/>
                <a:ea typeface="微软雅黑" panose="020B0503020204020204" pitchFamily="34" charset="-122"/>
              </a:rPr>
              <a:t>的宾语，所以要使用宾格形式</a:t>
            </a:r>
            <a:r>
              <a:rPr lang="en-US" altLang="zh-CN" sz="2400" b="1" dirty="0">
                <a:latin typeface="微软雅黑" panose="020B0503020204020204" pitchFamily="34" charset="-122"/>
                <a:ea typeface="微软雅黑" panose="020B0503020204020204" pitchFamily="34" charset="-122"/>
              </a:rPr>
              <a:t>me</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考查名词性从句，根据句意“他和你想像的很不同”，得知</a:t>
            </a:r>
            <a:r>
              <a:rPr lang="en-US" altLang="zh-CN" sz="2400" b="1" dirty="0">
                <a:latin typeface="微软雅黑" panose="020B0503020204020204" pitchFamily="34" charset="-122"/>
                <a:ea typeface="微软雅黑" panose="020B0503020204020204" pitchFamily="34" charset="-122"/>
              </a:rPr>
              <a:t>what you think</a:t>
            </a:r>
            <a:r>
              <a:rPr lang="zh-CN" altLang="en-US" sz="2400" b="1" dirty="0">
                <a:latin typeface="微软雅黑" panose="020B0503020204020204" pitchFamily="34" charset="-122"/>
                <a:ea typeface="微软雅黑" panose="020B0503020204020204" pitchFamily="34" charset="-122"/>
              </a:rPr>
              <a:t>在介词</a:t>
            </a:r>
            <a:r>
              <a:rPr lang="en-US" altLang="zh-CN" sz="2400" b="1" dirty="0">
                <a:latin typeface="微软雅黑" panose="020B0503020204020204" pitchFamily="34" charset="-122"/>
                <a:ea typeface="微软雅黑" panose="020B0503020204020204" pitchFamily="34" charset="-122"/>
              </a:rPr>
              <a:t>from</a:t>
            </a:r>
            <a:r>
              <a:rPr lang="zh-CN" altLang="en-US" sz="2400" b="1" dirty="0">
                <a:latin typeface="微软雅黑" panose="020B0503020204020204" pitchFamily="34" charset="-122"/>
                <a:ea typeface="微软雅黑" panose="020B0503020204020204" pitchFamily="34" charset="-122"/>
              </a:rPr>
              <a:t>后面，做宾语从句。</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66. I will tell him the good news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他一回来</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67. 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尽管他已经竭尽全力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failed to win the race.</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68.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这本小说是否值得一看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being discussed.</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69. Is it the reason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为什么他拒绝了我们的帮助</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70. Our coach suggests that 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我们星期三举行足球比赛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679237" y="4580239"/>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we (should) hold a football match on Wednesday</a:t>
            </a:r>
          </a:p>
        </p:txBody>
      </p:sp>
      <p:sp>
        <p:nvSpPr>
          <p:cNvPr id="9" name="文本框 8"/>
          <p:cNvSpPr txBox="1"/>
          <p:nvPr/>
        </p:nvSpPr>
        <p:spPr>
          <a:xfrm>
            <a:off x="903707" y="305710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Whether the book is worth reading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81855" y="1949281"/>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Although/Though he had tried his best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07658" y="1304418"/>
            <a:ext cx="59220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he comes back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736706" y="4005565"/>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 he refused our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5" y="635764"/>
            <a:ext cx="10521015"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61.【写作内容】假设你是李华，10月9日早上你在学校餐厅捡到一个手提袋，内有物品若干。请用英语写一则招领启事，告诉失主课后打电话与你联系或者来学生中心认领，你的电话号码是1234567。</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【写作要求】正文约40个英文单词，文中不可出现你所在学校的校名和你自己的真实姓名等信息。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64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Found</a:t>
            </a:r>
          </a:p>
          <a:p>
            <a:pPr marL="0" indent="0" algn="r">
              <a:buNone/>
            </a:pPr>
            <a:r>
              <a:rPr lang="en-US" altLang="zh-CN" sz="2400" b="1" dirty="0">
                <a:latin typeface="微软雅黑" panose="020B0503020204020204" pitchFamily="34" charset="-122"/>
                <a:ea typeface="微软雅黑" panose="020B0503020204020204" pitchFamily="34" charset="-122"/>
              </a:rPr>
              <a:t>October 9th</a:t>
            </a:r>
          </a:p>
          <a:p>
            <a:pPr marL="0" indent="0" algn="just">
              <a:buNone/>
            </a:pPr>
            <a:r>
              <a:rPr lang="en-US" altLang="zh-CN" sz="2400" b="1" dirty="0">
                <a:latin typeface="微软雅黑" panose="020B0503020204020204" pitchFamily="34" charset="-122"/>
                <a:ea typeface="微软雅黑" panose="020B0503020204020204" pitchFamily="34" charset="-122"/>
              </a:rPr>
              <a:t>     I happened to find a yellow handbag in the school dining room on the morning of October 9th. Inside there are some books, two membership cards and some money. The loser is expected to contact Li Hua with the telephone number 1234567 or come to the students’ center to claim it.</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3022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1028947"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skating after school.</a:t>
            </a:r>
          </a:p>
          <a:p>
            <a:r>
              <a:rPr lang="en-US" altLang="zh-CN" sz="2800" b="1" dirty="0">
                <a:latin typeface="微软雅黑" panose="020B0503020204020204" pitchFamily="34" charset="-122"/>
                <a:ea typeface="微软雅黑" panose="020B0503020204020204" pitchFamily="34" charset="-122"/>
              </a:rPr>
              <a:t>    W: __________. Call me at any time.</a:t>
            </a:r>
          </a:p>
          <a:p>
            <a:r>
              <a:rPr lang="en-US" altLang="zh-CN" sz="2800" b="1" dirty="0">
                <a:latin typeface="微软雅黑" panose="020B0503020204020204" pitchFamily="34" charset="-122"/>
                <a:ea typeface="微软雅黑" panose="020B0503020204020204" pitchFamily="34" charset="-122"/>
              </a:rPr>
              <a:t>A. Wait a moment		 B. Sounds good </a:t>
            </a:r>
          </a:p>
          <a:p>
            <a:r>
              <a:rPr lang="en-US" altLang="zh-CN" sz="2800" b="1" dirty="0">
                <a:latin typeface="微软雅黑" panose="020B0503020204020204" pitchFamily="34" charset="-122"/>
                <a:ea typeface="微软雅黑" panose="020B0503020204020204" pitchFamily="34" charset="-122"/>
              </a:rPr>
              <a:t>C. That depends 		 D. What for</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解析：前面的人说“我们放学后去滑冰”，根据答语“随时打电话给我”可</a:t>
            </a:r>
          </a:p>
          <a:p>
            <a:r>
              <a:rPr lang="zh-CN" altLang="en-US" sz="2400" dirty="0">
                <a:latin typeface="微软雅黑" panose="020B0503020204020204" pitchFamily="34" charset="-122"/>
                <a:ea typeface="微软雅黑" panose="020B0503020204020204" pitchFamily="34" charset="-122"/>
              </a:rPr>
              <a:t>知，说话人同意这个提议。故选B。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will not go swimming in the sea __________ the weather is fine. </a:t>
            </a:r>
          </a:p>
          <a:p>
            <a:r>
              <a:rPr lang="en-US" altLang="zh-CN" sz="2400" b="1" dirty="0">
                <a:latin typeface="微软雅黑" panose="020B0503020204020204" pitchFamily="34" charset="-122"/>
                <a:ea typeface="微软雅黑" panose="020B0503020204020204" pitchFamily="34" charset="-122"/>
              </a:rPr>
              <a:t>	A. when 	B. unless 	C. while 	D. because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解析：本题是连词的考查。根据句意“我们不会去海里游泳，除非天气好”，</a:t>
            </a:r>
          </a:p>
          <a:p>
            <a:r>
              <a:rPr lang="zh-CN" altLang="en-US" sz="2400" dirty="0">
                <a:latin typeface="微软雅黑" panose="020B0503020204020204" pitchFamily="34" charset="-122"/>
                <a:ea typeface="微软雅黑" panose="020B0503020204020204" pitchFamily="34" charset="-122"/>
              </a:rPr>
              <a:t>用unless引导条件状语从句，故选B。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Work hard, __________ you’ll pass the exam. </a:t>
            </a:r>
          </a:p>
          <a:p>
            <a:r>
              <a:rPr lang="en-US" altLang="zh-CN" sz="2400" b="1" dirty="0">
                <a:latin typeface="微软雅黑" panose="020B0503020204020204" pitchFamily="34" charset="-122"/>
                <a:ea typeface="微软雅黑" panose="020B0503020204020204" pitchFamily="34" charset="-122"/>
              </a:rPr>
              <a:t>	A. or 		B. for		 C. and 		D. but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解析：本题是对并列句的考查。根据句意“努力学习，你才能通过考试”，表</a:t>
            </a:r>
          </a:p>
          <a:p>
            <a:r>
              <a:rPr lang="zh-CN" altLang="en-US" sz="2400" dirty="0">
                <a:latin typeface="微软雅黑" panose="020B0503020204020204" pitchFamily="34" charset="-122"/>
                <a:ea typeface="微软雅黑" panose="020B0503020204020204" pitchFamily="34" charset="-122"/>
              </a:rPr>
              <a:t>顺承用and，故选C。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She heard a terrible noise, __________ brought her heart into her </a:t>
            </a:r>
          </a:p>
          <a:p>
            <a:r>
              <a:rPr lang="en-US" altLang="zh-CN" sz="2400" b="1" dirty="0">
                <a:latin typeface="微软雅黑" panose="020B0503020204020204" pitchFamily="34" charset="-122"/>
                <a:ea typeface="微软雅黑" panose="020B0503020204020204" pitchFamily="34" charset="-122"/>
              </a:rPr>
              <a:t>               mouth.</a:t>
            </a:r>
          </a:p>
          <a:p>
            <a:r>
              <a:rPr lang="en-US" altLang="zh-CN" sz="2400" b="1" dirty="0">
                <a:latin typeface="微软雅黑" panose="020B0503020204020204" pitchFamily="34" charset="-122"/>
                <a:ea typeface="微软雅黑" panose="020B0503020204020204" pitchFamily="34" charset="-122"/>
              </a:rPr>
              <a:t>	A. it		 B. which 		C. this		 D. that</a:t>
            </a:r>
          </a:p>
        </p:txBody>
      </p:sp>
      <p:sp>
        <p:nvSpPr>
          <p:cNvPr id="7" name="文本框 6"/>
          <p:cNvSpPr txBox="1"/>
          <p:nvPr/>
        </p:nvSpPr>
        <p:spPr>
          <a:xfrm>
            <a:off x="464050" y="102750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本题是对定语从句的考查。which用来引导非限定定语从句，代替前面</a:t>
            </a:r>
          </a:p>
          <a:p>
            <a:r>
              <a:rPr sz="2400" dirty="0">
                <a:latin typeface="微软雅黑" panose="020B0503020204020204" pitchFamily="34" charset="-122"/>
                <a:ea typeface="微软雅黑" panose="020B0503020204020204" pitchFamily="34" charset="-122"/>
              </a:rPr>
              <a:t>的整句话，故选B。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Don’t give up your dream whatever happens, __________? </a:t>
            </a:r>
          </a:p>
          <a:p>
            <a:r>
              <a:rPr lang="en-US" altLang="zh-CN" sz="2400" b="1" dirty="0">
                <a:latin typeface="微软雅黑" panose="020B0503020204020204" pitchFamily="34" charset="-122"/>
                <a:ea typeface="微软雅黑" panose="020B0503020204020204" pitchFamily="34" charset="-122"/>
              </a:rPr>
              <a:t>	A. do you 		B. shall we 		C. can you		 D. will you</a:t>
            </a:r>
          </a:p>
        </p:txBody>
      </p:sp>
      <p:sp>
        <p:nvSpPr>
          <p:cNvPr id="7" name="文本框 6"/>
          <p:cNvSpPr txBox="1"/>
          <p:nvPr/>
        </p:nvSpPr>
        <p:spPr>
          <a:xfrm>
            <a:off x="853514" y="94270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本题是对反意疑问句的考查。否定祈使句的反意疑问句用will you，故</a:t>
            </a:r>
          </a:p>
          <a:p>
            <a:r>
              <a:rPr sz="2400" dirty="0">
                <a:latin typeface="微软雅黑" panose="020B0503020204020204" pitchFamily="34" charset="-122"/>
                <a:ea typeface="微软雅黑" panose="020B0503020204020204" pitchFamily="34" charset="-122"/>
              </a:rPr>
              <a:t>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food he cooks __________ delicious.</a:t>
            </a:r>
          </a:p>
          <a:p>
            <a:r>
              <a:rPr lang="en-US" altLang="zh-CN" sz="2400" b="1" dirty="0">
                <a:latin typeface="微软雅黑" panose="020B0503020204020204" pitchFamily="34" charset="-122"/>
                <a:ea typeface="微软雅黑" panose="020B0503020204020204" pitchFamily="34" charset="-122"/>
              </a:rPr>
              <a:t>	A. are tasted 	B. taste 	C. will taste 	D. tastes</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解析：本题是对系动词的考查。系动词无被动语态，根据题意用一般现在时，</a:t>
            </a:r>
          </a:p>
          <a:p>
            <a:r>
              <a:rPr lang="zh-CN" altLang="en-US" sz="2400" dirty="0">
                <a:latin typeface="微软雅黑" panose="020B0503020204020204" pitchFamily="34" charset="-122"/>
                <a:ea typeface="微软雅黑" panose="020B0503020204020204" pitchFamily="34" charset="-122"/>
              </a:rPr>
              <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Of all the students in that class, Jane works __________.</a:t>
            </a:r>
          </a:p>
          <a:p>
            <a:r>
              <a:rPr lang="en-US" altLang="zh-CN" sz="2400" b="1" dirty="0">
                <a:latin typeface="微软雅黑" panose="020B0503020204020204" pitchFamily="34" charset="-122"/>
                <a:ea typeface="微软雅黑" panose="020B0503020204020204" pitchFamily="34" charset="-122"/>
              </a:rPr>
              <a:t>	A. harder 	B. more hardly 	C. the hardest	 D. most hard</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解析：本题是对副词的考查。根据题意使用最高级，故选C。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When I got to the station, the train __________ for half an hour.</a:t>
            </a:r>
          </a:p>
          <a:p>
            <a:r>
              <a:rPr lang="en-US" altLang="zh-CN" sz="2400" b="1" dirty="0">
                <a:latin typeface="微软雅黑" panose="020B0503020204020204" pitchFamily="34" charset="-122"/>
                <a:ea typeface="微软雅黑" panose="020B0503020204020204" pitchFamily="34" charset="-122"/>
              </a:rPr>
              <a:t>	A. had been away 		B. had left</a:t>
            </a:r>
          </a:p>
          <a:p>
            <a:r>
              <a:rPr lang="en-US" altLang="zh-CN" sz="2400" b="1" dirty="0">
                <a:latin typeface="微软雅黑" panose="020B0503020204020204" pitchFamily="34" charset="-122"/>
                <a:ea typeface="微软雅黑" panose="020B0503020204020204" pitchFamily="34" charset="-122"/>
              </a:rPr>
              <a:t>	C. has been away 			D. has left</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本题是对时态的考查。句子中for half an hour的时间状语要用完成时，且动词用连续性动词，根据题意须使用过去完成时，故选A。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many times, he still couldn’t understand it.</a:t>
            </a:r>
          </a:p>
          <a:p>
            <a:r>
              <a:rPr lang="en-US" altLang="zh-CN" sz="2400" b="1" dirty="0">
                <a:latin typeface="微软雅黑" panose="020B0503020204020204" pitchFamily="34" charset="-122"/>
                <a:ea typeface="微软雅黑" panose="020B0503020204020204" pitchFamily="34" charset="-122"/>
              </a:rPr>
              <a:t>A. Having been told 		 B. Told </a:t>
            </a:r>
          </a:p>
          <a:p>
            <a:r>
              <a:rPr lang="en-US" altLang="zh-CN" sz="2400" b="1" dirty="0">
                <a:latin typeface="微软雅黑" panose="020B0503020204020204" pitchFamily="34" charset="-122"/>
                <a:ea typeface="微软雅黑" panose="020B0503020204020204" pitchFamily="34" charset="-122"/>
              </a:rPr>
              <a:t>C. He had been told		 D. Telling</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本题是对非谓语动词的考查。题中told作状语与逻辑主语he构成被动，</a:t>
            </a:r>
          </a:p>
          <a:p>
            <a:r>
              <a:rPr sz="2400" dirty="0">
                <a:latin typeface="微软雅黑" panose="020B0503020204020204" pitchFamily="34" charset="-122"/>
                <a:ea typeface="微软雅黑" panose="020B0503020204020204" pitchFamily="34" charset="-122"/>
              </a:rPr>
              <a:t>因此用过去分词，且该动作已经完成，故选A。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he will come hasn’t been decided yet.</a:t>
            </a:r>
          </a:p>
          <a:p>
            <a:r>
              <a:rPr lang="en-US" altLang="zh-CN" sz="2400" b="1" dirty="0">
                <a:latin typeface="微软雅黑" panose="020B0503020204020204" pitchFamily="34" charset="-122"/>
                <a:ea typeface="微软雅黑" panose="020B0503020204020204" pitchFamily="34" charset="-122"/>
              </a:rPr>
              <a:t>	A. If    	 B. Whether 	C. That 	D. Which </a:t>
            </a: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解析：本题是对主语从句的考查。根据题意需要，引导词要意为“是否”，if</a:t>
            </a:r>
          </a:p>
          <a:p>
            <a:r>
              <a:rPr lang="zh-CN" altLang="en-US" sz="2400" dirty="0">
                <a:latin typeface="微软雅黑" panose="020B0503020204020204" pitchFamily="34" charset="-122"/>
                <a:ea typeface="微软雅黑" panose="020B0503020204020204" pitchFamily="34" charset="-122"/>
              </a:rPr>
              <a:t>不能引导名词性从句，故选B。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—My daughter went to watch the performance last 	  </a:t>
            </a:r>
          </a:p>
          <a:p>
            <a:r>
              <a:rPr lang="en-US" altLang="zh-CN" sz="2400" b="1" dirty="0">
                <a:latin typeface="微软雅黑" panose="020B0503020204020204" pitchFamily="34" charset="-122"/>
                <a:ea typeface="微软雅黑" panose="020B0503020204020204" pitchFamily="34" charset="-122"/>
              </a:rPr>
              <a:t>                   Saturday.</a:t>
            </a:r>
          </a:p>
          <a:p>
            <a:r>
              <a:rPr lang="en-US" altLang="zh-CN" sz="2400" b="1" dirty="0">
                <a:latin typeface="微软雅黑" panose="020B0503020204020204" pitchFamily="34" charset="-122"/>
                <a:ea typeface="微软雅黑" panose="020B0503020204020204" pitchFamily="34" charset="-122"/>
              </a:rPr>
              <a:t>               —__________. She is a fan of Jay Chou, too.</a:t>
            </a:r>
          </a:p>
          <a:p>
            <a:r>
              <a:rPr lang="en-US" altLang="zh-CN" sz="2400" b="1" dirty="0">
                <a:latin typeface="微软雅黑" panose="020B0503020204020204" pitchFamily="34" charset="-122"/>
                <a:ea typeface="微软雅黑" panose="020B0503020204020204" pitchFamily="34" charset="-122"/>
              </a:rPr>
              <a:t>	A. So is my daughter 		B. So did mine</a:t>
            </a:r>
          </a:p>
          <a:p>
            <a:r>
              <a:rPr lang="en-US" altLang="zh-CN" sz="2400" b="1" dirty="0">
                <a:latin typeface="微软雅黑" panose="020B0503020204020204" pitchFamily="34" charset="-122"/>
                <a:ea typeface="微软雅黑" panose="020B0503020204020204" pitchFamily="34" charset="-122"/>
              </a:rPr>
              <a:t>	C. Neither did my daughter 	D. Nor did mine</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本题是对省略句的考查。根据题意需要，表肯定用so，否定用neither，用did代指上文的went，故选B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I’m very sorry for having broken your mirror.</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Thanks a lot 	B. That’s your fault</a:t>
            </a:r>
          </a:p>
          <a:p>
            <a:r>
              <a:rPr lang="en-US" altLang="zh-CN" sz="2800" b="1" dirty="0">
                <a:latin typeface="微软雅黑" panose="020B0503020204020204" pitchFamily="34" charset="-122"/>
                <a:ea typeface="微软雅黑" panose="020B0503020204020204" pitchFamily="34" charset="-122"/>
              </a:rPr>
              <a:t>C. No problem 		D. It doesn’t matter</a:t>
            </a:r>
          </a:p>
        </p:txBody>
      </p:sp>
      <p:sp>
        <p:nvSpPr>
          <p:cNvPr id="11" name="文本框 10"/>
          <p:cNvSpPr txBox="1"/>
          <p:nvPr/>
        </p:nvSpPr>
        <p:spPr>
          <a:xfrm>
            <a:off x="2500829" y="152358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解析：前面的人因为打破了镜子而道歉，说话人要表示没关系。故选D。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4</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get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叫某人做某事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get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done </a:t>
            </a:r>
            <a:r>
              <a:rPr lang="zh-CN" altLang="en-US" sz="2800" dirty="0">
                <a:latin typeface="Times New Roman" panose="02020603050405020304" pitchFamily="18" charset="0"/>
                <a:cs typeface="Times New Roman" panose="02020603050405020304" pitchFamily="18" charset="0"/>
              </a:rPr>
              <a:t>完成某事</a:t>
            </a:r>
          </a:p>
          <a:p>
            <a:pPr algn="just"/>
            <a:r>
              <a:rPr lang="en-US" altLang="zh-CN" sz="2800" dirty="0">
                <a:latin typeface="Times New Roman" panose="02020603050405020304" pitchFamily="18" charset="0"/>
                <a:cs typeface="Times New Roman" panose="02020603050405020304" pitchFamily="18" charset="0"/>
              </a:rPr>
              <a:t>get on/off a bus/train </a:t>
            </a:r>
            <a:r>
              <a:rPr lang="zh-CN" altLang="en-US" sz="2800" dirty="0">
                <a:latin typeface="Times New Roman" panose="02020603050405020304" pitchFamily="18" charset="0"/>
                <a:cs typeface="Times New Roman" panose="02020603050405020304" pitchFamily="18" charset="0"/>
              </a:rPr>
              <a:t>上／下公交车／火车</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get into / out of a car/taxi </a:t>
            </a:r>
            <a:r>
              <a:rPr lang="zh-CN" altLang="en-US" sz="2800" dirty="0">
                <a:latin typeface="Times New Roman" panose="02020603050405020304" pitchFamily="18" charset="0"/>
                <a:cs typeface="Times New Roman" panose="02020603050405020304" pitchFamily="18" charset="0"/>
              </a:rPr>
              <a:t>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下汽车／出租车</a:t>
            </a:r>
          </a:p>
          <a:p>
            <a:pPr algn="just"/>
            <a:r>
              <a:rPr lang="en-US" altLang="zh-CN" sz="2800" dirty="0">
                <a:latin typeface="Times New Roman" panose="02020603050405020304" pitchFamily="18" charset="0"/>
                <a:cs typeface="Times New Roman" panose="02020603050405020304" pitchFamily="18" charset="0"/>
              </a:rPr>
              <a:t>get in touch with </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取得联系 </a:t>
            </a:r>
          </a:p>
          <a:p>
            <a:pPr algn="just"/>
            <a:r>
              <a:rPr lang="en-US" altLang="zh-CN" sz="2800" dirty="0">
                <a:latin typeface="Times New Roman" panose="02020603050405020304" pitchFamily="18" charset="0"/>
                <a:cs typeface="Times New Roman" panose="02020603050405020304" pitchFamily="18" charset="0"/>
              </a:rPr>
              <a:t>get along with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与某人相处；某事进展</a:t>
            </a:r>
          </a:p>
          <a:p>
            <a:pPr algn="just"/>
            <a:r>
              <a:rPr lang="en-US" altLang="zh-CN" sz="2800" dirty="0">
                <a:latin typeface="Times New Roman" panose="02020603050405020304" pitchFamily="18" charset="0"/>
                <a:cs typeface="Times New Roman" panose="02020603050405020304" pitchFamily="18" charset="0"/>
              </a:rPr>
              <a:t>get down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着手做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get into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进入，陷入；学会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get rid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去掉，除掉</a:t>
            </a:r>
          </a:p>
          <a:p>
            <a:pPr algn="just"/>
            <a:r>
              <a:rPr lang="en-US" altLang="zh-CN" sz="2800" dirty="0">
                <a:latin typeface="Times New Roman" panose="02020603050405020304" pitchFamily="18" charset="0"/>
                <a:cs typeface="Times New Roman" panose="02020603050405020304" pitchFamily="18" charset="0"/>
              </a:rPr>
              <a:t>get through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做完；接通电话；度过；穿过</a:t>
            </a:r>
          </a:p>
          <a:p>
            <a:pPr algn="just"/>
            <a:r>
              <a:rPr lang="en-US" altLang="zh-CN" sz="2800" dirty="0">
                <a:latin typeface="Times New Roman" panose="02020603050405020304" pitchFamily="18" charset="0"/>
                <a:cs typeface="Times New Roman" panose="02020603050405020304" pitchFamily="18" charset="0"/>
              </a:rPr>
              <a:t>get up </a:t>
            </a:r>
            <a:r>
              <a:rPr lang="zh-CN" altLang="en-US" sz="2800" dirty="0">
                <a:latin typeface="Times New Roman" panose="02020603050405020304" pitchFamily="18" charset="0"/>
                <a:cs typeface="Times New Roman" panose="02020603050405020304" pitchFamily="18" charset="0"/>
              </a:rPr>
              <a:t>起床；打扮；温习；产生</a:t>
            </a:r>
          </a:p>
          <a:p>
            <a:pPr algn="just"/>
            <a:r>
              <a:rPr lang="en-US" altLang="zh-CN" sz="2800" dirty="0">
                <a:latin typeface="Times New Roman" panose="02020603050405020304" pitchFamily="18" charset="0"/>
                <a:cs typeface="Times New Roman" panose="02020603050405020304" pitchFamily="18" charset="0"/>
              </a:rPr>
              <a:t>get over </a:t>
            </a:r>
            <a:r>
              <a:rPr lang="zh-CN" altLang="en-US" sz="2800" dirty="0">
                <a:latin typeface="Times New Roman" panose="02020603050405020304" pitchFamily="18" charset="0"/>
                <a:cs typeface="Times New Roman" panose="02020603050405020304" pitchFamily="18" charset="0"/>
              </a:rPr>
              <a:t>克服，战胜</a:t>
            </a:r>
          </a:p>
          <a:p>
            <a:pPr algn="just"/>
            <a:r>
              <a:rPr lang="en-US" altLang="zh-CN" sz="2800" dirty="0">
                <a:latin typeface="Times New Roman" panose="02020603050405020304" pitchFamily="18" charset="0"/>
                <a:cs typeface="Times New Roman" panose="02020603050405020304" pitchFamily="18" charset="0"/>
              </a:rPr>
              <a:t>get out </a:t>
            </a:r>
            <a:r>
              <a:rPr lang="zh-CN" altLang="en-US" sz="2800" dirty="0">
                <a:latin typeface="Times New Roman" panose="02020603050405020304" pitchFamily="18" charset="0"/>
                <a:cs typeface="Times New Roman" panose="02020603050405020304" pitchFamily="18" charset="0"/>
              </a:rPr>
              <a:t>泄露</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get</a:t>
            </a:r>
            <a:r>
              <a:rPr lang="zh-CN" altLang="en-US" sz="2800" dirty="0">
                <a:latin typeface="方正粗黑宋简体" panose="02000000000000000000" pitchFamily="2" charset="-122"/>
                <a:ea typeface="方正粗黑宋简体" panose="02000000000000000000" pitchFamily="2" charset="-122"/>
              </a:rPr>
              <a:t>的常用短语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If the news __________, there’ll be trouble.</a:t>
            </a: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p>
          <a:p>
            <a:pPr algn="just"/>
            <a:r>
              <a:rPr lang="en-US" altLang="zh-CN" sz="2800" dirty="0">
                <a:latin typeface="Times New Roman" panose="02020603050405020304" pitchFamily="18" charset="0"/>
                <a:cs typeface="Times New Roman" panose="02020603050405020304" pitchFamily="18" charset="0"/>
              </a:rPr>
              <a:t>She __________ forty cigarettes a day.</a:t>
            </a: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p>
          <a:p>
            <a:pPr algn="just"/>
            <a:r>
              <a:rPr lang="en-US" altLang="zh-CN" sz="2800" dirty="0">
                <a:latin typeface="Times New Roman" panose="02020603050405020304" pitchFamily="18" charset="0"/>
                <a:cs typeface="Times New Roman" panose="02020603050405020304" pitchFamily="18" charset="0"/>
              </a:rPr>
              <a:t>She hurried to get __________ a taxi and went off.</a:t>
            </a:r>
          </a:p>
          <a:p>
            <a:pPr algn="just"/>
            <a:r>
              <a:rPr lang="en-US" altLang="zh-CN" sz="2800" dirty="0">
                <a:latin typeface="Times New Roman" panose="02020603050405020304" pitchFamily="18" charset="0"/>
                <a:cs typeface="Times New Roman" panose="02020603050405020304" pitchFamily="18" charset="0"/>
              </a:rPr>
              <a:t>A. out 		B. off 			C. out of	  	D. on</a:t>
            </a:r>
          </a:p>
          <a:p>
            <a:pPr algn="just"/>
            <a:r>
              <a:rPr lang="en-US" altLang="zh-CN" sz="2800" dirty="0">
                <a:latin typeface="Times New Roman" panose="02020603050405020304" pitchFamily="18" charset="0"/>
                <a:cs typeface="Times New Roman" panose="02020603050405020304" pitchFamily="18" charset="0"/>
              </a:rPr>
              <a:t>_______________________________ (</a:t>
            </a:r>
            <a:r>
              <a:rPr lang="zh-CN" altLang="en-US" sz="2800" dirty="0">
                <a:latin typeface="Times New Roman" panose="02020603050405020304" pitchFamily="18" charset="0"/>
                <a:cs typeface="Times New Roman" panose="02020603050405020304" pitchFamily="18" charset="0"/>
              </a:rPr>
              <a:t>与他取得联系</a:t>
            </a:r>
            <a:r>
              <a:rPr lang="en-US" altLang="zh-CN" sz="2800" dirty="0">
                <a:latin typeface="Times New Roman" panose="02020603050405020304" pitchFamily="18" charset="0"/>
                <a:cs typeface="Times New Roman" panose="02020603050405020304" pitchFamily="18" charset="0"/>
              </a:rPr>
              <a:t>) is not easy.</a:t>
            </a:r>
          </a:p>
          <a:p>
            <a:pPr algn="just"/>
            <a:r>
              <a:rPr lang="en-US" altLang="zh-CN" sz="2800" dirty="0">
                <a:latin typeface="Times New Roman" panose="02020603050405020304" pitchFamily="18" charset="0"/>
                <a:cs typeface="Times New Roman" panose="02020603050405020304" pitchFamily="18" charset="0"/>
              </a:rPr>
              <a:t>How can we do __________________________________ (</a:t>
            </a:r>
            <a:r>
              <a:rPr lang="zh-CN" altLang="en-US" sz="2800" dirty="0">
                <a:latin typeface="Times New Roman" panose="02020603050405020304" pitchFamily="18" charset="0"/>
                <a:cs typeface="Times New Roman" panose="02020603050405020304" pitchFamily="18" charset="0"/>
              </a:rPr>
              <a:t>处理这些旧报纸</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2686280" y="9206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4280" y="174780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591349" y="2606835"/>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617556" y="3465861"/>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Getting / To get in touch with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059782" y="390878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get rid of these old newspapers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57060" y="908742"/>
            <a:ext cx="11677879"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on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a:t>
            </a:r>
          </a:p>
          <a:p>
            <a:pPr algn="just"/>
            <a:r>
              <a:rPr lang="en-US" altLang="zh-CN" sz="2800" dirty="0">
                <a:latin typeface="Times New Roman" panose="02020603050405020304" pitchFamily="18" charset="0"/>
                <a:cs typeface="Times New Roman" panose="02020603050405020304" pitchFamily="18" charset="0"/>
              </a:rPr>
              <a:t>go on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接着做另一件事（指前后做的不是同一件事）</a:t>
            </a:r>
          </a:p>
          <a:p>
            <a:pPr algn="just"/>
            <a:r>
              <a:rPr lang="en-US" altLang="zh-CN" sz="2800" dirty="0">
                <a:latin typeface="Times New Roman" panose="02020603050405020304" pitchFamily="18" charset="0"/>
                <a:cs typeface="Times New Roman" panose="02020603050405020304" pitchFamily="18" charset="0"/>
              </a:rPr>
              <a:t>go on with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（指前后做的是同一件事，但中间有暂停情况）</a:t>
            </a: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继续讲故事</a:t>
            </a:r>
            <a:r>
              <a:rPr lang="en-US" altLang="zh-CN" sz="2800" dirty="0">
                <a:latin typeface="Times New Roman" panose="02020603050405020304" pitchFamily="18" charset="0"/>
                <a:cs typeface="Times New Roman" panose="02020603050405020304" pitchFamily="18" charset="0"/>
              </a:rPr>
              <a:t>) just where I had left off.</a:t>
            </a:r>
          </a:p>
          <a:p>
            <a:pPr algn="just"/>
            <a:r>
              <a:rPr lang="en-US" altLang="zh-CN" sz="2800" dirty="0">
                <a:latin typeface="Times New Roman" panose="02020603050405020304" pitchFamily="18" charset="0"/>
                <a:cs typeface="Times New Roman" panose="02020603050405020304" pitchFamily="18" charset="0"/>
              </a:rPr>
              <a:t>have gone to </a:t>
            </a:r>
            <a:r>
              <a:rPr lang="zh-CN" altLang="en-US" sz="2800" dirty="0">
                <a:latin typeface="Times New Roman" panose="02020603050405020304" pitchFamily="18" charset="0"/>
                <a:cs typeface="Times New Roman" panose="02020603050405020304" pitchFamily="18" charset="0"/>
              </a:rPr>
              <a:t>（去了）和 </a:t>
            </a:r>
            <a:r>
              <a:rPr lang="en-US" altLang="zh-CN" sz="2800" dirty="0">
                <a:latin typeface="Times New Roman" panose="02020603050405020304" pitchFamily="18" charset="0"/>
                <a:cs typeface="Times New Roman" panose="02020603050405020304" pitchFamily="18" charset="0"/>
              </a:rPr>
              <a:t>have been to </a:t>
            </a:r>
            <a:r>
              <a:rPr lang="zh-CN" altLang="en-US" sz="2800" dirty="0">
                <a:latin typeface="Times New Roman" panose="02020603050405020304" pitchFamily="18" charset="0"/>
                <a:cs typeface="Times New Roman" panose="02020603050405020304" pitchFamily="18" charset="0"/>
              </a:rPr>
              <a:t>（去过）</a:t>
            </a:r>
          </a:p>
          <a:p>
            <a:pPr algn="just"/>
            <a:r>
              <a:rPr lang="en-US" altLang="zh-CN" sz="2800" dirty="0">
                <a:latin typeface="Times New Roman" panose="02020603050405020304" pitchFamily="18" charset="0"/>
                <a:cs typeface="Times New Roman" panose="02020603050405020304" pitchFamily="18" charset="0"/>
              </a:rPr>
              <a:t>She talked as if she __________ England. </a:t>
            </a:r>
          </a:p>
          <a:p>
            <a:pPr algn="just"/>
            <a:r>
              <a:rPr lang="en-US" altLang="zh-CN" sz="2800" dirty="0">
                <a:latin typeface="Times New Roman" panose="02020603050405020304" pitchFamily="18" charset="0"/>
                <a:cs typeface="Times New Roman" panose="02020603050405020304" pitchFamily="18" charset="0"/>
              </a:rPr>
              <a:t>A. have been to 		B. have gone to </a:t>
            </a:r>
          </a:p>
          <a:p>
            <a:pPr algn="just"/>
            <a:r>
              <a:rPr lang="en-US" altLang="zh-CN" sz="2800" dirty="0">
                <a:latin typeface="Times New Roman" panose="02020603050405020304" pitchFamily="18" charset="0"/>
                <a:cs typeface="Times New Roman" panose="02020603050405020304" pitchFamily="18" charset="0"/>
              </a:rPr>
              <a:t>C. had gone to 		D. had been to</a:t>
            </a:r>
          </a:p>
        </p:txBody>
      </p:sp>
      <p:sp>
        <p:nvSpPr>
          <p:cNvPr id="14" name="文本框 13"/>
          <p:cNvSpPr txBox="1"/>
          <p:nvPr/>
        </p:nvSpPr>
        <p:spPr>
          <a:xfrm>
            <a:off x="171112" y="385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go</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6" name="文本框 5"/>
          <p:cNvSpPr txBox="1"/>
          <p:nvPr/>
        </p:nvSpPr>
        <p:spPr>
          <a:xfrm>
            <a:off x="3712686" y="3040094"/>
            <a:ext cx="9144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p>
        </p:txBody>
      </p:sp>
      <p:sp>
        <p:nvSpPr>
          <p:cNvPr id="7" name="文本框 6"/>
          <p:cNvSpPr txBox="1"/>
          <p:nvPr/>
        </p:nvSpPr>
        <p:spPr>
          <a:xfrm>
            <a:off x="788495" y="2155237"/>
            <a:ext cx="40368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went on with the story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275700"/>
            <a:ext cx="11516363" cy="655447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shopping/fishing/hunting </a:t>
            </a:r>
            <a:r>
              <a:rPr lang="zh-CN" altLang="en-US" sz="2800" dirty="0">
                <a:latin typeface="Times New Roman" panose="02020603050405020304" pitchFamily="18" charset="0"/>
                <a:cs typeface="Times New Roman" panose="02020603050405020304" pitchFamily="18" charset="0"/>
              </a:rPr>
              <a:t>去购物／去钓鱼／去打猎</a:t>
            </a: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走在前面 </a:t>
            </a: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干吧，走吧！</a:t>
            </a:r>
          </a:p>
          <a:p>
            <a:pPr algn="just"/>
            <a:r>
              <a:rPr lang="en-US" altLang="zh-CN" sz="2800" dirty="0">
                <a:latin typeface="Times New Roman" panose="02020603050405020304" pitchFamily="18" charset="0"/>
                <a:cs typeface="Times New Roman" panose="02020603050405020304" pitchFamily="18" charset="0"/>
              </a:rPr>
              <a:t>go by </a:t>
            </a:r>
            <a:r>
              <a:rPr lang="zh-CN" altLang="en-US" sz="2800" dirty="0">
                <a:latin typeface="Times New Roman" panose="02020603050405020304" pitchFamily="18" charset="0"/>
                <a:cs typeface="Times New Roman" panose="02020603050405020304" pitchFamily="18" charset="0"/>
              </a:rPr>
              <a:t>走过，过去 </a:t>
            </a:r>
          </a:p>
          <a:p>
            <a:pPr algn="just"/>
            <a:r>
              <a:rPr lang="en-US" altLang="zh-CN" sz="2800" dirty="0">
                <a:latin typeface="Times New Roman" panose="02020603050405020304" pitchFamily="18" charset="0"/>
                <a:cs typeface="Times New Roman" panose="02020603050405020304" pitchFamily="18" charset="0"/>
              </a:rPr>
              <a:t>Time went by slowly! </a:t>
            </a:r>
            <a:r>
              <a:rPr lang="zh-CN" altLang="en-US" sz="2800" dirty="0">
                <a:latin typeface="Times New Roman" panose="02020603050405020304" pitchFamily="18" charset="0"/>
                <a:cs typeface="Times New Roman" panose="02020603050405020304" pitchFamily="18" charset="0"/>
              </a:rPr>
              <a:t>时间过得真慢</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go Dutch </a:t>
            </a:r>
            <a:r>
              <a:rPr lang="zh-CN" altLang="en-US" sz="2800" dirty="0">
                <a:latin typeface="Times New Roman" panose="02020603050405020304" pitchFamily="18" charset="0"/>
                <a:cs typeface="Times New Roman" panose="02020603050405020304" pitchFamily="18" charset="0"/>
              </a:rPr>
              <a:t>各付各的钱 </a:t>
            </a:r>
          </a:p>
          <a:p>
            <a:pPr algn="just"/>
            <a:r>
              <a:rPr lang="en-US" altLang="zh-CN" sz="2800" dirty="0">
                <a:latin typeface="Times New Roman" panose="02020603050405020304" pitchFamily="18" charset="0"/>
                <a:cs typeface="Times New Roman" panose="02020603050405020304" pitchFamily="18" charset="0"/>
              </a:rPr>
              <a:t>go in for </a:t>
            </a:r>
            <a:r>
              <a:rPr lang="zh-CN" altLang="en-US" sz="2800" dirty="0">
                <a:latin typeface="Times New Roman" panose="02020603050405020304" pitchFamily="18" charset="0"/>
                <a:cs typeface="Times New Roman" panose="02020603050405020304" pitchFamily="18" charset="0"/>
              </a:rPr>
              <a:t>喜欢，从事于，主张</a:t>
            </a:r>
          </a:p>
          <a:p>
            <a:pPr algn="just"/>
            <a:r>
              <a:rPr lang="en-US" altLang="zh-CN" sz="2800" dirty="0">
                <a:latin typeface="Times New Roman" panose="02020603050405020304" pitchFamily="18" charset="0"/>
                <a:cs typeface="Times New Roman" panose="02020603050405020304" pitchFamily="18" charset="0"/>
              </a:rPr>
              <a:t>go off </a:t>
            </a:r>
            <a:r>
              <a:rPr lang="zh-CN" altLang="en-US" sz="2800" dirty="0">
                <a:latin typeface="Times New Roman" panose="02020603050405020304" pitchFamily="18" charset="0"/>
                <a:cs typeface="Times New Roman" panose="02020603050405020304" pitchFamily="18" charset="0"/>
              </a:rPr>
              <a:t>离去，消失，坏了 </a:t>
            </a:r>
          </a:p>
          <a:p>
            <a:pPr algn="just"/>
            <a:r>
              <a:rPr lang="en-US" altLang="zh-CN" sz="2800" dirty="0">
                <a:latin typeface="Times New Roman" panose="02020603050405020304" pitchFamily="18" charset="0"/>
                <a:cs typeface="Times New Roman" panose="02020603050405020304" pitchFamily="18" charset="0"/>
              </a:rPr>
              <a:t>go over </a:t>
            </a:r>
            <a:r>
              <a:rPr lang="zh-CN" altLang="en-US" sz="2800" dirty="0">
                <a:latin typeface="Times New Roman" panose="02020603050405020304" pitchFamily="18" charset="0"/>
                <a:cs typeface="Times New Roman" panose="02020603050405020304" pitchFamily="18" charset="0"/>
              </a:rPr>
              <a:t>复习，仔细检查</a:t>
            </a:r>
          </a:p>
          <a:p>
            <a:pPr algn="just"/>
            <a:r>
              <a:rPr lang="en-US" altLang="zh-CN" sz="2800" dirty="0">
                <a:latin typeface="Times New Roman" panose="02020603050405020304" pitchFamily="18" charset="0"/>
                <a:cs typeface="Times New Roman" panose="02020603050405020304" pitchFamily="18" charset="0"/>
              </a:rPr>
              <a:t>go through </a:t>
            </a:r>
            <a:r>
              <a:rPr lang="zh-CN" altLang="en-US" sz="2800" dirty="0">
                <a:latin typeface="Times New Roman" panose="02020603050405020304" pitchFamily="18" charset="0"/>
                <a:cs typeface="Times New Roman" panose="02020603050405020304" pitchFamily="18" charset="0"/>
              </a:rPr>
              <a:t>浏览，经历，做完</a:t>
            </a:r>
          </a:p>
          <a:p>
            <a:pPr algn="just"/>
            <a:r>
              <a:rPr lang="en-US" altLang="zh-CN" sz="2800" dirty="0">
                <a:latin typeface="Times New Roman" panose="02020603050405020304" pitchFamily="18" charset="0"/>
                <a:cs typeface="Times New Roman" panose="02020603050405020304" pitchFamily="18" charset="0"/>
              </a:rPr>
              <a:t>have a go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尝试，企图做</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make a go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使某事成功</a:t>
            </a:r>
          </a:p>
          <a:p>
            <a:pPr algn="just"/>
            <a:r>
              <a:rPr lang="en-US" altLang="zh-CN" sz="2800" dirty="0">
                <a:latin typeface="Times New Roman" panose="02020603050405020304" pitchFamily="18" charset="0"/>
                <a:cs typeface="Times New Roman" panose="02020603050405020304" pitchFamily="18" charset="0"/>
              </a:rPr>
              <a:t>It surprised me that the light __________ suddenly.</a:t>
            </a:r>
          </a:p>
          <a:p>
            <a:pPr algn="just"/>
            <a:r>
              <a:rPr lang="en-US" altLang="zh-CN" sz="2800" dirty="0">
                <a:latin typeface="Times New Roman" panose="02020603050405020304" pitchFamily="18" charset="0"/>
                <a:cs typeface="Times New Roman" panose="02020603050405020304" pitchFamily="18" charset="0"/>
              </a:rPr>
              <a:t>A. went off 			B. went over</a:t>
            </a:r>
          </a:p>
          <a:p>
            <a:pPr algn="just"/>
            <a:r>
              <a:rPr lang="en-US" altLang="zh-CN" sz="2800" dirty="0">
                <a:latin typeface="Times New Roman" panose="02020603050405020304" pitchFamily="18" charset="0"/>
                <a:cs typeface="Times New Roman" panose="02020603050405020304" pitchFamily="18" charset="0"/>
              </a:rPr>
              <a:t>C. went through 		D. went in</a:t>
            </a:r>
          </a:p>
        </p:txBody>
      </p:sp>
      <p:sp>
        <p:nvSpPr>
          <p:cNvPr id="9" name="文本框 8"/>
          <p:cNvSpPr txBox="1"/>
          <p:nvPr/>
        </p:nvSpPr>
        <p:spPr>
          <a:xfrm>
            <a:off x="4836202" y="54460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Our monitor Wang Lei has just won the first prize in </a:t>
            </a:r>
          </a:p>
          <a:p>
            <a:r>
              <a:rPr lang="en-US" altLang="zh-CN" sz="2800" b="1" dirty="0">
                <a:latin typeface="微软雅黑" panose="020B0503020204020204" pitchFamily="34" charset="-122"/>
                <a:ea typeface="微软雅黑" panose="020B0503020204020204" pitchFamily="34" charset="-122"/>
              </a:rPr>
              <a:t>          the competition.</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Good idea		 	B. Congratulations </a:t>
            </a:r>
          </a:p>
          <a:p>
            <a:r>
              <a:rPr lang="en-US" altLang="zh-CN" sz="2800" b="1" dirty="0">
                <a:latin typeface="微软雅黑" panose="020B0503020204020204" pitchFamily="34" charset="-122"/>
                <a:ea typeface="微软雅黑" panose="020B0503020204020204" pitchFamily="34" charset="-122"/>
              </a:rPr>
              <a:t>C. That’s right 		D. OK</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解析：前面的人说“我们班长刚刚获得比赛的一等奖”，所以说话人要表示祝</a:t>
            </a:r>
          </a:p>
          <a:p>
            <a:r>
              <a:rPr lang="zh-CN" altLang="en-US" sz="2400" dirty="0">
                <a:latin typeface="微软雅黑" panose="020B0503020204020204" pitchFamily="34" charset="-122"/>
                <a:ea typeface="微软雅黑" panose="020B0503020204020204" pitchFamily="34" charset="-122"/>
              </a:rPr>
              <a:t>贺。故选B。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You look upset. What’s the matter? </a:t>
            </a:r>
          </a:p>
          <a:p>
            <a:r>
              <a:rPr lang="en-US" altLang="zh-CN" sz="2800" b="1" dirty="0">
                <a:latin typeface="微软雅黑" panose="020B0503020204020204" pitchFamily="34" charset="-122"/>
                <a:ea typeface="微软雅黑" panose="020B0503020204020204" pitchFamily="34" charset="-122"/>
              </a:rPr>
              <a:t>    M: I’m too nervous to sing in front of so many classmates.</a:t>
            </a:r>
          </a:p>
          <a:p>
            <a:r>
              <a:rPr lang="en-US" altLang="zh-CN" sz="2800" b="1" dirty="0">
                <a:latin typeface="微软雅黑" panose="020B0503020204020204" pitchFamily="34" charset="-122"/>
                <a:ea typeface="微软雅黑" panose="020B0503020204020204" pitchFamily="34" charset="-122"/>
              </a:rPr>
              <a:t>    W: __________, Mark. I believe you can make it.</a:t>
            </a:r>
          </a:p>
          <a:p>
            <a:r>
              <a:rPr lang="en-US" altLang="zh-CN" sz="2800" b="1" dirty="0">
                <a:latin typeface="微软雅黑" panose="020B0503020204020204" pitchFamily="34" charset="-122"/>
                <a:ea typeface="微软雅黑" panose="020B0503020204020204" pitchFamily="34" charset="-122"/>
              </a:rPr>
              <a:t>A. That’s true			 B. Come on </a:t>
            </a:r>
          </a:p>
          <a:p>
            <a:r>
              <a:rPr lang="en-US" altLang="zh-CN" sz="2800" b="1" dirty="0">
                <a:latin typeface="微软雅黑" panose="020B0503020204020204" pitchFamily="34" charset="-122"/>
                <a:ea typeface="微软雅黑" panose="020B0503020204020204" pitchFamily="34" charset="-122"/>
              </a:rPr>
              <a:t>C. With pleasure 		 D. You’re right </a:t>
            </a:r>
          </a:p>
        </p:txBody>
      </p:sp>
      <p:sp>
        <p:nvSpPr>
          <p:cNvPr id="11" name="文本框 10"/>
          <p:cNvSpPr txBox="1"/>
          <p:nvPr/>
        </p:nvSpPr>
        <p:spPr>
          <a:xfrm>
            <a:off x="2103177" y="169061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解析：根据语境可知对方因为要当同学们的面唱歌而感到紧张，所以说话人要</a:t>
            </a:r>
          </a:p>
          <a:p>
            <a:r>
              <a:rPr lang="zh-CN" altLang="en-US" sz="2400" dirty="0">
                <a:latin typeface="微软雅黑" panose="020B0503020204020204" pitchFamily="34" charset="-122"/>
                <a:ea typeface="微软雅黑" panose="020B0503020204020204" pitchFamily="34" charset="-122"/>
              </a:rPr>
              <a:t>鼓励他，come on可以表示“加油”。故选B。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036d030-2033-4e1a-84c9-7222df979852"/>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6824</Words>
  <Application>Microsoft Office PowerPoint</Application>
  <PresentationFormat>宽屏</PresentationFormat>
  <Paragraphs>634</Paragraphs>
  <Slides>75</Slides>
  <Notes>14</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1046</cp:revision>
  <dcterms:created xsi:type="dcterms:W3CDTF">2016-10-04T09:02:00Z</dcterms:created>
  <dcterms:modified xsi:type="dcterms:W3CDTF">2023-09-05T06:29:18Z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