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notesSlides/notesSlide8.xml" ContentType="application/vnd.openxmlformats-officedocument.presentationml.notesSlide+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44.xml" ContentType="application/vnd.openxmlformats-officedocument.presentationml.tags+xml"/>
  <Override PartName="/ppt/notesSlides/notesSlide11.xml" ContentType="application/vnd.openxmlformats-officedocument.presentationml.notesSlide+xml"/>
  <Override PartName="/ppt/tags/tag145.xml" ContentType="application/vnd.openxmlformats-officedocument.presentationml.tags+xml"/>
  <Override PartName="/ppt/tags/tag146.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7"/>
  </p:notesMasterIdLst>
  <p:handoutMasterIdLst>
    <p:handoutMasterId r:id="rId78"/>
  </p:handoutMasterIdLst>
  <p:sldIdLst>
    <p:sldId id="869" r:id="rId2"/>
    <p:sldId id="781" r:id="rId3"/>
    <p:sldId id="946" r:id="rId4"/>
    <p:sldId id="943" r:id="rId5"/>
    <p:sldId id="1086" r:id="rId6"/>
    <p:sldId id="1087" r:id="rId7"/>
    <p:sldId id="1088" r:id="rId8"/>
    <p:sldId id="1089" r:id="rId9"/>
    <p:sldId id="1090" r:id="rId10"/>
    <p:sldId id="1091" r:id="rId11"/>
    <p:sldId id="944" r:id="rId12"/>
    <p:sldId id="1093" r:id="rId13"/>
    <p:sldId id="1094" r:id="rId14"/>
    <p:sldId id="1095" r:id="rId15"/>
    <p:sldId id="1096" r:id="rId16"/>
    <p:sldId id="1097" r:id="rId17"/>
    <p:sldId id="1098" r:id="rId18"/>
    <p:sldId id="1099" r:id="rId19"/>
    <p:sldId id="1100" r:id="rId20"/>
    <p:sldId id="1101" r:id="rId21"/>
    <p:sldId id="1102" r:id="rId22"/>
    <p:sldId id="1114" r:id="rId23"/>
    <p:sldId id="945" r:id="rId24"/>
    <p:sldId id="1117" r:id="rId25"/>
    <p:sldId id="1116" r:id="rId26"/>
    <p:sldId id="1118" r:id="rId27"/>
    <p:sldId id="1119" r:id="rId28"/>
    <p:sldId id="1120" r:id="rId29"/>
    <p:sldId id="1123" r:id="rId30"/>
    <p:sldId id="1124" r:id="rId31"/>
    <p:sldId id="1125" r:id="rId32"/>
    <p:sldId id="1115" r:id="rId33"/>
    <p:sldId id="1126" r:id="rId34"/>
    <p:sldId id="1127" r:id="rId35"/>
    <p:sldId id="1128" r:id="rId36"/>
    <p:sldId id="1129" r:id="rId37"/>
    <p:sldId id="1130" r:id="rId38"/>
    <p:sldId id="1131" r:id="rId39"/>
    <p:sldId id="1132" r:id="rId40"/>
    <p:sldId id="1133" r:id="rId41"/>
    <p:sldId id="1134" r:id="rId42"/>
    <p:sldId id="1135" r:id="rId43"/>
    <p:sldId id="1136" r:id="rId44"/>
    <p:sldId id="1137" r:id="rId45"/>
    <p:sldId id="1138" r:id="rId46"/>
    <p:sldId id="1139" r:id="rId47"/>
    <p:sldId id="1140" r:id="rId48"/>
    <p:sldId id="1174" r:id="rId49"/>
    <p:sldId id="1175" r:id="rId50"/>
    <p:sldId id="1176" r:id="rId51"/>
    <p:sldId id="1177" r:id="rId52"/>
    <p:sldId id="1178" r:id="rId53"/>
    <p:sldId id="1148" r:id="rId54"/>
    <p:sldId id="1149" r:id="rId55"/>
    <p:sldId id="979" r:id="rId56"/>
    <p:sldId id="1150" r:id="rId57"/>
    <p:sldId id="1151" r:id="rId58"/>
    <p:sldId id="1179" r:id="rId59"/>
    <p:sldId id="1163" r:id="rId60"/>
    <p:sldId id="1164" r:id="rId61"/>
    <p:sldId id="1165" r:id="rId62"/>
    <p:sldId id="1166" r:id="rId63"/>
    <p:sldId id="1167" r:id="rId64"/>
    <p:sldId id="1168" r:id="rId65"/>
    <p:sldId id="1169" r:id="rId66"/>
    <p:sldId id="1170" r:id="rId67"/>
    <p:sldId id="1171" r:id="rId68"/>
    <p:sldId id="1172" r:id="rId69"/>
    <p:sldId id="1173" r:id="rId70"/>
    <p:sldId id="1152" r:id="rId71"/>
    <p:sldId id="1153" r:id="rId72"/>
    <p:sldId id="1159" r:id="rId73"/>
    <p:sldId id="1154" r:id="rId74"/>
    <p:sldId id="1156" r:id="rId75"/>
    <p:sldId id="935" r:id="rId76"/>
  </p:sldIdLst>
  <p:sldSz cx="12192000" cy="6858000"/>
  <p:notesSz cx="6858000" cy="9144000"/>
  <p:custDataLst>
    <p:tags r:id="rId7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781"/>
            <p14:sldId id="946"/>
            <p14:sldId id="943"/>
            <p14:sldId id="1086"/>
            <p14:sldId id="1087"/>
            <p14:sldId id="1088"/>
            <p14:sldId id="1089"/>
            <p14:sldId id="1090"/>
            <p14:sldId id="1091"/>
            <p14:sldId id="944"/>
            <p14:sldId id="1093"/>
            <p14:sldId id="1094"/>
            <p14:sldId id="1095"/>
            <p14:sldId id="1096"/>
            <p14:sldId id="1097"/>
            <p14:sldId id="1098"/>
            <p14:sldId id="1099"/>
            <p14:sldId id="1100"/>
            <p14:sldId id="1101"/>
            <p14:sldId id="1102"/>
            <p14:sldId id="1114"/>
            <p14:sldId id="945"/>
            <p14:sldId id="1117"/>
            <p14:sldId id="1116"/>
            <p14:sldId id="1118"/>
            <p14:sldId id="1119"/>
            <p14:sldId id="1120"/>
            <p14:sldId id="1123"/>
            <p14:sldId id="1124"/>
            <p14:sldId id="1125"/>
            <p14:sldId id="1115"/>
            <p14:sldId id="1126"/>
            <p14:sldId id="1127"/>
            <p14:sldId id="1128"/>
            <p14:sldId id="1129"/>
            <p14:sldId id="1130"/>
            <p14:sldId id="1131"/>
            <p14:sldId id="1132"/>
            <p14:sldId id="1133"/>
            <p14:sldId id="1134"/>
            <p14:sldId id="1135"/>
            <p14:sldId id="1136"/>
            <p14:sldId id="1137"/>
            <p14:sldId id="1138"/>
            <p14:sldId id="1139"/>
            <p14:sldId id="1140"/>
            <p14:sldId id="1174"/>
            <p14:sldId id="1175"/>
            <p14:sldId id="1176"/>
            <p14:sldId id="1177"/>
            <p14:sldId id="1178"/>
            <p14:sldId id="1148"/>
            <p14:sldId id="1149"/>
            <p14:sldId id="979"/>
            <p14:sldId id="1150"/>
            <p14:sldId id="1151"/>
            <p14:sldId id="1179"/>
            <p14:sldId id="1163"/>
            <p14:sldId id="1164"/>
            <p14:sldId id="1165"/>
            <p14:sldId id="1166"/>
            <p14:sldId id="1167"/>
            <p14:sldId id="1168"/>
            <p14:sldId id="1169"/>
            <p14:sldId id="1170"/>
            <p14:sldId id="1171"/>
            <p14:sldId id="1172"/>
            <p14:sldId id="1173"/>
            <p14:sldId id="1152"/>
            <p14:sldId id="1153"/>
            <p14:sldId id="1159"/>
            <p14:sldId id="1154"/>
            <p14:sldId id="1156"/>
            <p14:sldId id="935"/>
          </p14:sldIdLst>
        </p14:section>
      </p14:sectionLst>
    </p:ext>
    <p:ext uri="{EFAFB233-063F-42B5-8137-9DF3F51BA10A}">
      <p15:sldGuideLst xmlns:p15="http://schemas.microsoft.com/office/powerpoint/2012/main">
        <p15:guide id="1" orient="horz" pos="2107" userDrawn="1">
          <p15:clr>
            <a:srgbClr val="A4A3A4"/>
          </p15:clr>
        </p15:guide>
        <p15:guide id="2" pos="624" userDrawn="1">
          <p15:clr>
            <a:srgbClr val="A4A3A4"/>
          </p15:clr>
        </p15:guide>
        <p15:guide id="3" pos="7053" userDrawn="1">
          <p15:clr>
            <a:srgbClr val="A4A3A4"/>
          </p15:clr>
        </p15:guide>
        <p15:guide id="4" pos="377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26" autoAdjust="0"/>
    <p:restoredTop sz="96763" autoAdjust="0"/>
  </p:normalViewPr>
  <p:slideViewPr>
    <p:cSldViewPr snapToGrid="0" showGuides="1">
      <p:cViewPr varScale="1">
        <p:scale>
          <a:sx n="60" d="100"/>
          <a:sy n="60" d="100"/>
        </p:scale>
        <p:origin x="78" y="996"/>
      </p:cViewPr>
      <p:guideLst>
        <p:guide orient="horz" pos="2107"/>
        <p:guide pos="624"/>
        <p:guide pos="7053"/>
        <p:guide pos="3770"/>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tags" Target="tags/tag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handoutMaster" Target="handoutMasters/handoutMaster1.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t>9/5/2023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t>9/5/2023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t>1</a:t>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55</a:t>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58</a:t>
            </a:fld>
            <a:endParaRPr lang="id-ID"/>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70</a:t>
            </a:fld>
            <a:endParaRPr lang="id-ID"/>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t>73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t>75</a:t>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3</a:t>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10</a:t>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22</a:t>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29</a:t>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t>32</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48</a:t>
            </a:fld>
            <a:endParaRPr lang="id-ID"/>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53</a:t>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2A5DADB-2AE5-4A83-B4C0-0DB768112B53}"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86A5625-ABE0-4648-8BE3-3CCAD31BD75F}"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996EF8-52D5-4FA0-AEE2-D901311C1926}"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B22B32A-9FFD-4A71-A3E8-A0E0DBB7AB02}" type="datetime1">
              <a:rPr lang="id-ID" altLang="zh-CN" smtClean="0"/>
              <a:t>05/09/2023</a:t>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t>‹#›</a:t>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653E9B-E608-4754-9967-6C5213412B25}"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C8D4C0A-BE53-4AF0-9DA9-92676813E05D}"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9B80AA9-DE97-4D65-8BB9-E1B06786BCD0}"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E9D28CB-D3C5-4026-B94D-06B4CF30BC66}" type="datetime1">
              <a:rPr lang="id-ID" altLang="zh-CN" smtClean="0"/>
              <a:t>05/09/2023</a:t>
            </a:fld>
            <a:endParaRPr lang="en-US"/>
          </a:p>
        </p:txBody>
      </p:sp>
      <p:sp>
        <p:nvSpPr>
          <p:cNvPr id="8" name="页脚占位符 7"/>
          <p:cNvSpPr>
            <a:spLocks noGrp="1"/>
          </p:cNvSpPr>
          <p:nvPr>
            <p:ph type="ftr" sz="quarter" idx="11"/>
          </p:nvPr>
        </p:nvSpPr>
        <p:spPr/>
        <p:txBody>
          <a:bodyPr/>
          <a:lstStyle/>
          <a:p>
            <a:r>
              <a:rPr lang="en-US"/>
              <a:t>Startup Presentation</a:t>
            </a:r>
          </a:p>
        </p:txBody>
      </p:sp>
      <p:sp>
        <p:nvSpPr>
          <p:cNvPr id="9" name="灯片编号占位符 8"/>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46B2D1A-4817-440E-98A4-02C04FAB5599}" type="datetime1">
              <a:rPr lang="id-ID" altLang="zh-CN" smtClean="0"/>
              <a:t>05/09/2023</a:t>
            </a:fld>
            <a:endParaRPr lang="en-US"/>
          </a:p>
        </p:txBody>
      </p:sp>
      <p:sp>
        <p:nvSpPr>
          <p:cNvPr id="4" name="页脚占位符 3"/>
          <p:cNvSpPr>
            <a:spLocks noGrp="1"/>
          </p:cNvSpPr>
          <p:nvPr>
            <p:ph type="ftr" sz="quarter" idx="11"/>
          </p:nvPr>
        </p:nvSpPr>
        <p:spPr/>
        <p:txBody>
          <a:bodyPr/>
          <a:lstStyle/>
          <a:p>
            <a:r>
              <a:rPr lang="en-US"/>
              <a:t>Startup Presentation</a:t>
            </a:r>
          </a:p>
        </p:txBody>
      </p:sp>
      <p:sp>
        <p:nvSpPr>
          <p:cNvPr id="5" name="灯片编号占位符 4"/>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t>05/09/2023</a:t>
            </a:fld>
            <a:endParaRPr lang="en-US"/>
          </a:p>
        </p:txBody>
      </p:sp>
      <p:sp>
        <p:nvSpPr>
          <p:cNvPr id="3" name="页脚占位符 2"/>
          <p:cNvSpPr>
            <a:spLocks noGrp="1"/>
          </p:cNvSpPr>
          <p:nvPr>
            <p:ph type="ftr" sz="quarter" idx="11"/>
          </p:nvPr>
        </p:nvSpPr>
        <p:spPr/>
        <p:txBody>
          <a:bodyPr/>
          <a:lstStyle/>
          <a:p>
            <a:r>
              <a:rPr lang="en-US"/>
              <a:t>Startup Presentation</a:t>
            </a:r>
          </a:p>
        </p:txBody>
      </p:sp>
      <p:sp>
        <p:nvSpPr>
          <p:cNvPr id="4" name="灯片编号占位符 3"/>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A053A1-681A-4FE7-BF45-D5BAB0C264FE}"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38F7A4D-81BB-4FE1-900D-2FB0A82DC7B5}"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t>05/09/2023</a:t>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tags" Target="../tags/tag4.xml"/><Relationship Id="rId7" Type="http://schemas.openxmlformats.org/officeDocument/2006/relationships/image" Target="../media/image2.emf"/><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emf"/><Relationship Id="rId5" Type="http://schemas.openxmlformats.org/officeDocument/2006/relationships/notesSlide" Target="../notesSlides/notesSlide1.xml"/><Relationship Id="rId4"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1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3" Type="http://schemas.openxmlformats.org/officeDocument/2006/relationships/tags" Target="../tags/tag17.xml"/><Relationship Id="rId18" Type="http://schemas.openxmlformats.org/officeDocument/2006/relationships/tags" Target="../tags/tag22.xml"/><Relationship Id="rId26" Type="http://schemas.openxmlformats.org/officeDocument/2006/relationships/slide" Target="slide10.xml"/><Relationship Id="rId3" Type="http://schemas.openxmlformats.org/officeDocument/2006/relationships/tags" Target="../tags/tag7.xml"/><Relationship Id="rId21" Type="http://schemas.openxmlformats.org/officeDocument/2006/relationships/notesSlide" Target="../notesSlides/notesSlide2.xml"/><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tags" Target="../tags/tag21.xml"/><Relationship Id="rId25" Type="http://schemas.openxmlformats.org/officeDocument/2006/relationships/image" Target="../media/image4.emf"/><Relationship Id="rId33" Type="http://schemas.openxmlformats.org/officeDocument/2006/relationships/slide" Target="slide70.xml"/><Relationship Id="rId2" Type="http://schemas.openxmlformats.org/officeDocument/2006/relationships/tags" Target="../tags/tag6.xml"/><Relationship Id="rId16" Type="http://schemas.openxmlformats.org/officeDocument/2006/relationships/tags" Target="../tags/tag20.xml"/><Relationship Id="rId20" Type="http://schemas.openxmlformats.org/officeDocument/2006/relationships/slideLayout" Target="../slideLayouts/slideLayout13.xml"/><Relationship Id="rId29" Type="http://schemas.openxmlformats.org/officeDocument/2006/relationships/slide" Target="slide29.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24" Type="http://schemas.openxmlformats.org/officeDocument/2006/relationships/slide" Target="slide3.xml"/><Relationship Id="rId32" Type="http://schemas.openxmlformats.org/officeDocument/2006/relationships/slide" Target="slide58.xml"/><Relationship Id="rId5" Type="http://schemas.openxmlformats.org/officeDocument/2006/relationships/tags" Target="../tags/tag9.xml"/><Relationship Id="rId15" Type="http://schemas.openxmlformats.org/officeDocument/2006/relationships/tags" Target="../tags/tag19.xml"/><Relationship Id="rId23" Type="http://schemas.openxmlformats.org/officeDocument/2006/relationships/slide" Target="slide4.xml"/><Relationship Id="rId28" Type="http://schemas.openxmlformats.org/officeDocument/2006/relationships/slide" Target="slide48.xml"/><Relationship Id="rId10" Type="http://schemas.openxmlformats.org/officeDocument/2006/relationships/tags" Target="../tags/tag14.xml"/><Relationship Id="rId19" Type="http://schemas.openxmlformats.org/officeDocument/2006/relationships/tags" Target="../tags/tag23.xml"/><Relationship Id="rId31" Type="http://schemas.openxmlformats.org/officeDocument/2006/relationships/slide" Target="slide55.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 Id="rId22" Type="http://schemas.openxmlformats.org/officeDocument/2006/relationships/image" Target="../media/image3.emf"/><Relationship Id="rId27" Type="http://schemas.openxmlformats.org/officeDocument/2006/relationships/slide" Target="slide22.xml"/><Relationship Id="rId30" Type="http://schemas.openxmlformats.org/officeDocument/2006/relationships/slide" Target="slide53.xml"/><Relationship Id="rId8" Type="http://schemas.openxmlformats.org/officeDocument/2006/relationships/tags" Target="../tags/tag12.xml"/></Relationships>
</file>

<file path=ppt/slides/_rels/slide2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26.xml"/><Relationship Id="rId7" Type="http://schemas.openxmlformats.org/officeDocument/2006/relationships/tags" Target="../tags/tag30.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image" Target="../media/image6.png"/><Relationship Id="rId5" Type="http://schemas.openxmlformats.org/officeDocument/2006/relationships/tags" Target="../tags/tag28.xml"/><Relationship Id="rId10" Type="http://schemas.openxmlformats.org/officeDocument/2006/relationships/slide" Target="slide45.xml"/><Relationship Id="rId4" Type="http://schemas.openxmlformats.org/officeDocument/2006/relationships/tags" Target="../tags/tag27.xml"/><Relationship Id="rId9" Type="http://schemas.openxmlformats.org/officeDocument/2006/relationships/slide" Target="slide2.xml"/></Relationships>
</file>

<file path=ppt/slides/_rels/slide45.xml.rels><?xml version="1.0" encoding="UTF-8" standalone="yes"?>
<Relationships xmlns="http://schemas.openxmlformats.org/package/2006/relationships"><Relationship Id="rId8" Type="http://schemas.openxmlformats.org/officeDocument/2006/relationships/tags" Target="../tags/tag38.xml"/><Relationship Id="rId13" Type="http://schemas.openxmlformats.org/officeDocument/2006/relationships/tags" Target="../tags/tag43.xml"/><Relationship Id="rId18" Type="http://schemas.openxmlformats.org/officeDocument/2006/relationships/tags" Target="../tags/tag48.xml"/><Relationship Id="rId3" Type="http://schemas.openxmlformats.org/officeDocument/2006/relationships/tags" Target="../tags/tag33.xml"/><Relationship Id="rId21" Type="http://schemas.openxmlformats.org/officeDocument/2006/relationships/tags" Target="../tags/tag51.xml"/><Relationship Id="rId7" Type="http://schemas.openxmlformats.org/officeDocument/2006/relationships/tags" Target="../tags/tag37.xml"/><Relationship Id="rId12" Type="http://schemas.openxmlformats.org/officeDocument/2006/relationships/tags" Target="../tags/tag42.xml"/><Relationship Id="rId17" Type="http://schemas.openxmlformats.org/officeDocument/2006/relationships/tags" Target="../tags/tag47.xml"/><Relationship Id="rId25" Type="http://schemas.openxmlformats.org/officeDocument/2006/relationships/slide" Target="slide44.xml"/><Relationship Id="rId2" Type="http://schemas.openxmlformats.org/officeDocument/2006/relationships/tags" Target="../tags/tag32.xml"/><Relationship Id="rId16" Type="http://schemas.openxmlformats.org/officeDocument/2006/relationships/tags" Target="../tags/tag46.xml"/><Relationship Id="rId20" Type="http://schemas.openxmlformats.org/officeDocument/2006/relationships/tags" Target="../tags/tag50.xml"/><Relationship Id="rId1" Type="http://schemas.openxmlformats.org/officeDocument/2006/relationships/tags" Target="../tags/tag31.xml"/><Relationship Id="rId6" Type="http://schemas.openxmlformats.org/officeDocument/2006/relationships/tags" Target="../tags/tag36.xml"/><Relationship Id="rId11" Type="http://schemas.openxmlformats.org/officeDocument/2006/relationships/tags" Target="../tags/tag41.xml"/><Relationship Id="rId24" Type="http://schemas.openxmlformats.org/officeDocument/2006/relationships/slideLayout" Target="../slideLayouts/slideLayout7.xml"/><Relationship Id="rId5" Type="http://schemas.openxmlformats.org/officeDocument/2006/relationships/tags" Target="../tags/tag35.xml"/><Relationship Id="rId15" Type="http://schemas.openxmlformats.org/officeDocument/2006/relationships/tags" Target="../tags/tag45.xml"/><Relationship Id="rId23" Type="http://schemas.openxmlformats.org/officeDocument/2006/relationships/tags" Target="../tags/tag53.xml"/><Relationship Id="rId10" Type="http://schemas.openxmlformats.org/officeDocument/2006/relationships/tags" Target="../tags/tag40.xml"/><Relationship Id="rId19" Type="http://schemas.openxmlformats.org/officeDocument/2006/relationships/tags" Target="../tags/tag49.xml"/><Relationship Id="rId4" Type="http://schemas.openxmlformats.org/officeDocument/2006/relationships/tags" Target="../tags/tag34.xml"/><Relationship Id="rId9" Type="http://schemas.openxmlformats.org/officeDocument/2006/relationships/tags" Target="../tags/tag39.xml"/><Relationship Id="rId14" Type="http://schemas.openxmlformats.org/officeDocument/2006/relationships/tags" Target="../tags/tag44.xml"/><Relationship Id="rId22" Type="http://schemas.openxmlformats.org/officeDocument/2006/relationships/tags" Target="../tags/tag52.xml"/></Relationships>
</file>

<file path=ppt/slides/_rels/slide46.xml.rels><?xml version="1.0" encoding="UTF-8" standalone="yes"?>
<Relationships xmlns="http://schemas.openxmlformats.org/package/2006/relationships"><Relationship Id="rId8" Type="http://schemas.openxmlformats.org/officeDocument/2006/relationships/slide" Target="slide47.xml"/><Relationship Id="rId3" Type="http://schemas.openxmlformats.org/officeDocument/2006/relationships/tags" Target="../tags/tag56.xml"/><Relationship Id="rId7" Type="http://schemas.openxmlformats.org/officeDocument/2006/relationships/slide" Target="slide2.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slideLayout" Target="../slideLayouts/slideLayout7.xml"/><Relationship Id="rId5" Type="http://schemas.openxmlformats.org/officeDocument/2006/relationships/tags" Target="../tags/tag58.xml"/><Relationship Id="rId4" Type="http://schemas.openxmlformats.org/officeDocument/2006/relationships/tags" Target="../tags/tag57.xml"/><Relationship Id="rId9" Type="http://schemas.openxmlformats.org/officeDocument/2006/relationships/image" Target="../media/image6.png"/></Relationships>
</file>

<file path=ppt/slides/_rels/slide47.xml.rels><?xml version="1.0" encoding="UTF-8" standalone="yes"?>
<Relationships xmlns="http://schemas.openxmlformats.org/package/2006/relationships"><Relationship Id="rId8" Type="http://schemas.openxmlformats.org/officeDocument/2006/relationships/tags" Target="../tags/tag66.xml"/><Relationship Id="rId13" Type="http://schemas.openxmlformats.org/officeDocument/2006/relationships/tags" Target="../tags/tag71.xml"/><Relationship Id="rId18" Type="http://schemas.openxmlformats.org/officeDocument/2006/relationships/tags" Target="../tags/tag76.xml"/><Relationship Id="rId3" Type="http://schemas.openxmlformats.org/officeDocument/2006/relationships/tags" Target="../tags/tag61.xml"/><Relationship Id="rId21" Type="http://schemas.openxmlformats.org/officeDocument/2006/relationships/tags" Target="../tags/tag79.xml"/><Relationship Id="rId7" Type="http://schemas.openxmlformats.org/officeDocument/2006/relationships/tags" Target="../tags/tag65.xml"/><Relationship Id="rId12" Type="http://schemas.openxmlformats.org/officeDocument/2006/relationships/tags" Target="../tags/tag70.xml"/><Relationship Id="rId17" Type="http://schemas.openxmlformats.org/officeDocument/2006/relationships/tags" Target="../tags/tag75.xml"/><Relationship Id="rId25" Type="http://schemas.openxmlformats.org/officeDocument/2006/relationships/slide" Target="slide46.xml"/><Relationship Id="rId2" Type="http://schemas.openxmlformats.org/officeDocument/2006/relationships/tags" Target="../tags/tag60.xml"/><Relationship Id="rId16" Type="http://schemas.openxmlformats.org/officeDocument/2006/relationships/tags" Target="../tags/tag74.xml"/><Relationship Id="rId20" Type="http://schemas.openxmlformats.org/officeDocument/2006/relationships/tags" Target="../tags/tag78.xml"/><Relationship Id="rId1" Type="http://schemas.openxmlformats.org/officeDocument/2006/relationships/tags" Target="../tags/tag59.xml"/><Relationship Id="rId6" Type="http://schemas.openxmlformats.org/officeDocument/2006/relationships/tags" Target="../tags/tag64.xml"/><Relationship Id="rId11" Type="http://schemas.openxmlformats.org/officeDocument/2006/relationships/tags" Target="../tags/tag69.xml"/><Relationship Id="rId24" Type="http://schemas.openxmlformats.org/officeDocument/2006/relationships/slideLayout" Target="../slideLayouts/slideLayout7.xml"/><Relationship Id="rId5" Type="http://schemas.openxmlformats.org/officeDocument/2006/relationships/tags" Target="../tags/tag63.xml"/><Relationship Id="rId15" Type="http://schemas.openxmlformats.org/officeDocument/2006/relationships/tags" Target="../tags/tag73.xml"/><Relationship Id="rId23" Type="http://schemas.openxmlformats.org/officeDocument/2006/relationships/tags" Target="../tags/tag81.xml"/><Relationship Id="rId10" Type="http://schemas.openxmlformats.org/officeDocument/2006/relationships/tags" Target="../tags/tag68.xml"/><Relationship Id="rId19" Type="http://schemas.openxmlformats.org/officeDocument/2006/relationships/tags" Target="../tags/tag77.xml"/><Relationship Id="rId4" Type="http://schemas.openxmlformats.org/officeDocument/2006/relationships/tags" Target="../tags/tag62.xml"/><Relationship Id="rId9" Type="http://schemas.openxmlformats.org/officeDocument/2006/relationships/tags" Target="../tags/tag67.xml"/><Relationship Id="rId14" Type="http://schemas.openxmlformats.org/officeDocument/2006/relationships/tags" Target="../tags/tag72.xml"/><Relationship Id="rId22" Type="http://schemas.openxmlformats.org/officeDocument/2006/relationships/tags" Target="../tags/tag80.xml"/></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49.xml.rels><?xml version="1.0" encoding="UTF-8" standalone="yes"?>
<Relationships xmlns="http://schemas.openxmlformats.org/package/2006/relationships"><Relationship Id="rId8" Type="http://schemas.openxmlformats.org/officeDocument/2006/relationships/tags" Target="../tags/tag89.xml"/><Relationship Id="rId13" Type="http://schemas.openxmlformats.org/officeDocument/2006/relationships/image" Target="../media/image6.png"/><Relationship Id="rId3" Type="http://schemas.openxmlformats.org/officeDocument/2006/relationships/tags" Target="../tags/tag84.xml"/><Relationship Id="rId7" Type="http://schemas.openxmlformats.org/officeDocument/2006/relationships/tags" Target="../tags/tag88.xml"/><Relationship Id="rId12" Type="http://schemas.openxmlformats.org/officeDocument/2006/relationships/slide" Target="slide50.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tags" Target="../tags/tag87.xml"/><Relationship Id="rId11" Type="http://schemas.openxmlformats.org/officeDocument/2006/relationships/slide" Target="slide2.xml"/><Relationship Id="rId5" Type="http://schemas.openxmlformats.org/officeDocument/2006/relationships/tags" Target="../tags/tag86.xml"/><Relationship Id="rId10" Type="http://schemas.openxmlformats.org/officeDocument/2006/relationships/slideLayout" Target="../slideLayouts/slideLayout7.xml"/><Relationship Id="rId4" Type="http://schemas.openxmlformats.org/officeDocument/2006/relationships/tags" Target="../tags/tag85.xml"/><Relationship Id="rId9" Type="http://schemas.openxmlformats.org/officeDocument/2006/relationships/tags" Target="../tags/tag90.xml"/></Relationships>
</file>

<file path=ppt/slides/_rels/slide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8" Type="http://schemas.openxmlformats.org/officeDocument/2006/relationships/tags" Target="../tags/tag98.xml"/><Relationship Id="rId13" Type="http://schemas.openxmlformats.org/officeDocument/2006/relationships/tags" Target="../tags/tag103.xml"/><Relationship Id="rId18" Type="http://schemas.openxmlformats.org/officeDocument/2006/relationships/tags" Target="../tags/tag108.xml"/><Relationship Id="rId3" Type="http://schemas.openxmlformats.org/officeDocument/2006/relationships/tags" Target="../tags/tag93.xml"/><Relationship Id="rId21" Type="http://schemas.openxmlformats.org/officeDocument/2006/relationships/tags" Target="../tags/tag111.xml"/><Relationship Id="rId7" Type="http://schemas.openxmlformats.org/officeDocument/2006/relationships/tags" Target="../tags/tag97.xml"/><Relationship Id="rId12" Type="http://schemas.openxmlformats.org/officeDocument/2006/relationships/tags" Target="../tags/tag102.xml"/><Relationship Id="rId17" Type="http://schemas.openxmlformats.org/officeDocument/2006/relationships/tags" Target="../tags/tag107.xml"/><Relationship Id="rId25" Type="http://schemas.openxmlformats.org/officeDocument/2006/relationships/slide" Target="slide49.xml"/><Relationship Id="rId2" Type="http://schemas.openxmlformats.org/officeDocument/2006/relationships/tags" Target="../tags/tag92.xml"/><Relationship Id="rId16" Type="http://schemas.openxmlformats.org/officeDocument/2006/relationships/tags" Target="../tags/tag106.xml"/><Relationship Id="rId20" Type="http://schemas.openxmlformats.org/officeDocument/2006/relationships/tags" Target="../tags/tag110.xml"/><Relationship Id="rId1" Type="http://schemas.openxmlformats.org/officeDocument/2006/relationships/tags" Target="../tags/tag91.xml"/><Relationship Id="rId6" Type="http://schemas.openxmlformats.org/officeDocument/2006/relationships/tags" Target="../tags/tag96.xml"/><Relationship Id="rId11" Type="http://schemas.openxmlformats.org/officeDocument/2006/relationships/tags" Target="../tags/tag101.xml"/><Relationship Id="rId24" Type="http://schemas.openxmlformats.org/officeDocument/2006/relationships/slideLayout" Target="../slideLayouts/slideLayout7.xml"/><Relationship Id="rId5" Type="http://schemas.openxmlformats.org/officeDocument/2006/relationships/tags" Target="../tags/tag95.xml"/><Relationship Id="rId15" Type="http://schemas.openxmlformats.org/officeDocument/2006/relationships/tags" Target="../tags/tag105.xml"/><Relationship Id="rId23" Type="http://schemas.openxmlformats.org/officeDocument/2006/relationships/tags" Target="../tags/tag113.xml"/><Relationship Id="rId10" Type="http://schemas.openxmlformats.org/officeDocument/2006/relationships/tags" Target="../tags/tag100.xml"/><Relationship Id="rId19" Type="http://schemas.openxmlformats.org/officeDocument/2006/relationships/tags" Target="../tags/tag109.xml"/><Relationship Id="rId4" Type="http://schemas.openxmlformats.org/officeDocument/2006/relationships/tags" Target="../tags/tag94.xml"/><Relationship Id="rId9" Type="http://schemas.openxmlformats.org/officeDocument/2006/relationships/tags" Target="../tags/tag99.xml"/><Relationship Id="rId14" Type="http://schemas.openxmlformats.org/officeDocument/2006/relationships/tags" Target="../tags/tag104.xml"/><Relationship Id="rId22" Type="http://schemas.openxmlformats.org/officeDocument/2006/relationships/tags" Target="../tags/tag112.xml"/></Relationships>
</file>

<file path=ppt/slides/_rels/slide51.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16.xml"/><Relationship Id="rId7" Type="http://schemas.openxmlformats.org/officeDocument/2006/relationships/tags" Target="../tags/tag120.xml"/><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tags" Target="../tags/tag119.xml"/><Relationship Id="rId11" Type="http://schemas.openxmlformats.org/officeDocument/2006/relationships/image" Target="../media/image6.png"/><Relationship Id="rId5" Type="http://schemas.openxmlformats.org/officeDocument/2006/relationships/tags" Target="../tags/tag118.xml"/><Relationship Id="rId10" Type="http://schemas.openxmlformats.org/officeDocument/2006/relationships/slide" Target="slide52.xml"/><Relationship Id="rId4" Type="http://schemas.openxmlformats.org/officeDocument/2006/relationships/tags" Target="../tags/tag117.xml"/><Relationship Id="rId9" Type="http://schemas.openxmlformats.org/officeDocument/2006/relationships/slide" Target="slide2.xml"/></Relationships>
</file>

<file path=ppt/slides/_rels/slide52.xml.rels><?xml version="1.0" encoding="UTF-8" standalone="yes"?>
<Relationships xmlns="http://schemas.openxmlformats.org/package/2006/relationships"><Relationship Id="rId8" Type="http://schemas.openxmlformats.org/officeDocument/2006/relationships/tags" Target="../tags/tag128.xml"/><Relationship Id="rId13" Type="http://schemas.openxmlformats.org/officeDocument/2006/relationships/tags" Target="../tags/tag133.xml"/><Relationship Id="rId18" Type="http://schemas.openxmlformats.org/officeDocument/2006/relationships/tags" Target="../tags/tag138.xml"/><Relationship Id="rId3" Type="http://schemas.openxmlformats.org/officeDocument/2006/relationships/tags" Target="../tags/tag123.xml"/><Relationship Id="rId21" Type="http://schemas.openxmlformats.org/officeDocument/2006/relationships/tags" Target="../tags/tag141.xml"/><Relationship Id="rId7" Type="http://schemas.openxmlformats.org/officeDocument/2006/relationships/tags" Target="../tags/tag127.xml"/><Relationship Id="rId12" Type="http://schemas.openxmlformats.org/officeDocument/2006/relationships/tags" Target="../tags/tag132.xml"/><Relationship Id="rId17" Type="http://schemas.openxmlformats.org/officeDocument/2006/relationships/tags" Target="../tags/tag137.xml"/><Relationship Id="rId25" Type="http://schemas.openxmlformats.org/officeDocument/2006/relationships/slide" Target="slide51.xml"/><Relationship Id="rId2" Type="http://schemas.openxmlformats.org/officeDocument/2006/relationships/tags" Target="../tags/tag122.xml"/><Relationship Id="rId16" Type="http://schemas.openxmlformats.org/officeDocument/2006/relationships/tags" Target="../tags/tag136.xml"/><Relationship Id="rId20" Type="http://schemas.openxmlformats.org/officeDocument/2006/relationships/tags" Target="../tags/tag140.xml"/><Relationship Id="rId1" Type="http://schemas.openxmlformats.org/officeDocument/2006/relationships/tags" Target="../tags/tag121.xml"/><Relationship Id="rId6" Type="http://schemas.openxmlformats.org/officeDocument/2006/relationships/tags" Target="../tags/tag126.xml"/><Relationship Id="rId11" Type="http://schemas.openxmlformats.org/officeDocument/2006/relationships/tags" Target="../tags/tag131.xml"/><Relationship Id="rId24" Type="http://schemas.openxmlformats.org/officeDocument/2006/relationships/slideLayout" Target="../slideLayouts/slideLayout7.xml"/><Relationship Id="rId5" Type="http://schemas.openxmlformats.org/officeDocument/2006/relationships/tags" Target="../tags/tag125.xml"/><Relationship Id="rId15" Type="http://schemas.openxmlformats.org/officeDocument/2006/relationships/tags" Target="../tags/tag135.xml"/><Relationship Id="rId23" Type="http://schemas.openxmlformats.org/officeDocument/2006/relationships/tags" Target="../tags/tag143.xml"/><Relationship Id="rId10" Type="http://schemas.openxmlformats.org/officeDocument/2006/relationships/tags" Target="../tags/tag130.xml"/><Relationship Id="rId19" Type="http://schemas.openxmlformats.org/officeDocument/2006/relationships/tags" Target="../tags/tag139.xml"/><Relationship Id="rId4" Type="http://schemas.openxmlformats.org/officeDocument/2006/relationships/tags" Target="../tags/tag124.xml"/><Relationship Id="rId9" Type="http://schemas.openxmlformats.org/officeDocument/2006/relationships/tags" Target="../tags/tag129.xml"/><Relationship Id="rId14" Type="http://schemas.openxmlformats.org/officeDocument/2006/relationships/tags" Target="../tags/tag134.xml"/><Relationship Id="rId22" Type="http://schemas.openxmlformats.org/officeDocument/2006/relationships/tags" Target="../tags/tag142.xml"/></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44.xml"/><Relationship Id="rId4" Type="http://schemas.openxmlformats.org/officeDocument/2006/relationships/slide" Target="slide57.xml"/></Relationships>
</file>

<file path=ppt/slides/_rels/slide57.xml.rels><?xml version="1.0" encoding="UTF-8" standalone="yes"?>
<Relationships xmlns="http://schemas.openxmlformats.org/package/2006/relationships"><Relationship Id="rId2" Type="http://schemas.openxmlformats.org/officeDocument/2006/relationships/slide" Target="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46.xml"/><Relationship Id="rId1" Type="http://schemas.openxmlformats.org/officeDocument/2006/relationships/tags" Target="../tags/tag145.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7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slide" Target="slide2.xml"/><Relationship Id="rId4" Type="http://schemas.openxmlformats.org/officeDocument/2006/relationships/image" Target="../media/image2.emf"/></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6"/>
          <a:stretch>
            <a:fillRect/>
          </a:stretch>
        </p:blipFill>
        <p:spPr>
          <a:xfrm>
            <a:off x="415925" y="2722563"/>
            <a:ext cx="11360150" cy="6411912"/>
          </a:xfrm>
          <a:prstGeom prst="rect">
            <a:avLst/>
          </a:prstGeom>
          <a:noFill/>
          <a:ln w="9525">
            <a:noFill/>
          </a:ln>
        </p:spPr>
      </p:pic>
      <p:pic>
        <p:nvPicPr>
          <p:cNvPr id="7175" name="图片 16"/>
          <p:cNvPicPr>
            <a:picLocks noChangeAspect="1"/>
          </p:cNvPicPr>
          <p:nvPr/>
        </p:nvPicPr>
        <p:blipFill>
          <a:blip r:embed="rId7"/>
          <a:stretch>
            <a:fillRect/>
          </a:stretch>
        </p:blipFill>
        <p:spPr>
          <a:xfrm rot="1503710">
            <a:off x="9744075" y="-609600"/>
            <a:ext cx="1328738" cy="2081213"/>
          </a:xfrm>
          <a:prstGeom prst="rect">
            <a:avLst/>
          </a:prstGeom>
          <a:noFill/>
          <a:ln w="9525">
            <a:noFill/>
          </a:ln>
        </p:spPr>
      </p:pic>
      <p:sp>
        <p:nvSpPr>
          <p:cNvPr id="8" name="TextBox 7"/>
          <p:cNvSpPr txBox="1"/>
          <p:nvPr/>
        </p:nvSpPr>
        <p:spPr>
          <a:xfrm>
            <a:off x="9049083" y="90804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p>
        </p:txBody>
      </p:sp>
      <p:sp>
        <p:nvSpPr>
          <p:cNvPr id="7181" name="左箭头 7180">
            <a:hlinkClick r:id="rId8"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
        <p:nvSpPr>
          <p:cNvPr id="2" name="Title 3"/>
          <p:cNvSpPr txBox="1"/>
          <p:nvPr>
            <p:custDataLst>
              <p:tags r:id="rId1"/>
            </p:custDataLst>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p>
        </p:txBody>
      </p:sp>
      <p:sp>
        <p:nvSpPr>
          <p:cNvPr id="3" name="Title 3"/>
          <p:cNvSpPr txBox="1"/>
          <p:nvPr>
            <p:custDataLst>
              <p:tags r:id="rId2"/>
            </p:custDataLst>
          </p:nvPr>
        </p:nvSpPr>
        <p:spPr>
          <a:xfrm>
            <a:off x="5375275" y="2610803"/>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黄　静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梁惠琼</a:t>
            </a:r>
          </a:p>
        </p:txBody>
      </p:sp>
      <p:cxnSp>
        <p:nvCxnSpPr>
          <p:cNvPr id="4" name="直接连接符 3"/>
          <p:cNvCxnSpPr/>
          <p:nvPr>
            <p:custDataLst>
              <p:tags r:id="rId3"/>
            </p:custDataLst>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949"/>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10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1458" y="2919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205161" y="2007984"/>
            <a:ext cx="7054047" cy="2677656"/>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We had </a:t>
            </a:r>
            <a:r>
              <a:rPr lang="en-US" altLang="zh-CN" sz="2400" b="1" u="sng" dirty="0">
                <a:latin typeface="微软雅黑" panose="020B0503020204020204" pitchFamily="34" charset="-122"/>
                <a:ea typeface="微软雅黑" panose="020B0503020204020204" pitchFamily="34" charset="-122"/>
              </a:rPr>
              <a:t>enough</a:t>
            </a:r>
            <a:r>
              <a:rPr lang="en-US" altLang="zh-CN" sz="2400" b="1" dirty="0">
                <a:latin typeface="微软雅黑" panose="020B0503020204020204" pitchFamily="34" charset="-122"/>
                <a:ea typeface="微软雅黑" panose="020B0503020204020204" pitchFamily="34" charset="-122"/>
              </a:rPr>
              <a:t> time to do the work.</a:t>
            </a:r>
          </a:p>
          <a:p>
            <a:pPr marL="457200" indent="-457200">
              <a:buAutoNum type="alphaUcPeriod"/>
            </a:pPr>
            <a:r>
              <a:rPr lang="zh-CN" altLang="en-US" sz="2400" b="1" dirty="0">
                <a:latin typeface="微软雅黑" panose="020B0503020204020204" pitchFamily="34" charset="-122"/>
                <a:ea typeface="微软雅黑" panose="020B0503020204020204" pitchFamily="34" charset="-122"/>
              </a:rPr>
              <a:t>很短的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一半的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很长的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足够的</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p:txBody>
      </p:sp>
      <p:sp>
        <p:nvSpPr>
          <p:cNvPr id="11" name="文本框 10"/>
          <p:cNvSpPr txBox="1"/>
          <p:nvPr/>
        </p:nvSpPr>
        <p:spPr>
          <a:xfrm>
            <a:off x="534255" y="333791"/>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 【建议用时：10 mins】</a:t>
            </a:r>
          </a:p>
        </p:txBody>
      </p:sp>
      <p:sp>
        <p:nvSpPr>
          <p:cNvPr id="12" name="文本框 11"/>
          <p:cNvSpPr txBox="1"/>
          <p:nvPr/>
        </p:nvSpPr>
        <p:spPr>
          <a:xfrm>
            <a:off x="762000" y="1066165"/>
            <a:ext cx="11129645" cy="521970"/>
          </a:xfrm>
          <a:prstGeom prst="rect">
            <a:avLst/>
          </a:prstGeom>
          <a:noFill/>
        </p:spPr>
        <p:txBody>
          <a:bodyPr wrap="square" rtlCol="0">
            <a:spAutoFit/>
          </a:bodyPr>
          <a:lstStyle/>
          <a:p>
            <a:r>
              <a:rPr sz="2800" dirty="0">
                <a:latin typeface="+mn-ea"/>
              </a:rPr>
              <a:t>阅读下列句子，从A、B、C、D中选出句中画线的单词或词组的意义。</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34580" y="1012953"/>
            <a:ext cx="9446702"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The sun </a:t>
            </a:r>
            <a:r>
              <a:rPr lang="en-US" altLang="zh-CN" sz="2400" b="1" u="sng" dirty="0">
                <a:latin typeface="微软雅黑" panose="020B0503020204020204" pitchFamily="34" charset="-122"/>
                <a:ea typeface="微软雅黑" panose="020B0503020204020204" pitchFamily="34" charset="-122"/>
              </a:rPr>
              <a:t>disappeared</a:t>
            </a:r>
            <a:r>
              <a:rPr lang="en-US" altLang="zh-CN" sz="2400" b="1" dirty="0">
                <a:latin typeface="微软雅黑" panose="020B0503020204020204" pitchFamily="34" charset="-122"/>
                <a:ea typeface="微软雅黑" panose="020B0503020204020204" pitchFamily="34" charset="-122"/>
              </a:rPr>
              <a:t> behind the clouds.</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出来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落下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消失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发亮</a:t>
            </a:r>
          </a:p>
        </p:txBody>
      </p:sp>
      <p:sp>
        <p:nvSpPr>
          <p:cNvPr id="7" name="文本框 6"/>
          <p:cNvSpPr txBox="1"/>
          <p:nvPr/>
        </p:nvSpPr>
        <p:spPr>
          <a:xfrm>
            <a:off x="762000" y="1012953"/>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40074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解析：太阳在云朵后消失了。</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43982" y="1012952"/>
            <a:ext cx="10961579"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In this sentence, the word CAP is in </a:t>
            </a:r>
            <a:r>
              <a:rPr lang="en-US" altLang="zh-CN" sz="2400" b="1" u="sng" dirty="0">
                <a:latin typeface="微软雅黑" panose="020B0503020204020204" pitchFamily="34" charset="-122"/>
                <a:ea typeface="微软雅黑" panose="020B0503020204020204" pitchFamily="34" charset="-122"/>
              </a:rPr>
              <a:t>capitals</a:t>
            </a:r>
            <a:r>
              <a:rPr lang="en-US" altLang="zh-CN" sz="2400" b="1" dirty="0">
                <a:latin typeface="微软雅黑" panose="020B0503020204020204" pitchFamily="34" charset="-122"/>
                <a:ea typeface="微软雅黑" panose="020B0503020204020204" pitchFamily="34" charset="-122"/>
              </a:rPr>
              <a:t>.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资本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大写字母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首都</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绝妙的</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解析：在这个句子中，</a:t>
            </a:r>
            <a:r>
              <a:rPr lang="en-US" altLang="zh-CN" sz="2400" dirty="0">
                <a:latin typeface="微软雅黑" panose="020B0503020204020204" pitchFamily="34" charset="-122"/>
                <a:ea typeface="微软雅黑" panose="020B0503020204020204" pitchFamily="34" charset="-122"/>
              </a:rPr>
              <a:t>CAP</a:t>
            </a:r>
            <a:r>
              <a:rPr lang="zh-CN" altLang="en-US" sz="2400" dirty="0">
                <a:latin typeface="微软雅黑" panose="020B0503020204020204" pitchFamily="34" charset="-122"/>
                <a:ea typeface="微软雅黑" panose="020B0503020204020204" pitchFamily="34" charset="-122"/>
              </a:rPr>
              <a:t>是大写字母。</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You’d better go to see a doctor, for you are </a:t>
            </a:r>
            <a:r>
              <a:rPr lang="en-US" altLang="zh-CN" sz="2400" b="1" u="sng" dirty="0">
                <a:latin typeface="微软雅黑" panose="020B0503020204020204" pitchFamily="34" charset="-122"/>
                <a:ea typeface="微软雅黑" panose="020B0503020204020204" pitchFamily="34" charset="-122"/>
              </a:rPr>
              <a:t>obviously</a:t>
            </a:r>
            <a:r>
              <a:rPr lang="en-US" altLang="zh-CN" sz="2400" b="1" dirty="0">
                <a:latin typeface="微软雅黑" panose="020B0503020204020204" pitchFamily="34" charset="-122"/>
                <a:ea typeface="微软雅黑" panose="020B0503020204020204" pitchFamily="34" charset="-122"/>
              </a:rPr>
              <a:t> ill.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显然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不幸</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突然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仍然</a:t>
            </a: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90022"/>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解析：你最好去看医生，显然你生病了。</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Her experience gave her a big </a:t>
            </a:r>
            <a:r>
              <a:rPr lang="en-US" altLang="zh-CN" sz="2400" b="1" u="sng" dirty="0">
                <a:latin typeface="微软雅黑" panose="020B0503020204020204" pitchFamily="34" charset="-122"/>
                <a:ea typeface="微软雅黑" panose="020B0503020204020204" pitchFamily="34" charset="-122"/>
              </a:rPr>
              <a:t>advantage</a:t>
            </a:r>
            <a:r>
              <a:rPr lang="en-US" altLang="zh-CN" sz="2400" b="1" dirty="0">
                <a:latin typeface="微软雅黑" panose="020B0503020204020204" pitchFamily="34" charset="-122"/>
                <a:ea typeface="微软雅黑" panose="020B0503020204020204" pitchFamily="34" charset="-122"/>
              </a:rPr>
              <a:t> for the final victory.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益处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利用</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弊端</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优势</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解析：她的经验成为她最后胜利的一个很大的优势。</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72611" y="988214"/>
            <a:ext cx="11609798"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He has provided us with a lot of </a:t>
            </a:r>
            <a:r>
              <a:rPr lang="en-US" altLang="zh-CN" sz="2400" b="1" u="sng" dirty="0">
                <a:latin typeface="微软雅黑" panose="020B0503020204020204" pitchFamily="34" charset="-122"/>
                <a:ea typeface="微软雅黑" panose="020B0503020204020204" pitchFamily="34" charset="-122"/>
              </a:rPr>
              <a:t>valuable</a:t>
            </a:r>
            <a:r>
              <a:rPr lang="en-US" altLang="zh-CN" sz="2400" b="1" dirty="0">
                <a:latin typeface="微软雅黑" panose="020B0503020204020204" pitchFamily="34" charset="-122"/>
                <a:ea typeface="微软雅黑" panose="020B0503020204020204" pitchFamily="34" charset="-122"/>
              </a:rPr>
              <a:t> information.</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客观的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有价值的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有趣的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丰富的</a:t>
            </a:r>
          </a:p>
        </p:txBody>
      </p:sp>
      <p:sp>
        <p:nvSpPr>
          <p:cNvPr id="7" name="文本框 6"/>
          <p:cNvSpPr txBox="1"/>
          <p:nvPr/>
        </p:nvSpPr>
        <p:spPr>
          <a:xfrm>
            <a:off x="762000" y="988213"/>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解析：他给我们提供了很多有价值的信息。</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156966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11. She got used to speaking English and </a:t>
            </a:r>
            <a:r>
              <a:rPr lang="en-US" altLang="zh-CN" sz="2400" b="1" u="sng" dirty="0">
                <a:latin typeface="微软雅黑" panose="020B0503020204020204" pitchFamily="34" charset="-122"/>
                <a:ea typeface="微软雅黑" panose="020B0503020204020204" pitchFamily="34" charset="-122"/>
              </a:rPr>
              <a:t>before long </a:t>
            </a:r>
            <a:r>
              <a:rPr lang="en-US" altLang="zh-CN" sz="2400" b="1" dirty="0">
                <a:latin typeface="微软雅黑" panose="020B0503020204020204" pitchFamily="34" charset="-122"/>
                <a:ea typeface="微软雅黑" panose="020B0503020204020204" pitchFamily="34" charset="-122"/>
              </a:rPr>
              <a:t>she 	 	     could understand almost everything that people said to 	   	     her. </a:t>
            </a:r>
          </a:p>
          <a:p>
            <a:r>
              <a:rPr lang="en-US" altLang="zh-CN" sz="2400" b="1" dirty="0">
                <a:latin typeface="微软雅黑" panose="020B0503020204020204" pitchFamily="34" charset="-122"/>
                <a:ea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rPr>
              <a:t>很久以后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不久以后</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很早以前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长期以来</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38200" y="461385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解析：她习惯于说英语了，不久以后她几乎能完全理解人们对她说的话。</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038014" y="956182"/>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12. I hate waiting in long lines, and I think I’m not so </a:t>
            </a:r>
            <a:r>
              <a:rPr lang="en-US" altLang="zh-CN" sz="2400" b="1" u="sng" dirty="0">
                <a:latin typeface="微软雅黑" panose="020B0503020204020204" pitchFamily="34" charset="-122"/>
                <a:ea typeface="微软雅黑" panose="020B0503020204020204" pitchFamily="34" charset="-122"/>
              </a:rPr>
              <a:t>patient</a:t>
            </a:r>
            <a:r>
              <a:rPr lang="en-US" altLang="zh-CN"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守规则的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厌倦的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流行的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耐心的</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57209" y="4313283"/>
            <a:ext cx="901899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解析：我讨厌排长队等候，我想我没那么有耐心。</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121563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I think that they will have </a:t>
            </a:r>
            <a:r>
              <a:rPr lang="en-US" altLang="zh-CN" sz="2400" b="1" u="sng" dirty="0">
                <a:latin typeface="微软雅黑" panose="020B0503020204020204" pitchFamily="34" charset="-122"/>
                <a:ea typeface="微软雅黑" panose="020B0503020204020204" pitchFamily="34" charset="-122"/>
              </a:rPr>
              <a:t>endless</a:t>
            </a:r>
            <a:r>
              <a:rPr lang="en-US" altLang="zh-CN" sz="2400" b="1" dirty="0">
                <a:latin typeface="微软雅黑" panose="020B0503020204020204" pitchFamily="34" charset="-122"/>
                <a:ea typeface="微软雅黑" panose="020B0503020204020204" pitchFamily="34" charset="-122"/>
              </a:rPr>
              <a:t> trouble in doing that thing.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恼人的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很少的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无尽的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可能的</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解析：我想他们在做那件事时会遇到无穷无尽的麻烦。</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2"/>
          <a:stretch>
            <a:fillRect/>
          </a:stretch>
        </p:blipFill>
        <p:spPr>
          <a:xfrm>
            <a:off x="10203295" y="-379542"/>
            <a:ext cx="2649028" cy="2886671"/>
          </a:xfrm>
          <a:prstGeom prst="rect">
            <a:avLst/>
          </a:prstGeom>
        </p:spPr>
      </p:pic>
      <p:grpSp>
        <p:nvGrpSpPr>
          <p:cNvPr id="3" name="组合 2"/>
          <p:cNvGrpSpPr/>
          <p:nvPr/>
        </p:nvGrpSpPr>
        <p:grpSpPr>
          <a:xfrm>
            <a:off x="4242435" y="459740"/>
            <a:ext cx="2507615" cy="1325245"/>
            <a:chOff x="600968" y="3106355"/>
            <a:chExt cx="2871854" cy="1446993"/>
          </a:xfrm>
        </p:grpSpPr>
        <p:sp>
          <p:nvSpPr>
            <p:cNvPr id="6" name="Oval 2"/>
            <p:cNvSpPr/>
            <p:nvPr>
              <p:custDataLst>
                <p:tags r:id="rId16"/>
              </p:custDataLst>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154"/>
            <p:cNvSpPr>
              <a:spLocks noChangeArrowheads="1"/>
            </p:cNvSpPr>
            <p:nvPr>
              <p:custDataLst>
                <p:tags r:id="rId17"/>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 name="TextBox 9">
              <a:hlinkClick r:id="rId23" action="ppaction://hlinksldjump"/>
            </p:cNvPr>
            <p:cNvSpPr txBox="1"/>
            <p:nvPr>
              <p:custDataLst>
                <p:tags r:id="rId18"/>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0" name="TextBox 8">
              <a:hlinkClick r:id="rId24" action="ppaction://hlinksldjump"/>
            </p:cNvPr>
            <p:cNvSpPr txBox="1"/>
            <p:nvPr>
              <p:custDataLst>
                <p:tags r:id="rId19"/>
              </p:custDataLst>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p>
          </p:txBody>
        </p:sp>
      </p:grpSp>
      <p:grpSp>
        <p:nvGrpSpPr>
          <p:cNvPr id="11" name="组合 10"/>
          <p:cNvGrpSpPr/>
          <p:nvPr/>
        </p:nvGrpSpPr>
        <p:grpSpPr>
          <a:xfrm>
            <a:off x="-942340" y="-901700"/>
            <a:ext cx="5632450" cy="5855970"/>
            <a:chOff x="-942302" y="-901699"/>
            <a:chExt cx="6304204" cy="6680198"/>
          </a:xfrm>
        </p:grpSpPr>
        <p:pic>
          <p:nvPicPr>
            <p:cNvPr id="12" name="图片 11"/>
            <p:cNvPicPr>
              <a:picLocks noChangeAspect="1"/>
            </p:cNvPicPr>
            <p:nvPr>
              <p:custDataLst>
                <p:tags r:id="rId13"/>
              </p:custDataLst>
            </p:nvPr>
          </p:nvPicPr>
          <p:blipFill>
            <a:blip r:embed="rId25">
              <a:grayscl/>
            </a:blip>
            <a:stretch>
              <a:fillRect/>
            </a:stretch>
          </p:blipFill>
          <p:spPr>
            <a:xfrm>
              <a:off x="-942302" y="-901699"/>
              <a:ext cx="6304204" cy="6680198"/>
            </a:xfrm>
            <a:prstGeom prst="rect">
              <a:avLst/>
            </a:prstGeom>
          </p:spPr>
        </p:pic>
        <p:sp>
          <p:nvSpPr>
            <p:cNvPr id="13" name="TextBox 14"/>
            <p:cNvSpPr txBox="1"/>
            <p:nvPr>
              <p:custDataLst>
                <p:tags r:id="rId14"/>
              </p:custDataLst>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p>
          </p:txBody>
        </p:sp>
        <p:sp>
          <p:nvSpPr>
            <p:cNvPr id="14" name="TextBox 14"/>
            <p:cNvSpPr txBox="1"/>
            <p:nvPr>
              <p:custDataLst>
                <p:tags r:id="rId15"/>
              </p:custDataLst>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p>
          </p:txBody>
        </p:sp>
      </p:grpSp>
      <p:grpSp>
        <p:nvGrpSpPr>
          <p:cNvPr id="15" name="组合 14"/>
          <p:cNvGrpSpPr/>
          <p:nvPr/>
        </p:nvGrpSpPr>
        <p:grpSpPr>
          <a:xfrm>
            <a:off x="6944360" y="535305"/>
            <a:ext cx="2506345" cy="1197243"/>
            <a:chOff x="670169" y="3066142"/>
            <a:chExt cx="3085160" cy="1609039"/>
          </a:xfrm>
        </p:grpSpPr>
        <p:sp>
          <p:nvSpPr>
            <p:cNvPr id="16" name="Oval 2"/>
            <p:cNvSpPr/>
            <p:nvPr>
              <p:custDataLst>
                <p:tags r:id="rId9"/>
              </p:custDataLst>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54"/>
            <p:cNvSpPr>
              <a:spLocks noChangeArrowheads="1"/>
            </p:cNvSpPr>
            <p:nvPr>
              <p:custDataLst>
                <p:tags r:id="rId10"/>
              </p:custDataLst>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8" name="TextBox 9"/>
            <p:cNvSpPr txBox="1"/>
            <p:nvPr>
              <p:custDataLst>
                <p:tags r:id="rId11"/>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9" name="TextBox 8">
              <a:hlinkClick r:id="rId26" action="ppaction://hlinksldjump"/>
            </p:cNvPr>
            <p:cNvSpPr txBox="1"/>
            <p:nvPr>
              <p:custDataLst>
                <p:tags r:id="rId12"/>
              </p:custDataLst>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p>
          </p:txBody>
        </p:sp>
      </p:grpSp>
      <p:grpSp>
        <p:nvGrpSpPr>
          <p:cNvPr id="20" name="组合 19"/>
          <p:cNvGrpSpPr/>
          <p:nvPr/>
        </p:nvGrpSpPr>
        <p:grpSpPr>
          <a:xfrm>
            <a:off x="9629775" y="549910"/>
            <a:ext cx="2334260" cy="1200340"/>
            <a:chOff x="690028" y="3066142"/>
            <a:chExt cx="2870858" cy="1512245"/>
          </a:xfrm>
        </p:grpSpPr>
        <p:sp>
          <p:nvSpPr>
            <p:cNvPr id="21" name="Oval 2"/>
            <p:cNvSpPr/>
            <p:nvPr>
              <p:custDataLst>
                <p:tags r:id="rId5"/>
              </p:custDataLst>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154"/>
            <p:cNvSpPr>
              <a:spLocks noChangeArrowheads="1"/>
            </p:cNvSpPr>
            <p:nvPr>
              <p:custDataLst>
                <p:tags r:id="rId6"/>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3" name="TextBox 9"/>
            <p:cNvSpPr txBox="1"/>
            <p:nvPr>
              <p:custDataLst>
                <p:tags r:id="rId7"/>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30" name="TextBox 8">
              <a:hlinkClick r:id="rId27" action="ppaction://hlinksldjump"/>
            </p:cNvPr>
            <p:cNvSpPr txBox="1"/>
            <p:nvPr>
              <p:custDataLst>
                <p:tags r:id="rId8"/>
              </p:custDataLst>
            </p:nvPr>
          </p:nvSpPr>
          <p:spPr>
            <a:xfrm flipH="1">
              <a:off x="690028" y="40359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p>
          </p:txBody>
        </p:sp>
      </p:grpSp>
      <p:grpSp>
        <p:nvGrpSpPr>
          <p:cNvPr id="31" name="组合 30"/>
          <p:cNvGrpSpPr/>
          <p:nvPr/>
        </p:nvGrpSpPr>
        <p:grpSpPr>
          <a:xfrm>
            <a:off x="7016750" y="2504440"/>
            <a:ext cx="2589530" cy="1210205"/>
            <a:chOff x="1128687" y="3045991"/>
            <a:chExt cx="1985645" cy="1600199"/>
          </a:xfrm>
        </p:grpSpPr>
        <p:sp>
          <p:nvSpPr>
            <p:cNvPr id="32"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4" name="TextBox 9"/>
            <p:cNvSpPr txBox="1"/>
            <p:nvPr/>
          </p:nvSpPr>
          <p:spPr>
            <a:xfrm flipH="1">
              <a:off x="1288976" y="4353998"/>
              <a:ext cx="1665060" cy="2921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70" name="TextBox 8">
              <a:hlinkClick r:id="rId28" action="ppaction://hlinksldjump"/>
            </p:cNvPr>
            <p:cNvSpPr txBox="1"/>
            <p:nvPr/>
          </p:nvSpPr>
          <p:spPr>
            <a:xfrm flipH="1">
              <a:off x="1128687" y="4035985"/>
              <a:ext cx="1985645" cy="56927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p>
          </p:txBody>
        </p:sp>
      </p:grpSp>
      <p:grpSp>
        <p:nvGrpSpPr>
          <p:cNvPr id="71" name="组合 70"/>
          <p:cNvGrpSpPr/>
          <p:nvPr/>
        </p:nvGrpSpPr>
        <p:grpSpPr>
          <a:xfrm>
            <a:off x="4441190" y="2487930"/>
            <a:ext cx="2390775" cy="1211580"/>
            <a:chOff x="690029" y="3235990"/>
            <a:chExt cx="2862963" cy="1317358"/>
          </a:xfrm>
        </p:grpSpPr>
        <p:sp>
          <p:nvSpPr>
            <p:cNvPr id="72"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7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75" name="TextBox 8">
              <a:hlinkClick r:id="rId29" action="ppaction://hlinksldjump"/>
            </p:cNvPr>
            <p:cNvSpPr txBox="1"/>
            <p:nvPr/>
          </p:nvSpPr>
          <p:spPr>
            <a:xfrm flipH="1">
              <a:off x="690029" y="4035985"/>
              <a:ext cx="2862963" cy="4681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p>
          </p:txBody>
        </p:sp>
      </p:grpSp>
      <p:grpSp>
        <p:nvGrpSpPr>
          <p:cNvPr id="76" name="组合 75"/>
          <p:cNvGrpSpPr/>
          <p:nvPr/>
        </p:nvGrpSpPr>
        <p:grpSpPr>
          <a:xfrm>
            <a:off x="9892703" y="2488184"/>
            <a:ext cx="1985645" cy="1353261"/>
            <a:chOff x="1128688" y="3221717"/>
            <a:chExt cx="1985645" cy="1353261"/>
          </a:xfrm>
        </p:grpSpPr>
        <p:sp>
          <p:nvSpPr>
            <p:cNvPr id="77" name="TextBox 8">
              <a:hlinkClick r:id="rId30" action="ppaction://hlinksldjump"/>
            </p:cNvPr>
            <p:cNvSpPr txBox="1"/>
            <p:nvPr/>
          </p:nvSpPr>
          <p:spPr>
            <a:xfrm flipH="1">
              <a:off x="1128688" y="3969945"/>
              <a:ext cx="1985645" cy="43053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p>
          </p:txBody>
        </p:sp>
        <p:sp>
          <p:nvSpPr>
            <p:cNvPr id="78"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0" name="TextBox 9"/>
            <p:cNvSpPr txBox="1"/>
            <p:nvPr/>
          </p:nvSpPr>
          <p:spPr>
            <a:xfrm flipH="1">
              <a:off x="1288976" y="4353998"/>
              <a:ext cx="1665060" cy="22098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81" name="组合 80"/>
          <p:cNvGrpSpPr/>
          <p:nvPr/>
        </p:nvGrpSpPr>
        <p:grpSpPr>
          <a:xfrm>
            <a:off x="4618355" y="4302760"/>
            <a:ext cx="1986915" cy="1441071"/>
            <a:chOff x="963732" y="3066142"/>
            <a:chExt cx="2150600" cy="1521110"/>
          </a:xfrm>
        </p:grpSpPr>
        <p:sp>
          <p:nvSpPr>
            <p:cNvPr id="82"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4" name="TextBox 9"/>
            <p:cNvSpPr txBox="1"/>
            <p:nvPr/>
          </p:nvSpPr>
          <p:spPr>
            <a:xfrm flipH="1">
              <a:off x="1288976" y="4353998"/>
              <a:ext cx="1665060" cy="23325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85" name="TextBox 8">
              <a:hlinkClick r:id="rId31" action="ppaction://hlinksldjump"/>
            </p:cNvPr>
            <p:cNvSpPr txBox="1"/>
            <p:nvPr/>
          </p:nvSpPr>
          <p:spPr>
            <a:xfrm flipH="1">
              <a:off x="963732" y="3914032"/>
              <a:ext cx="2150600" cy="45444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p>
          </p:txBody>
        </p:sp>
      </p:grpSp>
      <p:grpSp>
        <p:nvGrpSpPr>
          <p:cNvPr id="86" name="组合 85"/>
          <p:cNvGrpSpPr/>
          <p:nvPr/>
        </p:nvGrpSpPr>
        <p:grpSpPr>
          <a:xfrm>
            <a:off x="6825051" y="4286233"/>
            <a:ext cx="2948940" cy="1473208"/>
            <a:chOff x="-181865" y="2878432"/>
            <a:chExt cx="3507670" cy="1735958"/>
          </a:xfrm>
        </p:grpSpPr>
        <p:sp>
          <p:nvSpPr>
            <p:cNvPr id="87" name="Oval 2"/>
            <p:cNvSpPr/>
            <p:nvPr/>
          </p:nvSpPr>
          <p:spPr>
            <a:xfrm>
              <a:off x="1094613" y="2878432"/>
              <a:ext cx="726610" cy="71682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Freeform 154"/>
            <p:cNvSpPr>
              <a:spLocks noChangeArrowheads="1"/>
            </p:cNvSpPr>
            <p:nvPr/>
          </p:nvSpPr>
          <p:spPr bwMode="auto">
            <a:xfrm>
              <a:off x="1288728" y="3065496"/>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9" name="TextBox 9"/>
            <p:cNvSpPr txBox="1"/>
            <p:nvPr/>
          </p:nvSpPr>
          <p:spPr>
            <a:xfrm flipH="1">
              <a:off x="1288976" y="4353998"/>
              <a:ext cx="1665060" cy="2603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0" name="TextBox 8">
              <a:hlinkClick r:id="rId32" action="ppaction://hlinksldjump"/>
            </p:cNvPr>
            <p:cNvSpPr txBox="1"/>
            <p:nvPr/>
          </p:nvSpPr>
          <p:spPr>
            <a:xfrm flipH="1">
              <a:off x="-181865" y="3845924"/>
              <a:ext cx="3507670" cy="507316"/>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附加题：语法</a:t>
              </a:r>
            </a:p>
          </p:txBody>
        </p:sp>
      </p:grpSp>
      <p:grpSp>
        <p:nvGrpSpPr>
          <p:cNvPr id="91" name="组合 90"/>
          <p:cNvGrpSpPr/>
          <p:nvPr/>
        </p:nvGrpSpPr>
        <p:grpSpPr>
          <a:xfrm>
            <a:off x="10107930" y="4302760"/>
            <a:ext cx="1978025" cy="1439260"/>
            <a:chOff x="305007" y="2920280"/>
            <a:chExt cx="2649029" cy="1693776"/>
          </a:xfrm>
        </p:grpSpPr>
        <p:sp>
          <p:nvSpPr>
            <p:cNvPr id="92" name="Oval 2"/>
            <p:cNvSpPr/>
            <p:nvPr>
              <p:custDataLst>
                <p:tags r:id="rId1"/>
              </p:custDataLst>
            </p:nvPr>
          </p:nvSpPr>
          <p:spPr>
            <a:xfrm>
              <a:off x="1076329" y="2920280"/>
              <a:ext cx="762818" cy="59858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Freeform 154"/>
            <p:cNvSpPr>
              <a:spLocks noChangeArrowheads="1"/>
            </p:cNvSpPr>
            <p:nvPr>
              <p:custDataLst>
                <p:tags r:id="rId2"/>
              </p:custDataLst>
            </p:nvPr>
          </p:nvSpPr>
          <p:spPr bwMode="auto">
            <a:xfrm>
              <a:off x="1310839" y="3031121"/>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4" name="TextBox 9"/>
            <p:cNvSpPr txBox="1"/>
            <p:nvPr>
              <p:custDataLst>
                <p:tags r:id="rId3"/>
              </p:custDataLst>
            </p:nvPr>
          </p:nvSpPr>
          <p:spPr>
            <a:xfrm flipH="1">
              <a:off x="1288976" y="4353998"/>
              <a:ext cx="1665060" cy="26005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5" name="TextBox 8">
              <a:hlinkClick r:id="rId33" action="ppaction://hlinksldjump"/>
            </p:cNvPr>
            <p:cNvSpPr txBox="1"/>
            <p:nvPr>
              <p:custDataLst>
                <p:tags r:id="rId4"/>
              </p:custDataLst>
            </p:nvPr>
          </p:nvSpPr>
          <p:spPr>
            <a:xfrm flipH="1">
              <a:off x="305007" y="3845924"/>
              <a:ext cx="2353553" cy="506664"/>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知识回顾</a:t>
              </a:r>
            </a:p>
          </p:txBody>
        </p:sp>
      </p:gr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1000" fill="hold"/>
                                        <p:tgtEl>
                                          <p:spTgt spid="11"/>
                                        </p:tgtEl>
                                        <p:attrNameLst>
                                          <p:attrName>ppt_w</p:attrName>
                                        </p:attrNameLst>
                                      </p:cBhvr>
                                      <p:tavLst>
                                        <p:tav tm="0">
                                          <p:val>
                                            <p:fltVal val="0"/>
                                          </p:val>
                                        </p:tav>
                                        <p:tav tm="100000">
                                          <p:val>
                                            <p:strVal val="#ppt_w"/>
                                          </p:val>
                                        </p:tav>
                                      </p:tavLst>
                                    </p:anim>
                                    <p:anim calcmode="lin" valueType="num">
                                      <p:cBhvr>
                                        <p:cTn id="12" dur="1000" fill="hold"/>
                                        <p:tgtEl>
                                          <p:spTgt spid="11"/>
                                        </p:tgtEl>
                                        <p:attrNameLst>
                                          <p:attrName>ppt_h</p:attrName>
                                        </p:attrNameLst>
                                      </p:cBhvr>
                                      <p:tavLst>
                                        <p:tav tm="0">
                                          <p:val>
                                            <p:fltVal val="0"/>
                                          </p:val>
                                        </p:tav>
                                        <p:tav tm="100000">
                                          <p:val>
                                            <p:strVal val="#ppt_h"/>
                                          </p:val>
                                        </p:tav>
                                      </p:tavLst>
                                    </p:anim>
                                    <p:anim calcmode="lin" valueType="num">
                                      <p:cBhvr>
                                        <p:cTn id="13" dur="1000" fill="hold"/>
                                        <p:tgtEl>
                                          <p:spTgt spid="11"/>
                                        </p:tgtEl>
                                        <p:attrNameLst>
                                          <p:attrName>style.rotation</p:attrName>
                                        </p:attrNameLst>
                                      </p:cBhvr>
                                      <p:tavLst>
                                        <p:tav tm="0">
                                          <p:val>
                                            <p:fltVal val="90"/>
                                          </p:val>
                                        </p:tav>
                                        <p:tav tm="100000">
                                          <p:val>
                                            <p:fltVal val="0"/>
                                          </p:val>
                                        </p:tav>
                                      </p:tavLst>
                                    </p:anim>
                                    <p:animEffect transition="in" filter="fade">
                                      <p:cBhvr>
                                        <p:cTn id="14" dur="1000"/>
                                        <p:tgtEl>
                                          <p:spTgt spid="11"/>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1000" fill="hold"/>
                                        <p:tgtEl>
                                          <p:spTgt spid="2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71"/>
                                        </p:tgtEl>
                                        <p:attrNameLst>
                                          <p:attrName>style.visibility</p:attrName>
                                        </p:attrNameLst>
                                      </p:cBhvr>
                                      <p:to>
                                        <p:strVal val="visible"/>
                                      </p:to>
                                    </p:set>
                                    <p:animEffect transition="in" filter="fade">
                                      <p:cBhvr>
                                        <p:cTn id="36" dur="1000"/>
                                        <p:tgtEl>
                                          <p:spTgt spid="71"/>
                                        </p:tgtEl>
                                      </p:cBhvr>
                                    </p:animEffect>
                                    <p:anim calcmode="lin" valueType="num">
                                      <p:cBhvr>
                                        <p:cTn id="37" dur="1000" fill="hold"/>
                                        <p:tgtEl>
                                          <p:spTgt spid="71"/>
                                        </p:tgtEl>
                                        <p:attrNameLst>
                                          <p:attrName>ppt_x</p:attrName>
                                        </p:attrNameLst>
                                      </p:cBhvr>
                                      <p:tavLst>
                                        <p:tav tm="0">
                                          <p:val>
                                            <p:strVal val="#ppt_x"/>
                                          </p:val>
                                        </p:tav>
                                        <p:tav tm="100000">
                                          <p:val>
                                            <p:strVal val="#ppt_x"/>
                                          </p:val>
                                        </p:tav>
                                      </p:tavLst>
                                    </p:anim>
                                    <p:anim calcmode="lin" valueType="num">
                                      <p:cBhvr>
                                        <p:cTn id="38" dur="1000" fill="hold"/>
                                        <p:tgtEl>
                                          <p:spTgt spid="71"/>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ppt_x</p:attrName>
                                        </p:attrNameLst>
                                      </p:cBhvr>
                                      <p:tavLst>
                                        <p:tav tm="0">
                                          <p:val>
                                            <p:strVal val="#ppt_x"/>
                                          </p:val>
                                        </p:tav>
                                        <p:tav tm="100000">
                                          <p:val>
                                            <p:strVal val="#ppt_x"/>
                                          </p:val>
                                        </p:tav>
                                      </p:tavLst>
                                    </p:anim>
                                    <p:anim calcmode="lin" valueType="num">
                                      <p:cBhvr>
                                        <p:cTn id="44" dur="1000" fill="hold"/>
                                        <p:tgtEl>
                                          <p:spTgt spid="31"/>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76"/>
                                        </p:tgtEl>
                                        <p:attrNameLst>
                                          <p:attrName>style.visibility</p:attrName>
                                        </p:attrNameLst>
                                      </p:cBhvr>
                                      <p:to>
                                        <p:strVal val="visible"/>
                                      </p:to>
                                    </p:set>
                                    <p:animEffect transition="in" filter="fade">
                                      <p:cBhvr>
                                        <p:cTn id="48" dur="1000"/>
                                        <p:tgtEl>
                                          <p:spTgt spid="76"/>
                                        </p:tgtEl>
                                      </p:cBhvr>
                                    </p:animEffect>
                                    <p:anim calcmode="lin" valueType="num">
                                      <p:cBhvr>
                                        <p:cTn id="49" dur="1000" fill="hold"/>
                                        <p:tgtEl>
                                          <p:spTgt spid="76"/>
                                        </p:tgtEl>
                                        <p:attrNameLst>
                                          <p:attrName>ppt_x</p:attrName>
                                        </p:attrNameLst>
                                      </p:cBhvr>
                                      <p:tavLst>
                                        <p:tav tm="0">
                                          <p:val>
                                            <p:strVal val="#ppt_x"/>
                                          </p:val>
                                        </p:tav>
                                        <p:tav tm="100000">
                                          <p:val>
                                            <p:strVal val="#ppt_x"/>
                                          </p:val>
                                        </p:tav>
                                      </p:tavLst>
                                    </p:anim>
                                    <p:anim calcmode="lin" valueType="num">
                                      <p:cBhvr>
                                        <p:cTn id="50" dur="1000" fill="hold"/>
                                        <p:tgtEl>
                                          <p:spTgt spid="7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81"/>
                                        </p:tgtEl>
                                        <p:attrNameLst>
                                          <p:attrName>style.visibility</p:attrName>
                                        </p:attrNameLst>
                                      </p:cBhvr>
                                      <p:to>
                                        <p:strVal val="visible"/>
                                      </p:to>
                                    </p:set>
                                    <p:animEffect transition="in" filter="fade">
                                      <p:cBhvr>
                                        <p:cTn id="54" dur="1000"/>
                                        <p:tgtEl>
                                          <p:spTgt spid="81"/>
                                        </p:tgtEl>
                                      </p:cBhvr>
                                    </p:animEffect>
                                    <p:anim calcmode="lin" valueType="num">
                                      <p:cBhvr>
                                        <p:cTn id="55" dur="1000" fill="hold"/>
                                        <p:tgtEl>
                                          <p:spTgt spid="81"/>
                                        </p:tgtEl>
                                        <p:attrNameLst>
                                          <p:attrName>ppt_x</p:attrName>
                                        </p:attrNameLst>
                                      </p:cBhvr>
                                      <p:tavLst>
                                        <p:tav tm="0">
                                          <p:val>
                                            <p:strVal val="#ppt_x"/>
                                          </p:val>
                                        </p:tav>
                                        <p:tav tm="100000">
                                          <p:val>
                                            <p:strVal val="#ppt_x"/>
                                          </p:val>
                                        </p:tav>
                                      </p:tavLst>
                                    </p:anim>
                                    <p:anim calcmode="lin" valueType="num">
                                      <p:cBhvr>
                                        <p:cTn id="56" dur="1000" fill="hold"/>
                                        <p:tgtEl>
                                          <p:spTgt spid="81"/>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86"/>
                                        </p:tgtEl>
                                        <p:attrNameLst>
                                          <p:attrName>style.visibility</p:attrName>
                                        </p:attrNameLst>
                                      </p:cBhvr>
                                      <p:to>
                                        <p:strVal val="visible"/>
                                      </p:to>
                                    </p:set>
                                    <p:animEffect transition="in" filter="fade">
                                      <p:cBhvr>
                                        <p:cTn id="60" dur="1000"/>
                                        <p:tgtEl>
                                          <p:spTgt spid="86"/>
                                        </p:tgtEl>
                                      </p:cBhvr>
                                    </p:animEffect>
                                    <p:anim calcmode="lin" valueType="num">
                                      <p:cBhvr>
                                        <p:cTn id="61" dur="1000" fill="hold"/>
                                        <p:tgtEl>
                                          <p:spTgt spid="86"/>
                                        </p:tgtEl>
                                        <p:attrNameLst>
                                          <p:attrName>ppt_x</p:attrName>
                                        </p:attrNameLst>
                                      </p:cBhvr>
                                      <p:tavLst>
                                        <p:tav tm="0">
                                          <p:val>
                                            <p:strVal val="#ppt_x"/>
                                          </p:val>
                                        </p:tav>
                                        <p:tav tm="100000">
                                          <p:val>
                                            <p:strVal val="#ppt_x"/>
                                          </p:val>
                                        </p:tav>
                                      </p:tavLst>
                                    </p:anim>
                                    <p:anim calcmode="lin" valueType="num">
                                      <p:cBhvr>
                                        <p:cTn id="62" dur="1000" fill="hold"/>
                                        <p:tgtEl>
                                          <p:spTgt spid="86"/>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91"/>
                                        </p:tgtEl>
                                        <p:attrNameLst>
                                          <p:attrName>style.visibility</p:attrName>
                                        </p:attrNameLst>
                                      </p:cBhvr>
                                      <p:to>
                                        <p:strVal val="visible"/>
                                      </p:to>
                                    </p:set>
                                    <p:animEffect transition="in" filter="fade">
                                      <p:cBhvr>
                                        <p:cTn id="66" dur="1000"/>
                                        <p:tgtEl>
                                          <p:spTgt spid="91"/>
                                        </p:tgtEl>
                                      </p:cBhvr>
                                    </p:animEffect>
                                    <p:anim calcmode="lin" valueType="num">
                                      <p:cBhvr>
                                        <p:cTn id="67" dur="1000" fill="hold"/>
                                        <p:tgtEl>
                                          <p:spTgt spid="91"/>
                                        </p:tgtEl>
                                        <p:attrNameLst>
                                          <p:attrName>ppt_x</p:attrName>
                                        </p:attrNameLst>
                                      </p:cBhvr>
                                      <p:tavLst>
                                        <p:tav tm="0">
                                          <p:val>
                                            <p:strVal val="#ppt_x"/>
                                          </p:val>
                                        </p:tav>
                                        <p:tav tm="100000">
                                          <p:val>
                                            <p:strVal val="#ppt_x"/>
                                          </p:val>
                                        </p:tav>
                                      </p:tavLst>
                                    </p:anim>
                                    <p:anim calcmode="lin" valueType="num">
                                      <p:cBhvr>
                                        <p:cTn id="68"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28269"/>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69" y="1012953"/>
            <a:ext cx="1086973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Lincoln </a:t>
            </a:r>
            <a:r>
              <a:rPr lang="en-US" altLang="zh-CN" sz="2400" b="1" u="sng" dirty="0">
                <a:latin typeface="微软雅黑" panose="020B0503020204020204" pitchFamily="34" charset="-122"/>
                <a:ea typeface="微软雅黑" panose="020B0503020204020204" pitchFamily="34" charset="-122"/>
              </a:rPr>
              <a:t>fought for</a:t>
            </a:r>
            <a:r>
              <a:rPr lang="en-US" altLang="zh-CN" sz="2400" b="1" dirty="0">
                <a:latin typeface="微软雅黑" panose="020B0503020204020204" pitchFamily="34" charset="-122"/>
                <a:ea typeface="微软雅黑" panose="020B0503020204020204" pitchFamily="34" charset="-122"/>
              </a:rPr>
              <a:t> the freedom of all people.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为</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而战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反对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对</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不利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对</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有利</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解析：林肯为人民的自由而奋斗。</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21285" y="1012952"/>
            <a:ext cx="11075217"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We are sure that our wish will </a:t>
            </a:r>
            <a:r>
              <a:rPr lang="en-US" altLang="zh-CN" sz="2400" b="1" u="sng" dirty="0">
                <a:latin typeface="微软雅黑" panose="020B0503020204020204" pitchFamily="34" charset="-122"/>
                <a:ea typeface="微软雅黑" panose="020B0503020204020204" pitchFamily="34" charset="-122"/>
              </a:rPr>
              <a:t>turn into</a:t>
            </a:r>
            <a:r>
              <a:rPr lang="en-US" altLang="zh-CN" sz="2400" b="1" dirty="0">
                <a:latin typeface="微软雅黑" panose="020B0503020204020204" pitchFamily="34" charset="-122"/>
                <a:ea typeface="微软雅黑" panose="020B0503020204020204" pitchFamily="34" charset="-122"/>
              </a:rPr>
              <a:t> reality if we work hard.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变成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旋转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进入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远离</a:t>
            </a:r>
          </a:p>
        </p:txBody>
      </p:sp>
      <p:sp>
        <p:nvSpPr>
          <p:cNvPr id="7" name="文本框 6"/>
          <p:cNvSpPr txBox="1"/>
          <p:nvPr/>
        </p:nvSpPr>
        <p:spPr>
          <a:xfrm>
            <a:off x="1175337"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解析：只要我们努力学习，我们敢肯定我们的愿望将成为现实。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22</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462337" y="537539"/>
            <a:ext cx="11342670" cy="953135"/>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p>
        </p:txBody>
      </p:sp>
      <p:sp>
        <p:nvSpPr>
          <p:cNvPr id="8" name="文本框 7"/>
          <p:cNvSpPr txBox="1"/>
          <p:nvPr/>
        </p:nvSpPr>
        <p:spPr>
          <a:xfrm>
            <a:off x="458912" y="1538842"/>
            <a:ext cx="11270751"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Have you ever asked yourself why children go to school? You will probably </a:t>
            </a:r>
            <a:r>
              <a:rPr lang="en-US" altLang="zh-CN" sz="2400" u="sng" dirty="0">
                <a:latin typeface="Times New Roman" panose="02020603050405020304" pitchFamily="18" charset="0"/>
                <a:cs typeface="Times New Roman" panose="02020603050405020304" pitchFamily="18" charset="0"/>
              </a:rPr>
              <a:t>16 </a:t>
            </a:r>
            <a:r>
              <a:rPr lang="en-US" altLang="zh-CN" sz="2400" dirty="0">
                <a:latin typeface="Times New Roman" panose="02020603050405020304" pitchFamily="18" charset="0"/>
                <a:cs typeface="Times New Roman" panose="02020603050405020304" pitchFamily="18" charset="0"/>
              </a:rPr>
              <a:t>they </a:t>
            </a:r>
          </a:p>
          <a:p>
            <a:pPr algn="just"/>
            <a:r>
              <a:rPr lang="en-US" altLang="zh-CN" sz="2400" dirty="0">
                <a:latin typeface="Times New Roman" panose="02020603050405020304" pitchFamily="18" charset="0"/>
                <a:cs typeface="Times New Roman" panose="02020603050405020304" pitchFamily="18" charset="0"/>
              </a:rPr>
              <a:t>go to learn languages, geography, history, science and all </a:t>
            </a:r>
            <a:r>
              <a:rPr lang="en-US" altLang="zh-CN" sz="2400" u="sng" dirty="0">
                <a:latin typeface="Times New Roman" panose="02020603050405020304" pitchFamily="18" charset="0"/>
                <a:cs typeface="Times New Roman" panose="02020603050405020304" pitchFamily="18" charset="0"/>
              </a:rPr>
              <a:t>17</a:t>
            </a:r>
            <a:r>
              <a:rPr lang="en-US" altLang="zh-CN" sz="2400" dirty="0">
                <a:latin typeface="Times New Roman" panose="02020603050405020304" pitchFamily="18" charset="0"/>
                <a:cs typeface="Times New Roman" panose="02020603050405020304" pitchFamily="18" charset="0"/>
              </a:rPr>
              <a:t> subjects. That is quite </a:t>
            </a:r>
            <a:r>
              <a:rPr lang="en-US" altLang="zh-CN" sz="2400" u="sng" dirty="0">
                <a:latin typeface="Times New Roman" panose="02020603050405020304" pitchFamily="18" charset="0"/>
                <a:cs typeface="Times New Roman" panose="02020603050405020304" pitchFamily="18" charset="0"/>
              </a:rPr>
              <a:t>18</a:t>
            </a:r>
            <a:r>
              <a:rPr lang="en-US" altLang="zh-CN" sz="2400" dirty="0">
                <a:latin typeface="Times New Roman" panose="02020603050405020304" pitchFamily="18" charset="0"/>
                <a:cs typeface="Times New Roman" panose="02020603050405020304" pitchFamily="18" charset="0"/>
              </a:rPr>
              <a:t> , </a:t>
            </a:r>
          </a:p>
          <a:p>
            <a:pPr algn="just"/>
            <a:r>
              <a:rPr lang="en-US" altLang="zh-CN" sz="2400" dirty="0">
                <a:latin typeface="Times New Roman" panose="02020603050405020304" pitchFamily="18" charset="0"/>
                <a:cs typeface="Times New Roman" panose="02020603050405020304" pitchFamily="18" charset="0"/>
              </a:rPr>
              <a:t>but </a:t>
            </a:r>
            <a:r>
              <a:rPr lang="en-US" altLang="zh-CN" sz="2400" u="sng" dirty="0">
                <a:latin typeface="Times New Roman" panose="02020603050405020304" pitchFamily="18" charset="0"/>
                <a:cs typeface="Times New Roman" panose="02020603050405020304" pitchFamily="18" charset="0"/>
              </a:rPr>
              <a:t>19</a:t>
            </a:r>
            <a:r>
              <a:rPr lang="en-US" altLang="zh-CN" sz="2400" dirty="0">
                <a:latin typeface="Times New Roman" panose="02020603050405020304" pitchFamily="18" charset="0"/>
                <a:cs typeface="Times New Roman" panose="02020603050405020304" pitchFamily="18" charset="0"/>
              </a:rPr>
              <a:t> do they learn these things? We send our children to school to </a:t>
            </a:r>
            <a:r>
              <a:rPr lang="en-US" altLang="zh-CN" sz="2400" u="sng" dirty="0">
                <a:latin typeface="Times New Roman" panose="02020603050405020304" pitchFamily="18" charset="0"/>
                <a:cs typeface="Times New Roman" panose="02020603050405020304" pitchFamily="18" charset="0"/>
              </a:rPr>
              <a:t>20</a:t>
            </a:r>
            <a:r>
              <a:rPr lang="en-US" altLang="zh-CN" sz="2400" dirty="0">
                <a:latin typeface="Times New Roman" panose="02020603050405020304" pitchFamily="18" charset="0"/>
                <a:cs typeface="Times New Roman" panose="02020603050405020304" pitchFamily="18" charset="0"/>
              </a:rPr>
              <a:t> them for their </a:t>
            </a:r>
          </a:p>
          <a:p>
            <a:pPr algn="just"/>
            <a:r>
              <a:rPr lang="en-US" altLang="zh-CN" sz="2400" dirty="0">
                <a:latin typeface="Times New Roman" panose="02020603050405020304" pitchFamily="18" charset="0"/>
                <a:cs typeface="Times New Roman" panose="02020603050405020304" pitchFamily="18" charset="0"/>
              </a:rPr>
              <a:t>future work and life.</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292940" y="3845191"/>
            <a:ext cx="8849915"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16. A. speak 	B. say 		C. talk 		D. tell</a:t>
            </a:r>
          </a:p>
          <a:p>
            <a:r>
              <a:rPr lang="en-US" altLang="zh-CN" sz="2400" dirty="0">
                <a:latin typeface="Times New Roman" panose="02020603050405020304" pitchFamily="18" charset="0"/>
                <a:cs typeface="Times New Roman" panose="02020603050405020304" pitchFamily="18" charset="0"/>
              </a:rPr>
              <a:t>(     ) 17. A. the 	B. other 	C. the other 	D. other the</a:t>
            </a:r>
          </a:p>
          <a:p>
            <a:r>
              <a:rPr lang="en-US" altLang="zh-CN" sz="2400" dirty="0">
                <a:latin typeface="Times New Roman" panose="02020603050405020304" pitchFamily="18" charset="0"/>
                <a:cs typeface="Times New Roman" panose="02020603050405020304" pitchFamily="18" charset="0"/>
              </a:rPr>
              <a:t>(     ) 18. A. true 	B. real		 C. fact 	D. wrong</a:t>
            </a:r>
          </a:p>
          <a:p>
            <a:r>
              <a:rPr lang="en-US" altLang="zh-CN" sz="2400" dirty="0">
                <a:latin typeface="Times New Roman" panose="02020603050405020304" pitchFamily="18" charset="0"/>
                <a:cs typeface="Times New Roman" panose="02020603050405020304" pitchFamily="18" charset="0"/>
              </a:rPr>
              <a:t>(     ) 19. A. how 	B. where 	C. why 	D. what</a:t>
            </a:r>
          </a:p>
          <a:p>
            <a:r>
              <a:rPr lang="en-US" altLang="zh-CN" sz="2400" dirty="0">
                <a:latin typeface="Times New Roman" panose="02020603050405020304" pitchFamily="18" charset="0"/>
                <a:cs typeface="Times New Roman" panose="02020603050405020304" pitchFamily="18" charset="0"/>
              </a:rPr>
              <a:t>(     ) 20. A. stop 	B. ask		 C. ready 	D. prepare</a:t>
            </a:r>
          </a:p>
        </p:txBody>
      </p:sp>
      <p:sp>
        <p:nvSpPr>
          <p:cNvPr id="15" name="文本框 14"/>
          <p:cNvSpPr txBox="1"/>
          <p:nvPr/>
        </p:nvSpPr>
        <p:spPr>
          <a:xfrm>
            <a:off x="1496595" y="505428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483566" y="468427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499710" y="4327900"/>
            <a:ext cx="4298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488693" y="394488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1" name="文本框 20"/>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Ⅲ. </a:t>
            </a:r>
            <a:r>
              <a:rPr lang="zh-CN" altLang="en-US" sz="2800" dirty="0">
                <a:latin typeface="方正粗黑宋简体" panose="02000000000000000000" pitchFamily="2" charset="-122"/>
                <a:ea typeface="方正粗黑宋简体" panose="02000000000000000000" pitchFamily="2" charset="-122"/>
              </a:rPr>
              <a:t>完形填空（</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30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pic>
        <p:nvPicPr>
          <p:cNvPr id="23" name="图片 22">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4502" y="6123266"/>
            <a:ext cx="1158340" cy="646232"/>
          </a:xfrm>
          <a:prstGeom prst="rect">
            <a:avLst/>
          </a:prstGeom>
        </p:spPr>
      </p:pic>
      <p:sp>
        <p:nvSpPr>
          <p:cNvPr id="13" name="文本框 12"/>
          <p:cNvSpPr txBox="1"/>
          <p:nvPr/>
        </p:nvSpPr>
        <p:spPr>
          <a:xfrm>
            <a:off x="1496595" y="545343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0267" y="142069"/>
            <a:ext cx="10877613"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16. 【解析】	考查动词用法辨析，speak一般表示说某种语言，say加说话的内容，talk表谈话，tell表告诉。故选B。</a:t>
            </a:r>
          </a:p>
          <a:p>
            <a:pPr marL="0" indent="0">
              <a:buNone/>
            </a:pPr>
            <a:r>
              <a:rPr sz="2400" b="1" dirty="0">
                <a:latin typeface="微软雅黑" panose="020B0503020204020204" pitchFamily="34" charset="-122"/>
                <a:ea typeface="微软雅黑" panose="020B0503020204020204" pitchFamily="34" charset="-122"/>
              </a:rPr>
              <a:t>17. 【解析】	根据句意“去学校学习语言、地理、历史、科学和所有其他的学科”，all the other subjects意为“所有其他的学科（暗指除了前面提及的学科外的所有其他学科）”。故选C。</a:t>
            </a:r>
          </a:p>
          <a:p>
            <a:pPr marL="0" indent="0">
              <a:buNone/>
            </a:pPr>
            <a:r>
              <a:rPr sz="2400" b="1" dirty="0">
                <a:latin typeface="微软雅黑" panose="020B0503020204020204" pitchFamily="34" charset="-122"/>
                <a:ea typeface="微软雅黑" panose="020B0503020204020204" pitchFamily="34" charset="-122"/>
              </a:rPr>
              <a:t>18. 【解析】	根据上下文可知，前面所提到的内容也是学习的目的之一，所以是完全正确的。故选A。</a:t>
            </a:r>
          </a:p>
          <a:p>
            <a:pPr marL="0" indent="0">
              <a:buNone/>
            </a:pPr>
            <a:r>
              <a:rPr sz="2400" b="1" dirty="0">
                <a:latin typeface="微软雅黑" panose="020B0503020204020204" pitchFamily="34" charset="-122"/>
                <a:ea typeface="微软雅黑" panose="020B0503020204020204" pitchFamily="34" charset="-122"/>
              </a:rPr>
              <a:t>19. 【解析】	根据下文“我们把孩子送去学校是为了给他们将来的工作和生活做准备”，可知本句是提问孩子们为什么要学习这些东西。故选C。</a:t>
            </a:r>
          </a:p>
          <a:p>
            <a:pPr marL="0" indent="0">
              <a:buNone/>
            </a:pPr>
            <a:r>
              <a:rPr sz="2400" b="1" dirty="0">
                <a:latin typeface="微软雅黑" panose="020B0503020204020204" pitchFamily="34" charset="-122"/>
                <a:ea typeface="微软雅黑" panose="020B0503020204020204" pitchFamily="34" charset="-122"/>
              </a:rPr>
              <a:t>20. 【解析】	</a:t>
            </a:r>
            <a:r>
              <a:rPr lang="zh-CN" altLang="en-US" sz="2400" b="1" dirty="0">
                <a:latin typeface="微软雅黑" panose="020B0503020204020204" pitchFamily="34" charset="-122"/>
                <a:ea typeface="微软雅黑" panose="020B0503020204020204" pitchFamily="34" charset="-122"/>
              </a:rPr>
              <a:t>固定短语“</a:t>
            </a:r>
            <a:r>
              <a:rPr lang="en-US" altLang="zh-CN" sz="2400" b="1" dirty="0">
                <a:latin typeface="微软雅黑" panose="020B0503020204020204" pitchFamily="34" charset="-122"/>
                <a:ea typeface="微软雅黑" panose="020B0503020204020204" pitchFamily="34" charset="-122"/>
              </a:rPr>
              <a:t>prepare sb. for </a:t>
            </a:r>
            <a:r>
              <a:rPr lang="en-US" altLang="zh-CN" sz="2400" b="1" dirty="0" err="1">
                <a:latin typeface="微软雅黑" panose="020B0503020204020204" pitchFamily="34" charset="-122"/>
                <a:ea typeface="微软雅黑" panose="020B0503020204020204" pitchFamily="34" charset="-122"/>
              </a:rPr>
              <a:t>sth</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表示“使某人为某事作好准备”。故选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56351" y="4541178"/>
            <a:ext cx="1742136" cy="231682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612205" y="306115"/>
            <a:ext cx="10647033"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Nearly everything they study at school has some practical use </a:t>
            </a:r>
            <a:r>
              <a:rPr lang="en-US" altLang="zh-CN" sz="2400" u="sng" dirty="0">
                <a:latin typeface="Times New Roman" panose="02020603050405020304" pitchFamily="18" charset="0"/>
                <a:cs typeface="Times New Roman" panose="02020603050405020304" pitchFamily="18" charset="0"/>
              </a:rPr>
              <a:t>21</a:t>
            </a:r>
            <a:r>
              <a:rPr lang="en-US" altLang="zh-CN" sz="2400" dirty="0">
                <a:latin typeface="Times New Roman" panose="02020603050405020304" pitchFamily="18" charset="0"/>
                <a:cs typeface="Times New Roman" panose="02020603050405020304" pitchFamily="18" charset="0"/>
              </a:rPr>
              <a:t> their life, but is that the </a:t>
            </a:r>
            <a:r>
              <a:rPr lang="en-US" altLang="zh-CN" sz="2400" u="sng" dirty="0">
                <a:latin typeface="Times New Roman" panose="02020603050405020304" pitchFamily="18" charset="0"/>
                <a:cs typeface="Times New Roman" panose="02020603050405020304" pitchFamily="18" charset="0"/>
              </a:rPr>
              <a:t>22 </a:t>
            </a:r>
            <a:r>
              <a:rPr lang="en-US" altLang="zh-CN" sz="2400" dirty="0">
                <a:latin typeface="Times New Roman" panose="02020603050405020304" pitchFamily="18" charset="0"/>
                <a:cs typeface="Times New Roman" panose="02020603050405020304" pitchFamily="18" charset="0"/>
              </a:rPr>
              <a:t>reason they go to school? There is </a:t>
            </a:r>
            <a:r>
              <a:rPr lang="en-US" altLang="zh-CN" sz="2400" u="sng" dirty="0">
                <a:latin typeface="Times New Roman" panose="02020603050405020304" pitchFamily="18" charset="0"/>
                <a:cs typeface="Times New Roman" panose="02020603050405020304" pitchFamily="18" charset="0"/>
              </a:rPr>
              <a:t>23</a:t>
            </a:r>
            <a:r>
              <a:rPr lang="en-US" altLang="zh-CN" sz="2400" dirty="0">
                <a:latin typeface="Times New Roman" panose="02020603050405020304" pitchFamily="18" charset="0"/>
                <a:cs typeface="Times New Roman" panose="02020603050405020304" pitchFamily="18" charset="0"/>
              </a:rPr>
              <a:t> in education than just learning facts. We go to school above all </a:t>
            </a:r>
            <a:r>
              <a:rPr lang="en-US" altLang="zh-CN" sz="2400" u="sng" dirty="0">
                <a:latin typeface="Times New Roman" panose="02020603050405020304" pitchFamily="18" charset="0"/>
                <a:cs typeface="Times New Roman" panose="02020603050405020304" pitchFamily="18" charset="0"/>
              </a:rPr>
              <a:t>24</a:t>
            </a:r>
            <a:r>
              <a:rPr lang="en-US" altLang="zh-CN" sz="2400" dirty="0">
                <a:latin typeface="Times New Roman" panose="02020603050405020304" pitchFamily="18" charset="0"/>
                <a:cs typeface="Times New Roman" panose="02020603050405020304" pitchFamily="18" charset="0"/>
              </a:rPr>
              <a:t> how to learn, so that when we have left school we can go on learning. If a man really knows </a:t>
            </a:r>
            <a:r>
              <a:rPr lang="en-US" altLang="zh-CN" sz="2400" u="sng" dirty="0">
                <a:latin typeface="Times New Roman" panose="02020603050405020304" pitchFamily="18" charset="0"/>
                <a:cs typeface="Times New Roman" panose="02020603050405020304" pitchFamily="18" charset="0"/>
              </a:rPr>
              <a:t>25</a:t>
            </a:r>
            <a:r>
              <a:rPr lang="en-US" altLang="zh-CN" sz="2400" dirty="0">
                <a:latin typeface="Times New Roman" panose="02020603050405020304" pitchFamily="18" charset="0"/>
                <a:cs typeface="Times New Roman" panose="02020603050405020304" pitchFamily="18" charset="0"/>
              </a:rPr>
              <a:t> , he will always be successful, because whenever he has to do </a:t>
            </a:r>
            <a:r>
              <a:rPr lang="en-US" altLang="zh-CN" sz="2400" u="sng" dirty="0">
                <a:latin typeface="Times New Roman" panose="02020603050405020304" pitchFamily="18" charset="0"/>
                <a:cs typeface="Times New Roman" panose="02020603050405020304" pitchFamily="18" charset="0"/>
              </a:rPr>
              <a:t>26</a:t>
            </a:r>
            <a:r>
              <a:rPr lang="en-US" altLang="zh-CN" sz="2400" dirty="0">
                <a:latin typeface="Times New Roman" panose="02020603050405020304" pitchFamily="18" charset="0"/>
                <a:cs typeface="Times New Roman" panose="02020603050405020304" pitchFamily="18" charset="0"/>
              </a:rPr>
              <a:t> he will quickly teach himself how to do it in the best way. </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205115" y="3212649"/>
            <a:ext cx="11781770" cy="2306955"/>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21. A. at 		         B. in 		      C. on 		         D. with</a:t>
            </a:r>
          </a:p>
          <a:p>
            <a:r>
              <a:rPr lang="en-US" altLang="zh-CN" sz="2400" dirty="0">
                <a:latin typeface="Times New Roman" panose="02020603050405020304" pitchFamily="18" charset="0"/>
                <a:cs typeface="Times New Roman" panose="02020603050405020304" pitchFamily="18" charset="0"/>
              </a:rPr>
              <a:t>(     ) 22. A. best   	         B. only 	 	      C. just   		         D. first</a:t>
            </a:r>
          </a:p>
          <a:p>
            <a:r>
              <a:rPr lang="en-US" altLang="zh-CN" sz="2400" dirty="0">
                <a:latin typeface="Times New Roman" panose="02020603050405020304" pitchFamily="18" charset="0"/>
                <a:cs typeface="Times New Roman" panose="02020603050405020304" pitchFamily="18" charset="0"/>
              </a:rPr>
              <a:t>(     ) 23. A. many	         B. much 		      C. more 		         D. most</a:t>
            </a:r>
          </a:p>
          <a:p>
            <a:r>
              <a:rPr lang="en-US" altLang="zh-CN" sz="2400" dirty="0">
                <a:latin typeface="Times New Roman" panose="02020603050405020304" pitchFamily="18" charset="0"/>
                <a:cs typeface="Times New Roman" panose="02020603050405020304" pitchFamily="18" charset="0"/>
              </a:rPr>
              <a:t>(     ) 24. A. learn	         B. to learn 	      C. learning 	         D. learned</a:t>
            </a:r>
          </a:p>
          <a:p>
            <a:r>
              <a:rPr lang="en-US" altLang="zh-CN" sz="2400" dirty="0">
                <a:latin typeface="Times New Roman" panose="02020603050405020304" pitchFamily="18" charset="0"/>
                <a:cs typeface="Times New Roman" panose="02020603050405020304" pitchFamily="18" charset="0"/>
              </a:rPr>
              <a:t>(     ) 25. A. how to learn      B. why to learn	      C. how does he learn      D. why does he learn</a:t>
            </a:r>
          </a:p>
          <a:p>
            <a:r>
              <a:rPr lang="en-US" altLang="zh-CN" sz="2400" dirty="0">
                <a:latin typeface="Times New Roman" panose="02020603050405020304" pitchFamily="18" charset="0"/>
                <a:cs typeface="Times New Roman" panose="02020603050405020304" pitchFamily="18" charset="0"/>
              </a:rPr>
              <a:t>(     ) 26. A. anything new    B. something new     C. new anything 	          D. new something</a:t>
            </a:r>
          </a:p>
        </p:txBody>
      </p:sp>
      <p:sp>
        <p:nvSpPr>
          <p:cNvPr id="15" name="文本框 14"/>
          <p:cNvSpPr txBox="1"/>
          <p:nvPr/>
        </p:nvSpPr>
        <p:spPr>
          <a:xfrm>
            <a:off x="394703" y="434019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377839" y="396675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394703" y="364765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383686" y="328633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7235" y="5846966"/>
            <a:ext cx="1158340" cy="646232"/>
          </a:xfrm>
          <a:prstGeom prst="rect">
            <a:avLst/>
          </a:prstGeom>
        </p:spPr>
      </p:pic>
      <p:sp>
        <p:nvSpPr>
          <p:cNvPr id="11" name="文本框 10"/>
          <p:cNvSpPr txBox="1"/>
          <p:nvPr/>
        </p:nvSpPr>
        <p:spPr>
          <a:xfrm>
            <a:off x="394702" y="4647188"/>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383684" y="5011072"/>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2974" y="136522"/>
            <a:ext cx="11560061"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21.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固定短语“</a:t>
            </a:r>
            <a:r>
              <a:rPr lang="en-US" altLang="zh-CN" sz="2400" b="1" dirty="0">
                <a:latin typeface="微软雅黑" panose="020B0503020204020204" pitchFamily="34" charset="-122"/>
                <a:ea typeface="微软雅黑" panose="020B0503020204020204" pitchFamily="34" charset="-122"/>
              </a:rPr>
              <a:t>in one’s life”</a:t>
            </a:r>
            <a:r>
              <a:rPr lang="zh-CN" altLang="en-US" sz="2400" b="1" dirty="0">
                <a:latin typeface="微软雅黑" panose="020B0503020204020204" pitchFamily="34" charset="-122"/>
                <a:ea typeface="微软雅黑" panose="020B0503020204020204" pitchFamily="34" charset="-122"/>
              </a:rPr>
              <a:t>表示“在某人的一生中”。故选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22.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根据句意得知“但是，那就是他们上学的唯一原因吗”。故选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23.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根据句中的“</a:t>
            </a:r>
            <a:r>
              <a:rPr lang="en-US" altLang="zh-CN" sz="2400" b="1" dirty="0">
                <a:latin typeface="微软雅黑" panose="020B0503020204020204" pitchFamily="34" charset="-122"/>
                <a:ea typeface="微软雅黑" panose="020B0503020204020204" pitchFamily="34" charset="-122"/>
              </a:rPr>
              <a:t>than”</a:t>
            </a:r>
            <a:r>
              <a:rPr lang="zh-CN" altLang="en-US" sz="2400" b="1" dirty="0">
                <a:latin typeface="微软雅黑" panose="020B0503020204020204" pitchFamily="34" charset="-122"/>
                <a:ea typeface="微软雅黑" panose="020B0503020204020204" pitchFamily="34" charset="-122"/>
              </a:rPr>
              <a:t>得知要使用形容词的比较级形式。故选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24.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根据句意“我们去学校首先要去学习怎样学，这样我们离开学校时才能继续学习”，动词不定式</a:t>
            </a:r>
            <a:r>
              <a:rPr lang="en-US" altLang="zh-CN" sz="2400" b="1" dirty="0">
                <a:latin typeface="微软雅黑" panose="020B0503020204020204" pitchFamily="34" charset="-122"/>
                <a:ea typeface="微软雅黑" panose="020B0503020204020204" pitchFamily="34" charset="-122"/>
              </a:rPr>
              <a:t>to learn</a:t>
            </a:r>
            <a:r>
              <a:rPr lang="zh-CN" altLang="en-US" sz="2400" b="1" dirty="0">
                <a:latin typeface="微软雅黑" panose="020B0503020204020204" pitchFamily="34" charset="-122"/>
                <a:ea typeface="微软雅黑" panose="020B0503020204020204" pitchFamily="34" charset="-122"/>
              </a:rPr>
              <a:t>表目的。故选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25.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通过分析句子结构得知所填部分做动词“</a:t>
            </a:r>
            <a:r>
              <a:rPr lang="en-US" altLang="zh-CN" sz="2400" b="1" dirty="0">
                <a:latin typeface="微软雅黑" panose="020B0503020204020204" pitchFamily="34" charset="-122"/>
                <a:ea typeface="微软雅黑" panose="020B0503020204020204" pitchFamily="34" charset="-122"/>
              </a:rPr>
              <a:t>knows”</a:t>
            </a:r>
            <a:r>
              <a:rPr lang="zh-CN" altLang="en-US" sz="2400" b="1" dirty="0">
                <a:latin typeface="微软雅黑" panose="020B0503020204020204" pitchFamily="34" charset="-122"/>
                <a:ea typeface="微软雅黑" panose="020B0503020204020204" pitchFamily="34" charset="-122"/>
              </a:rPr>
              <a:t>的宾语，</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和</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都是句子，但都不符合宾语从句使用陈述句语序的原则，而</a:t>
            </a:r>
            <a:r>
              <a:rPr lang="en-US" altLang="zh-CN" sz="2400" b="1" dirty="0">
                <a:latin typeface="微软雅黑" panose="020B0503020204020204" pitchFamily="34" charset="-122"/>
                <a:ea typeface="微软雅黑" panose="020B0503020204020204" pitchFamily="34" charset="-122"/>
              </a:rPr>
              <a:t>why to learn</a:t>
            </a:r>
            <a:r>
              <a:rPr lang="zh-CN" altLang="en-US" sz="2400" b="1" dirty="0">
                <a:latin typeface="微软雅黑" panose="020B0503020204020204" pitchFamily="34" charset="-122"/>
                <a:ea typeface="微软雅黑" panose="020B0503020204020204" pitchFamily="34" charset="-122"/>
              </a:rPr>
              <a:t>与上文内容不符。故选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根据形容词修饰不定代词应后置这一原则可以排除</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和</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，此外，句意为“每当他不得不做一些新事情的时候，他都会用最好的办法快速地教会自己怎样去做”。故选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10160000" y="4304597"/>
            <a:ext cx="2075380" cy="2416881"/>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26</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93431" y="441988"/>
            <a:ext cx="9859880" cy="119888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The uneducated person, on the other </a:t>
            </a:r>
            <a:r>
              <a:rPr lang="en-US" altLang="zh-CN" sz="2400" u="sng" dirty="0">
                <a:latin typeface="Times New Roman" panose="02020603050405020304" pitchFamily="18" charset="0"/>
                <a:cs typeface="Times New Roman" panose="02020603050405020304" pitchFamily="18" charset="0"/>
              </a:rPr>
              <a:t>27</a:t>
            </a:r>
            <a:r>
              <a:rPr lang="en-US" altLang="zh-CN" sz="2400" dirty="0">
                <a:latin typeface="Times New Roman" panose="02020603050405020304" pitchFamily="18" charset="0"/>
                <a:cs typeface="Times New Roman" panose="02020603050405020304" pitchFamily="18" charset="0"/>
              </a:rPr>
              <a:t> , is </a:t>
            </a:r>
            <a:r>
              <a:rPr lang="en-US" altLang="zh-CN" sz="2400" u="sng" dirty="0">
                <a:latin typeface="Times New Roman" panose="02020603050405020304" pitchFamily="18" charset="0"/>
                <a:cs typeface="Times New Roman" panose="02020603050405020304" pitchFamily="18" charset="0"/>
              </a:rPr>
              <a:t>28</a:t>
            </a:r>
            <a:r>
              <a:rPr lang="en-US" altLang="zh-CN" sz="2400" dirty="0">
                <a:latin typeface="Times New Roman" panose="02020603050405020304" pitchFamily="18" charset="0"/>
                <a:cs typeface="Times New Roman" panose="02020603050405020304" pitchFamily="18" charset="0"/>
              </a:rPr>
              <a:t> unable to do it, or does it badly, so the purpose of school is not just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languages, geography, science, etc., but to teach students the </a:t>
            </a:r>
            <a:r>
              <a:rPr lang="en-US" altLang="zh-CN" sz="2400" u="sng" dirty="0">
                <a:latin typeface="Times New Roman" panose="02020603050405020304" pitchFamily="18" charset="0"/>
                <a:cs typeface="Times New Roman" panose="02020603050405020304" pitchFamily="18" charset="0"/>
              </a:rPr>
              <a:t>30</a:t>
            </a:r>
            <a:r>
              <a:rPr lang="en-US" altLang="zh-CN" sz="2400" dirty="0">
                <a:latin typeface="Times New Roman" panose="02020603050405020304" pitchFamily="18" charset="0"/>
                <a:cs typeface="Times New Roman" panose="02020603050405020304" pitchFamily="18" charset="0"/>
              </a:rPr>
              <a:t> to learn.</a:t>
            </a:r>
          </a:p>
        </p:txBody>
      </p:sp>
      <p:sp>
        <p:nvSpPr>
          <p:cNvPr id="12" name="文本框 11"/>
          <p:cNvSpPr txBox="1"/>
          <p:nvPr/>
        </p:nvSpPr>
        <p:spPr>
          <a:xfrm>
            <a:off x="934486" y="3169769"/>
            <a:ext cx="8625352" cy="1568450"/>
          </a:xfrm>
          <a:prstGeom prst="rect">
            <a:avLst/>
          </a:prstGeom>
          <a:solidFill>
            <a:schemeClr val="bg1">
              <a:lumMod val="85000"/>
            </a:schemeClr>
          </a:solidFill>
        </p:spPr>
        <p:txBody>
          <a:bodyPr wrap="square" rtlCol="0">
            <a:spAutoFit/>
          </a:bodyPr>
          <a:lstStyle/>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27. A. way 	B. word 	C. foot 	D. hand</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28. A. both 	B. either 	C. neither 	D. not</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29. A. learn 	B. to learn 	C. teach 	D. to teach</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30. A. subjects 	B. reasons 	C. way 	D. knowledge</a:t>
            </a:r>
            <a:endParaRPr lang="zh-CN" altLang="en-US"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068510" y="4314155"/>
            <a:ext cx="75514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068510" y="396891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068510" y="358246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068510" y="316976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49702" y="5345650"/>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43667" y="439947"/>
            <a:ext cx="1189796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固定短语“</a:t>
            </a:r>
            <a:r>
              <a:rPr lang="en-US" altLang="zh-CN" sz="2400" b="1" dirty="0">
                <a:latin typeface="微软雅黑" panose="020B0503020204020204" pitchFamily="34" charset="-122"/>
                <a:ea typeface="微软雅黑" panose="020B0503020204020204" pitchFamily="34" charset="-122"/>
              </a:rPr>
              <a:t>on the other hand”</a:t>
            </a:r>
            <a:r>
              <a:rPr lang="zh-CN" altLang="en-US" sz="2400" b="1" dirty="0">
                <a:latin typeface="微软雅黑" panose="020B0503020204020204" pitchFamily="34" charset="-122"/>
                <a:ea typeface="微软雅黑" panose="020B0503020204020204" pitchFamily="34" charset="-122"/>
              </a:rPr>
              <a:t>表示“另一方面”。故选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固定短语“</a:t>
            </a:r>
            <a:r>
              <a:rPr lang="en-US" altLang="zh-CN" sz="2400" b="1" dirty="0">
                <a:latin typeface="微软雅黑" panose="020B0503020204020204" pitchFamily="34" charset="-122"/>
                <a:ea typeface="微软雅黑" panose="020B0503020204020204" pitchFamily="34" charset="-122"/>
              </a:rPr>
              <a:t>either… or…”</a:t>
            </a:r>
            <a:r>
              <a:rPr lang="zh-CN" altLang="en-US" sz="2400" b="1" dirty="0">
                <a:latin typeface="微软雅黑" panose="020B0503020204020204" pitchFamily="34" charset="-122"/>
                <a:ea typeface="微软雅黑" panose="020B0503020204020204" pitchFamily="34" charset="-122"/>
              </a:rPr>
              <a:t>表示“要么</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要么</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根据上下文中的“</a:t>
            </a:r>
            <a:r>
              <a:rPr lang="en-US" altLang="zh-CN" sz="2400" b="1" dirty="0">
                <a:latin typeface="微软雅黑" panose="020B0503020204020204" pitchFamily="34" charset="-122"/>
                <a:ea typeface="微软雅黑" panose="020B0503020204020204" pitchFamily="34" charset="-122"/>
              </a:rPr>
              <a:t>is not just”</a:t>
            </a:r>
            <a:r>
              <a:rPr lang="zh-CN" altLang="en-US" sz="2400" b="1" dirty="0">
                <a:latin typeface="微软雅黑" panose="020B0503020204020204" pitchFamily="34" charset="-122"/>
                <a:ea typeface="微软雅黑" panose="020B0503020204020204" pitchFamily="34" charset="-122"/>
              </a:rPr>
              <a:t>和“</a:t>
            </a:r>
            <a:r>
              <a:rPr lang="en-US" altLang="zh-CN" sz="2400" b="1" dirty="0">
                <a:latin typeface="微软雅黑" panose="020B0503020204020204" pitchFamily="34" charset="-122"/>
                <a:ea typeface="微软雅黑" panose="020B0503020204020204" pitchFamily="34" charset="-122"/>
              </a:rPr>
              <a:t>but to teach students the 40 to learn”</a:t>
            </a:r>
            <a:r>
              <a:rPr lang="zh-CN" altLang="en-US" sz="2400" b="1" dirty="0">
                <a:latin typeface="微软雅黑" panose="020B0503020204020204" pitchFamily="34" charset="-122"/>
                <a:ea typeface="微软雅黑" panose="020B0503020204020204" pitchFamily="34" charset="-122"/>
              </a:rPr>
              <a:t>得知使用动词不定式表示目的。故选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30.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根据上下文得知学校不但教知识，还要教学习的方法。故选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endParaRPr lang="en-US"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28</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29</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A）阅读下列短文，并做短文后的题目。从四个选项中，选出能回答所提问题或完成所给句子的最佳答案。</a:t>
            </a:r>
          </a:p>
        </p:txBody>
      </p:sp>
      <p:sp>
        <p:nvSpPr>
          <p:cNvPr id="8" name="文本框 7"/>
          <p:cNvSpPr txBox="1"/>
          <p:nvPr/>
        </p:nvSpPr>
        <p:spPr>
          <a:xfrm>
            <a:off x="637606" y="1961023"/>
            <a:ext cx="10872876" cy="3046988"/>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p>
          <a:p>
            <a:pPr algn="just"/>
            <a:r>
              <a:rPr lang="en-US" altLang="zh-CN" sz="2400" dirty="0">
                <a:latin typeface="Times New Roman" panose="02020603050405020304" pitchFamily="18" charset="0"/>
                <a:cs typeface="Times New Roman" panose="02020603050405020304" pitchFamily="18" charset="0"/>
              </a:rPr>
              <a:t>     When he was a teenager, Hunter Adams was very unhappy and he spent many years in a special hospital for people with mental (</a:t>
            </a:r>
            <a:r>
              <a:rPr lang="zh-CN" altLang="en-US" sz="2400" dirty="0">
                <a:latin typeface="Times New Roman" panose="02020603050405020304" pitchFamily="18" charset="0"/>
                <a:cs typeface="Times New Roman" panose="02020603050405020304" pitchFamily="18" charset="0"/>
              </a:rPr>
              <a:t>心理的</a:t>
            </a:r>
            <a:r>
              <a:rPr lang="en-US" altLang="zh-CN" sz="2400" dirty="0">
                <a:latin typeface="Times New Roman" panose="02020603050405020304" pitchFamily="18" charset="0"/>
                <a:cs typeface="Times New Roman" panose="02020603050405020304" pitchFamily="18" charset="0"/>
              </a:rPr>
              <a:t>) health problems.</a:t>
            </a:r>
          </a:p>
          <a:p>
            <a:pPr algn="just"/>
            <a:r>
              <a:rPr lang="en-US" altLang="zh-CN" sz="2400" dirty="0">
                <a:latin typeface="Times New Roman" panose="02020603050405020304" pitchFamily="18" charset="0"/>
                <a:cs typeface="Times New Roman" panose="02020603050405020304" pitchFamily="18" charset="0"/>
              </a:rPr>
              <a:t>      When he left the hospital, Adams decided to become a doctor, so he went to a medical school in Virginia, USA. But when he was there, he did things in a different way. For example, he didn’t like the doctor’s white coats, so he wore shirts with flowers on them when he visited his patients and he tried to make them laugh. The doctors at the medical school didn’t like Adams because he was too different.</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Ⅳ. 阅读理解（15小题，共45分） 【建议用时：35 mins】</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11357" y="419171"/>
            <a:ext cx="10317462" cy="4154984"/>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But Adams believed that people in hospital need more than medicine. He saw unhappy and lonely people, and he tried to help them as patients, but as people too. He spent a lot of time with children in the hospital and often dressed up like a clown (</a:t>
            </a:r>
            <a:r>
              <a:rPr lang="zh-CN" altLang="en-US" sz="2400" dirty="0">
                <a:latin typeface="Times New Roman" panose="02020603050405020304" pitchFamily="18" charset="0"/>
                <a:cs typeface="Times New Roman" panose="02020603050405020304" pitchFamily="18" charset="0"/>
              </a:rPr>
              <a:t>小丑</a:t>
            </a:r>
            <a:r>
              <a:rPr lang="en-US" altLang="zh-CN" sz="2400" dirty="0">
                <a:latin typeface="Times New Roman" panose="02020603050405020304" pitchFamily="18" charset="0"/>
                <a:cs typeface="Times New Roman" panose="02020603050405020304" pitchFamily="18" charset="0"/>
              </a:rPr>
              <a:t>) to make the children laugh. </a:t>
            </a:r>
          </a:p>
          <a:p>
            <a:pPr algn="just"/>
            <a:r>
              <a:rPr lang="en-US" altLang="zh-CN" sz="2400" dirty="0">
                <a:latin typeface="Times New Roman" panose="02020603050405020304" pitchFamily="18" charset="0"/>
                <a:cs typeface="Times New Roman" panose="02020603050405020304" pitchFamily="18" charset="0"/>
              </a:rPr>
              <a:t>     When he finished medical school and became a doctor, Adams opened his own hospital, called “The </a:t>
            </a:r>
            <a:r>
              <a:rPr lang="en-US" altLang="zh-CN" sz="2400" dirty="0" err="1">
                <a:latin typeface="Times New Roman" panose="02020603050405020304" pitchFamily="18" charset="0"/>
                <a:cs typeface="Times New Roman" panose="02020603050405020304" pitchFamily="18" charset="0"/>
              </a:rPr>
              <a:t>Gusundheit</a:t>
            </a:r>
            <a:r>
              <a:rPr lang="en-US" altLang="zh-CN" sz="2400" dirty="0">
                <a:latin typeface="Times New Roman" panose="02020603050405020304" pitchFamily="18" charset="0"/>
                <a:cs typeface="Times New Roman" panose="02020603050405020304" pitchFamily="18" charset="0"/>
              </a:rPr>
              <a:t> Institute”, together with some other doctors. They wanted it to be a place with a different way of working with sick people.</a:t>
            </a:r>
          </a:p>
          <a:p>
            <a:pPr algn="just"/>
            <a:r>
              <a:rPr lang="en-US" altLang="zh-CN" sz="2400" dirty="0">
                <a:latin typeface="Times New Roman" panose="02020603050405020304" pitchFamily="18" charset="0"/>
                <a:cs typeface="Times New Roman" panose="02020603050405020304" pitchFamily="18" charset="0"/>
              </a:rPr>
              <a:t>     Hunter Adams became famous during the 1980s, and in 1988, Universal Pictures made a film about his life. It was very successful. In the film, Robin Williams played Adams. Williams said, “Hunter is a really warm person, who believes that patients need a doctor who is a friend. I enjoyed playing with him.”</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32</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21404" y="962356"/>
            <a:ext cx="1078585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31. When did Adams have mental health problems?    _________</a:t>
            </a:r>
          </a:p>
          <a:p>
            <a:r>
              <a:rPr lang="en-US" altLang="zh-CN" sz="2400" b="1" dirty="0">
                <a:latin typeface="微软雅黑" panose="020B0503020204020204" pitchFamily="34" charset="-122"/>
                <a:ea typeface="微软雅黑" panose="020B0503020204020204" pitchFamily="34" charset="-122"/>
              </a:rPr>
              <a:t>A. After he left the medical school. 	B. During the 1980s.</a:t>
            </a:r>
          </a:p>
          <a:p>
            <a:r>
              <a:rPr lang="en-US" altLang="zh-CN" sz="2400" b="1" dirty="0">
                <a:latin typeface="微软雅黑" panose="020B0503020204020204" pitchFamily="34" charset="-122"/>
                <a:ea typeface="微软雅黑" panose="020B0503020204020204" pitchFamily="34" charset="-122"/>
              </a:rPr>
              <a:t>C. When he was a teenage boy. 	D. After the film came out.</a:t>
            </a:r>
          </a:p>
        </p:txBody>
      </p:sp>
      <p:sp>
        <p:nvSpPr>
          <p:cNvPr id="7" name="文本框 6"/>
          <p:cNvSpPr txBox="1"/>
          <p:nvPr/>
        </p:nvSpPr>
        <p:spPr>
          <a:xfrm>
            <a:off x="9558567" y="89155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细节理解题。由文章首句可知选C正确。其余选项中的事件均发生在此</a:t>
            </a:r>
          </a:p>
          <a:p>
            <a:r>
              <a:rPr sz="2400" dirty="0">
                <a:latin typeface="微软雅黑" panose="020B0503020204020204" pitchFamily="34" charset="-122"/>
                <a:ea typeface="微软雅黑" panose="020B0503020204020204" pitchFamily="34" charset="-122"/>
              </a:rPr>
              <a:t>事之后，故排除。故选C。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0486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12148" y="796862"/>
            <a:ext cx="11276748"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Why did the doctors at the medical school dislike Adams?  ________</a:t>
            </a:r>
          </a:p>
          <a:p>
            <a:r>
              <a:rPr lang="en-US" altLang="zh-CN" sz="2400" b="1" dirty="0">
                <a:latin typeface="微软雅黑" panose="020B0503020204020204" pitchFamily="34" charset="-122"/>
                <a:ea typeface="微软雅黑" panose="020B0503020204020204" pitchFamily="34" charset="-122"/>
              </a:rPr>
              <a:t>A. Because he was a warm person.</a:t>
            </a:r>
          </a:p>
          <a:p>
            <a:r>
              <a:rPr lang="en-US" altLang="zh-CN" sz="2400" b="1" dirty="0">
                <a:latin typeface="微软雅黑" panose="020B0503020204020204" pitchFamily="34" charset="-122"/>
                <a:ea typeface="微软雅黑" panose="020B0503020204020204" pitchFamily="34" charset="-122"/>
              </a:rPr>
              <a:t>B. Because he had mental health problem.</a:t>
            </a:r>
          </a:p>
          <a:p>
            <a:r>
              <a:rPr lang="en-US" altLang="zh-CN" sz="2400" b="1" dirty="0">
                <a:latin typeface="微软雅黑" panose="020B0503020204020204" pitchFamily="34" charset="-122"/>
                <a:ea typeface="微软雅黑" panose="020B0503020204020204" pitchFamily="34" charset="-122"/>
              </a:rPr>
              <a:t>C. Because he was a clown.</a:t>
            </a:r>
          </a:p>
          <a:p>
            <a:r>
              <a:rPr lang="en-US" altLang="zh-CN" sz="2400" b="1" dirty="0">
                <a:latin typeface="微软雅黑" panose="020B0503020204020204" pitchFamily="34" charset="-122"/>
                <a:ea typeface="微软雅黑" panose="020B0503020204020204" pitchFamily="34" charset="-122"/>
              </a:rPr>
              <a:t>D. Because he wasn’t the same as others.</a:t>
            </a:r>
          </a:p>
        </p:txBody>
      </p:sp>
      <p:sp>
        <p:nvSpPr>
          <p:cNvPr id="7" name="文本框 6"/>
          <p:cNvSpPr txBox="1"/>
          <p:nvPr/>
        </p:nvSpPr>
        <p:spPr>
          <a:xfrm>
            <a:off x="10429336" y="69809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56966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	细节理解题。由第二段末句 </a:t>
            </a:r>
            <a:r>
              <a:rPr lang="en-US" sz="2400" dirty="0">
                <a:latin typeface="微软雅黑" panose="020B0503020204020204" pitchFamily="34" charset="-122"/>
                <a:ea typeface="微软雅黑" panose="020B0503020204020204" pitchFamily="34" charset="-122"/>
              </a:rPr>
              <a:t>The doctors at the medical school didn’t like Adams because he was too different</a:t>
            </a:r>
            <a:r>
              <a:rPr lang="zh-CN" altLang="en-US" sz="2400" dirty="0">
                <a:latin typeface="微软雅黑" panose="020B0503020204020204" pitchFamily="34" charset="-122"/>
                <a:ea typeface="微软雅黑" panose="020B0503020204020204" pitchFamily="34" charset="-122"/>
              </a:rPr>
              <a:t>可知 </a:t>
            </a:r>
            <a:r>
              <a:rPr lang="en-US" sz="2400" dirty="0">
                <a:latin typeface="微软雅黑" panose="020B0503020204020204" pitchFamily="34" charset="-122"/>
                <a:ea typeface="微软雅黑" panose="020B0503020204020204" pitchFamily="34" charset="-122"/>
              </a:rPr>
              <a:t>Adams</a:t>
            </a:r>
            <a:r>
              <a:rPr lang="zh-CN" altLang="en-US" sz="2400" dirty="0">
                <a:latin typeface="微软雅黑" panose="020B0503020204020204" pitchFamily="34" charset="-122"/>
                <a:ea typeface="微软雅黑" panose="020B0503020204020204" pitchFamily="34" charset="-122"/>
              </a:rPr>
              <a:t>的行为与众不同，因此医生们不喜欢他，故选</a:t>
            </a:r>
            <a:r>
              <a:rPr lang="en-US" sz="2400" dirty="0">
                <a:latin typeface="微软雅黑" panose="020B0503020204020204" pitchFamily="34" charset="-122"/>
                <a:ea typeface="微软雅黑" panose="020B0503020204020204" pitchFamily="34" charset="-122"/>
              </a:rPr>
              <a:t>D。A</a:t>
            </a:r>
            <a:r>
              <a:rPr lang="zh-CN" altLang="en-US" sz="2400" dirty="0">
                <a:latin typeface="微软雅黑" panose="020B0503020204020204" pitchFamily="34" charset="-122"/>
                <a:ea typeface="微软雅黑" panose="020B0503020204020204" pitchFamily="34" charset="-122"/>
              </a:rPr>
              <a:t>是</a:t>
            </a:r>
            <a:r>
              <a:rPr lang="en-US" sz="2400" dirty="0">
                <a:latin typeface="微软雅黑" panose="020B0503020204020204" pitchFamily="34" charset="-122"/>
                <a:ea typeface="微软雅黑" panose="020B0503020204020204" pitchFamily="34" charset="-122"/>
              </a:rPr>
              <a:t>Robin Williams</a:t>
            </a:r>
            <a:r>
              <a:rPr lang="zh-CN" altLang="en-US" sz="2400" dirty="0">
                <a:latin typeface="微软雅黑" panose="020B0503020204020204" pitchFamily="34" charset="-122"/>
                <a:ea typeface="微软雅黑" panose="020B0503020204020204" pitchFamily="34" charset="-122"/>
              </a:rPr>
              <a:t>对他的评价，不是医学院医生们不喜欢他的原因，</a:t>
            </a:r>
            <a:r>
              <a:rPr lang="en-US"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是之前的事，</a:t>
            </a:r>
            <a:r>
              <a:rPr lang="en-US"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是之后的事，故都排除。</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38672" y="726015"/>
            <a:ext cx="10491328"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33. The </a:t>
            </a:r>
            <a:r>
              <a:rPr lang="en-US" altLang="zh-CN" sz="2400" b="1" dirty="0" err="1">
                <a:latin typeface="微软雅黑" panose="020B0503020204020204" pitchFamily="34" charset="-122"/>
                <a:ea typeface="微软雅黑" panose="020B0503020204020204" pitchFamily="34" charset="-122"/>
              </a:rPr>
              <a:t>Gusundheit</a:t>
            </a:r>
            <a:r>
              <a:rPr lang="en-US" altLang="zh-CN" sz="2400" b="1" dirty="0">
                <a:latin typeface="微软雅黑" panose="020B0503020204020204" pitchFamily="34" charset="-122"/>
                <a:ea typeface="微软雅黑" panose="020B0503020204020204" pitchFamily="34" charset="-122"/>
              </a:rPr>
              <a:t> Institute __________.</a:t>
            </a:r>
          </a:p>
          <a:p>
            <a:r>
              <a:rPr lang="en-US" altLang="zh-CN" sz="2400" b="1" dirty="0">
                <a:latin typeface="微软雅黑" panose="020B0503020204020204" pitchFamily="34" charset="-122"/>
                <a:ea typeface="微软雅黑" panose="020B0503020204020204" pitchFamily="34" charset="-122"/>
              </a:rPr>
              <a:t>A. was a hospital 			B. belonged to Universal Pictures</a:t>
            </a:r>
          </a:p>
          <a:p>
            <a:r>
              <a:rPr lang="en-US" altLang="zh-CN" sz="2400" b="1" dirty="0">
                <a:latin typeface="微软雅黑" panose="020B0503020204020204" pitchFamily="34" charset="-122"/>
                <a:ea typeface="微软雅黑" panose="020B0503020204020204" pitchFamily="34" charset="-122"/>
              </a:rPr>
              <a:t>C. could make films 		D. was a medical school</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5809561" y="648897"/>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200329"/>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解析：细节理解题。由倒数第二段中的 </a:t>
            </a:r>
            <a:r>
              <a:rPr lang="en-US" sz="2400" dirty="0">
                <a:latin typeface="微软雅黑" panose="020B0503020204020204" pitchFamily="34" charset="-122"/>
                <a:ea typeface="微软雅黑" panose="020B0503020204020204" pitchFamily="34" charset="-122"/>
              </a:rPr>
              <a:t>Adams opened his own hospital, called The </a:t>
            </a:r>
            <a:r>
              <a:rPr lang="en-US" sz="2400" dirty="0" err="1">
                <a:latin typeface="微软雅黑" panose="020B0503020204020204" pitchFamily="34" charset="-122"/>
                <a:ea typeface="微软雅黑" panose="020B0503020204020204" pitchFamily="34" charset="-122"/>
              </a:rPr>
              <a:t>Gusundheit</a:t>
            </a:r>
            <a:r>
              <a:rPr lang="en-US" sz="2400" dirty="0">
                <a:latin typeface="微软雅黑" panose="020B0503020204020204" pitchFamily="34" charset="-122"/>
                <a:ea typeface="微软雅黑" panose="020B0503020204020204" pitchFamily="34" charset="-122"/>
              </a:rPr>
              <a:t> Institute</a:t>
            </a:r>
            <a:r>
              <a:rPr lang="zh-CN" altLang="en-US" sz="2400" dirty="0">
                <a:latin typeface="微软雅黑" panose="020B0503020204020204" pitchFamily="34" charset="-122"/>
                <a:ea typeface="微软雅黑" panose="020B0503020204020204" pitchFamily="34" charset="-122"/>
              </a:rPr>
              <a:t>可知</a:t>
            </a:r>
            <a:r>
              <a:rPr lang="en-US" sz="2400" dirty="0">
                <a:latin typeface="微软雅黑" panose="020B0503020204020204" pitchFamily="34" charset="-122"/>
                <a:ea typeface="微软雅黑" panose="020B0503020204020204" pitchFamily="34" charset="-122"/>
              </a:rPr>
              <a:t>the </a:t>
            </a:r>
            <a:r>
              <a:rPr lang="en-US" sz="2400" dirty="0" err="1">
                <a:latin typeface="微软雅黑" panose="020B0503020204020204" pitchFamily="34" charset="-122"/>
                <a:ea typeface="微软雅黑" panose="020B0503020204020204" pitchFamily="34" charset="-122"/>
              </a:rPr>
              <a:t>Gusundheit</a:t>
            </a:r>
            <a:r>
              <a:rPr lang="en-US" sz="2400" dirty="0">
                <a:latin typeface="微软雅黑" panose="020B0503020204020204" pitchFamily="34" charset="-122"/>
                <a:ea typeface="微软雅黑" panose="020B0503020204020204" pitchFamily="34" charset="-122"/>
              </a:rPr>
              <a:t> Institute</a:t>
            </a:r>
            <a:r>
              <a:rPr lang="zh-CN" altLang="en-US" sz="2400" dirty="0">
                <a:latin typeface="微软雅黑" panose="020B0503020204020204" pitchFamily="34" charset="-122"/>
                <a:ea typeface="微软雅黑" panose="020B0503020204020204" pitchFamily="34" charset="-122"/>
              </a:rPr>
              <a:t>是一家医院，故选</a:t>
            </a:r>
            <a:r>
              <a:rPr lang="en-US" sz="2400" dirty="0">
                <a:latin typeface="微软雅黑" panose="020B0503020204020204" pitchFamily="34" charset="-122"/>
                <a:ea typeface="微软雅黑" panose="020B0503020204020204" pitchFamily="34" charset="-122"/>
              </a:rPr>
              <a:t>A，</a:t>
            </a:r>
            <a:r>
              <a:rPr lang="zh-CN" altLang="en-US" sz="2400" dirty="0">
                <a:latin typeface="微软雅黑" panose="020B0503020204020204" pitchFamily="34" charset="-122"/>
                <a:ea typeface="微软雅黑" panose="020B0503020204020204" pitchFamily="34" charset="-122"/>
              </a:rPr>
              <a:t>其余选项均不符合事实，故排除。</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14529"/>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850496"/>
            <a:ext cx="11527306"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According to the passage, which statement is NOT true?   ________</a:t>
            </a:r>
          </a:p>
          <a:p>
            <a:r>
              <a:rPr lang="en-US" altLang="zh-CN" sz="2400" b="1" dirty="0">
                <a:latin typeface="微软雅黑" panose="020B0503020204020204" pitchFamily="34" charset="-122"/>
                <a:ea typeface="微软雅黑" panose="020B0503020204020204" pitchFamily="34" charset="-122"/>
              </a:rPr>
              <a:t>A. Adams wore shirts instead of white uniforms when visiting patients.</a:t>
            </a:r>
          </a:p>
          <a:p>
            <a:r>
              <a:rPr lang="en-US" altLang="zh-CN" sz="2400" b="1" dirty="0">
                <a:latin typeface="微软雅黑" panose="020B0503020204020204" pitchFamily="34" charset="-122"/>
                <a:ea typeface="微软雅黑" panose="020B0503020204020204" pitchFamily="34" charset="-122"/>
              </a:rPr>
              <a:t>B. Robin Williams believed that patients need a doctor who is a friend.</a:t>
            </a:r>
          </a:p>
          <a:p>
            <a:r>
              <a:rPr lang="en-US" altLang="zh-CN" sz="2400" b="1" dirty="0">
                <a:latin typeface="微软雅黑" panose="020B0503020204020204" pitchFamily="34" charset="-122"/>
                <a:ea typeface="微软雅黑" panose="020B0503020204020204" pitchFamily="34" charset="-122"/>
              </a:rPr>
              <a:t>C. In Adams’ opinion, not only medicine was needed for patients.</a:t>
            </a:r>
          </a:p>
          <a:p>
            <a:r>
              <a:rPr lang="en-US" altLang="zh-CN" sz="2400" b="1" dirty="0">
                <a:latin typeface="微软雅黑" panose="020B0503020204020204" pitchFamily="34" charset="-122"/>
                <a:ea typeface="微软雅黑" panose="020B0503020204020204" pitchFamily="34" charset="-122"/>
              </a:rPr>
              <a:t>D. Robin Williams was an actor.</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616619" y="783797"/>
            <a:ext cx="8133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322110"/>
            <a:ext cx="10668000" cy="156966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解析：细节理解题。根据倒数第一段“</a:t>
            </a:r>
            <a:r>
              <a:rPr lang="en-US" sz="2400" dirty="0">
                <a:latin typeface="微软雅黑" panose="020B0503020204020204" pitchFamily="34" charset="-122"/>
                <a:ea typeface="微软雅黑" panose="020B0503020204020204" pitchFamily="34" charset="-122"/>
              </a:rPr>
              <a:t>Hunter is a really warm person, who believes that patients need a doctor who is a friend”，</a:t>
            </a:r>
            <a:r>
              <a:rPr lang="zh-CN" altLang="en-US" sz="2400" dirty="0">
                <a:latin typeface="微软雅黑" panose="020B0503020204020204" pitchFamily="34" charset="-122"/>
                <a:ea typeface="微软雅黑" panose="020B0503020204020204" pitchFamily="34" charset="-122"/>
              </a:rPr>
              <a:t>可以得知句中的关系代词“</a:t>
            </a:r>
            <a:r>
              <a:rPr lang="en-US" sz="2400" dirty="0">
                <a:latin typeface="微软雅黑" panose="020B0503020204020204" pitchFamily="34" charset="-122"/>
                <a:ea typeface="微软雅黑" panose="020B0503020204020204" pitchFamily="34" charset="-122"/>
              </a:rPr>
              <a:t>who”</a:t>
            </a:r>
            <a:r>
              <a:rPr lang="zh-CN" altLang="en-US" sz="2400" dirty="0">
                <a:latin typeface="微软雅黑" panose="020B0503020204020204" pitchFamily="34" charset="-122"/>
                <a:ea typeface="微软雅黑" panose="020B0503020204020204" pitchFamily="34" charset="-122"/>
              </a:rPr>
              <a:t>指的是</a:t>
            </a:r>
            <a:r>
              <a:rPr lang="en-US" sz="2400" dirty="0">
                <a:latin typeface="微软雅黑" panose="020B0503020204020204" pitchFamily="34" charset="-122"/>
                <a:ea typeface="微软雅黑" panose="020B0503020204020204" pitchFamily="34" charset="-122"/>
              </a:rPr>
              <a:t>Hunter Adams，</a:t>
            </a:r>
            <a:r>
              <a:rPr lang="zh-CN" altLang="en-US" sz="2400" dirty="0">
                <a:latin typeface="微软雅黑" panose="020B0503020204020204" pitchFamily="34" charset="-122"/>
                <a:ea typeface="微软雅黑" panose="020B0503020204020204" pitchFamily="34" charset="-122"/>
              </a:rPr>
              <a:t>而</a:t>
            </a:r>
            <a:r>
              <a:rPr lang="en-US" sz="2400" dirty="0">
                <a:latin typeface="微软雅黑" panose="020B0503020204020204" pitchFamily="34" charset="-122"/>
                <a:ea typeface="微软雅黑" panose="020B0503020204020204" pitchFamily="34" charset="-122"/>
              </a:rPr>
              <a:t>Robin Williams </a:t>
            </a:r>
            <a:r>
              <a:rPr lang="zh-CN" altLang="en-US" sz="2400" dirty="0">
                <a:latin typeface="微软雅黑" panose="020B0503020204020204" pitchFamily="34" charset="-122"/>
                <a:ea typeface="微软雅黑" panose="020B0503020204020204" pitchFamily="34" charset="-122"/>
              </a:rPr>
              <a:t>是在电影中扮演</a:t>
            </a:r>
            <a:r>
              <a:rPr lang="en-US" sz="2400" dirty="0">
                <a:latin typeface="微软雅黑" panose="020B0503020204020204" pitchFamily="34" charset="-122"/>
                <a:ea typeface="微软雅黑" panose="020B0503020204020204" pitchFamily="34" charset="-122"/>
              </a:rPr>
              <a:t>Adams</a:t>
            </a:r>
            <a:r>
              <a:rPr lang="zh-CN" altLang="en-US" sz="2400" dirty="0">
                <a:latin typeface="微软雅黑" panose="020B0503020204020204" pitchFamily="34" charset="-122"/>
                <a:ea typeface="微软雅黑" panose="020B0503020204020204" pitchFamily="34" charset="-122"/>
              </a:rPr>
              <a:t>的演员，故</a:t>
            </a:r>
            <a:r>
              <a:rPr lang="en-US"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错误。</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79089" y="747846"/>
            <a:ext cx="1160726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35. What does the passage mainly tell us about?   _________</a:t>
            </a:r>
          </a:p>
          <a:p>
            <a:r>
              <a:rPr lang="en-US" altLang="zh-CN" sz="2400" b="1" dirty="0">
                <a:latin typeface="微软雅黑" panose="020B0503020204020204" pitchFamily="34" charset="-122"/>
                <a:ea typeface="微软雅黑" panose="020B0503020204020204" pitchFamily="34" charset="-122"/>
              </a:rPr>
              <a:t>A. How to cheer up patients.</a:t>
            </a:r>
          </a:p>
          <a:p>
            <a:r>
              <a:rPr lang="en-US" altLang="zh-CN" sz="2400" b="1" dirty="0">
                <a:latin typeface="微软雅黑" panose="020B0503020204020204" pitchFamily="34" charset="-122"/>
                <a:ea typeface="微软雅黑" panose="020B0503020204020204" pitchFamily="34" charset="-122"/>
              </a:rPr>
              <a:t>B. People with mental health problems.</a:t>
            </a:r>
          </a:p>
          <a:p>
            <a:r>
              <a:rPr lang="en-US" altLang="zh-CN" sz="2400" b="1" dirty="0">
                <a:latin typeface="微软雅黑" panose="020B0503020204020204" pitchFamily="34" charset="-122"/>
                <a:ea typeface="微软雅黑" panose="020B0503020204020204" pitchFamily="34" charset="-122"/>
              </a:rPr>
              <a:t>C. A film about Adams.</a:t>
            </a:r>
          </a:p>
          <a:p>
            <a:r>
              <a:rPr lang="en-US" altLang="zh-CN" sz="2400" b="1" dirty="0">
                <a:latin typeface="微软雅黑" panose="020B0503020204020204" pitchFamily="34" charset="-122"/>
                <a:ea typeface="微软雅黑" panose="020B0503020204020204" pitchFamily="34" charset="-122"/>
              </a:rPr>
              <a:t>D. A doctor named Hunter Adams. </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500077" y="74784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405"/>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主旨大意题。本文主要讲述的是Hunter Adams当医生的一些事迹，故选D。其余选项均是局部内容，不能体现文章的主旨，故排除。</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73425" y="629630"/>
            <a:ext cx="11645149" cy="3785652"/>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p>
          <a:p>
            <a:pPr algn="just"/>
            <a:r>
              <a:rPr lang="en-US" altLang="zh-CN" sz="2400" dirty="0">
                <a:latin typeface="Times New Roman" panose="02020603050405020304" pitchFamily="18" charset="0"/>
                <a:cs typeface="Times New Roman" panose="02020603050405020304" pitchFamily="18" charset="0"/>
              </a:rPr>
              <a:t>     We have known for a long time that flowers of different plants open and close at different </a:t>
            </a:r>
          </a:p>
          <a:p>
            <a:pPr algn="just"/>
            <a:r>
              <a:rPr lang="en-US" altLang="zh-CN" sz="2400" dirty="0">
                <a:latin typeface="Times New Roman" panose="02020603050405020304" pitchFamily="18" charset="0"/>
                <a:cs typeface="Times New Roman" panose="02020603050405020304" pitchFamily="18" charset="0"/>
              </a:rPr>
              <a:t>times of day. No one really understands why flowers open and close like this at particular </a:t>
            </a:r>
          </a:p>
          <a:p>
            <a:pPr algn="just"/>
            <a:r>
              <a:rPr lang="en-US" altLang="zh-CN" sz="2400" dirty="0">
                <a:latin typeface="Times New Roman" panose="02020603050405020304" pitchFamily="18" charset="0"/>
                <a:cs typeface="Times New Roman" panose="02020603050405020304" pitchFamily="18" charset="0"/>
              </a:rPr>
              <a:t>times. In fact, the process (</a:t>
            </a:r>
            <a:r>
              <a:rPr lang="zh-CN" altLang="en-US" sz="2400" dirty="0">
                <a:latin typeface="Times New Roman" panose="02020603050405020304" pitchFamily="18" charset="0"/>
                <a:cs typeface="Times New Roman" panose="02020603050405020304" pitchFamily="18" charset="0"/>
              </a:rPr>
              <a:t>过程</a:t>
            </a:r>
            <a:r>
              <a:rPr lang="en-US" altLang="zh-CN" sz="2400" dirty="0">
                <a:latin typeface="Times New Roman" panose="02020603050405020304" pitchFamily="18" charset="0"/>
                <a:cs typeface="Times New Roman" panose="02020603050405020304" pitchFamily="18" charset="0"/>
              </a:rPr>
              <a:t>) is not as simple as we might think. Some recent experiments </a:t>
            </a:r>
          </a:p>
          <a:p>
            <a:pPr algn="just"/>
            <a:r>
              <a:rPr lang="en-US" altLang="zh-CN" sz="2400" dirty="0">
                <a:latin typeface="Times New Roman" panose="02020603050405020304" pitchFamily="18" charset="0"/>
                <a:cs typeface="Times New Roman" panose="02020603050405020304" pitchFamily="18" charset="0"/>
              </a:rPr>
              <a:t>have shown this.</a:t>
            </a:r>
          </a:p>
          <a:p>
            <a:pPr algn="just"/>
            <a:r>
              <a:rPr lang="en-US" altLang="zh-CN" sz="2400" dirty="0">
                <a:latin typeface="Times New Roman" panose="02020603050405020304" pitchFamily="18" charset="0"/>
                <a:cs typeface="Times New Roman" panose="02020603050405020304" pitchFamily="18" charset="0"/>
              </a:rPr>
              <a:t>      In one study, flowers were kept in constant (</a:t>
            </a:r>
            <a:r>
              <a:rPr lang="zh-CN" altLang="en-US" sz="2400" dirty="0">
                <a:latin typeface="Times New Roman" panose="02020603050405020304" pitchFamily="18" charset="0"/>
                <a:cs typeface="Times New Roman" panose="02020603050405020304" pitchFamily="18" charset="0"/>
              </a:rPr>
              <a:t>连续的</a:t>
            </a:r>
            <a:r>
              <a:rPr lang="en-US" altLang="zh-CN" sz="2400" dirty="0">
                <a:latin typeface="Times New Roman" panose="02020603050405020304" pitchFamily="18" charset="0"/>
                <a:cs typeface="Times New Roman" panose="02020603050405020304" pitchFamily="18" charset="0"/>
              </a:rPr>
              <a:t>) darkness. We might expect that the </a:t>
            </a:r>
          </a:p>
          <a:p>
            <a:pPr algn="just"/>
            <a:r>
              <a:rPr lang="en-US" altLang="zh-CN" sz="2400" dirty="0">
                <a:latin typeface="Times New Roman" panose="02020603050405020304" pitchFamily="18" charset="0"/>
                <a:cs typeface="Times New Roman" panose="02020603050405020304" pitchFamily="18" charset="0"/>
              </a:rPr>
              <a:t>flowers, without any information about the time of day, did not open as they normally do. In </a:t>
            </a:r>
          </a:p>
          <a:p>
            <a:pPr algn="just"/>
            <a:r>
              <a:rPr lang="en-US" altLang="zh-CN" sz="2400" dirty="0">
                <a:latin typeface="Times New Roman" panose="02020603050405020304" pitchFamily="18" charset="0"/>
                <a:cs typeface="Times New Roman" panose="02020603050405020304" pitchFamily="18" charset="0"/>
              </a:rPr>
              <a:t>fact, they continued to open at their usual time. This suggests that they have some mysterious </a:t>
            </a:r>
          </a:p>
          <a:p>
            <a:pPr algn="just"/>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神秘的</a:t>
            </a:r>
            <a:r>
              <a:rPr lang="en-US" altLang="zh-CN" sz="2400" dirty="0">
                <a:latin typeface="Times New Roman" panose="02020603050405020304" pitchFamily="18" charset="0"/>
                <a:cs typeface="Times New Roman" panose="02020603050405020304" pitchFamily="18" charset="0"/>
              </a:rPr>
              <a:t>) way of knowing the time. Their sense of time does not depend on information from </a:t>
            </a:r>
          </a:p>
          <a:p>
            <a:pPr algn="just"/>
            <a:r>
              <a:rPr lang="en-US" altLang="zh-CN" sz="2400" dirty="0">
                <a:latin typeface="Times New Roman" panose="02020603050405020304" pitchFamily="18" charset="0"/>
                <a:cs typeface="Times New Roman" panose="02020603050405020304" pitchFamily="18" charset="0"/>
              </a:rPr>
              <a:t>the outside world; it is, so to speak, inside them, a kind of “inner clock”.</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21512" y="569570"/>
            <a:ext cx="10317462" cy="3046988"/>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Later, it was found that not just plants but also animals—including man—have this “inner clock” which controls the working of their bodies and influences (</a:t>
            </a:r>
            <a:r>
              <a:rPr lang="zh-CN" altLang="en-US" sz="2400" dirty="0">
                <a:latin typeface="Times New Roman" panose="02020603050405020304" pitchFamily="18" charset="0"/>
                <a:cs typeface="Times New Roman" panose="02020603050405020304" pitchFamily="18" charset="0"/>
              </a:rPr>
              <a:t>影响</a:t>
            </a:r>
            <a:r>
              <a:rPr lang="en-US" altLang="zh-CN" sz="2400" dirty="0">
                <a:latin typeface="Times New Roman" panose="02020603050405020304" pitchFamily="18" charset="0"/>
                <a:cs typeface="Times New Roman" panose="02020603050405020304" pitchFamily="18" charset="0"/>
              </a:rPr>
              <a:t>) their activities. Whether we wish it or not, it affects such things in our life as our need for sleep, our need for food.</a:t>
            </a:r>
          </a:p>
          <a:p>
            <a:pPr algn="just"/>
            <a:r>
              <a:rPr lang="en-US" altLang="zh-CN" sz="2400" dirty="0">
                <a:latin typeface="Times New Roman" panose="02020603050405020304" pitchFamily="18" charset="0"/>
                <a:cs typeface="Times New Roman" panose="02020603050405020304" pitchFamily="18" charset="0"/>
              </a:rPr>
              <a:t>      In the modern world, things are different; now there are spacemen, airplane pilots and, in ordinary life, a lot of people who have to work at night. It would be very useful, then, to know more about the “inner clock”. Such ordinary things as flowers might help us understand more about ourselves.</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704214"/>
            <a:ext cx="11114183" cy="267652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A recent experiment showed that __________.</a:t>
            </a:r>
          </a:p>
          <a:p>
            <a:r>
              <a:rPr lang="en-US" altLang="zh-CN" sz="2400" b="1" dirty="0">
                <a:latin typeface="微软雅黑" panose="020B0503020204020204" pitchFamily="34" charset="-122"/>
                <a:ea typeface="微软雅黑" panose="020B0503020204020204" pitchFamily="34" charset="-122"/>
              </a:rPr>
              <a:t>A. different flowers open and close at different times of day</a:t>
            </a:r>
          </a:p>
          <a:p>
            <a:r>
              <a:rPr lang="en-US" altLang="zh-CN" sz="2400" b="1" dirty="0">
                <a:latin typeface="微软雅黑" panose="020B0503020204020204" pitchFamily="34" charset="-122"/>
                <a:ea typeface="微软雅黑" panose="020B0503020204020204" pitchFamily="34" charset="-122"/>
              </a:rPr>
              <a:t>B. for their opening and closing, flowers do not need information from </a:t>
            </a:r>
          </a:p>
          <a:p>
            <a:r>
              <a:rPr lang="en-US" altLang="zh-CN" sz="2400" b="1" dirty="0">
                <a:latin typeface="微软雅黑" panose="020B0503020204020204" pitchFamily="34" charset="-122"/>
                <a:ea typeface="微软雅黑" panose="020B0503020204020204" pitchFamily="34" charset="-122"/>
              </a:rPr>
              <a:t>    the outside world</a:t>
            </a:r>
          </a:p>
          <a:p>
            <a:r>
              <a:rPr lang="en-US" altLang="zh-CN" sz="2400" b="1" dirty="0">
                <a:latin typeface="微软雅黑" panose="020B0503020204020204" pitchFamily="34" charset="-122"/>
                <a:ea typeface="微软雅黑" panose="020B0503020204020204" pitchFamily="34" charset="-122"/>
              </a:rPr>
              <a:t>C. flowers are influenced by weak light even when they are in a dark </a:t>
            </a:r>
          </a:p>
          <a:p>
            <a:r>
              <a:rPr lang="en-US" altLang="zh-CN" sz="2400" b="1" dirty="0">
                <a:latin typeface="微软雅黑" panose="020B0503020204020204" pitchFamily="34" charset="-122"/>
                <a:ea typeface="微软雅黑" panose="020B0503020204020204" pitchFamily="34" charset="-122"/>
              </a:rPr>
              <a:t>     room</a:t>
            </a:r>
          </a:p>
          <a:p>
            <a:r>
              <a:rPr lang="en-US" altLang="zh-CN" sz="2400" b="1" dirty="0">
                <a:latin typeface="微软雅黑" panose="020B0503020204020204" pitchFamily="34" charset="-122"/>
                <a:ea typeface="微软雅黑" panose="020B0503020204020204" pitchFamily="34" charset="-122"/>
              </a:rPr>
              <a:t>D. flowers can be used for telling the time</a:t>
            </a:r>
          </a:p>
        </p:txBody>
      </p:sp>
      <p:sp>
        <p:nvSpPr>
          <p:cNvPr id="7" name="文本框 6"/>
          <p:cNvSpPr txBox="1"/>
          <p:nvPr/>
        </p:nvSpPr>
        <p:spPr>
          <a:xfrm>
            <a:off x="7032370" y="704214"/>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091553"/>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解析：细节理解题。由短文第二段最后一句可知答案。故选B。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4</a:t>
            </a:fld>
            <a:endParaRPr lang="en-US"/>
          </a:p>
        </p:txBody>
      </p:sp>
      <p:sp>
        <p:nvSpPr>
          <p:cNvPr id="7" name="文本框 6"/>
          <p:cNvSpPr txBox="1"/>
          <p:nvPr/>
        </p:nvSpPr>
        <p:spPr>
          <a:xfrm>
            <a:off x="842481" y="1770954"/>
            <a:ext cx="11076078" cy="35394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例：</a:t>
            </a:r>
            <a:r>
              <a:rPr lang="en-US" altLang="zh-CN" sz="2800" b="1" dirty="0">
                <a:latin typeface="微软雅黑" panose="020B0503020204020204" pitchFamily="34" charset="-122"/>
                <a:ea typeface="微软雅黑" panose="020B0503020204020204" pitchFamily="34" charset="-122"/>
              </a:rPr>
              <a:t>M: How’s everything going?</a:t>
            </a:r>
          </a:p>
          <a:p>
            <a:r>
              <a:rPr lang="en-US" altLang="zh-CN" sz="2800" b="1" dirty="0">
                <a:latin typeface="微软雅黑" panose="020B0503020204020204" pitchFamily="34" charset="-122"/>
                <a:ea typeface="微软雅黑" panose="020B0503020204020204" pitchFamily="34" charset="-122"/>
              </a:rPr>
              <a:t>W: Fine, thanks. How are you doing? </a:t>
            </a:r>
          </a:p>
          <a:p>
            <a:r>
              <a:rPr lang="en-US" altLang="zh-CN" sz="2800" b="1" dirty="0">
                <a:latin typeface="微软雅黑" panose="020B0503020204020204" pitchFamily="34" charset="-122"/>
                <a:ea typeface="微软雅黑" panose="020B0503020204020204" pitchFamily="34" charset="-122"/>
              </a:rPr>
              <a:t>M: __________.</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I’m 16  			B. Yes, it is good </a:t>
            </a:r>
          </a:p>
          <a:p>
            <a:r>
              <a:rPr lang="en-US" altLang="zh-CN" sz="2800" b="1" dirty="0">
                <a:latin typeface="微软雅黑" panose="020B0503020204020204" pitchFamily="34" charset="-122"/>
                <a:ea typeface="微软雅黑" panose="020B0503020204020204" pitchFamily="34" charset="-122"/>
              </a:rPr>
              <a:t>C. See you then		 D. Oh, not too bad</a:t>
            </a:r>
          </a:p>
          <a:p>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答案是</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34255" y="208617"/>
            <a:ext cx="9185097"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Ⅰ. </a:t>
            </a:r>
            <a:r>
              <a:rPr lang="zh-CN" altLang="en-US" sz="2800" dirty="0">
                <a:latin typeface="方正粗黑宋简体" panose="02000000000000000000" pitchFamily="2" charset="-122"/>
                <a:ea typeface="方正粗黑宋简体" panose="02000000000000000000" pitchFamily="2" charset="-122"/>
              </a:rPr>
              <a:t>补全对话（</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262"/>
            <a:ext cx="10820400" cy="521970"/>
          </a:xfrm>
          <a:prstGeom prst="rect">
            <a:avLst/>
          </a:prstGeom>
          <a:noFill/>
        </p:spPr>
        <p:txBody>
          <a:bodyPr wrap="square" rtlCol="0">
            <a:spAutoFit/>
          </a:bodyPr>
          <a:lstStyle/>
          <a:p>
            <a:r>
              <a:rPr sz="2800" dirty="0">
                <a:latin typeface="+mn-ea"/>
              </a:rPr>
              <a:t>阅读下列简短对话，从A、B、C、D中选出最佳答案，将对话补全。</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2732" y="4023358"/>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05002" y="665938"/>
            <a:ext cx="10895449"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The “inner clock” __________.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is an unimportant discovery </a:t>
            </a:r>
          </a:p>
          <a:p>
            <a:r>
              <a:rPr lang="en-US" altLang="zh-CN" sz="2400" b="1" dirty="0">
                <a:latin typeface="微软雅黑" panose="020B0503020204020204" pitchFamily="34" charset="-122"/>
                <a:ea typeface="微软雅黑" panose="020B0503020204020204" pitchFamily="34" charset="-122"/>
              </a:rPr>
              <a:t>B. is only found in animals</a:t>
            </a:r>
          </a:p>
          <a:p>
            <a:r>
              <a:rPr lang="en-US" altLang="zh-CN" sz="2400" b="1" dirty="0">
                <a:latin typeface="微软雅黑" panose="020B0503020204020204" pitchFamily="34" charset="-122"/>
                <a:ea typeface="微软雅黑" panose="020B0503020204020204" pitchFamily="34" charset="-122"/>
              </a:rPr>
              <a:t>C. has not been understood so far </a:t>
            </a:r>
          </a:p>
          <a:p>
            <a:r>
              <a:rPr lang="en-US" altLang="zh-CN" sz="2400" b="1" dirty="0">
                <a:latin typeface="微软雅黑" panose="020B0503020204020204" pitchFamily="34" charset="-122"/>
                <a:ea typeface="微软雅黑" panose="020B0503020204020204" pitchFamily="34" charset="-122"/>
              </a:rPr>
              <a:t>D. has an effect on human life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4449491" y="665938"/>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68485"/>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解析：细节理解题。由短文第三段第一句可知答案。故选D。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729102"/>
            <a:ext cx="10668000"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38. Further study of the “inner clock” will be useful because __________.</a:t>
            </a:r>
          </a:p>
          <a:p>
            <a:r>
              <a:rPr lang="en-US" altLang="zh-CN" sz="2400" b="1" dirty="0">
                <a:latin typeface="微软雅黑" panose="020B0503020204020204" pitchFamily="34" charset="-122"/>
                <a:ea typeface="微软雅黑" panose="020B0503020204020204" pitchFamily="34" charset="-122"/>
              </a:rPr>
              <a:t>A. it might help us in some way</a:t>
            </a:r>
          </a:p>
          <a:p>
            <a:r>
              <a:rPr lang="en-US" altLang="zh-CN" sz="2400" b="1" dirty="0">
                <a:latin typeface="微软雅黑" panose="020B0503020204020204" pitchFamily="34" charset="-122"/>
                <a:ea typeface="微软雅黑" panose="020B0503020204020204" pitchFamily="34" charset="-122"/>
              </a:rPr>
              <a:t>B. we do not yet understand plants and animals well enough</a:t>
            </a:r>
          </a:p>
          <a:p>
            <a:r>
              <a:rPr lang="en-US" altLang="zh-CN" sz="2400" b="1" dirty="0">
                <a:latin typeface="微软雅黑" panose="020B0503020204020204" pitchFamily="34" charset="-122"/>
                <a:ea typeface="微软雅黑" panose="020B0503020204020204" pitchFamily="34" charset="-122"/>
              </a:rPr>
              <a:t>C. the number of spacemen and airplane pilots is fast increasing</a:t>
            </a:r>
          </a:p>
          <a:p>
            <a:r>
              <a:rPr lang="en-US" altLang="zh-CN" sz="2400" b="1" dirty="0">
                <a:latin typeface="微软雅黑" panose="020B0503020204020204" pitchFamily="34" charset="-122"/>
                <a:ea typeface="微软雅黑" panose="020B0503020204020204" pitchFamily="34" charset="-122"/>
              </a:rPr>
              <a:t>D. we should try to live more naturally than we do now</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90197" y="1042544"/>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76186"/>
            <a:ext cx="9883739"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解析：细节理解题。由短文最后一句可知答案。故选A。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638085"/>
            <a:ext cx="9847243"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39. Kept in constant darkness, flowers __________.</a:t>
            </a:r>
          </a:p>
          <a:p>
            <a:r>
              <a:rPr lang="en-US" altLang="zh-CN" sz="2400" b="1" dirty="0">
                <a:latin typeface="微软雅黑" panose="020B0503020204020204" pitchFamily="34" charset="-122"/>
                <a:ea typeface="微软雅黑" panose="020B0503020204020204" pitchFamily="34" charset="-122"/>
              </a:rPr>
              <a:t>A. will not open or close as usual</a:t>
            </a:r>
          </a:p>
          <a:p>
            <a:r>
              <a:rPr lang="en-US" altLang="zh-CN" sz="2400" b="1" dirty="0">
                <a:latin typeface="微软雅黑" panose="020B0503020204020204" pitchFamily="34" charset="-122"/>
                <a:ea typeface="微软雅黑" panose="020B0503020204020204" pitchFamily="34" charset="-122"/>
              </a:rPr>
              <a:t>B. will not open any longer</a:t>
            </a:r>
          </a:p>
          <a:p>
            <a:r>
              <a:rPr lang="en-US" altLang="zh-CN" sz="2400" b="1" dirty="0">
                <a:latin typeface="微软雅黑" panose="020B0503020204020204" pitchFamily="34" charset="-122"/>
                <a:ea typeface="微软雅黑" panose="020B0503020204020204" pitchFamily="34" charset="-122"/>
              </a:rPr>
              <a:t>C. will open as they do in natural conditions </a:t>
            </a:r>
          </a:p>
          <a:p>
            <a:r>
              <a:rPr lang="en-US" altLang="zh-CN" sz="2400" b="1" dirty="0">
                <a:latin typeface="微软雅黑" panose="020B0503020204020204" pitchFamily="34" charset="-122"/>
                <a:ea typeface="微软雅黑" panose="020B0503020204020204" pitchFamily="34" charset="-122"/>
              </a:rPr>
              <a:t>D. will always remain in full blossom</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930834" y="638085"/>
            <a:ext cx="65152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解析：推理判断题。由短文第二段的实验可知答案。故选C。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850135" y="662658"/>
            <a:ext cx="10820400"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40. __________ have a mysterious power of knowing time without information from the outside world.</a:t>
            </a:r>
          </a:p>
          <a:p>
            <a:r>
              <a:rPr lang="en-US" altLang="zh-CN" sz="2400" b="1" dirty="0">
                <a:latin typeface="微软雅黑" panose="020B0503020204020204" pitchFamily="34" charset="-122"/>
                <a:ea typeface="微软雅黑" panose="020B0503020204020204" pitchFamily="34" charset="-122"/>
              </a:rPr>
              <a:t>A. Animals including man as well as plants</a:t>
            </a:r>
          </a:p>
          <a:p>
            <a:r>
              <a:rPr lang="en-US" altLang="zh-CN" sz="2400" b="1" dirty="0">
                <a:latin typeface="微软雅黑" panose="020B0503020204020204" pitchFamily="34" charset="-122"/>
                <a:ea typeface="微软雅黑" panose="020B0503020204020204" pitchFamily="34" charset="-122"/>
              </a:rPr>
              <a:t>B. All living things except man</a:t>
            </a:r>
          </a:p>
          <a:p>
            <a:r>
              <a:rPr lang="en-US" altLang="zh-CN" sz="2400" b="1" dirty="0">
                <a:latin typeface="微软雅黑" panose="020B0503020204020204" pitchFamily="34" charset="-122"/>
                <a:ea typeface="微软雅黑" panose="020B0503020204020204" pitchFamily="34" charset="-122"/>
              </a:rPr>
              <a:t>C. Flowers are the only things in the world that</a:t>
            </a:r>
          </a:p>
          <a:p>
            <a:r>
              <a:rPr lang="en-US" altLang="zh-CN" sz="2400" b="1" dirty="0">
                <a:latin typeface="微软雅黑" panose="020B0503020204020204" pitchFamily="34" charset="-122"/>
                <a:ea typeface="微软雅黑" panose="020B0503020204020204" pitchFamily="34" charset="-122"/>
              </a:rPr>
              <a:t>D. Neither animals nor plants</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2103217" y="552489"/>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解析：细节理解题。由短文第三段第一句可排除其余三个选项。故选A。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44</a:t>
            </a:fld>
            <a:endParaRPr lang="en-US"/>
          </a:p>
        </p:txBody>
      </p:sp>
      <p:sp>
        <p:nvSpPr>
          <p:cNvPr id="5" name="左箭头 4">
            <a:hlinkClick r:id="rId9"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2" name="文本框 1"/>
          <p:cNvSpPr txBox="1"/>
          <p:nvPr>
            <p:custDataLst>
              <p:tags r:id="rId1"/>
            </p:custDataLst>
          </p:nvPr>
        </p:nvSpPr>
        <p:spPr>
          <a:xfrm>
            <a:off x="746760" y="786765"/>
            <a:ext cx="11038205"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p>
          <a:p>
            <a:pPr algn="just"/>
            <a:r>
              <a:rPr lang="en-US" altLang="zh-CN" sz="2400" dirty="0">
                <a:latin typeface="Times New Roman" panose="02020603050405020304" pitchFamily="18" charset="0"/>
                <a:cs typeface="Times New Roman" panose="02020603050405020304" pitchFamily="18" charset="0"/>
              </a:rPr>
              <a:t>      Anger is a kind of feeling which everyone has in our daily life. </a:t>
            </a:r>
            <a:r>
              <a:rPr lang="en-US" altLang="zh-CN" sz="2400" u="sng" dirty="0">
                <a:latin typeface="Times New Roman" panose="02020603050405020304" pitchFamily="18" charset="0"/>
                <a:cs typeface="Times New Roman" panose="02020603050405020304" pitchFamily="18" charset="0"/>
              </a:rPr>
              <a:t>41            </a:t>
            </a:r>
            <a:r>
              <a:rPr lang="en-US" altLang="zh-CN" sz="2400" dirty="0">
                <a:latin typeface="Times New Roman" panose="02020603050405020304" pitchFamily="18" charset="0"/>
                <a:cs typeface="Times New Roman" panose="02020603050405020304" pitchFamily="18" charset="0"/>
              </a:rPr>
              <a:t> When your teacher gives you too much homework, when your team loses an important game, when a friend borrows your favorite thing and then breaks it, you can get really angry.</a:t>
            </a:r>
          </a:p>
          <a:p>
            <a:pPr algn="just"/>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42           </a:t>
            </a:r>
            <a:r>
              <a:rPr lang="en-US" altLang="zh-CN" sz="2400" dirty="0">
                <a:latin typeface="Times New Roman" panose="02020603050405020304" pitchFamily="18" charset="0"/>
                <a:cs typeface="Times New Roman" panose="02020603050405020304" pitchFamily="18" charset="0"/>
              </a:rPr>
              <a:t> For example, you breathe faster, your face turns red, and you may want to break something or hit someone, but sometimes, you hide your anger. For example, you may hide it in your heart. The problem is that if you do this, you may get a headache or your stomach may hurt. In fact, it’s not good to hide your anger, and it’s important for you to get angry sometimes. </a:t>
            </a:r>
            <a:r>
              <a:rPr lang="en-US" altLang="zh-CN" sz="2400" u="sng" dirty="0">
                <a:latin typeface="Times New Roman" panose="02020603050405020304" pitchFamily="18" charset="0"/>
                <a:cs typeface="Times New Roman" panose="02020603050405020304" pitchFamily="18" charset="0"/>
              </a:rPr>
              <a:t>43________</a:t>
            </a:r>
          </a:p>
        </p:txBody>
      </p:sp>
      <p:sp>
        <p:nvSpPr>
          <p:cNvPr id="6" name="文本框 5"/>
          <p:cNvSpPr txBox="1"/>
          <p:nvPr>
            <p:custDataLst>
              <p:tags r:id="rId2"/>
            </p:custDataLst>
          </p:nvPr>
        </p:nvSpPr>
        <p:spPr>
          <a:xfrm>
            <a:off x="381855" y="175695"/>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B）阅读下面短文，从短文后的选项中选出可以填入空白处的最佳选项。</a:t>
            </a:r>
          </a:p>
        </p:txBody>
      </p:sp>
      <p:sp>
        <p:nvSpPr>
          <p:cNvPr id="4" name="文本框 3"/>
          <p:cNvSpPr txBox="1"/>
          <p:nvPr>
            <p:custDataLst>
              <p:tags r:id="rId3"/>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Usually, your body tells you when you are angry.</a:t>
            </a:r>
          </a:p>
          <a:p>
            <a:r>
              <a:rPr lang="zh-CN" altLang="en-US" sz="2400" dirty="0">
                <a:latin typeface="Times New Roman" panose="02020603050405020304" pitchFamily="18" charset="0"/>
                <a:cs typeface="Times New Roman" panose="02020603050405020304" pitchFamily="18" charset="0"/>
              </a:rPr>
              <a:t>B. Don</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t let your anger control you.</a:t>
            </a:r>
          </a:p>
          <a:p>
            <a:r>
              <a:rPr lang="zh-CN" altLang="en-US" sz="2400" dirty="0">
                <a:latin typeface="Times New Roman" panose="02020603050405020304" pitchFamily="18" charset="0"/>
                <a:cs typeface="Times New Roman" panose="02020603050405020304" pitchFamily="18" charset="0"/>
              </a:rPr>
              <a:t>C. Many things can make you angry.</a:t>
            </a:r>
          </a:p>
          <a:p>
            <a:r>
              <a:rPr lang="zh-CN" altLang="en-US" sz="2400" dirty="0">
                <a:latin typeface="Times New Roman" panose="02020603050405020304" pitchFamily="18" charset="0"/>
                <a:cs typeface="Times New Roman" panose="02020603050405020304" pitchFamily="18" charset="0"/>
              </a:rPr>
              <a:t>D. But anger must be let out in the right way, without hurting others or yourself.</a:t>
            </a:r>
          </a:p>
          <a:p>
            <a:r>
              <a:rPr lang="zh-CN" altLang="en-US" sz="2400" dirty="0">
                <a:latin typeface="Times New Roman" panose="02020603050405020304" pitchFamily="18" charset="0"/>
                <a:cs typeface="Times New Roman" panose="02020603050405020304" pitchFamily="18" charset="0"/>
              </a:rPr>
              <a:t>E. Here are some other things you can do when you start to feel angry:</a:t>
            </a:r>
          </a:p>
        </p:txBody>
      </p:sp>
      <p:sp>
        <p:nvSpPr>
          <p:cNvPr id="7" name="文本框 6"/>
          <p:cNvSpPr txBox="1"/>
          <p:nvPr>
            <p:custDataLst>
              <p:tags r:id="rId4"/>
            </p:custDataLst>
          </p:nvPr>
        </p:nvSpPr>
        <p:spPr>
          <a:xfrm>
            <a:off x="9272270" y="108447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 C</a:t>
            </a:r>
          </a:p>
        </p:txBody>
      </p:sp>
      <p:sp>
        <p:nvSpPr>
          <p:cNvPr id="9" name="文本框 8"/>
          <p:cNvSpPr txBox="1"/>
          <p:nvPr>
            <p:custDataLst>
              <p:tags r:id="rId5"/>
            </p:custDataLst>
          </p:nvPr>
        </p:nvSpPr>
        <p:spPr>
          <a:xfrm>
            <a:off x="1717040" y="223319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p>
        </p:txBody>
      </p:sp>
      <p:pic>
        <p:nvPicPr>
          <p:cNvPr id="10" name="图片 9">
            <a:hlinkClick r:id="rId10" action="ppaction://hlinksldjump"/>
          </p:cNvPr>
          <p:cNvPicPr>
            <a:picLocks noChangeAspect="1"/>
          </p:cNvPicPr>
          <p:nvPr>
            <p:custDataLst>
              <p:tags r:id="rId6"/>
            </p:custDataLst>
          </p:nvPr>
        </p:nvPicPr>
        <p:blipFill>
          <a:blip r:embed="rId11">
            <a:extLst>
              <a:ext uri="{28A0092B-C50C-407E-A947-70E740481C1C}">
                <a14:useLocalDpi xmlns:a14="http://schemas.microsoft.com/office/drawing/2010/main" val="0"/>
              </a:ext>
            </a:extLst>
          </a:blip>
          <a:stretch>
            <a:fillRect/>
          </a:stretch>
        </p:blipFill>
        <p:spPr>
          <a:xfrm>
            <a:off x="8424609" y="4461303"/>
            <a:ext cx="1158340" cy="646232"/>
          </a:xfrm>
          <a:prstGeom prst="rect">
            <a:avLst/>
          </a:prstGeom>
        </p:spPr>
      </p:pic>
      <p:sp>
        <p:nvSpPr>
          <p:cNvPr id="11" name="文本框 10"/>
          <p:cNvSpPr txBox="1"/>
          <p:nvPr>
            <p:custDataLst>
              <p:tags r:id="rId7"/>
            </p:custDataLst>
          </p:nvPr>
        </p:nvSpPr>
        <p:spPr>
          <a:xfrm>
            <a:off x="4643120" y="370067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45</a:t>
            </a:fld>
            <a:endParaRPr lang="en-US"/>
          </a:p>
        </p:txBody>
      </p:sp>
      <p:sp>
        <p:nvSpPr>
          <p:cNvPr id="2" name="内容占位符 2"/>
          <p:cNvSpPr>
            <a:spLocks noGrp="1"/>
          </p:cNvSpPr>
          <p:nvPr>
            <p:custDataLst>
              <p:tags r:id="rId1"/>
            </p:custDataLst>
          </p:nvPr>
        </p:nvSpPr>
        <p:spPr>
          <a:xfrm>
            <a:off x="153670" y="85725"/>
            <a:ext cx="11884660" cy="64179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000" b="1" dirty="0">
                <a:latin typeface="微软雅黑" panose="020B0503020204020204" pitchFamily="34" charset="-122"/>
                <a:ea typeface="微软雅黑" panose="020B0503020204020204" pitchFamily="34" charset="-122"/>
              </a:rPr>
              <a:t>41.  【</a:t>
            </a:r>
            <a:r>
              <a:rPr lang="zh-CN" altLang="en-US" sz="2000" b="1" dirty="0">
                <a:latin typeface="微软雅黑" panose="020B0503020204020204" pitchFamily="34" charset="-122"/>
                <a:ea typeface="微软雅黑" panose="020B0503020204020204" pitchFamily="34" charset="-122"/>
              </a:rPr>
              <a:t>解析</a:t>
            </a:r>
            <a:r>
              <a:rPr lang="en-US" altLang="zh-CN" sz="2000" b="1" dirty="0">
                <a:latin typeface="微软雅黑" panose="020B0503020204020204" pitchFamily="34" charset="-122"/>
                <a:ea typeface="微软雅黑" panose="020B0503020204020204" pitchFamily="34" charset="-122"/>
              </a:rPr>
              <a:t>】 </a:t>
            </a:r>
            <a:r>
              <a:rPr lang="zh-CN" altLang="en-US" sz="2000" b="1" dirty="0">
                <a:latin typeface="微软雅黑" panose="020B0503020204020204" pitchFamily="34" charset="-122"/>
                <a:ea typeface="微软雅黑" panose="020B0503020204020204" pitchFamily="34" charset="-122"/>
              </a:rPr>
              <a:t>文章结构题。根据上文“</a:t>
            </a:r>
            <a:r>
              <a:rPr lang="en-US" altLang="zh-CN" sz="2000" b="1" dirty="0">
                <a:latin typeface="微软雅黑" panose="020B0503020204020204" pitchFamily="34" charset="-122"/>
                <a:ea typeface="微软雅黑" panose="020B0503020204020204" pitchFamily="34" charset="-122"/>
              </a:rPr>
              <a:t>Anger is a kind of feeling which everyone has in our daily life (</a:t>
            </a:r>
            <a:r>
              <a:rPr lang="zh-CN" altLang="en-US" sz="2000" b="1" dirty="0">
                <a:latin typeface="微软雅黑" panose="020B0503020204020204" pitchFamily="34" charset="-122"/>
                <a:ea typeface="微软雅黑" panose="020B0503020204020204" pitchFamily="34" charset="-122"/>
              </a:rPr>
              <a:t>愤怒是一种人类日常生活中情绪</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以及后文“</a:t>
            </a:r>
            <a:r>
              <a:rPr lang="en-US" altLang="zh-CN" sz="2000" b="1" dirty="0">
                <a:latin typeface="微软雅黑" panose="020B0503020204020204" pitchFamily="34" charset="-122"/>
                <a:ea typeface="微软雅黑" panose="020B0503020204020204" pitchFamily="34" charset="-122"/>
              </a:rPr>
              <a:t>When your teacher gives you too much homework, when your team loses an important game, when a friend borrows your favorite thing and then breaks it, you can get really angry (</a:t>
            </a:r>
            <a:r>
              <a:rPr lang="zh-CN" altLang="en-US" sz="2000" b="1" dirty="0">
                <a:latin typeface="微软雅黑" panose="020B0503020204020204" pitchFamily="34" charset="-122"/>
                <a:ea typeface="微软雅黑" panose="020B0503020204020204" pitchFamily="34" charset="-122"/>
              </a:rPr>
              <a:t>当你的老师布置了很多家庭作业，当你的团队输了一场重要的比赛，当你的朋友借了一件你很喜欢的物品，然后损坏了，你真的会开始生气</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可知，</a:t>
            </a:r>
            <a:r>
              <a:rPr lang="en-US" altLang="zh-CN" sz="2000" b="1" dirty="0">
                <a:latin typeface="微软雅黑" panose="020B0503020204020204" pitchFamily="34" charset="-122"/>
                <a:ea typeface="微软雅黑" panose="020B0503020204020204" pitchFamily="34" charset="-122"/>
              </a:rPr>
              <a:t>C</a:t>
            </a:r>
            <a:r>
              <a:rPr lang="zh-CN" altLang="en-US" sz="2000" b="1" dirty="0">
                <a:latin typeface="微软雅黑" panose="020B0503020204020204" pitchFamily="34" charset="-122"/>
                <a:ea typeface="微软雅黑" panose="020B0503020204020204" pitchFamily="34" charset="-122"/>
              </a:rPr>
              <a:t>项“</a:t>
            </a:r>
            <a:r>
              <a:rPr lang="en-US" altLang="zh-CN" sz="2000" b="1" dirty="0">
                <a:latin typeface="微软雅黑" panose="020B0503020204020204" pitchFamily="34" charset="-122"/>
                <a:ea typeface="微软雅黑" panose="020B0503020204020204" pitchFamily="34" charset="-122"/>
              </a:rPr>
              <a:t>Many things can make you angry (</a:t>
            </a:r>
            <a:r>
              <a:rPr lang="zh-CN" altLang="en-US" sz="2000" b="1" dirty="0">
                <a:latin typeface="微软雅黑" panose="020B0503020204020204" pitchFamily="34" charset="-122"/>
                <a:ea typeface="微软雅黑" panose="020B0503020204020204" pitchFamily="34" charset="-122"/>
              </a:rPr>
              <a:t>许多事会让你愤怒</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符合语境，故选</a:t>
            </a:r>
            <a:r>
              <a:rPr lang="en-US" altLang="zh-CN" sz="2000" b="1" dirty="0">
                <a:latin typeface="微软雅黑" panose="020B0503020204020204" pitchFamily="34" charset="-122"/>
                <a:ea typeface="微软雅黑" panose="020B0503020204020204" pitchFamily="34" charset="-122"/>
              </a:rPr>
              <a:t>C</a:t>
            </a:r>
            <a:r>
              <a:rPr lang="zh-CN" altLang="en-US" sz="2000" b="1" dirty="0">
                <a:latin typeface="微软雅黑" panose="020B0503020204020204" pitchFamily="34" charset="-122"/>
                <a:ea typeface="微软雅黑" panose="020B0503020204020204" pitchFamily="34" charset="-122"/>
              </a:rPr>
              <a:t>。</a:t>
            </a:r>
          </a:p>
          <a:p>
            <a:pPr marL="0" indent="0">
              <a:buNone/>
            </a:pPr>
            <a:r>
              <a:rPr lang="en-US" altLang="zh-CN" sz="2000" b="1" dirty="0">
                <a:latin typeface="微软雅黑" panose="020B0503020204020204" pitchFamily="34" charset="-122"/>
                <a:ea typeface="微软雅黑" panose="020B0503020204020204" pitchFamily="34" charset="-122"/>
              </a:rPr>
              <a:t>42.  【</a:t>
            </a:r>
            <a:r>
              <a:rPr lang="zh-CN" altLang="en-US" sz="2000" b="1" dirty="0">
                <a:latin typeface="微软雅黑" panose="020B0503020204020204" pitchFamily="34" charset="-122"/>
                <a:ea typeface="微软雅黑" panose="020B0503020204020204" pitchFamily="34" charset="-122"/>
              </a:rPr>
              <a:t>解析</a:t>
            </a:r>
            <a:r>
              <a:rPr lang="en-US" altLang="zh-CN" sz="2000" b="1" dirty="0">
                <a:latin typeface="微软雅黑" panose="020B0503020204020204" pitchFamily="34" charset="-122"/>
                <a:ea typeface="微软雅黑" panose="020B0503020204020204" pitchFamily="34" charset="-122"/>
              </a:rPr>
              <a:t>】 </a:t>
            </a:r>
            <a:r>
              <a:rPr lang="zh-CN" altLang="en-US" sz="2000" b="1" dirty="0">
                <a:latin typeface="微软雅黑" panose="020B0503020204020204" pitchFamily="34" charset="-122"/>
                <a:ea typeface="微软雅黑" panose="020B0503020204020204" pitchFamily="34" charset="-122"/>
              </a:rPr>
              <a:t>段落中心题。根据下文“</a:t>
            </a:r>
            <a:r>
              <a:rPr lang="en-US" altLang="zh-CN" sz="2000" b="1" dirty="0">
                <a:latin typeface="微软雅黑" panose="020B0503020204020204" pitchFamily="34" charset="-122"/>
                <a:ea typeface="微软雅黑" panose="020B0503020204020204" pitchFamily="34" charset="-122"/>
              </a:rPr>
              <a:t>For example, you breathe faster, your face turns red, and you may want to break something or hit someone, but sometimes, you hide your anger (</a:t>
            </a:r>
            <a:r>
              <a:rPr lang="zh-CN" altLang="en-US" sz="2000" b="1" dirty="0">
                <a:latin typeface="微软雅黑" panose="020B0503020204020204" pitchFamily="34" charset="-122"/>
                <a:ea typeface="微软雅黑" panose="020B0503020204020204" pitchFamily="34" charset="-122"/>
              </a:rPr>
              <a:t>例如，你呼吸会急促，你的脸会变红，你可能想损坏东西或是与他人打斗，但有时你会掩盖愤怒</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可知，</a:t>
            </a:r>
            <a:r>
              <a:rPr lang="en-US" altLang="zh-CN" sz="2000" b="1" dirty="0">
                <a:latin typeface="微软雅黑" panose="020B0503020204020204" pitchFamily="34" charset="-122"/>
                <a:ea typeface="微软雅黑" panose="020B0503020204020204" pitchFamily="34" charset="-122"/>
              </a:rPr>
              <a:t>A</a:t>
            </a:r>
            <a:r>
              <a:rPr lang="zh-CN" altLang="en-US" sz="2000" b="1" dirty="0">
                <a:latin typeface="微软雅黑" panose="020B0503020204020204" pitchFamily="34" charset="-122"/>
                <a:ea typeface="微软雅黑" panose="020B0503020204020204" pitchFamily="34" charset="-122"/>
              </a:rPr>
              <a:t>项“</a:t>
            </a:r>
            <a:r>
              <a:rPr lang="en-US" altLang="zh-CN" sz="2000" b="1" dirty="0">
                <a:latin typeface="微软雅黑" panose="020B0503020204020204" pitchFamily="34" charset="-122"/>
                <a:ea typeface="微软雅黑" panose="020B0503020204020204" pitchFamily="34" charset="-122"/>
              </a:rPr>
              <a:t>Usually, your body tells you when you are angry (</a:t>
            </a:r>
            <a:r>
              <a:rPr lang="zh-CN" altLang="en-US" sz="2000" b="1" dirty="0">
                <a:latin typeface="微软雅黑" panose="020B0503020204020204" pitchFamily="34" charset="-122"/>
                <a:ea typeface="微软雅黑" panose="020B0503020204020204" pitchFamily="34" charset="-122"/>
              </a:rPr>
              <a:t>通常，当你生气时，你的身体会告诉你</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符合语境，故选</a:t>
            </a:r>
            <a:r>
              <a:rPr lang="en-US" altLang="zh-CN" sz="2000" b="1" dirty="0">
                <a:latin typeface="微软雅黑" panose="020B0503020204020204" pitchFamily="34" charset="-122"/>
                <a:ea typeface="微软雅黑" panose="020B0503020204020204" pitchFamily="34" charset="-122"/>
              </a:rPr>
              <a:t>A</a:t>
            </a:r>
            <a:r>
              <a:rPr lang="zh-CN" altLang="en-US" sz="2000" b="1" dirty="0">
                <a:latin typeface="微软雅黑" panose="020B0503020204020204" pitchFamily="34" charset="-122"/>
                <a:ea typeface="微软雅黑" panose="020B0503020204020204" pitchFamily="34" charset="-122"/>
              </a:rPr>
              <a:t>。</a:t>
            </a:r>
          </a:p>
          <a:p>
            <a:pPr marL="0" indent="0">
              <a:buNone/>
            </a:pPr>
            <a:r>
              <a:rPr lang="en-US" altLang="zh-CN" sz="2000" b="1" dirty="0">
                <a:latin typeface="微软雅黑" panose="020B0503020204020204" pitchFamily="34" charset="-122"/>
                <a:ea typeface="微软雅黑" panose="020B0503020204020204" pitchFamily="34" charset="-122"/>
              </a:rPr>
              <a:t>43.  【</a:t>
            </a:r>
            <a:r>
              <a:rPr lang="zh-CN" altLang="en-US" sz="2000" b="1" dirty="0">
                <a:latin typeface="微软雅黑" panose="020B0503020204020204" pitchFamily="34" charset="-122"/>
                <a:ea typeface="微软雅黑" panose="020B0503020204020204" pitchFamily="34" charset="-122"/>
              </a:rPr>
              <a:t>解析</a:t>
            </a:r>
            <a:r>
              <a:rPr lang="en-US" altLang="zh-CN" sz="2000" b="1" dirty="0">
                <a:latin typeface="微软雅黑" panose="020B0503020204020204" pitchFamily="34" charset="-122"/>
                <a:ea typeface="微软雅黑" panose="020B0503020204020204" pitchFamily="34" charset="-122"/>
              </a:rPr>
              <a:t>】 </a:t>
            </a:r>
            <a:r>
              <a:rPr lang="zh-CN" altLang="en-US" sz="2000" b="1" dirty="0">
                <a:latin typeface="微软雅黑" panose="020B0503020204020204" pitchFamily="34" charset="-122"/>
                <a:ea typeface="微软雅黑" panose="020B0503020204020204" pitchFamily="34" charset="-122"/>
              </a:rPr>
              <a:t>文章结构题。根据上文“</a:t>
            </a:r>
            <a:r>
              <a:rPr lang="en-US" altLang="zh-CN" sz="2000" b="1" dirty="0">
                <a:latin typeface="微软雅黑" panose="020B0503020204020204" pitchFamily="34" charset="-122"/>
                <a:ea typeface="微软雅黑" panose="020B0503020204020204" pitchFamily="34" charset="-122"/>
              </a:rPr>
              <a:t>The problem is that if you do this, you may get a headache or your stomach may hurt (</a:t>
            </a:r>
            <a:r>
              <a:rPr lang="zh-CN" altLang="en-US" sz="2000" b="1" dirty="0">
                <a:latin typeface="微软雅黑" panose="020B0503020204020204" pitchFamily="34" charset="-122"/>
                <a:ea typeface="微软雅黑" panose="020B0503020204020204" pitchFamily="34" charset="-122"/>
              </a:rPr>
              <a:t>问题是如果你这么做了，你可能会头痛或是胃受到伤害</a:t>
            </a:r>
            <a:r>
              <a:rPr lang="en-US" altLang="zh-CN" sz="2000" b="1" dirty="0">
                <a:latin typeface="微软雅黑" panose="020B0503020204020204" pitchFamily="34" charset="-122"/>
                <a:ea typeface="微软雅黑" panose="020B0503020204020204" pitchFamily="34" charset="-122"/>
              </a:rPr>
              <a:t>). ”</a:t>
            </a:r>
            <a:r>
              <a:rPr lang="zh-CN" altLang="en-US" sz="2000" b="1" dirty="0">
                <a:latin typeface="微软雅黑" panose="020B0503020204020204" pitchFamily="34" charset="-122"/>
                <a:ea typeface="微软雅黑" panose="020B0503020204020204" pitchFamily="34" charset="-122"/>
              </a:rPr>
              <a:t>以及下一段中“</a:t>
            </a:r>
            <a:r>
              <a:rPr lang="en-US" altLang="zh-CN" sz="2000" b="1" dirty="0">
                <a:latin typeface="微软雅黑" panose="020B0503020204020204" pitchFamily="34" charset="-122"/>
                <a:ea typeface="微软雅黑" panose="020B0503020204020204" pitchFamily="34" charset="-122"/>
              </a:rPr>
              <a:t>When you get angry, you can talk about it with other people (</a:t>
            </a:r>
            <a:r>
              <a:rPr lang="zh-CN" altLang="en-US" sz="2000" b="1" dirty="0">
                <a:latin typeface="微软雅黑" panose="020B0503020204020204" pitchFamily="34" charset="-122"/>
                <a:ea typeface="微软雅黑" panose="020B0503020204020204" pitchFamily="34" charset="-122"/>
              </a:rPr>
              <a:t>当你生气时，你要与他人倾诉</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可知，</a:t>
            </a:r>
            <a:r>
              <a:rPr lang="en-US" altLang="zh-CN" sz="2000" b="1" dirty="0">
                <a:latin typeface="微软雅黑" panose="020B0503020204020204" pitchFamily="34" charset="-122"/>
                <a:ea typeface="微软雅黑" panose="020B0503020204020204" pitchFamily="34" charset="-122"/>
              </a:rPr>
              <a:t>D</a:t>
            </a:r>
            <a:r>
              <a:rPr lang="zh-CN" altLang="en-US" sz="2000" b="1" dirty="0">
                <a:latin typeface="微软雅黑" panose="020B0503020204020204" pitchFamily="34" charset="-122"/>
                <a:ea typeface="微软雅黑" panose="020B0503020204020204" pitchFamily="34" charset="-122"/>
              </a:rPr>
              <a:t>项“</a:t>
            </a:r>
            <a:r>
              <a:rPr lang="en-US" altLang="zh-CN" sz="2000" b="1" dirty="0">
                <a:latin typeface="微软雅黑" panose="020B0503020204020204" pitchFamily="34" charset="-122"/>
                <a:ea typeface="微软雅黑" panose="020B0503020204020204" pitchFamily="34" charset="-122"/>
              </a:rPr>
              <a:t>But anger must be let out in the right way, without hurting others or yourself (</a:t>
            </a:r>
            <a:r>
              <a:rPr lang="zh-CN" altLang="en-US" sz="2000" b="1" dirty="0">
                <a:latin typeface="微软雅黑" panose="020B0503020204020204" pitchFamily="34" charset="-122"/>
                <a:ea typeface="微软雅黑" panose="020B0503020204020204" pitchFamily="34" charset="-122"/>
              </a:rPr>
              <a:t>但是愤怒应该以合理的方式释放，而非伤害他人或是自己</a:t>
            </a:r>
            <a:r>
              <a:rPr lang="en-US" altLang="zh-CN" sz="2000" b="1" dirty="0">
                <a:latin typeface="微软雅黑" panose="020B0503020204020204" pitchFamily="34" charset="-122"/>
                <a:ea typeface="微软雅黑" panose="020B0503020204020204" pitchFamily="34" charset="-122"/>
              </a:rPr>
              <a:t>).”</a:t>
            </a:r>
          </a:p>
          <a:p>
            <a:pPr marL="0" indent="0">
              <a:buNone/>
            </a:pPr>
            <a:r>
              <a:rPr lang="zh-CN" altLang="en-US" sz="2000" b="1" dirty="0">
                <a:latin typeface="微软雅黑" panose="020B0503020204020204" pitchFamily="34" charset="-122"/>
                <a:ea typeface="微软雅黑" panose="020B0503020204020204" pitchFamily="34" charset="-122"/>
              </a:rPr>
              <a:t>符合语境，故选</a:t>
            </a:r>
            <a:r>
              <a:rPr lang="en-US" altLang="zh-CN" sz="2000" b="1" dirty="0">
                <a:latin typeface="微软雅黑" panose="020B0503020204020204" pitchFamily="34" charset="-122"/>
                <a:ea typeface="微软雅黑" panose="020B0503020204020204" pitchFamily="34" charset="-122"/>
              </a:rPr>
              <a:t>D</a:t>
            </a:r>
            <a:r>
              <a:rPr lang="zh-CN" altLang="en-US" sz="2000" b="1" dirty="0">
                <a:latin typeface="微软雅黑" panose="020B0503020204020204" pitchFamily="34" charset="-122"/>
                <a:ea typeface="微软雅黑" panose="020B0503020204020204" pitchFamily="34" charset="-122"/>
              </a:rPr>
              <a:t>。</a:t>
            </a:r>
            <a:endParaRPr lang="en-US" sz="20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custDataLst>
                <p:tags r:id="rId3"/>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4"/>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5"/>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6"/>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7"/>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9"/>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10"/>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1"/>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2"/>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3"/>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4"/>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5"/>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6"/>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7"/>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8"/>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9"/>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20"/>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1"/>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2"/>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3"/>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5" action="ppaction://hlinksldjump"/>
          </p:cNvPr>
          <p:cNvSpPr/>
          <p:nvPr>
            <p:custDataLst>
              <p:tags r:id="rId2"/>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46</a:t>
            </a:fld>
            <a:endParaRPr lang="en-US"/>
          </a:p>
        </p:txBody>
      </p:sp>
      <p:sp>
        <p:nvSpPr>
          <p:cNvPr id="5" name="左箭头 4">
            <a:hlinkClick r:id="rId7"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custDataLst>
              <p:tags r:id="rId1"/>
            </p:custDataLst>
          </p:nvPr>
        </p:nvSpPr>
        <p:spPr>
          <a:xfrm>
            <a:off x="381000" y="334010"/>
            <a:ext cx="11430635"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sym typeface="+mn-ea"/>
              </a:rPr>
              <a:t>     When you get angry, you can talk about it with other people. It’s helpful to talk about your anger with an adult, such as a parent, a teacher, etc. When you talk about anger, those bad feelings can start to go away. </a:t>
            </a:r>
            <a:r>
              <a:rPr lang="en-US" altLang="zh-CN" sz="2400" u="sng" dirty="0">
                <a:latin typeface="Times New Roman" panose="02020603050405020304" pitchFamily="18" charset="0"/>
                <a:cs typeface="Times New Roman" panose="02020603050405020304" pitchFamily="18" charset="0"/>
                <a:sym typeface="+mn-ea"/>
              </a:rPr>
              <a:t>44______</a:t>
            </a:r>
            <a:r>
              <a:rPr lang="en-US" altLang="zh-CN" sz="2400" dirty="0">
                <a:latin typeface="Times New Roman" panose="02020603050405020304" pitchFamily="18" charset="0"/>
                <a:cs typeface="Times New Roman" panose="02020603050405020304" pitchFamily="18" charset="0"/>
                <a:sym typeface="+mn-ea"/>
              </a:rPr>
              <a:t> talk to a good friend, count from 1 to 100, give someone a hug, go for a bike ride, think about good things, etc.</a:t>
            </a:r>
          </a:p>
          <a:p>
            <a:pPr algn="just"/>
            <a:r>
              <a:rPr lang="en-US" altLang="zh-CN" sz="2400" dirty="0">
                <a:latin typeface="Times New Roman" panose="02020603050405020304" pitchFamily="18" charset="0"/>
                <a:cs typeface="Times New Roman" panose="02020603050405020304" pitchFamily="18" charset="0"/>
                <a:sym typeface="+mn-ea"/>
              </a:rPr>
              <a:t>     Remember that how you act when you are angry can make everything better or worse. </a:t>
            </a:r>
            <a:r>
              <a:rPr lang="en-US" altLang="zh-CN" sz="2400" u="sng" dirty="0">
                <a:latin typeface="Times New Roman" panose="02020603050405020304" pitchFamily="18" charset="0"/>
                <a:cs typeface="Times New Roman" panose="02020603050405020304" pitchFamily="18" charset="0"/>
                <a:sym typeface="+mn-ea"/>
              </a:rPr>
              <a:t>45________</a:t>
            </a:r>
          </a:p>
        </p:txBody>
      </p:sp>
      <p:sp>
        <p:nvSpPr>
          <p:cNvPr id="2" name="文本框 1"/>
          <p:cNvSpPr txBox="1"/>
          <p:nvPr>
            <p:custDataLst>
              <p:tags r:id="rId2"/>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Usually, your body tells you when you are angry.</a:t>
            </a:r>
          </a:p>
          <a:p>
            <a:r>
              <a:rPr lang="zh-CN" altLang="en-US" sz="2400" dirty="0">
                <a:latin typeface="Times New Roman" panose="02020603050405020304" pitchFamily="18" charset="0"/>
                <a:cs typeface="Times New Roman" panose="02020603050405020304" pitchFamily="18" charset="0"/>
              </a:rPr>
              <a:t>B. Don</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t let your anger control you.</a:t>
            </a:r>
          </a:p>
          <a:p>
            <a:r>
              <a:rPr lang="zh-CN" altLang="en-US" sz="2400" dirty="0">
                <a:latin typeface="Times New Roman" panose="02020603050405020304" pitchFamily="18" charset="0"/>
                <a:cs typeface="Times New Roman" panose="02020603050405020304" pitchFamily="18" charset="0"/>
              </a:rPr>
              <a:t>C. Many things can make you angry.</a:t>
            </a:r>
          </a:p>
          <a:p>
            <a:r>
              <a:rPr lang="zh-CN" altLang="en-US" sz="2400" dirty="0">
                <a:latin typeface="Times New Roman" panose="02020603050405020304" pitchFamily="18" charset="0"/>
                <a:cs typeface="Times New Roman" panose="02020603050405020304" pitchFamily="18" charset="0"/>
              </a:rPr>
              <a:t>D. But anger must be let out in the right way, without hurting others or yourself.</a:t>
            </a:r>
          </a:p>
          <a:p>
            <a:r>
              <a:rPr lang="zh-CN" altLang="en-US" sz="2400" dirty="0">
                <a:latin typeface="Times New Roman" panose="02020603050405020304" pitchFamily="18" charset="0"/>
                <a:cs typeface="Times New Roman" panose="02020603050405020304" pitchFamily="18" charset="0"/>
              </a:rPr>
              <a:t>E. Here are some other things you can do when you start to feel angry:</a:t>
            </a:r>
          </a:p>
        </p:txBody>
      </p:sp>
      <p:sp>
        <p:nvSpPr>
          <p:cNvPr id="6" name="文本框 5"/>
          <p:cNvSpPr txBox="1"/>
          <p:nvPr>
            <p:custDataLst>
              <p:tags r:id="rId3"/>
            </p:custDataLst>
          </p:nvPr>
        </p:nvSpPr>
        <p:spPr>
          <a:xfrm>
            <a:off x="5089525" y="99367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E</a:t>
            </a:r>
          </a:p>
        </p:txBody>
      </p:sp>
      <p:sp>
        <p:nvSpPr>
          <p:cNvPr id="11" name="文本框 10"/>
          <p:cNvSpPr txBox="1"/>
          <p:nvPr>
            <p:custDataLst>
              <p:tags r:id="rId4"/>
            </p:custDataLst>
          </p:nvPr>
        </p:nvSpPr>
        <p:spPr>
          <a:xfrm>
            <a:off x="955675" y="214429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p>
        </p:txBody>
      </p:sp>
      <p:pic>
        <p:nvPicPr>
          <p:cNvPr id="13" name="图片 12">
            <a:hlinkClick r:id="rId8" action="ppaction://hlinksldjump"/>
          </p:cNvPr>
          <p:cNvPicPr>
            <a:picLocks noChangeAspect="1"/>
          </p:cNvPicPr>
          <p:nvPr>
            <p:custDataLst>
              <p:tags r:id="rId5"/>
            </p:custDataLst>
          </p:nvPr>
        </p:nvPicPr>
        <p:blipFill>
          <a:blip r:embed="rId9">
            <a:extLst>
              <a:ext uri="{28A0092B-C50C-407E-A947-70E740481C1C}">
                <a14:useLocalDpi xmlns:a14="http://schemas.microsoft.com/office/drawing/2010/main" val="0"/>
              </a:ext>
            </a:extLst>
          </a:blip>
          <a:stretch>
            <a:fillRect/>
          </a:stretch>
        </p:blipFill>
        <p:spPr>
          <a:xfrm>
            <a:off x="8551609" y="4760388"/>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47</a:t>
            </a:fld>
            <a:endParaRPr lang="en-US"/>
          </a:p>
        </p:txBody>
      </p:sp>
      <p:sp>
        <p:nvSpPr>
          <p:cNvPr id="2" name="内容占位符 2"/>
          <p:cNvSpPr>
            <a:spLocks noGrp="1"/>
          </p:cNvSpPr>
          <p:nvPr>
            <p:custDataLst>
              <p:tags r:id="rId1"/>
            </p:custDataLst>
          </p:nvPr>
        </p:nvSpPr>
        <p:spPr>
          <a:xfrm>
            <a:off x="332818" y="303425"/>
            <a:ext cx="10750944" cy="641805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44.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文章结构题。根据上文“</a:t>
            </a:r>
            <a:r>
              <a:rPr lang="en-US" altLang="zh-CN" sz="2400" b="1" dirty="0">
                <a:latin typeface="微软雅黑" panose="020B0503020204020204" pitchFamily="34" charset="-122"/>
                <a:ea typeface="微软雅黑" panose="020B0503020204020204" pitchFamily="34" charset="-122"/>
              </a:rPr>
              <a:t>When you talk about anger, those bad feelings can start to go away (</a:t>
            </a:r>
            <a:r>
              <a:rPr lang="zh-CN" altLang="en-US" sz="2400" b="1" dirty="0">
                <a:latin typeface="微软雅黑" panose="020B0503020204020204" pitchFamily="34" charset="-122"/>
                <a:ea typeface="微软雅黑" panose="020B0503020204020204" pitchFamily="34" charset="-122"/>
              </a:rPr>
              <a:t>当你谈论到愤怒，那些不好的情绪开始消散</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以及下文列举了一些方式和方法，可以推测出</a:t>
            </a:r>
            <a:r>
              <a:rPr lang="en-US" altLang="zh-CN" sz="2400" b="1" dirty="0">
                <a:latin typeface="微软雅黑" panose="020B0503020204020204" pitchFamily="34" charset="-122"/>
                <a:ea typeface="微软雅黑" panose="020B0503020204020204" pitchFamily="34" charset="-122"/>
              </a:rPr>
              <a:t>E</a:t>
            </a:r>
            <a:r>
              <a:rPr lang="zh-CN" altLang="en-US" sz="2400" b="1" dirty="0">
                <a:latin typeface="微软雅黑" panose="020B0503020204020204" pitchFamily="34" charset="-122"/>
                <a:ea typeface="微软雅黑" panose="020B0503020204020204" pitchFamily="34" charset="-122"/>
              </a:rPr>
              <a:t>项“</a:t>
            </a:r>
            <a:r>
              <a:rPr lang="en-US" altLang="zh-CN" sz="2400" b="1" dirty="0">
                <a:latin typeface="微软雅黑" panose="020B0503020204020204" pitchFamily="34" charset="-122"/>
                <a:ea typeface="微软雅黑" panose="020B0503020204020204" pitchFamily="34" charset="-122"/>
              </a:rPr>
              <a:t>Here are some other things you can do when you start to feel angry (</a:t>
            </a:r>
            <a:r>
              <a:rPr lang="zh-CN" altLang="en-US" sz="2400" b="1" dirty="0">
                <a:latin typeface="微软雅黑" panose="020B0503020204020204" pitchFamily="34" charset="-122"/>
                <a:ea typeface="微软雅黑" panose="020B0503020204020204" pitchFamily="34" charset="-122"/>
              </a:rPr>
              <a:t>当你开始生气，你能去做一些其他事情</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符合语境，故选</a:t>
            </a:r>
            <a:r>
              <a:rPr lang="en-US" altLang="zh-CN" sz="2400" b="1" dirty="0">
                <a:latin typeface="微软雅黑" panose="020B0503020204020204" pitchFamily="34" charset="-122"/>
                <a:ea typeface="微软雅黑" panose="020B0503020204020204" pitchFamily="34" charset="-122"/>
              </a:rPr>
              <a:t>E</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45.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文章归纳题。根据全文以及最后一段“</a:t>
            </a:r>
            <a:r>
              <a:rPr lang="en-US" altLang="zh-CN" sz="2400" b="1" dirty="0">
                <a:latin typeface="微软雅黑" panose="020B0503020204020204" pitchFamily="34" charset="-122"/>
                <a:ea typeface="微软雅黑" panose="020B0503020204020204" pitchFamily="34" charset="-122"/>
              </a:rPr>
              <a:t>Remember that how you act when you are angry can make everything better or worse (</a:t>
            </a:r>
            <a:r>
              <a:rPr lang="zh-CN" altLang="en-US" sz="2400" b="1" dirty="0">
                <a:latin typeface="微软雅黑" panose="020B0503020204020204" pitchFamily="34" charset="-122"/>
                <a:ea typeface="微软雅黑" panose="020B0503020204020204" pitchFamily="34" charset="-122"/>
              </a:rPr>
              <a:t>记住你如何应对愤怒能让事情变得更好或者更坏</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可知，</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项“</a:t>
            </a:r>
            <a:r>
              <a:rPr lang="en-US" altLang="zh-CN" sz="2400" b="1" dirty="0">
                <a:latin typeface="微软雅黑" panose="020B0503020204020204" pitchFamily="34" charset="-122"/>
                <a:ea typeface="微软雅黑" panose="020B0503020204020204" pitchFamily="34" charset="-122"/>
              </a:rPr>
              <a:t>Don’t let your anger control you (</a:t>
            </a:r>
            <a:r>
              <a:rPr lang="zh-CN" altLang="en-US" sz="2400" b="1" dirty="0">
                <a:latin typeface="微软雅黑" panose="020B0503020204020204" pitchFamily="34" charset="-122"/>
                <a:ea typeface="微软雅黑" panose="020B0503020204020204" pitchFamily="34" charset="-122"/>
              </a:rPr>
              <a:t>不要让愤怒控制你</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符合语境，故选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endParaRPr lang="en-US"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custDataLst>
                <p:tags r:id="rId3"/>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4"/>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5"/>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6"/>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7"/>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9"/>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10"/>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1"/>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2"/>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3"/>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4"/>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5"/>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6"/>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7"/>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8"/>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9"/>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20"/>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1"/>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2"/>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3"/>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5" action="ppaction://hlinksldjump"/>
          </p:cNvPr>
          <p:cNvSpPr/>
          <p:nvPr>
            <p:custDataLst>
              <p:tags r:id="rId2"/>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48</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Ⅴ. 语法填空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381855" y="634165"/>
            <a:ext cx="11048145" cy="953135"/>
          </a:xfrm>
          <a:prstGeom prst="rect">
            <a:avLst/>
          </a:prstGeom>
          <a:noFill/>
        </p:spPr>
        <p:txBody>
          <a:bodyPr wrap="square" rtlCol="0">
            <a:spAutoFit/>
          </a:bodyPr>
          <a:lstStyle/>
          <a:p>
            <a:r>
              <a:rPr lang="zh-CN" altLang="en-US" sz="2800" dirty="0">
                <a:latin typeface="+mn-ea"/>
              </a:rPr>
              <a:t>阅读下面短文，按句子结构的语法性和上下文连贯的要求，在空格处填入一个适当的词或使用括号中词语的正确形式填空。</a:t>
            </a:r>
          </a:p>
        </p:txBody>
      </p:sp>
      <p:sp>
        <p:nvSpPr>
          <p:cNvPr id="3" name="灯片编号占位符 2"/>
          <p:cNvSpPr>
            <a:spLocks noGrp="1"/>
          </p:cNvSpPr>
          <p:nvPr>
            <p:ph type="sldNum" sz="quarter" idx="12"/>
          </p:nvPr>
        </p:nvSpPr>
        <p:spPr/>
        <p:txBody>
          <a:bodyPr/>
          <a:lstStyle/>
          <a:p>
            <a:fld id="{879EF9BB-81F1-401D-AA19-680A8E0D7F6D}" type="slidenum">
              <a:rPr lang="en-US" smtClean="0"/>
              <a:t>49</a:t>
            </a:fld>
            <a:endParaRPr lang="en-US"/>
          </a:p>
        </p:txBody>
      </p:sp>
      <p:sp>
        <p:nvSpPr>
          <p:cNvPr id="5" name="左箭头 4">
            <a:hlinkClick r:id="rId1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custDataLst>
              <p:tags r:id="rId2"/>
            </p:custDataLst>
          </p:nvPr>
        </p:nvSpPr>
        <p:spPr>
          <a:xfrm>
            <a:off x="507365" y="1776730"/>
            <a:ext cx="11430635" cy="2308324"/>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sym typeface="+mn-ea"/>
              </a:rPr>
              <a:t>     “Sorry” is a word that British people often say in their daily life. One day </a:t>
            </a:r>
            <a:r>
              <a:rPr lang="en-US" altLang="zh-CN" sz="2400" u="sng" dirty="0">
                <a:latin typeface="Times New Roman" panose="02020603050405020304" pitchFamily="18" charset="0"/>
                <a:cs typeface="Times New Roman" panose="02020603050405020304" pitchFamily="18" charset="0"/>
                <a:sym typeface="+mn-ea"/>
              </a:rPr>
              <a:t>46______________</a:t>
            </a:r>
            <a:r>
              <a:rPr lang="en-US" altLang="zh-CN" sz="2400" dirty="0">
                <a:latin typeface="Times New Roman" panose="02020603050405020304" pitchFamily="18" charset="0"/>
                <a:cs typeface="Times New Roman" panose="02020603050405020304" pitchFamily="18" charset="0"/>
                <a:sym typeface="+mn-ea"/>
              </a:rPr>
              <a:t>I was walking on the street, a young man ran by hurriedly, </a:t>
            </a:r>
            <a:r>
              <a:rPr lang="en-US" altLang="zh-CN" sz="2400" u="sng" dirty="0">
                <a:latin typeface="Times New Roman" panose="02020603050405020304" pitchFamily="18" charset="0"/>
                <a:cs typeface="Times New Roman" panose="02020603050405020304" pitchFamily="18" charset="0"/>
                <a:sym typeface="+mn-ea"/>
              </a:rPr>
              <a:t>47__________ </a:t>
            </a:r>
            <a:r>
              <a:rPr lang="en-US" altLang="zh-CN" sz="2400" dirty="0">
                <a:latin typeface="Times New Roman" panose="02020603050405020304" pitchFamily="18" charset="0"/>
                <a:cs typeface="Times New Roman" panose="02020603050405020304" pitchFamily="18" charset="0"/>
                <a:sym typeface="+mn-ea"/>
              </a:rPr>
              <a:t> (brush) against my handbag. He continued his way, </a:t>
            </a:r>
            <a:r>
              <a:rPr lang="en-US" altLang="zh-CN" sz="2400" u="sng" dirty="0">
                <a:latin typeface="Times New Roman" panose="02020603050405020304" pitchFamily="18" charset="0"/>
                <a:cs typeface="Times New Roman" panose="02020603050405020304" pitchFamily="18" charset="0"/>
                <a:sym typeface="+mn-ea"/>
              </a:rPr>
              <a:t>48             </a:t>
            </a:r>
            <a:r>
              <a:rPr lang="en-US" altLang="zh-CN" sz="2400" dirty="0">
                <a:latin typeface="Times New Roman" panose="02020603050405020304" pitchFamily="18" charset="0"/>
                <a:cs typeface="Times New Roman" panose="02020603050405020304" pitchFamily="18" charset="0"/>
                <a:sym typeface="+mn-ea"/>
              </a:rPr>
              <a:t> turned back and said “sorry” to me. Even in a rush, he didn’t forget </a:t>
            </a:r>
            <a:r>
              <a:rPr lang="en-US" altLang="zh-CN" sz="2400" u="sng" dirty="0">
                <a:latin typeface="Times New Roman" panose="02020603050405020304" pitchFamily="18" charset="0"/>
                <a:cs typeface="Times New Roman" panose="02020603050405020304" pitchFamily="18" charset="0"/>
                <a:sym typeface="+mn-ea"/>
              </a:rPr>
              <a:t>49                </a:t>
            </a:r>
            <a:r>
              <a:rPr lang="en-US" altLang="zh-CN" sz="2400" dirty="0">
                <a:latin typeface="Times New Roman" panose="02020603050405020304" pitchFamily="18" charset="0"/>
                <a:cs typeface="Times New Roman" panose="02020603050405020304" pitchFamily="18" charset="0"/>
                <a:sym typeface="+mn-ea"/>
              </a:rPr>
              <a:t> (say) “sorry”. One day, after I </a:t>
            </a:r>
            <a:r>
              <a:rPr lang="en-US" altLang="zh-CN" sz="2400" u="sng" dirty="0">
                <a:latin typeface="Times New Roman" panose="02020603050405020304" pitchFamily="18" charset="0"/>
                <a:cs typeface="Times New Roman" panose="02020603050405020304" pitchFamily="18" charset="0"/>
                <a:sym typeface="+mn-ea"/>
              </a:rPr>
              <a:t>50                   </a:t>
            </a:r>
            <a:r>
              <a:rPr lang="en-US" altLang="zh-CN" sz="2400" dirty="0">
                <a:latin typeface="Times New Roman" panose="02020603050405020304" pitchFamily="18" charset="0"/>
                <a:cs typeface="Times New Roman" panose="02020603050405020304" pitchFamily="18" charset="0"/>
                <a:sym typeface="+mn-ea"/>
              </a:rPr>
              <a:t> (buy) some bananas, the shopkeeper was passing me the change, but I wasn’t ready for it and a coin dropped onto the ground.</a:t>
            </a:r>
          </a:p>
        </p:txBody>
      </p:sp>
      <p:pic>
        <p:nvPicPr>
          <p:cNvPr id="13" name="图片 12">
            <a:hlinkClick r:id="rId12" action="ppaction://hlinksldjump"/>
          </p:cNvPr>
          <p:cNvPicPr>
            <a:picLocks noChangeAspect="1"/>
          </p:cNvPicPr>
          <p:nvPr>
            <p:custDataLst>
              <p:tags r:id="rId3"/>
            </p:custDataLst>
          </p:nvPr>
        </p:nvPicPr>
        <p:blipFill>
          <a:blip r:embed="rId13">
            <a:extLst>
              <a:ext uri="{28A0092B-C50C-407E-A947-70E740481C1C}">
                <a14:useLocalDpi xmlns:a14="http://schemas.microsoft.com/office/drawing/2010/main" val="0"/>
              </a:ext>
            </a:extLst>
          </a:blip>
          <a:stretch>
            <a:fillRect/>
          </a:stretch>
        </p:blipFill>
        <p:spPr>
          <a:xfrm>
            <a:off x="5715064" y="4352083"/>
            <a:ext cx="1158340" cy="646232"/>
          </a:xfrm>
          <a:prstGeom prst="rect">
            <a:avLst/>
          </a:prstGeom>
        </p:spPr>
      </p:pic>
      <p:sp>
        <p:nvSpPr>
          <p:cNvPr id="14" name="文本框 13"/>
          <p:cNvSpPr txBox="1"/>
          <p:nvPr>
            <p:custDataLst>
              <p:tags r:id="rId4"/>
            </p:custDataLst>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Ⅴ. 语法填空（10小题，共20分） 【建议用时：15 mins】</a:t>
            </a:r>
          </a:p>
        </p:txBody>
      </p:sp>
      <p:sp>
        <p:nvSpPr>
          <p:cNvPr id="7" name="文本框 6"/>
          <p:cNvSpPr txBox="1"/>
          <p:nvPr>
            <p:custDataLst>
              <p:tags r:id="rId5"/>
            </p:custDataLst>
          </p:nvPr>
        </p:nvSpPr>
        <p:spPr>
          <a:xfrm>
            <a:off x="913958" y="2113185"/>
            <a:ext cx="23733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while/when</a:t>
            </a:r>
          </a:p>
        </p:txBody>
      </p:sp>
      <p:sp>
        <p:nvSpPr>
          <p:cNvPr id="9" name="文本框 8"/>
          <p:cNvSpPr txBox="1"/>
          <p:nvPr>
            <p:custDataLst>
              <p:tags r:id="rId6"/>
            </p:custDataLst>
          </p:nvPr>
        </p:nvSpPr>
        <p:spPr>
          <a:xfrm>
            <a:off x="841568" y="2457990"/>
            <a:ext cx="23733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brushing</a:t>
            </a:r>
          </a:p>
        </p:txBody>
      </p:sp>
      <p:sp>
        <p:nvSpPr>
          <p:cNvPr id="10" name="文本框 9"/>
          <p:cNvSpPr txBox="1"/>
          <p:nvPr>
            <p:custDataLst>
              <p:tags r:id="rId7"/>
            </p:custDataLst>
          </p:nvPr>
        </p:nvSpPr>
        <p:spPr>
          <a:xfrm>
            <a:off x="9312275" y="2458085"/>
            <a:ext cx="103251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but</a:t>
            </a:r>
          </a:p>
        </p:txBody>
      </p:sp>
      <p:sp>
        <p:nvSpPr>
          <p:cNvPr id="12" name="文本框 11"/>
          <p:cNvSpPr txBox="1"/>
          <p:nvPr>
            <p:custDataLst>
              <p:tags r:id="rId8"/>
            </p:custDataLst>
          </p:nvPr>
        </p:nvSpPr>
        <p:spPr>
          <a:xfrm>
            <a:off x="7640266" y="2877702"/>
            <a:ext cx="193865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to say</a:t>
            </a:r>
          </a:p>
        </p:txBody>
      </p:sp>
      <p:sp>
        <p:nvSpPr>
          <p:cNvPr id="15" name="文本框 14"/>
          <p:cNvSpPr txBox="1"/>
          <p:nvPr>
            <p:custDataLst>
              <p:tags r:id="rId9"/>
            </p:custDataLst>
          </p:nvPr>
        </p:nvSpPr>
        <p:spPr>
          <a:xfrm>
            <a:off x="1700486" y="3272421"/>
            <a:ext cx="23733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had bought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2"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5</a:t>
            </a:fld>
            <a:endParaRPr lang="en-US"/>
          </a:p>
        </p:txBody>
      </p:sp>
      <p:sp>
        <p:nvSpPr>
          <p:cNvPr id="7" name="文本框 6"/>
          <p:cNvSpPr txBox="1"/>
          <p:nvPr/>
        </p:nvSpPr>
        <p:spPr>
          <a:xfrm>
            <a:off x="762000" y="550413"/>
            <a:ext cx="10240377" cy="2246769"/>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M: __________, where is the nearest hospital?</a:t>
            </a:r>
          </a:p>
          <a:p>
            <a:r>
              <a:rPr lang="en-US" altLang="zh-CN" sz="2800" b="1" dirty="0">
                <a:latin typeface="微软雅黑" panose="020B0503020204020204" pitchFamily="34" charset="-122"/>
                <a:ea typeface="微软雅黑" panose="020B0503020204020204" pitchFamily="34" charset="-122"/>
              </a:rPr>
              <a:t>    W: Go down this road and turn left. The hospital is on 	 your left.</a:t>
            </a:r>
          </a:p>
          <a:p>
            <a:r>
              <a:rPr lang="en-US" altLang="zh-CN" sz="2800" b="1" dirty="0">
                <a:latin typeface="微软雅黑" panose="020B0503020204020204" pitchFamily="34" charset="-122"/>
                <a:ea typeface="微软雅黑" panose="020B0503020204020204" pitchFamily="34" charset="-122"/>
              </a:rPr>
              <a:t>A. Nice to meet you		 B. Excuse me</a:t>
            </a:r>
          </a:p>
          <a:p>
            <a:r>
              <a:rPr lang="en-US" altLang="zh-CN" sz="2800" b="1" dirty="0">
                <a:latin typeface="微软雅黑" panose="020B0503020204020204" pitchFamily="34" charset="-122"/>
                <a:ea typeface="微软雅黑" panose="020B0503020204020204" pitchFamily="34" charset="-122"/>
              </a:rPr>
              <a:t>C. How are you 		 D. I beg your pardon</a:t>
            </a:r>
          </a:p>
        </p:txBody>
      </p:sp>
      <p:sp>
        <p:nvSpPr>
          <p:cNvPr id="11" name="文本框 10"/>
          <p:cNvSpPr txBox="1"/>
          <p:nvPr/>
        </p:nvSpPr>
        <p:spPr>
          <a:xfrm>
            <a:off x="2166681" y="550413"/>
            <a:ext cx="7027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从语境中可知这是一个问路的对话，“Excuse me”意为“对不起，打扰一下”，用于引起他人的注意。故选B。</a:t>
            </a:r>
            <a:r>
              <a:rPr lang="en-US" sz="2400" dirty="0">
                <a:latin typeface="微软雅黑" panose="020B0503020204020204" pitchFamily="34" charset="-122"/>
                <a:ea typeface="微软雅黑" panose="020B0503020204020204" pitchFamily="34" charset="-122"/>
              </a:rPr>
              <a:t> </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50</a:t>
            </a:fld>
            <a:endParaRPr lang="en-US"/>
          </a:p>
        </p:txBody>
      </p:sp>
      <p:sp>
        <p:nvSpPr>
          <p:cNvPr id="2" name="内容占位符 2"/>
          <p:cNvSpPr>
            <a:spLocks noGrp="1"/>
          </p:cNvSpPr>
          <p:nvPr>
            <p:custDataLst>
              <p:tags r:id="rId1"/>
            </p:custDataLst>
          </p:nvPr>
        </p:nvSpPr>
        <p:spPr>
          <a:xfrm>
            <a:off x="332740" y="219710"/>
            <a:ext cx="11859260" cy="64179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46.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考查连词，根据句意“一天，当我走在街上的时候，一个男人匆忙地经过”，得知“</a:t>
            </a:r>
            <a:r>
              <a:rPr lang="zh-CN" altLang="en-US" sz="2400" b="1" u="sng" dirty="0">
                <a:latin typeface="微软雅黑" panose="020B0503020204020204" pitchFamily="34" charset="-122"/>
                <a:ea typeface="微软雅黑" panose="020B0503020204020204" pitchFamily="34" charset="-122"/>
              </a:rPr>
              <a:t> </a:t>
            </a:r>
            <a:r>
              <a:rPr lang="en-US" altLang="zh-CN" sz="2400" b="1" u="sng"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 I was walking on the street”</a:t>
            </a:r>
            <a:r>
              <a:rPr lang="zh-CN" altLang="en-US" sz="2400" b="1" dirty="0">
                <a:latin typeface="微软雅黑" panose="020B0503020204020204" pitchFamily="34" charset="-122"/>
                <a:ea typeface="微软雅黑" panose="020B0503020204020204" pitchFamily="34" charset="-122"/>
              </a:rPr>
              <a:t>是一个时间状语从句，谓语动词“</a:t>
            </a:r>
            <a:r>
              <a:rPr lang="en-US" altLang="zh-CN" sz="2400" b="1" dirty="0">
                <a:latin typeface="微软雅黑" panose="020B0503020204020204" pitchFamily="34" charset="-122"/>
                <a:ea typeface="微软雅黑" panose="020B0503020204020204" pitchFamily="34" charset="-122"/>
              </a:rPr>
              <a:t>was walking”</a:t>
            </a:r>
            <a:r>
              <a:rPr lang="zh-CN" altLang="en-US" sz="2400" b="1" dirty="0">
                <a:latin typeface="微软雅黑" panose="020B0503020204020204" pitchFamily="34" charset="-122"/>
                <a:ea typeface="微软雅黑" panose="020B0503020204020204" pitchFamily="34" charset="-122"/>
              </a:rPr>
              <a:t>是一个延续性动作，可以用时间状语从句的引导词</a:t>
            </a:r>
            <a:r>
              <a:rPr lang="en-US" altLang="zh-CN" sz="2400" b="1" dirty="0">
                <a:latin typeface="微软雅黑" panose="020B0503020204020204" pitchFamily="34" charset="-122"/>
                <a:ea typeface="微软雅黑" panose="020B0503020204020204" pitchFamily="34" charset="-122"/>
              </a:rPr>
              <a:t>when/while</a:t>
            </a:r>
            <a:r>
              <a:rPr lang="zh-CN" altLang="en-US" sz="2400" b="1" dirty="0">
                <a:latin typeface="微软雅黑" panose="020B0503020204020204" pitchFamily="34" charset="-122"/>
                <a:ea typeface="微软雅黑" panose="020B0503020204020204" pitchFamily="34" charset="-122"/>
              </a:rPr>
              <a:t>引导。</a:t>
            </a:r>
          </a:p>
          <a:p>
            <a:pPr marL="0" indent="0">
              <a:buNone/>
            </a:pPr>
            <a:r>
              <a:rPr lang="en-US" altLang="zh-CN" sz="2400" b="1" dirty="0">
                <a:latin typeface="微软雅黑" panose="020B0503020204020204" pitchFamily="34" charset="-122"/>
                <a:ea typeface="微软雅黑" panose="020B0503020204020204" pitchFamily="34" charset="-122"/>
              </a:rPr>
              <a:t>47.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考查非谓语动词，根据句意“一个年轻人急急忙忙地跑过去，碰到我的包”，动词</a:t>
            </a:r>
            <a:r>
              <a:rPr lang="en-US" altLang="zh-CN" sz="2400" b="1" dirty="0">
                <a:latin typeface="微软雅黑" panose="020B0503020204020204" pitchFamily="34" charset="-122"/>
                <a:ea typeface="微软雅黑" panose="020B0503020204020204" pitchFamily="34" charset="-122"/>
              </a:rPr>
              <a:t>brush</a:t>
            </a:r>
            <a:r>
              <a:rPr lang="zh-CN" altLang="en-US" sz="2400" b="1" dirty="0">
                <a:latin typeface="微软雅黑" panose="020B0503020204020204" pitchFamily="34" charset="-122"/>
                <a:ea typeface="微软雅黑" panose="020B0503020204020204" pitchFamily="34" charset="-122"/>
              </a:rPr>
              <a:t>的逻辑主语是“</a:t>
            </a:r>
            <a:r>
              <a:rPr lang="en-US" altLang="zh-CN" sz="2400" b="1" dirty="0">
                <a:latin typeface="微软雅黑" panose="020B0503020204020204" pitchFamily="34" charset="-122"/>
                <a:ea typeface="微软雅黑" panose="020B0503020204020204" pitchFamily="34" charset="-122"/>
              </a:rPr>
              <a:t>a young man”</a:t>
            </a:r>
            <a:r>
              <a:rPr lang="zh-CN" altLang="en-US" sz="2400" b="1" dirty="0">
                <a:latin typeface="微软雅黑" panose="020B0503020204020204" pitchFamily="34" charset="-122"/>
                <a:ea typeface="微软雅黑" panose="020B0503020204020204" pitchFamily="34" charset="-122"/>
              </a:rPr>
              <a:t>，所以用现在分词形式。</a:t>
            </a:r>
          </a:p>
          <a:p>
            <a:pPr marL="0" indent="0">
              <a:buNone/>
            </a:pPr>
            <a:r>
              <a:rPr lang="en-US" altLang="zh-CN" sz="2400" b="1" dirty="0">
                <a:latin typeface="微软雅黑" panose="020B0503020204020204" pitchFamily="34" charset="-122"/>
                <a:ea typeface="微软雅黑" panose="020B0503020204020204" pitchFamily="34" charset="-122"/>
              </a:rPr>
              <a:t>48.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考查连词，“他继续走着”和“转身对我说对不起”是转折关系。</a:t>
            </a:r>
          </a:p>
          <a:p>
            <a:pPr marL="0" indent="0">
              <a:buNone/>
            </a:pPr>
            <a:r>
              <a:rPr lang="en-US" altLang="zh-CN" sz="2400" b="1" dirty="0">
                <a:latin typeface="微软雅黑" panose="020B0503020204020204" pitchFamily="34" charset="-122"/>
                <a:ea typeface="微软雅黑" panose="020B0503020204020204" pitchFamily="34" charset="-122"/>
              </a:rPr>
              <a:t>49.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考查非谓语动词，固定短语“</a:t>
            </a:r>
            <a:r>
              <a:rPr lang="en-US" altLang="zh-CN" sz="2400" b="1" dirty="0">
                <a:latin typeface="微软雅黑" panose="020B0503020204020204" pitchFamily="34" charset="-122"/>
                <a:ea typeface="微软雅黑" panose="020B0503020204020204" pitchFamily="34" charset="-122"/>
              </a:rPr>
              <a:t>forget to do </a:t>
            </a:r>
            <a:r>
              <a:rPr lang="en-US" altLang="zh-CN" sz="2400" b="1" dirty="0" err="1">
                <a:latin typeface="微软雅黑" panose="020B0503020204020204" pitchFamily="34" charset="-122"/>
                <a:ea typeface="微软雅黑" panose="020B0503020204020204" pitchFamily="34" charset="-122"/>
              </a:rPr>
              <a:t>sth</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表示“忘记要去做某事（未做）”，而“</a:t>
            </a:r>
            <a:r>
              <a:rPr lang="en-US" altLang="zh-CN" sz="2400" b="1" dirty="0">
                <a:latin typeface="微软雅黑" panose="020B0503020204020204" pitchFamily="34" charset="-122"/>
                <a:ea typeface="微软雅黑" panose="020B0503020204020204" pitchFamily="34" charset="-122"/>
              </a:rPr>
              <a:t>forget doing </a:t>
            </a:r>
            <a:r>
              <a:rPr lang="en-US" altLang="zh-CN" sz="2400" b="1" dirty="0" err="1">
                <a:latin typeface="微软雅黑" panose="020B0503020204020204" pitchFamily="34" charset="-122"/>
                <a:ea typeface="微软雅黑" panose="020B0503020204020204" pitchFamily="34" charset="-122"/>
              </a:rPr>
              <a:t>sth</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表示“忘记要做过某事（已做）”，根据句意“即使很匆忙，他还是没忘记要说对不起”， 所以</a:t>
            </a:r>
            <a:r>
              <a:rPr lang="en-US" altLang="zh-CN" sz="2400" b="1" dirty="0">
                <a:latin typeface="微软雅黑" panose="020B0503020204020204" pitchFamily="34" charset="-122"/>
                <a:ea typeface="微软雅黑" panose="020B0503020204020204" pitchFamily="34" charset="-122"/>
              </a:rPr>
              <a:t>say</a:t>
            </a:r>
            <a:r>
              <a:rPr lang="zh-CN" altLang="en-US" sz="2400" b="1" dirty="0">
                <a:latin typeface="微软雅黑" panose="020B0503020204020204" pitchFamily="34" charset="-122"/>
                <a:ea typeface="微软雅黑" panose="020B0503020204020204" pitchFamily="34" charset="-122"/>
              </a:rPr>
              <a:t>要动词不定式形式。</a:t>
            </a:r>
          </a:p>
          <a:p>
            <a:pPr marL="0" indent="0">
              <a:buNone/>
            </a:pPr>
            <a:r>
              <a:rPr lang="en-US" altLang="zh-CN" sz="2400" b="1" dirty="0">
                <a:latin typeface="微软雅黑" panose="020B0503020204020204" pitchFamily="34" charset="-122"/>
                <a:ea typeface="微软雅黑" panose="020B0503020204020204" pitchFamily="34" charset="-122"/>
              </a:rPr>
              <a:t>50.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考查动词时态，根据上下文中“</a:t>
            </a:r>
            <a:r>
              <a:rPr lang="en-US" altLang="zh-CN" sz="2400" b="1" dirty="0">
                <a:latin typeface="微软雅黑" panose="020B0503020204020204" pitchFamily="34" charset="-122"/>
                <a:ea typeface="微软雅黑" panose="020B0503020204020204" pitchFamily="34" charset="-122"/>
              </a:rPr>
              <a:t>was </a:t>
            </a:r>
            <a:r>
              <a:rPr lang="en-US" altLang="zh-CN" sz="2400" b="1" dirty="0" err="1">
                <a:latin typeface="微软雅黑" panose="020B0503020204020204" pitchFamily="34" charset="-122"/>
                <a:ea typeface="微软雅黑" panose="020B0503020204020204" pitchFamily="34" charset="-122"/>
              </a:rPr>
              <a:t>passing”“wasn’t</a:t>
            </a:r>
            <a:r>
              <a:rPr lang="en-US" altLang="zh-CN" sz="2400" b="1" dirty="0">
                <a:latin typeface="微软雅黑" panose="020B0503020204020204" pitchFamily="34" charset="-122"/>
                <a:ea typeface="微软雅黑" panose="020B0503020204020204" pitchFamily="34" charset="-122"/>
              </a:rPr>
              <a:t> ready”</a:t>
            </a:r>
            <a:r>
              <a:rPr lang="zh-CN" altLang="en-US" sz="2400" b="1" dirty="0">
                <a:latin typeface="微软雅黑" panose="020B0503020204020204" pitchFamily="34" charset="-122"/>
                <a:ea typeface="微软雅黑" panose="020B0503020204020204" pitchFamily="34" charset="-122"/>
              </a:rPr>
              <a:t>等线索得知事情发生在过去，而“</a:t>
            </a:r>
            <a:r>
              <a:rPr lang="en-US" altLang="zh-CN" sz="2400" b="1" dirty="0">
                <a:latin typeface="微软雅黑" panose="020B0503020204020204" pitchFamily="34" charset="-122"/>
                <a:ea typeface="微软雅黑" panose="020B0503020204020204" pitchFamily="34" charset="-122"/>
              </a:rPr>
              <a:t>buy”</a:t>
            </a:r>
            <a:r>
              <a:rPr lang="zh-CN" altLang="en-US" sz="2400" b="1" dirty="0">
                <a:latin typeface="微软雅黑" panose="020B0503020204020204" pitchFamily="34" charset="-122"/>
                <a:ea typeface="微软雅黑" panose="020B0503020204020204" pitchFamily="34" charset="-122"/>
              </a:rPr>
              <a:t>发生在“</a:t>
            </a:r>
            <a:r>
              <a:rPr lang="en-US" altLang="zh-CN" sz="2400" b="1" dirty="0">
                <a:latin typeface="微软雅黑" panose="020B0503020204020204" pitchFamily="34" charset="-122"/>
                <a:ea typeface="微软雅黑" panose="020B0503020204020204" pitchFamily="34" charset="-122"/>
              </a:rPr>
              <a:t>was passing”</a:t>
            </a:r>
            <a:r>
              <a:rPr lang="zh-CN" altLang="en-US" sz="2400" b="1" dirty="0">
                <a:latin typeface="微软雅黑" panose="020B0503020204020204" pitchFamily="34" charset="-122"/>
                <a:ea typeface="微软雅黑" panose="020B0503020204020204" pitchFamily="34" charset="-122"/>
              </a:rPr>
              <a:t>的过去，表示过去的过去，用过去完成时</a:t>
            </a:r>
            <a:r>
              <a:rPr lang="en-US" altLang="zh-CN" sz="2400" b="1" dirty="0">
                <a:latin typeface="微软雅黑" panose="020B0503020204020204" pitchFamily="34" charset="-122"/>
                <a:ea typeface="微软雅黑" panose="020B0503020204020204" pitchFamily="34" charset="-122"/>
              </a:rPr>
              <a:t>had done</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10383495" y="4456233"/>
            <a:ext cx="1758137" cy="2265452"/>
            <a:chOff x="2577298" y="4016905"/>
            <a:chExt cx="1469899" cy="1671175"/>
          </a:xfrm>
        </p:grpSpPr>
        <p:sp>
          <p:nvSpPr>
            <p:cNvPr id="70" name="Freeform 30"/>
            <p:cNvSpPr/>
            <p:nvPr>
              <p:custDataLst>
                <p:tags r:id="rId3"/>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4"/>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5"/>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6"/>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7"/>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9"/>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10"/>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1"/>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2"/>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3"/>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4"/>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5"/>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6"/>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7"/>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8"/>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9"/>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20"/>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1"/>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2"/>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3"/>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5" action="ppaction://hlinksldjump"/>
          </p:cNvPr>
          <p:cNvSpPr/>
          <p:nvPr>
            <p:custDataLst>
              <p:tags r:id="rId2"/>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51</a:t>
            </a:fld>
            <a:endParaRPr lang="en-US"/>
          </a:p>
        </p:txBody>
      </p:sp>
      <p:sp>
        <p:nvSpPr>
          <p:cNvPr id="5" name="左箭头 4">
            <a:hlinkClick r:id="rId9"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custDataLst>
              <p:tags r:id="rId1"/>
            </p:custDataLst>
          </p:nvPr>
        </p:nvSpPr>
        <p:spPr>
          <a:xfrm>
            <a:off x="488950" y="1122045"/>
            <a:ext cx="11430635"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sym typeface="+mn-ea"/>
              </a:rPr>
              <a:t>“Sorry, Madam.” He said while bending to pick </a:t>
            </a:r>
            <a:r>
              <a:rPr lang="en-US" altLang="zh-CN" sz="2400" u="sng" dirty="0">
                <a:latin typeface="Times New Roman" panose="02020603050405020304" pitchFamily="18" charset="0"/>
                <a:cs typeface="Times New Roman" panose="02020603050405020304" pitchFamily="18" charset="0"/>
                <a:sym typeface="+mn-ea"/>
              </a:rPr>
              <a:t>51           </a:t>
            </a:r>
            <a:r>
              <a:rPr lang="en-US" altLang="zh-CN" sz="2400" dirty="0">
                <a:latin typeface="Times New Roman" panose="02020603050405020304" pitchFamily="18" charset="0"/>
                <a:cs typeface="Times New Roman" panose="02020603050405020304" pitchFamily="18" charset="0"/>
                <a:sym typeface="+mn-ea"/>
              </a:rPr>
              <a:t> up. I was </a:t>
            </a:r>
            <a:r>
              <a:rPr lang="en-US" altLang="zh-CN" sz="2400" u="sng" dirty="0">
                <a:latin typeface="Times New Roman" panose="02020603050405020304" pitchFamily="18" charset="0"/>
                <a:cs typeface="Times New Roman" panose="02020603050405020304" pitchFamily="18" charset="0"/>
                <a:sym typeface="+mn-ea"/>
              </a:rPr>
              <a:t>52                   </a:t>
            </a:r>
            <a:r>
              <a:rPr lang="en-US" altLang="zh-CN" sz="2400" dirty="0">
                <a:latin typeface="Times New Roman" panose="02020603050405020304" pitchFamily="18" charset="0"/>
                <a:cs typeface="Times New Roman" panose="02020603050405020304" pitchFamily="18" charset="0"/>
                <a:sym typeface="+mn-ea"/>
              </a:rPr>
              <a:t> (surprise) why he said “sorry” to me. Another time, I stepped on a man’s foot at the entrance to a cinema. At the same time, we both said “sorry”. </a:t>
            </a:r>
            <a:r>
              <a:rPr lang="en-US" altLang="zh-CN" sz="2400" u="sng" dirty="0">
                <a:latin typeface="Times New Roman" panose="02020603050405020304" pitchFamily="18" charset="0"/>
                <a:cs typeface="Times New Roman" panose="02020603050405020304" pitchFamily="18" charset="0"/>
                <a:sym typeface="+mn-ea"/>
              </a:rPr>
              <a:t>53                      </a:t>
            </a:r>
            <a:r>
              <a:rPr lang="en-US" altLang="zh-CN" sz="2400" dirty="0">
                <a:latin typeface="Times New Roman" panose="02020603050405020304" pitchFamily="18" charset="0"/>
                <a:cs typeface="Times New Roman" panose="02020603050405020304" pitchFamily="18" charset="0"/>
                <a:sym typeface="+mn-ea"/>
              </a:rPr>
              <a:t> (slow), I got to know that when something unpleasant happens in daily life, British don’t care much about whose fault it is. If someone is </a:t>
            </a:r>
            <a:r>
              <a:rPr lang="en-US" altLang="zh-CN" sz="2400" u="sng" dirty="0">
                <a:latin typeface="Times New Roman" panose="02020603050405020304" pitchFamily="18" charset="0"/>
                <a:cs typeface="Times New Roman" panose="02020603050405020304" pitchFamily="18" charset="0"/>
                <a:sym typeface="+mn-ea"/>
              </a:rPr>
              <a:t>54                </a:t>
            </a:r>
            <a:r>
              <a:rPr lang="en-US" altLang="zh-CN" sz="2400" dirty="0">
                <a:latin typeface="Times New Roman" panose="02020603050405020304" pitchFamily="18" charset="0"/>
                <a:cs typeface="Times New Roman" panose="02020603050405020304" pitchFamily="18" charset="0"/>
                <a:sym typeface="+mn-ea"/>
              </a:rPr>
              <a:t> trouble, a “sorry” is always necessary. Perhaps that is </a:t>
            </a:r>
            <a:r>
              <a:rPr lang="en-US" altLang="zh-CN" sz="2400" u="sng" dirty="0">
                <a:latin typeface="Times New Roman" panose="02020603050405020304" pitchFamily="18" charset="0"/>
                <a:cs typeface="Times New Roman" panose="02020603050405020304" pitchFamily="18" charset="0"/>
                <a:sym typeface="+mn-ea"/>
              </a:rPr>
              <a:t>55_______</a:t>
            </a:r>
            <a:r>
              <a:rPr lang="en-US" altLang="zh-CN" sz="2400" dirty="0">
                <a:latin typeface="Times New Roman" panose="02020603050405020304" pitchFamily="18" charset="0"/>
                <a:cs typeface="Times New Roman" panose="02020603050405020304" pitchFamily="18" charset="0"/>
                <a:sym typeface="+mn-ea"/>
              </a:rPr>
              <a:t> I seldom see people quarrel on the buses or streets in Britain.</a:t>
            </a:r>
          </a:p>
        </p:txBody>
      </p:sp>
      <p:pic>
        <p:nvPicPr>
          <p:cNvPr id="13" name="图片 12">
            <a:hlinkClick r:id="rId10" action="ppaction://hlinksldjump"/>
          </p:cNvPr>
          <p:cNvPicPr>
            <a:picLocks noChangeAspect="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5715064" y="4352083"/>
            <a:ext cx="1158340" cy="646232"/>
          </a:xfrm>
          <a:prstGeom prst="rect">
            <a:avLst/>
          </a:prstGeom>
        </p:spPr>
      </p:pic>
      <p:sp>
        <p:nvSpPr>
          <p:cNvPr id="7" name="文本框 6"/>
          <p:cNvSpPr txBox="1"/>
          <p:nvPr>
            <p:custDataLst>
              <p:tags r:id="rId3"/>
            </p:custDataLst>
          </p:nvPr>
        </p:nvSpPr>
        <p:spPr>
          <a:xfrm>
            <a:off x="6784975" y="1179830"/>
            <a:ext cx="95186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it</a:t>
            </a:r>
          </a:p>
        </p:txBody>
      </p:sp>
      <p:sp>
        <p:nvSpPr>
          <p:cNvPr id="9" name="文本框 8"/>
          <p:cNvSpPr txBox="1"/>
          <p:nvPr>
            <p:custDataLst>
              <p:tags r:id="rId4"/>
            </p:custDataLst>
          </p:nvPr>
        </p:nvSpPr>
        <p:spPr>
          <a:xfrm>
            <a:off x="9056563" y="1121950"/>
            <a:ext cx="23733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surprised</a:t>
            </a:r>
          </a:p>
        </p:txBody>
      </p:sp>
      <p:sp>
        <p:nvSpPr>
          <p:cNvPr id="10" name="文本框 9"/>
          <p:cNvSpPr txBox="1"/>
          <p:nvPr>
            <p:custDataLst>
              <p:tags r:id="rId5"/>
            </p:custDataLst>
          </p:nvPr>
        </p:nvSpPr>
        <p:spPr>
          <a:xfrm>
            <a:off x="6873240" y="1833245"/>
            <a:ext cx="187515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Slowly</a:t>
            </a:r>
          </a:p>
        </p:txBody>
      </p:sp>
      <p:sp>
        <p:nvSpPr>
          <p:cNvPr id="12" name="文本框 11"/>
          <p:cNvSpPr txBox="1"/>
          <p:nvPr>
            <p:custDataLst>
              <p:tags r:id="rId6"/>
            </p:custDataLst>
          </p:nvPr>
        </p:nvSpPr>
        <p:spPr>
          <a:xfrm>
            <a:off x="3541395" y="2609215"/>
            <a:ext cx="506730" cy="527685"/>
          </a:xfrm>
          <a:prstGeom prst="rect">
            <a:avLst/>
          </a:prstGeom>
          <a:noFill/>
        </p:spPr>
        <p:txBody>
          <a:bodyPr wrap="square" rtlCol="0">
            <a:no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in</a:t>
            </a:r>
          </a:p>
        </p:txBody>
      </p:sp>
      <p:sp>
        <p:nvSpPr>
          <p:cNvPr id="15" name="文本框 14"/>
          <p:cNvSpPr txBox="1"/>
          <p:nvPr>
            <p:custDataLst>
              <p:tags r:id="rId7"/>
            </p:custDataLst>
          </p:nvPr>
        </p:nvSpPr>
        <p:spPr>
          <a:xfrm>
            <a:off x="896813" y="2968530"/>
            <a:ext cx="23733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why</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2" grpId="0"/>
      <p:bldP spid="15"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52</a:t>
            </a:fld>
            <a:endParaRPr lang="en-US"/>
          </a:p>
        </p:txBody>
      </p:sp>
      <p:sp>
        <p:nvSpPr>
          <p:cNvPr id="2" name="内容占位符 2"/>
          <p:cNvSpPr>
            <a:spLocks noGrp="1"/>
          </p:cNvSpPr>
          <p:nvPr>
            <p:custDataLst>
              <p:tags r:id="rId1"/>
            </p:custDataLst>
          </p:nvPr>
        </p:nvSpPr>
        <p:spPr>
          <a:xfrm>
            <a:off x="332739" y="219710"/>
            <a:ext cx="11971555" cy="64179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51.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考查代词，根据上下文“</a:t>
            </a:r>
            <a:r>
              <a:rPr lang="en-US" altLang="zh-CN" sz="2400" b="1" dirty="0">
                <a:latin typeface="微软雅黑" panose="020B0503020204020204" pitchFamily="34" charset="-122"/>
                <a:ea typeface="微软雅黑" panose="020B0503020204020204" pitchFamily="34" charset="-122"/>
              </a:rPr>
              <a:t>a coin”</a:t>
            </a:r>
            <a:r>
              <a:rPr lang="zh-CN" altLang="en-US" sz="2400" b="1" dirty="0">
                <a:latin typeface="微软雅黑" panose="020B0503020204020204" pitchFamily="34" charset="-122"/>
                <a:ea typeface="微软雅黑" panose="020B0503020204020204" pitchFamily="34" charset="-122"/>
              </a:rPr>
              <a:t>和“他弯下身捡起硬币”得知，代词</a:t>
            </a:r>
            <a:r>
              <a:rPr lang="en-US" altLang="zh-CN" sz="2400" b="1" dirty="0">
                <a:latin typeface="微软雅黑" panose="020B0503020204020204" pitchFamily="34" charset="-122"/>
                <a:ea typeface="微软雅黑" panose="020B0503020204020204" pitchFamily="34" charset="-122"/>
              </a:rPr>
              <a:t>it</a:t>
            </a:r>
            <a:r>
              <a:rPr lang="zh-CN" altLang="en-US" sz="2400" b="1" dirty="0">
                <a:latin typeface="微软雅黑" panose="020B0503020204020204" pitchFamily="34" charset="-122"/>
                <a:ea typeface="微软雅黑" panose="020B0503020204020204" pitchFamily="34" charset="-122"/>
              </a:rPr>
              <a:t>用来代替</a:t>
            </a:r>
            <a:r>
              <a:rPr lang="en-US" altLang="zh-CN" sz="2400" b="1" dirty="0">
                <a:latin typeface="微软雅黑" panose="020B0503020204020204" pitchFamily="34" charset="-122"/>
                <a:ea typeface="微软雅黑" panose="020B0503020204020204" pitchFamily="34" charset="-122"/>
              </a:rPr>
              <a:t>coin</a:t>
            </a:r>
            <a:r>
              <a:rPr lang="zh-CN" altLang="en-US" sz="2400" b="1" dirty="0">
                <a:latin typeface="微软雅黑" panose="020B0503020204020204" pitchFamily="34" charset="-122"/>
                <a:ea typeface="微软雅黑" panose="020B0503020204020204" pitchFamily="34" charset="-122"/>
              </a:rPr>
              <a:t>以避免重复。</a:t>
            </a:r>
          </a:p>
          <a:p>
            <a:pPr marL="0" indent="0">
              <a:buNone/>
            </a:pPr>
            <a:r>
              <a:rPr lang="en-US" altLang="zh-CN" sz="2400" b="1" dirty="0">
                <a:latin typeface="微软雅黑" panose="020B0503020204020204" pitchFamily="34" charset="-122"/>
                <a:ea typeface="微软雅黑" panose="020B0503020204020204" pitchFamily="34" charset="-122"/>
              </a:rPr>
              <a:t>52.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考查非谓语，过去分词</a:t>
            </a:r>
            <a:r>
              <a:rPr lang="en-US" altLang="zh-CN" sz="2400" b="1" dirty="0">
                <a:latin typeface="微软雅黑" panose="020B0503020204020204" pitchFamily="34" charset="-122"/>
                <a:ea typeface="微软雅黑" panose="020B0503020204020204" pitchFamily="34" charset="-122"/>
              </a:rPr>
              <a:t>surprised</a:t>
            </a:r>
            <a:r>
              <a:rPr lang="zh-CN" altLang="en-US" sz="2400" b="1" dirty="0">
                <a:latin typeface="微软雅黑" panose="020B0503020204020204" pitchFamily="34" charset="-122"/>
                <a:ea typeface="微软雅黑" panose="020B0503020204020204" pitchFamily="34" charset="-122"/>
              </a:rPr>
              <a:t>放在“</a:t>
            </a:r>
            <a:r>
              <a:rPr lang="en-US" altLang="zh-CN" sz="2400" b="1" dirty="0">
                <a:latin typeface="微软雅黑" panose="020B0503020204020204" pitchFamily="34" charset="-122"/>
                <a:ea typeface="微软雅黑" panose="020B0503020204020204" pitchFamily="34" charset="-122"/>
              </a:rPr>
              <a:t>was”</a:t>
            </a:r>
            <a:r>
              <a:rPr lang="zh-CN" altLang="en-US" sz="2400" b="1" dirty="0">
                <a:latin typeface="微软雅黑" panose="020B0503020204020204" pitchFamily="34" charset="-122"/>
                <a:ea typeface="微软雅黑" panose="020B0503020204020204" pitchFamily="34" charset="-122"/>
              </a:rPr>
              <a:t>后面，表示“我很惊讶”。</a:t>
            </a:r>
          </a:p>
          <a:p>
            <a:pPr marL="0" indent="0">
              <a:buNone/>
            </a:pPr>
            <a:r>
              <a:rPr lang="en-US" altLang="zh-CN" sz="2400" b="1" dirty="0">
                <a:latin typeface="微软雅黑" panose="020B0503020204020204" pitchFamily="34" charset="-122"/>
                <a:ea typeface="微软雅黑" panose="020B0503020204020204" pitchFamily="34" charset="-122"/>
              </a:rPr>
              <a:t>53.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考查副词，副词</a:t>
            </a:r>
            <a:r>
              <a:rPr lang="en-US" altLang="zh-CN" sz="2400" b="1" dirty="0">
                <a:latin typeface="微软雅黑" panose="020B0503020204020204" pitchFamily="34" charset="-122"/>
                <a:ea typeface="微软雅黑" panose="020B0503020204020204" pitchFamily="34" charset="-122"/>
              </a:rPr>
              <a:t>slowly</a:t>
            </a:r>
            <a:r>
              <a:rPr lang="zh-CN" altLang="en-US" sz="2400" b="1" dirty="0">
                <a:latin typeface="微软雅黑" panose="020B0503020204020204" pitchFamily="34" charset="-122"/>
                <a:ea typeface="微软雅黑" panose="020B0503020204020204" pitchFamily="34" charset="-122"/>
              </a:rPr>
              <a:t>放在句首修饰整句话，表示“慢慢地，我开始明白：当日常生活中发生一些意外的时候，英国人都不关注是谁的错”。</a:t>
            </a:r>
          </a:p>
          <a:p>
            <a:pPr marL="0" indent="0">
              <a:buNone/>
            </a:pPr>
            <a:r>
              <a:rPr lang="en-US" altLang="zh-CN" sz="2400" b="1" dirty="0">
                <a:latin typeface="微软雅黑" panose="020B0503020204020204" pitchFamily="34" charset="-122"/>
                <a:ea typeface="微软雅黑" panose="020B0503020204020204" pitchFamily="34" charset="-122"/>
              </a:rPr>
              <a:t>54.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考查介词，固定短语“</a:t>
            </a:r>
            <a:r>
              <a:rPr lang="en-US" altLang="zh-CN" sz="2400" b="1" dirty="0">
                <a:latin typeface="微软雅黑" panose="020B0503020204020204" pitchFamily="34" charset="-122"/>
                <a:ea typeface="微软雅黑" panose="020B0503020204020204" pitchFamily="34" charset="-122"/>
              </a:rPr>
              <a:t>in trouble”</a:t>
            </a:r>
            <a:r>
              <a:rPr lang="zh-CN" altLang="en-US" sz="2400" b="1" dirty="0">
                <a:latin typeface="微软雅黑" panose="020B0503020204020204" pitchFamily="34" charset="-122"/>
                <a:ea typeface="微软雅黑" panose="020B0503020204020204" pitchFamily="34" charset="-122"/>
              </a:rPr>
              <a:t>表示“有麻烦，处于麻烦之中”。</a:t>
            </a:r>
          </a:p>
          <a:p>
            <a:pPr marL="0" indent="0">
              <a:buNone/>
            </a:pPr>
            <a:r>
              <a:rPr lang="en-US" altLang="zh-CN" sz="2400" b="1" dirty="0">
                <a:latin typeface="微软雅黑" panose="020B0503020204020204" pitchFamily="34" charset="-122"/>
                <a:ea typeface="微软雅黑" panose="020B0503020204020204" pitchFamily="34" charset="-122"/>
              </a:rPr>
              <a:t>55.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考查连词，根据句意“也许，那就是为什么我很少在英国的街头和公交车上看到人们争吵的原因”，</a:t>
            </a:r>
            <a:r>
              <a:rPr lang="en-US" altLang="zh-CN" sz="2400" b="1" dirty="0">
                <a:latin typeface="微软雅黑" panose="020B0503020204020204" pitchFamily="34" charset="-122"/>
                <a:ea typeface="微软雅黑" panose="020B0503020204020204" pitchFamily="34" charset="-122"/>
              </a:rPr>
              <a:t>why</a:t>
            </a:r>
            <a:r>
              <a:rPr lang="zh-CN" altLang="en-US" sz="2400" b="1" dirty="0">
                <a:latin typeface="微软雅黑" panose="020B0503020204020204" pitchFamily="34" charset="-122"/>
                <a:ea typeface="微软雅黑" panose="020B0503020204020204" pitchFamily="34" charset="-122"/>
              </a:rPr>
              <a:t>引导表语从句。</a:t>
            </a:r>
          </a:p>
        </p:txBody>
      </p:sp>
      <p:grpSp>
        <p:nvGrpSpPr>
          <p:cNvPr id="69" name="Group 4"/>
          <p:cNvGrpSpPr/>
          <p:nvPr/>
        </p:nvGrpSpPr>
        <p:grpSpPr>
          <a:xfrm>
            <a:off x="10383495" y="4456233"/>
            <a:ext cx="1758137" cy="2265452"/>
            <a:chOff x="2577298" y="4016905"/>
            <a:chExt cx="1469899" cy="1671175"/>
          </a:xfrm>
        </p:grpSpPr>
        <p:sp>
          <p:nvSpPr>
            <p:cNvPr id="70" name="Freeform 30"/>
            <p:cNvSpPr/>
            <p:nvPr>
              <p:custDataLst>
                <p:tags r:id="rId3"/>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4"/>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5"/>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6"/>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7"/>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9"/>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10"/>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1"/>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2"/>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3"/>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4"/>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5"/>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6"/>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7"/>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8"/>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9"/>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20"/>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1"/>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2"/>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3"/>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5" action="ppaction://hlinksldjump"/>
          </p:cNvPr>
          <p:cNvSpPr/>
          <p:nvPr>
            <p:custDataLst>
              <p:tags r:id="rId2"/>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523220"/>
          </a:xfrm>
          <a:prstGeom prst="rect">
            <a:avLst/>
          </a:prstGeom>
          <a:noFill/>
        </p:spPr>
        <p:txBody>
          <a:bodyPr wrap="square" rtlCol="0">
            <a:spAutoFit/>
          </a:bodyPr>
          <a:lstStyle/>
          <a:p>
            <a:r>
              <a:rPr lang="zh-CN" altLang="en-US" sz="2800" dirty="0">
                <a:latin typeface="+mn-ea"/>
              </a:rPr>
              <a:t>根据所给汉语提示，完成英语句子。</a:t>
            </a:r>
          </a:p>
        </p:txBody>
      </p:sp>
      <p:sp>
        <p:nvSpPr>
          <p:cNvPr id="8" name="文本框 7"/>
          <p:cNvSpPr txBox="1"/>
          <p:nvPr/>
        </p:nvSpPr>
        <p:spPr>
          <a:xfrm>
            <a:off x="126694" y="1267733"/>
            <a:ext cx="11938612" cy="3969385"/>
          </a:xfrm>
          <a:prstGeom prst="rect">
            <a:avLst/>
          </a:prstGeom>
          <a:noFill/>
        </p:spPr>
        <p:txBody>
          <a:bodyPr wrap="square" rtlCol="0">
            <a:spAutoFit/>
          </a:bodyPr>
          <a:lstStyle/>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56. I never forgot the day _______________________________________________________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我三年前到达北京</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57. When I got to the airport, I realized _________________________________________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我把书留在家里了</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58. 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只要你努力</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you will get what you want.</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59. It’s reported that 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这个博物馆值得参观</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60. He has made great progress 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自从他来这里</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Ⅵ. 完成句子（5小题，共15分） 【建议用时：15 mins】</a:t>
            </a:r>
          </a:p>
        </p:txBody>
      </p:sp>
      <p:sp>
        <p:nvSpPr>
          <p:cNvPr id="2" name="文本框 1"/>
          <p:cNvSpPr txBox="1"/>
          <p:nvPr/>
        </p:nvSpPr>
        <p:spPr>
          <a:xfrm>
            <a:off x="5201349" y="4625276"/>
            <a:ext cx="764110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since he came here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705631" y="3512293"/>
            <a:ext cx="681512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As long as you work hard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6111719" y="2444588"/>
            <a:ext cx="547068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(that) I had left my book at home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3368590" y="1094520"/>
            <a:ext cx="90262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when I arrived in / got to / reached Beijing three years ago</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3368590" y="4081653"/>
            <a:ext cx="610912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the museum is worth visiting</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55</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56</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462337" y="560221"/>
            <a:ext cx="10317462" cy="3969385"/>
          </a:xfrm>
          <a:prstGeom prst="rect">
            <a:avLst/>
          </a:prstGeom>
          <a:noFill/>
        </p:spPr>
        <p:txBody>
          <a:bodyPr wrap="square" rtlCol="0">
            <a:spAutoFit/>
          </a:bodyPr>
          <a:lstStyle/>
          <a:p>
            <a:pPr algn="just">
              <a:lnSpc>
                <a:spcPct val="150000"/>
              </a:lnSpc>
            </a:pPr>
            <a:r>
              <a:rPr sz="2400" dirty="0">
                <a:latin typeface="Times New Roman" panose="02020603050405020304" pitchFamily="18" charset="0"/>
                <a:cs typeface="Times New Roman" panose="02020603050405020304" pitchFamily="18" charset="0"/>
              </a:rPr>
              <a:t>61.【写作内容】假设你是李华。4月3日下午上体育课时在学校体育馆打排球，下课后不小心遗失了书包，书包里有手机、笔记本和几本书。请用英文写一个遗失启事，告知拾到书包的同学将其送到高二（3）班，或打电话1234567联系你。</a:t>
            </a:r>
          </a:p>
          <a:p>
            <a:pPr algn="just">
              <a:lnSpc>
                <a:spcPct val="150000"/>
              </a:lnSpc>
            </a:pPr>
            <a:r>
              <a:rPr sz="2400" dirty="0">
                <a:latin typeface="Times New Roman" panose="02020603050405020304" pitchFamily="18" charset="0"/>
                <a:cs typeface="Times New Roman" panose="02020603050405020304" pitchFamily="18" charset="0"/>
              </a:rPr>
              <a:t>【写作要求】正文约40个英文单词，文中不可出现你自己的学校名称、真实姓名等信息。</a:t>
            </a:r>
          </a:p>
          <a:p>
            <a:pPr algn="just">
              <a:lnSpc>
                <a:spcPct val="150000"/>
              </a:lnSpc>
            </a:pPr>
            <a:r>
              <a:rPr sz="2400" dirty="0">
                <a:latin typeface="Times New Roman" panose="02020603050405020304" pitchFamily="18" charset="0"/>
                <a:cs typeface="Times New Roman" panose="02020603050405020304" pitchFamily="18" charset="0"/>
              </a:rPr>
              <a:t>【评分标准】信息完整，语言规范，语篇连贯。</a:t>
            </a: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Ⅶ. </a:t>
            </a:r>
            <a:r>
              <a:rPr lang="zh-CN" altLang="en-US" sz="2800" dirty="0">
                <a:latin typeface="方正粗黑宋简体" panose="02000000000000000000" pitchFamily="2" charset="-122"/>
                <a:ea typeface="方正粗黑宋简体" panose="02000000000000000000" pitchFamily="2" charset="-122"/>
              </a:rPr>
              <a:t>应用写作（</a:t>
            </a:r>
            <a:r>
              <a:rPr lang="en-US" altLang="zh-CN" sz="2800" dirty="0">
                <a:latin typeface="方正粗黑宋简体" panose="02000000000000000000" pitchFamily="2" charset="-122"/>
                <a:ea typeface="方正粗黑宋简体" panose="02000000000000000000" pitchFamily="2" charset="-122"/>
              </a:rPr>
              <a:t>1</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圆角矩形 1">
            <a:hlinkClick r:id="rId4" action="ppaction://hlinksldjump"/>
          </p:cNvPr>
          <p:cNvSpPr/>
          <p:nvPr>
            <p:custDataLst>
              <p:tags r:id="rId1"/>
            </p:custDataLst>
          </p:nvPr>
        </p:nvSpPr>
        <p:spPr>
          <a:xfrm>
            <a:off x="3997960" y="515874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72987" y="219973"/>
            <a:ext cx="11179248" cy="6418053"/>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                                                        Lost</a:t>
            </a:r>
          </a:p>
          <a:p>
            <a:pPr marL="0" indent="0" algn="r">
              <a:buNone/>
            </a:pPr>
            <a:r>
              <a:rPr lang="en-US" altLang="zh-CN" sz="2400" b="1" dirty="0">
                <a:latin typeface="微软雅黑" panose="020B0503020204020204" pitchFamily="34" charset="-122"/>
                <a:ea typeface="微软雅黑" panose="020B0503020204020204" pitchFamily="34" charset="-122"/>
              </a:rPr>
              <a:t>April 4th </a:t>
            </a:r>
          </a:p>
          <a:p>
            <a:pPr marL="0" indent="0" algn="just">
              <a:buNone/>
            </a:pPr>
            <a:r>
              <a:rPr lang="en-US" altLang="zh-CN" sz="2400" b="1" dirty="0">
                <a:latin typeface="微软雅黑" panose="020B0503020204020204" pitchFamily="34" charset="-122"/>
                <a:ea typeface="微软雅黑" panose="020B0503020204020204" pitchFamily="34" charset="-122"/>
              </a:rPr>
              <a:t>     I happened to lost my black schoolbag when I played volleyball in the school stadium on the afternoon of April 3rd. There was a cell phone, a notebook and some books in it. Will the finder please come to Li Hua in Class Three, Grade Two or contact me at 1234567? Many thanks to the finder. </a:t>
            </a:r>
          </a:p>
          <a:p>
            <a:pPr marL="0" indent="0" algn="r">
              <a:buNone/>
            </a:pPr>
            <a:r>
              <a:rPr lang="en-US" altLang="zh-CN" sz="2400" b="1" dirty="0">
                <a:latin typeface="微软雅黑" panose="020B0503020204020204" pitchFamily="34" charset="-122"/>
                <a:ea typeface="微软雅黑" panose="020B0503020204020204" pitchFamily="34" charset="-122"/>
              </a:rPr>
              <a:t>Li Hua</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57</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58</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附加题：语法</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59</a:t>
            </a:fld>
            <a:endParaRPr lang="en-US"/>
          </a:p>
        </p:txBody>
      </p:sp>
      <p:sp>
        <p:nvSpPr>
          <p:cNvPr id="5" name="左箭头 4">
            <a:hlinkClick r:id="rId4"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66037" y="2111793"/>
            <a:ext cx="10153015" cy="304609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It __________ me a long time to finish my homework last night.</a:t>
            </a:r>
          </a:p>
          <a:p>
            <a:r>
              <a:rPr lang="en-US" altLang="zh-CN" sz="2400" b="1" dirty="0">
                <a:latin typeface="微软雅黑" panose="020B0503020204020204" pitchFamily="34" charset="-122"/>
                <a:ea typeface="微软雅黑" panose="020B0503020204020204" pitchFamily="34" charset="-122"/>
              </a:rPr>
              <a:t>A. take   	B. took 	C. has taken 	D. had taken</a:t>
            </a: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p:txBody>
      </p:sp>
      <p:sp>
        <p:nvSpPr>
          <p:cNvPr id="2" name="文本框 1"/>
          <p:cNvSpPr txBox="1"/>
          <p:nvPr>
            <p:custDataLst>
              <p:tags r:id="rId1"/>
            </p:custDataLst>
          </p:nvPr>
        </p:nvSpPr>
        <p:spPr>
          <a:xfrm>
            <a:off x="762000" y="917772"/>
            <a:ext cx="11061032" cy="521970"/>
          </a:xfrm>
          <a:prstGeom prst="rect">
            <a:avLst/>
          </a:prstGeom>
          <a:noFill/>
        </p:spPr>
        <p:txBody>
          <a:bodyPr wrap="square" rtlCol="0">
            <a:spAutoFit/>
          </a:bodyPr>
          <a:lstStyle/>
          <a:p>
            <a:r>
              <a:rPr sz="2800" dirty="0">
                <a:latin typeface="+mn-ea"/>
              </a:rPr>
              <a:t>阅读下列句子，从A、B、C、D中选出可以填入空白处的最佳答案。</a:t>
            </a:r>
          </a:p>
        </p:txBody>
      </p:sp>
      <p:sp>
        <p:nvSpPr>
          <p:cNvPr id="14" name="文本框 13"/>
          <p:cNvSpPr txBox="1"/>
          <p:nvPr>
            <p:custDataLst>
              <p:tags r:id="rId2"/>
            </p:custDataLst>
          </p:nvPr>
        </p:nvSpPr>
        <p:spPr>
          <a:xfrm>
            <a:off x="462280" y="112395"/>
            <a:ext cx="563435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附加题：语法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6</a:t>
            </a:fld>
            <a:endParaRPr lang="en-US"/>
          </a:p>
        </p:txBody>
      </p:sp>
      <p:sp>
        <p:nvSpPr>
          <p:cNvPr id="7" name="文本框 6"/>
          <p:cNvSpPr txBox="1"/>
          <p:nvPr/>
        </p:nvSpPr>
        <p:spPr>
          <a:xfrm>
            <a:off x="804255" y="543931"/>
            <a:ext cx="10668000" cy="181483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M: What about going for a walk? </a:t>
            </a:r>
          </a:p>
          <a:p>
            <a:r>
              <a:rPr lang="en-US" altLang="zh-CN" sz="2800" b="1" dirty="0">
                <a:latin typeface="微软雅黑" panose="020B0503020204020204" pitchFamily="34" charset="-122"/>
                <a:ea typeface="微软雅黑" panose="020B0503020204020204" pitchFamily="34" charset="-122"/>
              </a:rPr>
              <a:t>    W: __________ </a:t>
            </a:r>
          </a:p>
          <a:p>
            <a:r>
              <a:rPr lang="en-US" altLang="zh-CN" sz="2800" b="1" dirty="0">
                <a:latin typeface="微软雅黑" panose="020B0503020204020204" pitchFamily="34" charset="-122"/>
                <a:ea typeface="微软雅黑" panose="020B0503020204020204" pitchFamily="34" charset="-122"/>
              </a:rPr>
              <a:t>A. It’s good for you. 		B. That’s all right. </a:t>
            </a:r>
          </a:p>
          <a:p>
            <a:r>
              <a:rPr lang="en-US" altLang="zh-CN" sz="2800" b="1" dirty="0">
                <a:latin typeface="微软雅黑" panose="020B0503020204020204" pitchFamily="34" charset="-122"/>
                <a:ea typeface="微软雅黑" panose="020B0503020204020204" pitchFamily="34" charset="-122"/>
              </a:rPr>
              <a:t>C. So do I. 				D. Why not? A good idea.</a:t>
            </a:r>
          </a:p>
        </p:txBody>
      </p:sp>
      <p:sp>
        <p:nvSpPr>
          <p:cNvPr id="11" name="文本框 10"/>
          <p:cNvSpPr txBox="1"/>
          <p:nvPr/>
        </p:nvSpPr>
        <p:spPr>
          <a:xfrm>
            <a:off x="2308195" y="928652"/>
            <a:ext cx="44825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04255" y="4523165"/>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前面的人说“去散散步，怎么样”，“Why not? A good idea”意为“为什么不呢？这是个好主意”，说明说话人同意散步这个提议。故选D。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46913" y="1027506"/>
            <a:ext cx="11445087"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 The teacher as well as his students __________ morning reading 	 	     every day. </a:t>
            </a:r>
          </a:p>
          <a:p>
            <a:r>
              <a:rPr lang="en-US" altLang="zh-CN" sz="2400" b="1" dirty="0">
                <a:latin typeface="微软雅黑" panose="020B0503020204020204" pitchFamily="34" charset="-122"/>
                <a:ea typeface="微软雅黑" panose="020B0503020204020204" pitchFamily="34" charset="-122"/>
              </a:rPr>
              <a:t>	A. do 		B. does	 C. to do	 D. doing</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53019" y="102807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200329"/>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解析：本题是对主谓一致的考查。当主语后有</a:t>
            </a:r>
            <a:r>
              <a:rPr lang="en-US" sz="2400" dirty="0">
                <a:latin typeface="微软雅黑" panose="020B0503020204020204" pitchFamily="34" charset="-122"/>
                <a:ea typeface="微软雅黑" panose="020B0503020204020204" pitchFamily="34" charset="-122"/>
              </a:rPr>
              <a:t>together </a:t>
            </a:r>
            <a:r>
              <a:rPr lang="en-US" sz="2400" dirty="0" err="1">
                <a:latin typeface="微软雅黑" panose="020B0503020204020204" pitchFamily="34" charset="-122"/>
                <a:ea typeface="微软雅黑" panose="020B0503020204020204" pitchFamily="34" charset="-122"/>
              </a:rPr>
              <a:t>with，with，as</a:t>
            </a:r>
            <a:r>
              <a:rPr lang="en-US" sz="2400" dirty="0">
                <a:latin typeface="微软雅黑" panose="020B0503020204020204" pitchFamily="34" charset="-122"/>
                <a:ea typeface="微软雅黑" panose="020B0503020204020204" pitchFamily="34" charset="-122"/>
              </a:rPr>
              <a:t> well as</a:t>
            </a:r>
            <a:r>
              <a:rPr lang="zh-CN" altLang="en-US" sz="2400" dirty="0">
                <a:latin typeface="微软雅黑" panose="020B0503020204020204" pitchFamily="34" charset="-122"/>
                <a:ea typeface="微软雅黑" panose="020B0503020204020204" pitchFamily="34" charset="-122"/>
              </a:rPr>
              <a:t>等短语时要符合“就远原则”，这题的主语是</a:t>
            </a:r>
            <a:r>
              <a:rPr lang="en-US" sz="2400" dirty="0">
                <a:latin typeface="微软雅黑" panose="020B0503020204020204" pitchFamily="34" charset="-122"/>
                <a:ea typeface="微软雅黑" panose="020B0503020204020204" pitchFamily="34" charset="-122"/>
              </a:rPr>
              <a:t>the teacher，</a:t>
            </a:r>
            <a:r>
              <a:rPr lang="zh-CN" altLang="en-US" sz="2400" dirty="0">
                <a:latin typeface="微软雅黑" panose="020B0503020204020204" pitchFamily="34" charset="-122"/>
                <a:ea typeface="微软雅黑" panose="020B0503020204020204" pitchFamily="34" charset="-122"/>
              </a:rPr>
              <a:t>因此用单数，故选</a:t>
            </a:r>
            <a:r>
              <a:rPr lang="en-US" sz="2400" dirty="0">
                <a:latin typeface="微软雅黑" panose="020B0503020204020204" pitchFamily="34" charset="-122"/>
                <a:ea typeface="微软雅黑" panose="020B0503020204020204" pitchFamily="34" charset="-122"/>
              </a:rPr>
              <a:t>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14400" y="1012952"/>
            <a:ext cx="10668000"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2. —__________ we swim in that river?</a:t>
            </a:r>
          </a:p>
          <a:p>
            <a:r>
              <a:rPr lang="en-US" altLang="zh-CN" sz="2400" b="1" dirty="0">
                <a:latin typeface="微软雅黑" panose="020B0503020204020204" pitchFamily="34" charset="-122"/>
                <a:ea typeface="微软雅黑" panose="020B0503020204020204" pitchFamily="34" charset="-122"/>
              </a:rPr>
              <a:t>             —No, you __________. It’s dangerous to swim there. </a:t>
            </a:r>
          </a:p>
          <a:p>
            <a:r>
              <a:rPr lang="en-US" altLang="zh-CN" sz="2400" b="1" dirty="0">
                <a:latin typeface="微软雅黑" panose="020B0503020204020204" pitchFamily="34" charset="-122"/>
                <a:ea typeface="微软雅黑" panose="020B0503020204020204" pitchFamily="34" charset="-122"/>
              </a:rPr>
              <a:t>	A. Must; can’t 		B. May; may not</a:t>
            </a:r>
          </a:p>
          <a:p>
            <a:r>
              <a:rPr lang="en-US" altLang="zh-CN" sz="2400" b="1" dirty="0">
                <a:latin typeface="微软雅黑" panose="020B0503020204020204" pitchFamily="34" charset="-122"/>
                <a:ea typeface="微软雅黑" panose="020B0503020204020204" pitchFamily="34" charset="-122"/>
              </a:rPr>
              <a:t>	C. Shall; don’t 		D. Can; mustn’t</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3150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本题是对情态动词的考查。从句意可知第一空用can，回答时用mustn’t（禁止），故选D。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60440" y="1027506"/>
            <a:ext cx="1200690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3. At weekends, we spend a lot of time __________.</a:t>
            </a:r>
          </a:p>
          <a:p>
            <a:r>
              <a:rPr lang="en-US" altLang="zh-CN" sz="2400" b="1" dirty="0">
                <a:latin typeface="微软雅黑" panose="020B0503020204020204" pitchFamily="34" charset="-122"/>
                <a:ea typeface="微软雅黑" panose="020B0503020204020204" pitchFamily="34" charset="-122"/>
              </a:rPr>
              <a:t>	A. shop and clean 		B. to shop and clean</a:t>
            </a:r>
          </a:p>
          <a:p>
            <a:r>
              <a:rPr lang="en-US" altLang="zh-CN" sz="2400" b="1" dirty="0">
                <a:latin typeface="微软雅黑" panose="020B0503020204020204" pitchFamily="34" charset="-122"/>
                <a:ea typeface="微软雅黑" panose="020B0503020204020204" pitchFamily="34" charset="-122"/>
              </a:rPr>
              <a:t>	C. shopping and clean 		D. shopping and cleaning</a:t>
            </a:r>
          </a:p>
        </p:txBody>
      </p:sp>
      <p:sp>
        <p:nvSpPr>
          <p:cNvPr id="7" name="文本框 6"/>
          <p:cNvSpPr txBox="1"/>
          <p:nvPr/>
        </p:nvSpPr>
        <p:spPr>
          <a:xfrm>
            <a:off x="464050" y="1027506"/>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a:latin typeface="微软雅黑" panose="020B0503020204020204" pitchFamily="34" charset="-122"/>
                <a:ea typeface="微软雅黑" panose="020B0503020204020204" pitchFamily="34" charset="-122"/>
              </a:rPr>
              <a:t>本题是对固定短语的考查。sb. spend sth. (in) doing sth.，在本题中的shop和clean都作宾语，使用动名词形式，故选D。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066874"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614899" y="1008762"/>
            <a:ext cx="115992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4.   The factory __________ we are going to visit is called “Garden 	 	     Factory”.</a:t>
            </a:r>
          </a:p>
          <a:p>
            <a:r>
              <a:rPr lang="en-US" altLang="zh-CN" sz="2400" b="1" dirty="0">
                <a:latin typeface="微软雅黑" panose="020B0503020204020204" pitchFamily="34" charset="-122"/>
                <a:ea typeface="微软雅黑" panose="020B0503020204020204" pitchFamily="34" charset="-122"/>
              </a:rPr>
              <a:t>	A. that 	B. where	 C. in which 	D. in that</a:t>
            </a:r>
          </a:p>
        </p:txBody>
      </p:sp>
      <p:sp>
        <p:nvSpPr>
          <p:cNvPr id="7" name="文本框 6"/>
          <p:cNvSpPr txBox="1"/>
          <p:nvPr/>
        </p:nvSpPr>
        <p:spPr>
          <a:xfrm>
            <a:off x="853514" y="942703"/>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80499" y="4295151"/>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本题是对定语从句的考查。题中的the </a:t>
            </a:r>
            <a:r>
              <a:rPr sz="2400" dirty="0" err="1">
                <a:latin typeface="微软雅黑" panose="020B0503020204020204" pitchFamily="34" charset="-122"/>
                <a:ea typeface="微软雅黑" panose="020B0503020204020204" pitchFamily="34" charset="-122"/>
              </a:rPr>
              <a:t>factory是先行词在从句中作宾语，因此用关系代词that，故选A</a:t>
            </a:r>
            <a:r>
              <a:rPr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14400" y="960071"/>
            <a:ext cx="1099483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5.   She was __________ kind girl __________ everyone in the 		     neighborhood likes her.</a:t>
            </a:r>
          </a:p>
          <a:p>
            <a:r>
              <a:rPr lang="en-US" altLang="zh-CN" sz="2400" b="1" dirty="0">
                <a:latin typeface="微软雅黑" panose="020B0503020204020204" pitchFamily="34" charset="-122"/>
                <a:ea typeface="微软雅黑" panose="020B0503020204020204" pitchFamily="34" charset="-122"/>
              </a:rPr>
              <a:t>	A. so a; that 	B. so; that	 C. such a; that 	D. such; that</a:t>
            </a:r>
          </a:p>
        </p:txBody>
      </p:sp>
      <p:sp>
        <p:nvSpPr>
          <p:cNvPr id="7" name="文本框 6"/>
          <p:cNvSpPr txBox="1"/>
          <p:nvPr/>
        </p:nvSpPr>
        <p:spPr>
          <a:xfrm>
            <a:off x="1158502" y="960071"/>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本题是对so和such的考查。so常接形容词和副词，such常接名词。本题后是可数名词girl，故选C。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20384" y="1120673"/>
            <a:ext cx="1199562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__________ so busy, I should go with you.</a:t>
            </a:r>
          </a:p>
          <a:p>
            <a:r>
              <a:rPr lang="en-US" altLang="zh-CN" sz="2400" b="1" dirty="0">
                <a:latin typeface="微软雅黑" panose="020B0503020204020204" pitchFamily="34" charset="-122"/>
                <a:ea typeface="微软雅黑" panose="020B0503020204020204" pitchFamily="34" charset="-122"/>
              </a:rPr>
              <a:t>	A. If I’m not 	B. Was I not 	C. Were I not 	D. Had I no</a:t>
            </a:r>
          </a:p>
        </p:txBody>
      </p:sp>
      <p:sp>
        <p:nvSpPr>
          <p:cNvPr id="7" name="文本框 6"/>
          <p:cNvSpPr txBox="1"/>
          <p:nvPr/>
        </p:nvSpPr>
        <p:spPr>
          <a:xfrm flipH="1">
            <a:off x="667095" y="1120673"/>
            <a:ext cx="51171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本题是对省略if的虚拟语气的考查。在省略if的虚拟语气中须进行倒装，</a:t>
            </a:r>
          </a:p>
          <a:p>
            <a:r>
              <a:rPr sz="2400" dirty="0">
                <a:latin typeface="微软雅黑" panose="020B0503020204020204" pitchFamily="34" charset="-122"/>
                <a:ea typeface="微软雅黑" panose="020B0503020204020204" pitchFamily="34" charset="-122"/>
              </a:rPr>
              <a:t>另外虚拟语气中be动词用were表示，故选C。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120535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Jane is too young __________ in the house alone.</a:t>
            </a:r>
          </a:p>
          <a:p>
            <a:r>
              <a:rPr lang="en-US" altLang="zh-CN" sz="2400" b="1" dirty="0">
                <a:latin typeface="微软雅黑" panose="020B0503020204020204" pitchFamily="34" charset="-122"/>
                <a:ea typeface="微软雅黑" panose="020B0503020204020204" pitchFamily="34" charset="-122"/>
              </a:rPr>
              <a:t>	A. to be left 	B. to leave	 C. to be leaving	 D. to have left</a:t>
            </a: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本题是对too…to…的考查。根据题意“简太小了不能被单独留在房子</a:t>
            </a:r>
          </a:p>
          <a:p>
            <a:r>
              <a:rPr sz="2400" dirty="0">
                <a:latin typeface="微软雅黑" panose="020B0503020204020204" pitchFamily="34" charset="-122"/>
                <a:ea typeface="微软雅黑" panose="020B0503020204020204" pitchFamily="34" charset="-122"/>
              </a:rPr>
              <a:t>里”。因此leave须使用被动语态，故选A</a:t>
            </a:r>
            <a:r>
              <a:rPr lang="zh-CN" altLang="en-US"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Only after finishing all the housework __________ a rest.</a:t>
            </a:r>
          </a:p>
          <a:p>
            <a:r>
              <a:rPr lang="en-US" altLang="zh-CN" sz="2400" b="1" dirty="0">
                <a:latin typeface="微软雅黑" panose="020B0503020204020204" pitchFamily="34" charset="-122"/>
                <a:ea typeface="微软雅黑" panose="020B0503020204020204" pitchFamily="34" charset="-122"/>
              </a:rPr>
              <a:t>	A. then I have 	B. I could have 	C. did I have 	D. I had</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6644"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本题是对倒装句的考查。当only后接状语位于句首时，句子须倒装，故</a:t>
            </a:r>
          </a:p>
          <a:p>
            <a:r>
              <a:rPr sz="2400" dirty="0">
                <a:latin typeface="微软雅黑" panose="020B0503020204020204" pitchFamily="34" charset="-122"/>
                <a:ea typeface="微软雅黑" panose="020B0503020204020204" pitchFamily="34" charset="-122"/>
              </a:rPr>
              <a:t>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1205356"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Jenny told me that she __________ an English Speech Contest the 	     	   next month.</a:t>
            </a:r>
          </a:p>
          <a:p>
            <a:r>
              <a:rPr lang="en-US" altLang="zh-CN" sz="2400" b="1" dirty="0">
                <a:latin typeface="微软雅黑" panose="020B0503020204020204" pitchFamily="34" charset="-122"/>
                <a:ea typeface="微软雅黑" panose="020B0503020204020204" pitchFamily="34" charset="-122"/>
              </a:rPr>
              <a:t>	A. takes part in 		B. is taking part in </a:t>
            </a:r>
          </a:p>
          <a:p>
            <a:r>
              <a:rPr lang="en-US" altLang="zh-CN" sz="2400" b="1" dirty="0">
                <a:latin typeface="微软雅黑" panose="020B0503020204020204" pitchFamily="34" charset="-122"/>
                <a:ea typeface="微软雅黑" panose="020B0503020204020204" pitchFamily="34" charset="-122"/>
              </a:rPr>
              <a:t>	C. took part in 		D. would take part in</a:t>
            </a:r>
          </a:p>
        </p:txBody>
      </p:sp>
      <p:sp>
        <p:nvSpPr>
          <p:cNvPr id="7" name="文本框 6"/>
          <p:cNvSpPr txBox="1"/>
          <p:nvPr/>
        </p:nvSpPr>
        <p:spPr>
          <a:xfrm>
            <a:off x="1263472" y="984419"/>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本题是对宾语从句的考查。从句中的时间状语是the next month，因此用过去将来时，故选D。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066800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Can you guess __________? </a:t>
            </a:r>
          </a:p>
          <a:p>
            <a:r>
              <a:rPr lang="en-US" altLang="zh-CN" sz="2400" b="1" dirty="0">
                <a:latin typeface="微软雅黑" panose="020B0503020204020204" pitchFamily="34" charset="-122"/>
                <a:ea typeface="微软雅黑" panose="020B0503020204020204" pitchFamily="34" charset="-122"/>
              </a:rPr>
              <a:t>	A. why was he late 	</a:t>
            </a:r>
          </a:p>
          <a:p>
            <a:r>
              <a:rPr lang="en-US" altLang="zh-CN" sz="2400" b="1" dirty="0">
                <a:latin typeface="微软雅黑" panose="020B0503020204020204" pitchFamily="34" charset="-122"/>
                <a:ea typeface="微软雅黑" panose="020B0503020204020204" pitchFamily="34" charset="-122"/>
              </a:rPr>
              <a:t>	B. when shall we have the sports meeting</a:t>
            </a:r>
          </a:p>
          <a:p>
            <a:r>
              <a:rPr lang="en-US" altLang="zh-CN" sz="2400" b="1" dirty="0">
                <a:latin typeface="微软雅黑" panose="020B0503020204020204" pitchFamily="34" charset="-122"/>
                <a:ea typeface="微软雅黑" panose="020B0503020204020204" pitchFamily="34" charset="-122"/>
              </a:rPr>
              <a:t>	C. where was she born 	</a:t>
            </a:r>
          </a:p>
          <a:p>
            <a:r>
              <a:rPr lang="en-US" altLang="zh-CN" sz="2400" b="1" dirty="0">
                <a:latin typeface="微软雅黑" panose="020B0503020204020204" pitchFamily="34" charset="-122"/>
                <a:ea typeface="微软雅黑" panose="020B0503020204020204" pitchFamily="34" charset="-122"/>
              </a:rPr>
              <a:t>	D. how much he paid for the camera</a:t>
            </a:r>
          </a:p>
        </p:txBody>
      </p:sp>
      <p:sp>
        <p:nvSpPr>
          <p:cNvPr id="7" name="文本框 6"/>
          <p:cNvSpPr txBox="1"/>
          <p:nvPr/>
        </p:nvSpPr>
        <p:spPr>
          <a:xfrm>
            <a:off x="1188582" y="984419"/>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407093"/>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解析：本题是对宾语从句的考查。宾语从句用陈述句语序，引导语后紧跟主</a:t>
            </a:r>
          </a:p>
          <a:p>
            <a:r>
              <a:rPr lang="zh-CN" altLang="en-US" sz="2400" dirty="0">
                <a:latin typeface="微软雅黑" panose="020B0503020204020204" pitchFamily="34" charset="-122"/>
                <a:ea typeface="微软雅黑" panose="020B0503020204020204" pitchFamily="34" charset="-122"/>
              </a:rPr>
              <a:t>语，故选D。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1781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7</a:t>
            </a:fld>
            <a:endParaRPr lang="en-US"/>
          </a:p>
        </p:txBody>
      </p:sp>
      <p:sp>
        <p:nvSpPr>
          <p:cNvPr id="7" name="文本框 6"/>
          <p:cNvSpPr txBox="1"/>
          <p:nvPr/>
        </p:nvSpPr>
        <p:spPr>
          <a:xfrm>
            <a:off x="1071469" y="1051490"/>
            <a:ext cx="10667999"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M: Bob, our team won the match last night. </a:t>
            </a:r>
          </a:p>
          <a:p>
            <a:r>
              <a:rPr lang="en-US" altLang="zh-CN" sz="2800" b="1" dirty="0">
                <a:latin typeface="微软雅黑" panose="020B0503020204020204" pitchFamily="34" charset="-122"/>
                <a:ea typeface="微软雅黑" panose="020B0503020204020204" pitchFamily="34" charset="-122"/>
              </a:rPr>
              <a:t>    W: Oh, __________!</a:t>
            </a:r>
          </a:p>
          <a:p>
            <a:r>
              <a:rPr lang="en-US" altLang="zh-CN" sz="2800" b="1" dirty="0">
                <a:latin typeface="微软雅黑" panose="020B0503020204020204" pitchFamily="34" charset="-122"/>
                <a:ea typeface="微软雅黑" panose="020B0503020204020204" pitchFamily="34" charset="-122"/>
              </a:rPr>
              <a:t>A. congratulations 		B. that’s too bad </a:t>
            </a:r>
          </a:p>
          <a:p>
            <a:r>
              <a:rPr lang="en-US" altLang="zh-CN" sz="2800" b="1" dirty="0">
                <a:latin typeface="微软雅黑" panose="020B0503020204020204" pitchFamily="34" charset="-122"/>
                <a:ea typeface="微软雅黑" panose="020B0503020204020204" pitchFamily="34" charset="-122"/>
              </a:rPr>
              <a:t>C. goodbye 			D. that’s right </a:t>
            </a:r>
          </a:p>
        </p:txBody>
      </p:sp>
      <p:sp>
        <p:nvSpPr>
          <p:cNvPr id="11" name="文本框 10"/>
          <p:cNvSpPr txBox="1"/>
          <p:nvPr/>
        </p:nvSpPr>
        <p:spPr>
          <a:xfrm>
            <a:off x="3458996" y="1523585"/>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50341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前面的人说“我们队昨天赢了比赛”，说话人应该对此表示祝贺。故</a:t>
            </a:r>
          </a:p>
          <a:p>
            <a:r>
              <a:rPr sz="2400" dirty="0">
                <a:latin typeface="微软雅黑" panose="020B0503020204020204" pitchFamily="34" charset="-122"/>
                <a:ea typeface="微软雅黑" panose="020B0503020204020204" pitchFamily="34" charset="-122"/>
              </a:rPr>
              <a:t>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70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574529" y="2767280"/>
            <a:ext cx="7617471"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知识回顾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重点句型回顾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3</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92214" y="885691"/>
            <a:ext cx="11607572" cy="4401205"/>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keep sb./</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a:t>
            </a:r>
            <a:r>
              <a:rPr lang="en-US" altLang="zh-CN" sz="2800" i="1" dirty="0">
                <a:latin typeface="Times New Roman" panose="02020603050405020304" pitchFamily="18" charset="0"/>
                <a:cs typeface="Times New Roman" panose="02020603050405020304" pitchFamily="18" charset="0"/>
              </a:rPr>
              <a:t>adj</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（让</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保持什么状态）</a:t>
            </a:r>
          </a:p>
          <a:p>
            <a:pPr algn="just"/>
            <a:r>
              <a:rPr lang="en-US" altLang="zh-CN" sz="2800" dirty="0">
                <a:latin typeface="Times New Roman" panose="02020603050405020304" pitchFamily="18" charset="0"/>
                <a:cs typeface="Times New Roman" panose="02020603050405020304" pitchFamily="18" charset="0"/>
              </a:rPr>
              <a:t>keep sb.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让（某人）一直做某事 </a:t>
            </a:r>
          </a:p>
          <a:p>
            <a:pPr algn="just"/>
            <a:r>
              <a:rPr lang="en-US" altLang="zh-CN" sz="2800" dirty="0">
                <a:latin typeface="Times New Roman" panose="02020603050405020304" pitchFamily="18" charset="0"/>
                <a:cs typeface="Times New Roman" panose="02020603050405020304" pitchFamily="18" charset="0"/>
              </a:rPr>
              <a:t>keep on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继续做</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keep oneself/sb. from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使自己（某人）不做某事</a:t>
            </a:r>
          </a:p>
          <a:p>
            <a:pPr algn="just"/>
            <a:r>
              <a:rPr lang="en-US" altLang="zh-CN" sz="2800" dirty="0">
                <a:latin typeface="Times New Roman" panose="02020603050405020304" pitchFamily="18" charset="0"/>
                <a:cs typeface="Times New Roman" panose="02020603050405020304" pitchFamily="18" charset="0"/>
              </a:rPr>
              <a:t>keep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back </a:t>
            </a:r>
            <a:r>
              <a:rPr lang="zh-CN" altLang="en-US" sz="2800" dirty="0">
                <a:latin typeface="Times New Roman" panose="02020603050405020304" pitchFamily="18" charset="0"/>
                <a:cs typeface="Times New Roman" panose="02020603050405020304" pitchFamily="18" charset="0"/>
              </a:rPr>
              <a:t>阻止某事</a:t>
            </a:r>
          </a:p>
          <a:p>
            <a:pPr algn="just"/>
            <a:r>
              <a:rPr lang="en-US" altLang="zh-CN" sz="2800" dirty="0">
                <a:latin typeface="Times New Roman" panose="02020603050405020304" pitchFamily="18" charset="0"/>
                <a:cs typeface="Times New Roman" panose="02020603050405020304" pitchFamily="18" charset="0"/>
              </a:rPr>
              <a:t>keep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./sb. off sb./</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使某事</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某人不接近某事</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某人</a:t>
            </a:r>
          </a:p>
          <a:p>
            <a:pPr algn="just"/>
            <a:r>
              <a:rPr lang="en-US" altLang="zh-CN" sz="2800" dirty="0">
                <a:latin typeface="Times New Roman" panose="02020603050405020304" pitchFamily="18" charset="0"/>
                <a:cs typeface="Times New Roman" panose="02020603050405020304" pitchFamily="18" charset="0"/>
              </a:rPr>
              <a:t>The notice said “Keep __________ the grass!”</a:t>
            </a:r>
          </a:p>
          <a:p>
            <a:pPr algn="just"/>
            <a:r>
              <a:rPr lang="en-US" altLang="zh-CN" sz="2800" dirty="0">
                <a:latin typeface="Times New Roman" panose="02020603050405020304" pitchFamily="18" charset="0"/>
                <a:cs typeface="Times New Roman" panose="02020603050405020304" pitchFamily="18" charset="0"/>
              </a:rPr>
              <a:t>A. up 		B. away	 C. off 	D. back</a:t>
            </a:r>
          </a:p>
          <a:p>
            <a:pPr algn="just"/>
            <a:r>
              <a:rPr lang="en-US" altLang="zh-CN" sz="2800" dirty="0">
                <a:latin typeface="Times New Roman" panose="02020603050405020304" pitchFamily="18" charset="0"/>
                <a:cs typeface="Times New Roman" panose="02020603050405020304" pitchFamily="18" charset="0"/>
              </a:rPr>
              <a:t>She has a ability of __________ in an emergency.</a:t>
            </a:r>
          </a:p>
          <a:p>
            <a:pPr algn="just"/>
            <a:r>
              <a:rPr lang="en-US" altLang="zh-CN" sz="2800" dirty="0">
                <a:latin typeface="Times New Roman" panose="02020603050405020304" pitchFamily="18" charset="0"/>
                <a:cs typeface="Times New Roman" panose="02020603050405020304" pitchFamily="18" charset="0"/>
              </a:rPr>
              <a:t>A. keep calm 	B. keeping calm 	C. keep calmly 	D. keeping calmly</a:t>
            </a:r>
          </a:p>
        </p:txBody>
      </p:sp>
      <p:sp>
        <p:nvSpPr>
          <p:cNvPr id="14" name="文本框 13"/>
          <p:cNvSpPr txBox="1"/>
          <p:nvPr/>
        </p:nvSpPr>
        <p:spPr>
          <a:xfrm>
            <a:off x="292214" y="291088"/>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一、</a:t>
            </a:r>
            <a:r>
              <a:rPr lang="en-US" altLang="zh-CN" sz="2800" dirty="0">
                <a:latin typeface="方正粗黑宋简体" panose="02000000000000000000" pitchFamily="2" charset="-122"/>
                <a:ea typeface="方正粗黑宋简体" panose="02000000000000000000" pitchFamily="2" charset="-122"/>
              </a:rPr>
              <a:t>keep </a:t>
            </a:r>
            <a:r>
              <a:rPr lang="zh-CN" altLang="en-US" sz="2800" dirty="0">
                <a:latin typeface="方正粗黑宋简体" panose="02000000000000000000" pitchFamily="2" charset="-122"/>
                <a:ea typeface="方正粗黑宋简体" panose="02000000000000000000" pitchFamily="2" charset="-122"/>
              </a:rPr>
              <a:t>的常用短语</a:t>
            </a:r>
          </a:p>
        </p:txBody>
      </p:sp>
      <p:sp>
        <p:nvSpPr>
          <p:cNvPr id="11" name="文本框 10"/>
          <p:cNvSpPr txBox="1"/>
          <p:nvPr/>
        </p:nvSpPr>
        <p:spPr>
          <a:xfrm>
            <a:off x="4254996" y="3429000"/>
            <a:ext cx="217091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C</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3761344" y="4345660"/>
            <a:ext cx="217091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92213" y="885691"/>
            <a:ext cx="11738205" cy="2677656"/>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The teacher asked us ________________________________ (</a:t>
            </a:r>
            <a:r>
              <a:rPr lang="zh-CN" altLang="en-US" sz="2800" dirty="0">
                <a:latin typeface="Times New Roman" panose="02020603050405020304" pitchFamily="18" charset="0"/>
                <a:cs typeface="Times New Roman" panose="02020603050405020304" pitchFamily="18" charset="0"/>
              </a:rPr>
              <a:t>保持课室整洁</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I am sorry to __________________________________ (</a:t>
            </a:r>
            <a:r>
              <a:rPr lang="zh-CN" altLang="en-US" sz="2800" dirty="0">
                <a:latin typeface="Times New Roman" panose="02020603050405020304" pitchFamily="18" charset="0"/>
                <a:cs typeface="Times New Roman" panose="02020603050405020304" pitchFamily="18" charset="0"/>
              </a:rPr>
              <a:t>让你等了这么长时间</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He said nothing and __________________ (</a:t>
            </a:r>
            <a:r>
              <a:rPr lang="zh-CN" altLang="en-US" sz="2800" dirty="0">
                <a:latin typeface="Times New Roman" panose="02020603050405020304" pitchFamily="18" charset="0"/>
                <a:cs typeface="Times New Roman" panose="02020603050405020304" pitchFamily="18" charset="0"/>
              </a:rPr>
              <a:t>继续画他的画</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The bells ____________________________ (</a:t>
            </a:r>
            <a:r>
              <a:rPr lang="zh-CN" altLang="en-US" sz="2800" dirty="0">
                <a:latin typeface="Times New Roman" panose="02020603050405020304" pitchFamily="18" charset="0"/>
                <a:cs typeface="Times New Roman" panose="02020603050405020304" pitchFamily="18" charset="0"/>
              </a:rPr>
              <a:t>吵得我睡不着觉</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She was unable to ___________________________ (</a:t>
            </a:r>
            <a:r>
              <a:rPr lang="zh-CN" altLang="en-US" sz="2800" dirty="0">
                <a:latin typeface="Times New Roman" panose="02020603050405020304" pitchFamily="18" charset="0"/>
                <a:cs typeface="Times New Roman" panose="02020603050405020304" pitchFamily="18" charset="0"/>
              </a:rPr>
              <a:t>忍住泪水</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They lit a fire ___________________________ (</a:t>
            </a:r>
            <a:r>
              <a:rPr lang="zh-CN" altLang="en-US" sz="2800" dirty="0">
                <a:latin typeface="Times New Roman" panose="02020603050405020304" pitchFamily="18" charset="0"/>
                <a:cs typeface="Times New Roman" panose="02020603050405020304" pitchFamily="18" charset="0"/>
              </a:rPr>
              <a:t>防止野兽接近</a:t>
            </a:r>
            <a:r>
              <a:rPr lang="en-US" altLang="zh-CN" sz="2800" dirty="0">
                <a:latin typeface="Times New Roman" panose="02020603050405020304" pitchFamily="18" charset="0"/>
                <a:cs typeface="Times New Roman" panose="02020603050405020304" pitchFamily="18" charset="0"/>
              </a:rPr>
              <a:t>).</a:t>
            </a:r>
          </a:p>
        </p:txBody>
      </p:sp>
      <p:sp>
        <p:nvSpPr>
          <p:cNvPr id="11" name="文本框 10"/>
          <p:cNvSpPr txBox="1"/>
          <p:nvPr/>
        </p:nvSpPr>
        <p:spPr>
          <a:xfrm>
            <a:off x="3545595" y="885691"/>
            <a:ext cx="602622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to keep the classroom clean and tidy</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2209190" y="1372129"/>
            <a:ext cx="652841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have kept you waiting for such a long time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3773891" y="1762529"/>
            <a:ext cx="3215394"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kept on painting</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2117383" y="2139718"/>
            <a:ext cx="652841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kept me from falling asleep</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3294503" y="2574959"/>
            <a:ext cx="652841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keep tears back</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2491344" y="3040127"/>
            <a:ext cx="652841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to keep off the wild animals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P spid="9" grpId="0"/>
      <p:bldP spid="10" grpId="0"/>
      <p:bldP spid="12" grpId="0"/>
      <p:bldP spid="13"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73</a:t>
            </a:fld>
            <a:endParaRPr lang="en-US"/>
          </a:p>
        </p:txBody>
      </p:sp>
      <p:sp>
        <p:nvSpPr>
          <p:cNvPr id="8" name="文本框 7"/>
          <p:cNvSpPr txBox="1"/>
          <p:nvPr/>
        </p:nvSpPr>
        <p:spPr>
          <a:xfrm>
            <a:off x="211455" y="659765"/>
            <a:ext cx="5801995" cy="5692775"/>
          </a:xfrm>
          <a:prstGeom prst="rect">
            <a:avLst/>
          </a:prstGeom>
          <a:noFill/>
        </p:spPr>
        <p:txBody>
          <a:bodyPr wrap="square" rtlCol="0">
            <a:spAutoFit/>
          </a:bodyPr>
          <a:lstStyle/>
          <a:p>
            <a:pPr algn="just"/>
            <a:r>
              <a:rPr lang="zh-CN" altLang="en-US" sz="2800" dirty="0">
                <a:latin typeface="Times New Roman" panose="02020603050405020304" pitchFamily="18" charset="0"/>
                <a:cs typeface="Times New Roman" panose="02020603050405020304" pitchFamily="18" charset="0"/>
              </a:rPr>
              <a:t>成品</a:t>
            </a:r>
            <a:r>
              <a:rPr lang="en-US" altLang="zh-CN" sz="2800" dirty="0">
                <a:latin typeface="Times New Roman" panose="02020603050405020304" pitchFamily="18" charset="0"/>
                <a:cs typeface="Times New Roman" panose="02020603050405020304" pitchFamily="18" charset="0"/>
              </a:rPr>
              <a:t>+be made by+</a:t>
            </a:r>
            <a:r>
              <a:rPr lang="zh-CN" altLang="en-US" sz="2800" dirty="0">
                <a:latin typeface="Times New Roman" panose="02020603050405020304" pitchFamily="18" charset="0"/>
                <a:cs typeface="Times New Roman" panose="02020603050405020304" pitchFamily="18" charset="0"/>
              </a:rPr>
              <a:t>制造者 </a:t>
            </a:r>
          </a:p>
          <a:p>
            <a:pPr algn="just"/>
            <a:r>
              <a:rPr lang="zh-CN" altLang="en-US" sz="2800" dirty="0">
                <a:latin typeface="Times New Roman" panose="02020603050405020304" pitchFamily="18" charset="0"/>
                <a:cs typeface="Times New Roman" panose="02020603050405020304" pitchFamily="18" charset="0"/>
              </a:rPr>
              <a:t>成品</a:t>
            </a:r>
            <a:r>
              <a:rPr lang="en-US" altLang="zh-CN" sz="2800" dirty="0">
                <a:latin typeface="Times New Roman" panose="02020603050405020304" pitchFamily="18" charset="0"/>
                <a:cs typeface="Times New Roman" panose="02020603050405020304" pitchFamily="18" charset="0"/>
              </a:rPr>
              <a:t>+be made of+</a:t>
            </a:r>
            <a:r>
              <a:rPr lang="zh-CN" altLang="en-US" sz="2800" dirty="0">
                <a:latin typeface="Times New Roman" panose="02020603050405020304" pitchFamily="18" charset="0"/>
                <a:cs typeface="Times New Roman" panose="02020603050405020304" pitchFamily="18" charset="0"/>
              </a:rPr>
              <a:t>材料（看得出原材料）成品</a:t>
            </a:r>
            <a:r>
              <a:rPr lang="en-US" altLang="zh-CN" sz="2800" dirty="0">
                <a:latin typeface="Times New Roman" panose="02020603050405020304" pitchFamily="18" charset="0"/>
                <a:cs typeface="Times New Roman" panose="02020603050405020304" pitchFamily="18" charset="0"/>
              </a:rPr>
              <a:t>+be made from+</a:t>
            </a:r>
            <a:r>
              <a:rPr lang="zh-CN" altLang="en-US" sz="2800" dirty="0">
                <a:latin typeface="Times New Roman" panose="02020603050405020304" pitchFamily="18" charset="0"/>
                <a:cs typeface="Times New Roman" panose="02020603050405020304" pitchFamily="18" charset="0"/>
              </a:rPr>
              <a:t>材料（看不出原材料）</a:t>
            </a:r>
          </a:p>
          <a:p>
            <a:pPr algn="just"/>
            <a:r>
              <a:rPr lang="zh-CN" altLang="en-US" sz="2800" dirty="0">
                <a:latin typeface="Times New Roman" panose="02020603050405020304" pitchFamily="18" charset="0"/>
                <a:cs typeface="Times New Roman" panose="02020603050405020304" pitchFamily="18" charset="0"/>
              </a:rPr>
              <a:t>成品</a:t>
            </a:r>
            <a:r>
              <a:rPr lang="en-US" altLang="zh-CN" sz="2800" dirty="0">
                <a:latin typeface="Times New Roman" panose="02020603050405020304" pitchFamily="18" charset="0"/>
                <a:cs typeface="Times New Roman" panose="02020603050405020304" pitchFamily="18" charset="0"/>
              </a:rPr>
              <a:t>+be made in+</a:t>
            </a:r>
            <a:r>
              <a:rPr lang="zh-CN" altLang="en-US" sz="2800" dirty="0">
                <a:latin typeface="Times New Roman" panose="02020603050405020304" pitchFamily="18" charset="0"/>
                <a:cs typeface="Times New Roman" panose="02020603050405020304" pitchFamily="18" charset="0"/>
              </a:rPr>
              <a:t>产地 </a:t>
            </a:r>
            <a:r>
              <a:rPr lang="en-US" altLang="zh-CN" sz="2800" dirty="0">
                <a:latin typeface="Times New Roman" panose="02020603050405020304" pitchFamily="18" charset="0"/>
                <a:cs typeface="Times New Roman" panose="02020603050405020304" pitchFamily="18" charset="0"/>
              </a:rPr>
              <a:t>			</a:t>
            </a:r>
          </a:p>
          <a:p>
            <a:pPr algn="just"/>
            <a:r>
              <a:rPr lang="zh-CN" altLang="en-US" sz="2800" dirty="0">
                <a:latin typeface="Times New Roman" panose="02020603050405020304" pitchFamily="18" charset="0"/>
                <a:cs typeface="Times New Roman" panose="02020603050405020304" pitchFamily="18" charset="0"/>
              </a:rPr>
              <a:t>成品</a:t>
            </a:r>
            <a:r>
              <a:rPr lang="en-US" altLang="zh-CN" sz="2800" dirty="0">
                <a:latin typeface="Times New Roman" panose="02020603050405020304" pitchFamily="18" charset="0"/>
                <a:cs typeface="Times New Roman" panose="02020603050405020304" pitchFamily="18" charset="0"/>
              </a:rPr>
              <a:t>+be made up of+</a:t>
            </a:r>
            <a:r>
              <a:rPr lang="zh-CN" altLang="en-US" sz="2800" dirty="0">
                <a:latin typeface="Times New Roman" panose="02020603050405020304" pitchFamily="18" charset="0"/>
                <a:cs typeface="Times New Roman" panose="02020603050405020304" pitchFamily="18" charset="0"/>
              </a:rPr>
              <a:t>成员／组成部分</a:t>
            </a:r>
          </a:p>
          <a:p>
            <a:pPr algn="just"/>
            <a:r>
              <a:rPr lang="en-US" altLang="zh-CN" sz="2800" dirty="0">
                <a:latin typeface="Times New Roman" panose="02020603050405020304" pitchFamily="18" charset="0"/>
                <a:cs typeface="Times New Roman" panose="02020603050405020304" pitchFamily="18" charset="0"/>
              </a:rPr>
              <a:t>make+</a:t>
            </a:r>
            <a:r>
              <a:rPr lang="zh-CN" altLang="en-US" sz="2800" dirty="0">
                <a:latin typeface="Times New Roman" panose="02020603050405020304" pitchFamily="18" charset="0"/>
                <a:cs typeface="Times New Roman" panose="02020603050405020304" pitchFamily="18" charset="0"/>
              </a:rPr>
              <a:t>名词</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补语（名词／形容词／介短／过去分词等）使</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作为</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／成为</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make sb. do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让某人做某事 </a:t>
            </a:r>
          </a:p>
          <a:p>
            <a:pPr algn="just"/>
            <a:r>
              <a:rPr lang="en-US" altLang="zh-CN" sz="2800" dirty="0">
                <a:latin typeface="Times New Roman" panose="02020603050405020304" pitchFamily="18" charset="0"/>
                <a:cs typeface="Times New Roman" panose="02020603050405020304" pitchFamily="18" charset="0"/>
              </a:rPr>
              <a:t>sb. be made to do </a:t>
            </a:r>
            <a:r>
              <a:rPr lang="zh-CN" altLang="en-US" sz="2800" dirty="0">
                <a:latin typeface="Times New Roman" panose="02020603050405020304" pitchFamily="18" charset="0"/>
                <a:cs typeface="Times New Roman" panose="02020603050405020304" pitchFamily="18" charset="0"/>
              </a:rPr>
              <a:t>某人被迫做</a:t>
            </a:r>
            <a:r>
              <a:rPr lang="en-US" altLang="zh-CN" sz="2800" dirty="0">
                <a:latin typeface="Times New Roman" panose="02020603050405020304" pitchFamily="18" charset="0"/>
                <a:cs typeface="Times New Roman" panose="02020603050405020304" pitchFamily="18" charset="0"/>
              </a:rPr>
              <a:t>……</a:t>
            </a:r>
          </a:p>
          <a:p>
            <a:pPr algn="just"/>
            <a:endParaRPr lang="en-US" altLang="zh-CN" sz="28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325348" y="136522"/>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二、</a:t>
            </a:r>
            <a:r>
              <a:rPr lang="en-US" altLang="zh-CN" sz="2800" dirty="0">
                <a:latin typeface="方正粗黑宋简体" panose="02000000000000000000" pitchFamily="2" charset="-122"/>
                <a:ea typeface="方正粗黑宋简体" panose="02000000000000000000" pitchFamily="2" charset="-122"/>
              </a:rPr>
              <a:t>make</a:t>
            </a:r>
            <a:r>
              <a:rPr lang="zh-CN" altLang="en-US" sz="2800" dirty="0">
                <a:latin typeface="方正粗黑宋简体" panose="02000000000000000000" pitchFamily="2" charset="-122"/>
                <a:ea typeface="方正粗黑宋简体" panose="02000000000000000000" pitchFamily="2" charset="-122"/>
              </a:rPr>
              <a:t>的常用短语</a:t>
            </a:r>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2" name="文本框 1"/>
          <p:cNvSpPr txBox="1"/>
          <p:nvPr/>
        </p:nvSpPr>
        <p:spPr>
          <a:xfrm>
            <a:off x="6572885" y="786130"/>
            <a:ext cx="5619115" cy="3969385"/>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make up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编造／化妆／和解 </a:t>
            </a:r>
            <a:r>
              <a:rPr lang="en-US" altLang="zh-CN" sz="2800" dirty="0">
                <a:latin typeface="Times New Roman" panose="02020603050405020304" pitchFamily="18" charset="0"/>
                <a:cs typeface="Times New Roman" panose="02020603050405020304" pitchFamily="18" charset="0"/>
              </a:rPr>
              <a:t>make up for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弥补／使平衡</a:t>
            </a:r>
          </a:p>
          <a:p>
            <a:pPr algn="just"/>
            <a:r>
              <a:rPr lang="en-US" altLang="zh-CN" sz="2800" dirty="0">
                <a:latin typeface="Times New Roman" panose="02020603050405020304" pitchFamily="18" charset="0"/>
                <a:cs typeface="Times New Roman" panose="02020603050405020304" pitchFamily="18" charset="0"/>
              </a:rPr>
              <a:t>make up one’s mind to do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下定决心做</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make oneself understood/heard </a:t>
            </a:r>
            <a:r>
              <a:rPr lang="zh-CN" altLang="en-US" sz="2800" dirty="0">
                <a:latin typeface="Times New Roman" panose="02020603050405020304" pitchFamily="18" charset="0"/>
                <a:cs typeface="Times New Roman" panose="02020603050405020304" pitchFamily="18" charset="0"/>
              </a:rPr>
              <a:t>使自己被理解／听见</a:t>
            </a:r>
          </a:p>
          <a:p>
            <a:pPr algn="just"/>
            <a:r>
              <a:rPr lang="en-US" altLang="zh-CN" sz="2800" dirty="0">
                <a:latin typeface="Times New Roman" panose="02020603050405020304" pitchFamily="18" charset="0"/>
                <a:cs typeface="Times New Roman" panose="02020603050405020304" pitchFamily="18" charset="0"/>
              </a:rPr>
              <a:t>make (full) use of </a:t>
            </a:r>
            <a:r>
              <a:rPr lang="zh-CN" altLang="en-US" sz="2800" dirty="0">
                <a:latin typeface="Times New Roman" panose="02020603050405020304" pitchFamily="18" charset="0"/>
                <a:cs typeface="Times New Roman" panose="02020603050405020304" pitchFamily="18" charset="0"/>
              </a:rPr>
              <a:t>（充分）利用               </a:t>
            </a:r>
          </a:p>
          <a:p>
            <a:pPr algn="just"/>
            <a:r>
              <a:rPr lang="en-US" altLang="zh-CN" sz="2800" dirty="0">
                <a:latin typeface="Times New Roman" panose="02020603050405020304" pitchFamily="18" charset="0"/>
                <a:cs typeface="Times New Roman" panose="02020603050405020304" pitchFamily="18" charset="0"/>
              </a:rPr>
              <a:t>make the most of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./sb./oneself </a:t>
            </a:r>
            <a:r>
              <a:rPr lang="zh-CN" altLang="en-US" sz="2800" dirty="0">
                <a:latin typeface="Times New Roman" panose="02020603050405020304" pitchFamily="18" charset="0"/>
                <a:cs typeface="Times New Roman" panose="02020603050405020304" pitchFamily="18" charset="0"/>
              </a:rPr>
              <a:t>充分利用</a:t>
            </a:r>
            <a:r>
              <a:rPr lang="en-US" altLang="zh-CN" sz="2800" dirty="0">
                <a:latin typeface="Times New Roman" panose="02020603050405020304" pitchFamily="18" charset="0"/>
                <a:cs typeface="Times New Roman" panose="02020603050405020304" pitchFamily="18" charset="0"/>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337818" y="385555"/>
            <a:ext cx="11516363" cy="5693866"/>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The wine is made __________ wheat.</a:t>
            </a:r>
          </a:p>
          <a:p>
            <a:pPr algn="just"/>
            <a:r>
              <a:rPr lang="en-US" altLang="zh-CN" sz="2800" dirty="0">
                <a:latin typeface="Times New Roman" panose="02020603050405020304" pitchFamily="18" charset="0"/>
                <a:cs typeface="Times New Roman" panose="02020603050405020304" pitchFamily="18" charset="0"/>
              </a:rPr>
              <a:t>A. from 	       B. of             C. up 		D. in</a:t>
            </a:r>
          </a:p>
          <a:p>
            <a:pPr algn="just"/>
            <a:r>
              <a:rPr lang="en-US" altLang="zh-CN" sz="2800" dirty="0">
                <a:latin typeface="Times New Roman" panose="02020603050405020304" pitchFamily="18" charset="0"/>
                <a:cs typeface="Times New Roman" panose="02020603050405020304" pitchFamily="18" charset="0"/>
              </a:rPr>
              <a:t>The slaves were made __________ all year round.</a:t>
            </a:r>
          </a:p>
          <a:p>
            <a:pPr algn="just"/>
            <a:r>
              <a:rPr lang="en-US" altLang="zh-CN" sz="2800" dirty="0">
                <a:latin typeface="Times New Roman" panose="02020603050405020304" pitchFamily="18" charset="0"/>
                <a:cs typeface="Times New Roman" panose="02020603050405020304" pitchFamily="18" charset="0"/>
              </a:rPr>
              <a:t>A. work 		B. working 		C. worked 		D. to work</a:t>
            </a:r>
          </a:p>
          <a:p>
            <a:pPr algn="just"/>
            <a:r>
              <a:rPr lang="en-US" altLang="zh-CN" sz="2800" dirty="0">
                <a:latin typeface="Times New Roman" panose="02020603050405020304" pitchFamily="18" charset="0"/>
                <a:cs typeface="Times New Roman" panose="02020603050405020304" pitchFamily="18" charset="0"/>
              </a:rPr>
              <a:t>She repeated it again to make herself __________.</a:t>
            </a:r>
          </a:p>
          <a:p>
            <a:pPr algn="just"/>
            <a:r>
              <a:rPr lang="en-US" altLang="zh-CN" sz="2800" dirty="0">
                <a:latin typeface="Times New Roman" panose="02020603050405020304" pitchFamily="18" charset="0"/>
                <a:cs typeface="Times New Roman" panose="02020603050405020304" pitchFamily="18" charset="0"/>
              </a:rPr>
              <a:t>A. Understand			 B. to understand </a:t>
            </a:r>
          </a:p>
          <a:p>
            <a:pPr algn="just"/>
            <a:r>
              <a:rPr lang="en-US" altLang="zh-CN" sz="2800" dirty="0">
                <a:latin typeface="Times New Roman" panose="02020603050405020304" pitchFamily="18" charset="0"/>
                <a:cs typeface="Times New Roman" panose="02020603050405020304" pitchFamily="18" charset="0"/>
              </a:rPr>
              <a:t>C. understood 			 D. understanding</a:t>
            </a:r>
          </a:p>
          <a:p>
            <a:pPr algn="just"/>
            <a:r>
              <a:rPr lang="en-US" altLang="zh-CN" sz="2800" dirty="0">
                <a:latin typeface="Times New Roman" panose="02020603050405020304" pitchFamily="18" charset="0"/>
                <a:cs typeface="Times New Roman" panose="02020603050405020304" pitchFamily="18" charset="0"/>
              </a:rPr>
              <a:t>Nothing can __________ the loss of a child.</a:t>
            </a:r>
          </a:p>
          <a:p>
            <a:pPr algn="just"/>
            <a:r>
              <a:rPr lang="en-US" altLang="zh-CN" sz="2800" dirty="0">
                <a:latin typeface="Times New Roman" panose="02020603050405020304" pitchFamily="18" charset="0"/>
                <a:cs typeface="Times New Roman" panose="02020603050405020304" pitchFamily="18" charset="0"/>
              </a:rPr>
              <a:t>A. make up of 			B. make up for </a:t>
            </a:r>
          </a:p>
          <a:p>
            <a:pPr algn="just"/>
            <a:r>
              <a:rPr lang="en-US" altLang="zh-CN" sz="2800" dirty="0">
                <a:latin typeface="Times New Roman" panose="02020603050405020304" pitchFamily="18" charset="0"/>
                <a:cs typeface="Times New Roman" panose="02020603050405020304" pitchFamily="18" charset="0"/>
              </a:rPr>
              <a:t>C. make up 				D. make the most of</a:t>
            </a:r>
          </a:p>
          <a:p>
            <a:pPr algn="just"/>
            <a:r>
              <a:rPr lang="en-US" altLang="zh-CN" sz="2800" dirty="0">
                <a:latin typeface="Times New Roman" panose="02020603050405020304" pitchFamily="18" charset="0"/>
                <a:cs typeface="Times New Roman" panose="02020603050405020304" pitchFamily="18" charset="0"/>
              </a:rPr>
              <a:t>They ______________________________________ (</a:t>
            </a:r>
            <a:r>
              <a:rPr lang="zh-CN" altLang="en-US" sz="2800" dirty="0">
                <a:latin typeface="Times New Roman" panose="02020603050405020304" pitchFamily="18" charset="0"/>
                <a:cs typeface="Times New Roman" panose="02020603050405020304" pitchFamily="18" charset="0"/>
              </a:rPr>
              <a:t>下定决心戒烟</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It is the first holiday, so ____________________________ (</a:t>
            </a:r>
            <a:r>
              <a:rPr lang="zh-CN" altLang="en-US" sz="2800" dirty="0">
                <a:latin typeface="Times New Roman" panose="02020603050405020304" pitchFamily="18" charset="0"/>
                <a:cs typeface="Times New Roman" panose="02020603050405020304" pitchFamily="18" charset="0"/>
              </a:rPr>
              <a:t>我要好好利用它</a:t>
            </a:r>
            <a:r>
              <a:rPr lang="en-US" altLang="zh-CN" sz="2800" dirty="0">
                <a:latin typeface="Times New Roman" panose="02020603050405020304" pitchFamily="18" charset="0"/>
                <a:cs typeface="Times New Roman" panose="02020603050405020304" pitchFamily="18" charset="0"/>
              </a:rPr>
              <a:t>). </a:t>
            </a:r>
          </a:p>
          <a:p>
            <a:pPr algn="just"/>
            <a:r>
              <a:rPr lang="en-US" altLang="zh-CN" sz="2800" dirty="0">
                <a:latin typeface="Times New Roman" panose="02020603050405020304" pitchFamily="18" charset="0"/>
                <a:cs typeface="Times New Roman" panose="02020603050405020304" pitchFamily="18" charset="0"/>
              </a:rPr>
              <a:t>A football team ___________________________ (</a:t>
            </a:r>
            <a:r>
              <a:rPr lang="zh-CN" altLang="en-US" sz="2800" dirty="0">
                <a:latin typeface="Times New Roman" panose="02020603050405020304" pitchFamily="18" charset="0"/>
                <a:cs typeface="Times New Roman" panose="02020603050405020304" pitchFamily="18" charset="0"/>
              </a:rPr>
              <a:t>由</a:t>
            </a:r>
            <a:r>
              <a:rPr lang="en-US" altLang="zh-CN" sz="2800" dirty="0">
                <a:latin typeface="Times New Roman" panose="02020603050405020304" pitchFamily="18" charset="0"/>
                <a:cs typeface="Times New Roman" panose="02020603050405020304" pitchFamily="18" charset="0"/>
              </a:rPr>
              <a:t>11</a:t>
            </a:r>
            <a:r>
              <a:rPr lang="zh-CN" altLang="en-US" sz="2800" dirty="0">
                <a:latin typeface="Times New Roman" panose="02020603050405020304" pitchFamily="18" charset="0"/>
                <a:cs typeface="Times New Roman" panose="02020603050405020304" pitchFamily="18" charset="0"/>
              </a:rPr>
              <a:t>个运动员组成</a:t>
            </a:r>
            <a:r>
              <a:rPr lang="en-US" altLang="zh-CN" sz="2800" dirty="0">
                <a:latin typeface="Times New Roman" panose="02020603050405020304" pitchFamily="18" charset="0"/>
                <a:cs typeface="Times New Roman" panose="02020603050405020304" pitchFamily="18" charset="0"/>
              </a:rPr>
              <a:t>).</a:t>
            </a:r>
          </a:p>
        </p:txBody>
      </p:sp>
      <p:sp>
        <p:nvSpPr>
          <p:cNvPr id="11" name="文本框 10"/>
          <p:cNvSpPr txBox="1"/>
          <p:nvPr/>
        </p:nvSpPr>
        <p:spPr>
          <a:xfrm>
            <a:off x="3703844" y="344539"/>
            <a:ext cx="91139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3703844" y="1311219"/>
            <a:ext cx="5492115"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8" name="文本框 17"/>
          <p:cNvSpPr txBox="1"/>
          <p:nvPr/>
        </p:nvSpPr>
        <p:spPr>
          <a:xfrm>
            <a:off x="5773627" y="1999598"/>
            <a:ext cx="105683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C</a:t>
            </a:r>
          </a:p>
        </p:txBody>
      </p:sp>
      <p:sp>
        <p:nvSpPr>
          <p:cNvPr id="9" name="文本框 8"/>
          <p:cNvSpPr txBox="1"/>
          <p:nvPr/>
        </p:nvSpPr>
        <p:spPr>
          <a:xfrm>
            <a:off x="2894509" y="3433710"/>
            <a:ext cx="105683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B</a:t>
            </a:r>
          </a:p>
        </p:txBody>
      </p:sp>
      <p:sp>
        <p:nvSpPr>
          <p:cNvPr id="10" name="文本框 9"/>
          <p:cNvSpPr txBox="1"/>
          <p:nvPr/>
        </p:nvSpPr>
        <p:spPr>
          <a:xfrm>
            <a:off x="1594562" y="4623486"/>
            <a:ext cx="732910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made up their minds to give up smoking</a:t>
            </a:r>
          </a:p>
        </p:txBody>
      </p:sp>
      <p:sp>
        <p:nvSpPr>
          <p:cNvPr id="12" name="文本框 11"/>
          <p:cNvSpPr txBox="1"/>
          <p:nvPr/>
        </p:nvSpPr>
        <p:spPr>
          <a:xfrm>
            <a:off x="4086820" y="5105690"/>
            <a:ext cx="452819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I should make the most of it</a:t>
            </a:r>
          </a:p>
        </p:txBody>
      </p:sp>
      <p:sp>
        <p:nvSpPr>
          <p:cNvPr id="13" name="文本框 12"/>
          <p:cNvSpPr txBox="1"/>
          <p:nvPr/>
        </p:nvSpPr>
        <p:spPr>
          <a:xfrm>
            <a:off x="3121423" y="5493535"/>
            <a:ext cx="594915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is made up of 11 players</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P spid="18" grpId="0"/>
      <p:bldP spid="9" grpId="0"/>
      <p:bldP spid="10" grpId="0"/>
      <p:bldP spid="12" grpId="0"/>
      <p:bldP spid="13"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3"/>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p>
        </p:txBody>
      </p:sp>
      <p:pic>
        <p:nvPicPr>
          <p:cNvPr id="158724" name="图片 16"/>
          <p:cNvPicPr>
            <a:picLocks noChangeAspect="1"/>
          </p:cNvPicPr>
          <p:nvPr/>
        </p:nvPicPr>
        <p:blipFill>
          <a:blip r:embed="rId4"/>
          <a:stretch>
            <a:fillRect/>
          </a:stretch>
        </p:blipFill>
        <p:spPr>
          <a:xfrm rot="1503710">
            <a:off x="9744075" y="-609600"/>
            <a:ext cx="1328738" cy="2081213"/>
          </a:xfrm>
          <a:prstGeom prst="rect">
            <a:avLst/>
          </a:prstGeom>
          <a:noFill/>
          <a:ln w="9525">
            <a:noFill/>
          </a:ln>
        </p:spPr>
      </p:pic>
      <p:sp>
        <p:nvSpPr>
          <p:cNvPr id="158725" name="左箭头 158724">
            <a:hlinkClick r:id="rId5"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8</a:t>
            </a:fld>
            <a:endParaRPr lang="en-US"/>
          </a:p>
        </p:txBody>
      </p:sp>
      <p:sp>
        <p:nvSpPr>
          <p:cNvPr id="7" name="文本框 6"/>
          <p:cNvSpPr txBox="1"/>
          <p:nvPr/>
        </p:nvSpPr>
        <p:spPr>
          <a:xfrm>
            <a:off x="1150238" y="821300"/>
            <a:ext cx="11041762" cy="224536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M: It is unwise for some people to talk on a cell phone </a:t>
            </a:r>
          </a:p>
          <a:p>
            <a:r>
              <a:rPr lang="en-US" altLang="zh-CN" sz="2800" b="1" dirty="0">
                <a:latin typeface="微软雅黑" panose="020B0503020204020204" pitchFamily="34" charset="-122"/>
                <a:ea typeface="微软雅黑" panose="020B0503020204020204" pitchFamily="34" charset="-122"/>
              </a:rPr>
              <a:t>         while driving.</a:t>
            </a:r>
          </a:p>
          <a:p>
            <a:r>
              <a:rPr lang="en-US" altLang="zh-CN" sz="2800" b="1" dirty="0">
                <a:latin typeface="微软雅黑" panose="020B0503020204020204" pitchFamily="34" charset="-122"/>
                <a:ea typeface="微软雅黑" panose="020B0503020204020204" pitchFamily="34" charset="-122"/>
              </a:rPr>
              <a:t>    W: __________. It’s very dangerous.</a:t>
            </a:r>
          </a:p>
          <a:p>
            <a:r>
              <a:rPr lang="en-US" altLang="zh-CN" sz="2800" b="1" dirty="0">
                <a:latin typeface="微软雅黑" panose="020B0503020204020204" pitchFamily="34" charset="-122"/>
                <a:ea typeface="微软雅黑" panose="020B0503020204020204" pitchFamily="34" charset="-122"/>
              </a:rPr>
              <a:t>A. I couldn’t agree more 		B. Not really </a:t>
            </a:r>
          </a:p>
          <a:p>
            <a:r>
              <a:rPr lang="en-US" altLang="zh-CN" sz="2800" b="1" dirty="0">
                <a:latin typeface="微软雅黑" panose="020B0503020204020204" pitchFamily="34" charset="-122"/>
                <a:ea typeface="微软雅黑" panose="020B0503020204020204" pitchFamily="34" charset="-122"/>
              </a:rPr>
              <a:t>C. Good idea 					D. That’s great</a:t>
            </a:r>
          </a:p>
        </p:txBody>
      </p:sp>
      <p:sp>
        <p:nvSpPr>
          <p:cNvPr id="11" name="文本框 10"/>
          <p:cNvSpPr txBox="1"/>
          <p:nvPr/>
        </p:nvSpPr>
        <p:spPr>
          <a:xfrm>
            <a:off x="2370554" y="1593611"/>
            <a:ext cx="630862"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前面的句子说“一些人开车的时候使用手机，这是很不明智的”，后</a:t>
            </a:r>
          </a:p>
          <a:p>
            <a:r>
              <a:rPr sz="2400" dirty="0">
                <a:latin typeface="微软雅黑" panose="020B0503020204020204" pitchFamily="34" charset="-122"/>
                <a:ea typeface="微软雅黑" panose="020B0503020204020204" pitchFamily="34" charset="-122"/>
              </a:rPr>
              <a:t>面的回答说“真是太危险了”，说明说话人赞同对方的观点，而“I couldn’t agree more”意为“我完全赞同”。故选A。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42164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3" name="灯片编号占位符 2"/>
          <p:cNvSpPr>
            <a:spLocks noGrp="1"/>
          </p:cNvSpPr>
          <p:nvPr>
            <p:ph type="sldNum" sz="quarter" idx="12"/>
          </p:nvPr>
        </p:nvSpPr>
        <p:spPr/>
        <p:txBody>
          <a:bodyPr/>
          <a:lstStyle/>
          <a:p>
            <a:fld id="{879EF9BB-81F1-401D-AA19-680A8E0D7F6D}" type="slidenum">
              <a:rPr lang="en-US" smtClean="0"/>
              <a:t>9</a:t>
            </a:fld>
            <a:endParaRPr lang="en-US"/>
          </a:p>
        </p:txBody>
      </p:sp>
      <p:sp>
        <p:nvSpPr>
          <p:cNvPr id="7" name="文本框 6"/>
          <p:cNvSpPr txBox="1"/>
          <p:nvPr/>
        </p:nvSpPr>
        <p:spPr>
          <a:xfrm>
            <a:off x="1102291" y="922605"/>
            <a:ext cx="10667999" cy="2246769"/>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M: Have a cup of coffee?</a:t>
            </a:r>
          </a:p>
          <a:p>
            <a:r>
              <a:rPr lang="en-US" altLang="zh-CN" sz="2800" b="1" dirty="0">
                <a:latin typeface="微软雅黑" panose="020B0503020204020204" pitchFamily="34" charset="-122"/>
                <a:ea typeface="微软雅黑" panose="020B0503020204020204" pitchFamily="34" charset="-122"/>
              </a:rPr>
              <a:t>    W: __________. I want a cup of tea.</a:t>
            </a:r>
          </a:p>
          <a:p>
            <a:r>
              <a:rPr lang="en-US" altLang="zh-CN" sz="2800" b="1" dirty="0">
                <a:latin typeface="微软雅黑" panose="020B0503020204020204" pitchFamily="34" charset="-122"/>
                <a:ea typeface="微软雅黑" panose="020B0503020204020204" pitchFamily="34" charset="-122"/>
              </a:rPr>
              <a:t>    M: That’s OK.</a:t>
            </a:r>
          </a:p>
          <a:p>
            <a:r>
              <a:rPr lang="en-US" altLang="zh-CN" sz="2800" b="1" dirty="0">
                <a:latin typeface="微软雅黑" panose="020B0503020204020204" pitchFamily="34" charset="-122"/>
                <a:ea typeface="微软雅黑" panose="020B0503020204020204" pitchFamily="34" charset="-122"/>
              </a:rPr>
              <a:t>A. No, thanks 		B. Yes, please </a:t>
            </a:r>
          </a:p>
          <a:p>
            <a:r>
              <a:rPr lang="en-US" altLang="zh-CN" sz="2800" b="1" dirty="0">
                <a:latin typeface="微软雅黑" panose="020B0503020204020204" pitchFamily="34" charset="-122"/>
                <a:ea typeface="微软雅黑" panose="020B0503020204020204" pitchFamily="34" charset="-122"/>
              </a:rPr>
              <a:t>C. Yes, I like 		D. No, I don’t drink</a:t>
            </a:r>
          </a:p>
        </p:txBody>
      </p:sp>
      <p:sp>
        <p:nvSpPr>
          <p:cNvPr id="11" name="文本框 10"/>
          <p:cNvSpPr txBox="1"/>
          <p:nvPr/>
        </p:nvSpPr>
        <p:spPr>
          <a:xfrm>
            <a:off x="2698087" y="1297984"/>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解析：根据回答“我想要杯茶”，可知说话人拒绝了“喝杯咖啡”的提议。故</a:t>
            </a:r>
          </a:p>
          <a:p>
            <a:r>
              <a:rPr lang="zh-CN" altLang="en-US" sz="2400" dirty="0">
                <a:latin typeface="微软雅黑" panose="020B0503020204020204" pitchFamily="34" charset="-122"/>
                <a:ea typeface="微软雅黑" panose="020B0503020204020204" pitchFamily="34" charset="-122"/>
              </a:rPr>
              <a:t>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023ab052-b562-433a-b57c-185e27f0b333"/>
  <p:tag name="COMMONDATA" val="eyJoZGlkIjoiMjhjNGUxNWFjMjhlNDdjNWVkN2JmMzA2Y2JjZmYzMTU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TotalTime>
  <Words>7042</Words>
  <Application>Microsoft Office PowerPoint</Application>
  <PresentationFormat>宽屏</PresentationFormat>
  <Paragraphs>625</Paragraphs>
  <Slides>75</Slides>
  <Notes>14</Notes>
  <HiddenSlides>8</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75</vt:i4>
      </vt:variant>
    </vt:vector>
  </HeadingPairs>
  <TitlesOfParts>
    <vt:vector size="82" baseType="lpstr">
      <vt:lpstr>方正粗黑宋简体</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LUYAO HAN</cp:lastModifiedBy>
  <cp:revision>1045</cp:revision>
  <dcterms:created xsi:type="dcterms:W3CDTF">2016-10-04T09:02:00Z</dcterms:created>
  <dcterms:modified xsi:type="dcterms:W3CDTF">2023-09-05T06:18:30Z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B08F4ACB6BD64B0CBB29D37F0ABFAED9</vt:lpwstr>
  </property>
</Properties>
</file>