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2"/>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1" r:id="rId32"/>
    <p:sldId id="1122" r:id="rId33"/>
    <p:sldId id="1123" r:id="rId34"/>
    <p:sldId id="1124" r:id="rId35"/>
    <p:sldId id="1125" r:id="rId36"/>
    <p:sldId id="1115" r:id="rId37"/>
    <p:sldId id="1126" r:id="rId38"/>
    <p:sldId id="1127" r:id="rId39"/>
    <p:sldId id="1128" r:id="rId40"/>
    <p:sldId id="1129" r:id="rId41"/>
    <p:sldId id="1130" r:id="rId42"/>
    <p:sldId id="1131" r:id="rId43"/>
    <p:sldId id="1132" r:id="rId44"/>
    <p:sldId id="1133" r:id="rId45"/>
    <p:sldId id="1134" r:id="rId46"/>
    <p:sldId id="1135" r:id="rId47"/>
    <p:sldId id="1136" r:id="rId48"/>
    <p:sldId id="1137" r:id="rId49"/>
    <p:sldId id="1163" r:id="rId50"/>
    <p:sldId id="1138" r:id="rId51"/>
    <p:sldId id="1164" r:id="rId52"/>
    <p:sldId id="947" r:id="rId53"/>
    <p:sldId id="1144" r:id="rId54"/>
    <p:sldId id="1145" r:id="rId55"/>
    <p:sldId id="1146" r:id="rId56"/>
    <p:sldId id="1147" r:id="rId57"/>
    <p:sldId id="1148" r:id="rId58"/>
    <p:sldId id="1149" r:id="rId59"/>
    <p:sldId id="979" r:id="rId60"/>
    <p:sldId id="1150" r:id="rId61"/>
    <p:sldId id="1151" r:id="rId62"/>
    <p:sldId id="1176" r:id="rId63"/>
    <p:sldId id="1165" r:id="rId64"/>
    <p:sldId id="1166" r:id="rId65"/>
    <p:sldId id="1167" r:id="rId66"/>
    <p:sldId id="1168" r:id="rId67"/>
    <p:sldId id="1169" r:id="rId68"/>
    <p:sldId id="1170" r:id="rId69"/>
    <p:sldId id="1171" r:id="rId70"/>
    <p:sldId id="1172" r:id="rId71"/>
    <p:sldId id="1173" r:id="rId72"/>
    <p:sldId id="1174" r:id="rId73"/>
    <p:sldId id="1175" r:id="rId74"/>
    <p:sldId id="1152" r:id="rId75"/>
    <p:sldId id="1153" r:id="rId76"/>
    <p:sldId id="1154" r:id="rId77"/>
    <p:sldId id="1155" r:id="rId78"/>
    <p:sldId id="1156" r:id="rId79"/>
    <p:sldId id="1157" r:id="rId80"/>
    <p:sldId id="935" r:id="rId81"/>
  </p:sldIdLst>
  <p:sldSz cx="12192000" cy="6858000"/>
  <p:notesSz cx="6858000" cy="9144000"/>
  <p:custDataLst>
    <p:tags r:id="rId8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1"/>
            <p14:sldId id="1122"/>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153"/>
            <p14:sldId id="1154"/>
            <p14:sldId id="1155"/>
            <p14:sldId id="1156"/>
            <p14:sldId id="1157"/>
            <p14:sldId id="935"/>
          </p14:sldIdLst>
        </p14:section>
      </p14:sectionLst>
    </p:ext>
    <p:ext uri="{EFAFB233-063F-42B5-8137-9DF3F51BA10A}">
      <p15:sldGuideLst xmlns:p15="http://schemas.microsoft.com/office/powerpoint/2012/main">
        <p15:guide id="1" orient="horz" pos="2140" userDrawn="1">
          <p15:clr>
            <a:srgbClr val="A4A3A4"/>
          </p15:clr>
        </p15:guide>
        <p15:guide id="2" pos="615" userDrawn="1">
          <p15:clr>
            <a:srgbClr val="A4A3A4"/>
          </p15:clr>
        </p15:guide>
        <p15:guide id="3" pos="7094"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40"/>
        <p:guide pos="615"/>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7" Type="http://schemas.openxmlformats.org/officeDocument/2006/relationships/tags" Target="tags/tag16.xml"/><Relationship Id="rId86" Type="http://schemas.openxmlformats.org/officeDocument/2006/relationships/commentAuthors" Target="commentAuthors.xml"/><Relationship Id="rId85" Type="http://schemas.openxmlformats.org/officeDocument/2006/relationships/tableStyles" Target="tableStyles.xml"/><Relationship Id="rId84" Type="http://schemas.openxmlformats.org/officeDocument/2006/relationships/viewProps" Target="viewProps.xml"/><Relationship Id="rId83" Type="http://schemas.openxmlformats.org/officeDocument/2006/relationships/presProps" Target="presProps.xml"/><Relationship Id="rId82" Type="http://schemas.openxmlformats.org/officeDocument/2006/relationships/handoutMaster" Target="handoutMasters/handoutMaster1.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slide" Target="slide55.xml"/><Relationship Id="rId8" Type="http://schemas.openxmlformats.org/officeDocument/2006/relationships/slide" Target="slide31.xml"/><Relationship Id="rId7" Type="http://schemas.openxmlformats.org/officeDocument/2006/relationships/slide" Target="slide50.xml"/><Relationship Id="rId6" Type="http://schemas.openxmlformats.org/officeDocument/2006/relationships/slide" Target="slide22.xml"/><Relationship Id="rId5" Type="http://schemas.openxmlformats.org/officeDocument/2006/relationships/slide" Target="slide10.xml"/><Relationship Id="rId4" Type="http://schemas.openxmlformats.org/officeDocument/2006/relationships/image" Target="../media/image4.emf"/><Relationship Id="rId3" Type="http://schemas.openxmlformats.org/officeDocument/2006/relationships/slide" Target="slide3.xml"/><Relationship Id="rId2" Type="http://schemas.openxmlformats.org/officeDocument/2006/relationships/slide" Target="slide4.xml"/><Relationship Id="rId18" Type="http://schemas.openxmlformats.org/officeDocument/2006/relationships/notesSlide" Target="../notesSlides/notesSlide2.xml"/><Relationship Id="rId17" Type="http://schemas.openxmlformats.org/officeDocument/2006/relationships/slideLayout" Target="../slideLayouts/slideLayout13.xml"/><Relationship Id="rId16" Type="http://schemas.openxmlformats.org/officeDocument/2006/relationships/tags" Target="../tags/tag4.xml"/><Relationship Id="rId15" Type="http://schemas.openxmlformats.org/officeDocument/2006/relationships/slide" Target="slide72.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 Target="slide60.xml"/><Relationship Id="rId10" Type="http://schemas.openxmlformats.org/officeDocument/2006/relationships/slide" Target="slide57.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30.xml"/><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8.xml"/><Relationship Id="rId5" Type="http://schemas.openxmlformats.org/officeDocument/2006/relationships/slide" Target="slide47.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13.xml"/><Relationship Id="rId6" Type="http://schemas.openxmlformats.org/officeDocument/2006/relationships/slide" Target="slide49.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 Target="slide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4.xml"/><Relationship Id="rId1"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slide" Target="slide59.xml"/><Relationship Id="rId1" Type="http://schemas.openxmlformats.org/officeDocument/2006/relationships/slide" Target="slide2.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1999" y="1066165"/>
            <a:ext cx="11265877"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453631"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news had already been </a:t>
            </a:r>
            <a:r>
              <a:rPr lang="en-US" altLang="zh-CN" sz="2400" b="1" u="sng" dirty="0">
                <a:latin typeface="微软雅黑" panose="020B0503020204020204" pitchFamily="34" charset="-122"/>
                <a:ea typeface="微软雅黑" panose="020B0503020204020204" pitchFamily="34" charset="-122"/>
              </a:rPr>
              <a:t>announced</a:t>
            </a:r>
            <a:r>
              <a:rPr lang="en-US" altLang="zh-CN" sz="2400" b="1" dirty="0">
                <a:latin typeface="微软雅黑" panose="020B0503020204020204" pitchFamily="34" charset="-122"/>
                <a:ea typeface="微软雅黑" panose="020B0503020204020204" pitchFamily="34" charset="-122"/>
              </a:rPr>
              <a:t> when he got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知道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宣布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报告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禁止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解析：当他到家时，消息已经宣布了。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With the </a:t>
            </a:r>
            <a:r>
              <a:rPr lang="en-US" altLang="zh-CN" sz="2400" b="1" u="sng" dirty="0">
                <a:latin typeface="微软雅黑" panose="020B0503020204020204" pitchFamily="34" charset="-122"/>
                <a:ea typeface="微软雅黑" panose="020B0503020204020204" pitchFamily="34" charset="-122"/>
              </a:rPr>
              <a:t>development </a:t>
            </a:r>
            <a:r>
              <a:rPr lang="en-US" altLang="zh-CN" sz="2400" b="1" dirty="0">
                <a:latin typeface="微软雅黑" panose="020B0503020204020204" pitchFamily="34" charset="-122"/>
                <a:ea typeface="微软雅黑" panose="020B0503020204020204" pitchFamily="34" charset="-122"/>
              </a:rPr>
              <a:t>of science and technology, people’s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living conditions have been improved a lot.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增加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开发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冲洗</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解析：随着科技的发展，人们的生活条件得到了很大的改善。</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a:t>
            </a:r>
            <a:r>
              <a:rPr lang="en-US" altLang="zh-CN" sz="2400" b="1" u="sng" dirty="0">
                <a:latin typeface="微软雅黑" panose="020B0503020204020204" pitchFamily="34" charset="-122"/>
                <a:ea typeface="微软雅黑" panose="020B0503020204020204" pitchFamily="34" charset="-122"/>
              </a:rPr>
              <a:t>absolutely</a:t>
            </a:r>
            <a:r>
              <a:rPr lang="en-US" altLang="zh-CN" sz="2400" b="1" dirty="0">
                <a:latin typeface="微软雅黑" panose="020B0503020204020204" pitchFamily="34" charset="-122"/>
                <a:ea typeface="微软雅黑" panose="020B0503020204020204" pitchFamily="34" charset="-122"/>
              </a:rPr>
              <a:t> refuse to get married when I am not old enough.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正确地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绝对地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愤怒地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不幸地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解析：我年龄不够大时，我绝对反对结婚。</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 felt </a:t>
            </a:r>
            <a:r>
              <a:rPr lang="en-US" altLang="zh-CN" sz="2400" b="1" u="sng" dirty="0">
                <a:latin typeface="微软雅黑" panose="020B0503020204020204" pitchFamily="34" charset="-122"/>
                <a:ea typeface="微软雅黑" panose="020B0503020204020204" pitchFamily="34" charset="-122"/>
              </a:rPr>
              <a:t>disappointed</a:t>
            </a:r>
            <a:r>
              <a:rPr lang="en-US" altLang="zh-CN" sz="2400" b="1" dirty="0">
                <a:latin typeface="微软雅黑" panose="020B0503020204020204" pitchFamily="34" charset="-122"/>
                <a:ea typeface="微软雅黑" panose="020B0503020204020204" pitchFamily="34" charset="-122"/>
              </a:rPr>
              <a:t> when I knew the result of the exam.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希望的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盼望的             </a:t>
            </a:r>
            <a:r>
              <a:rPr lang="en-US" altLang="zh-CN" sz="2400" b="1" dirty="0">
                <a:latin typeface="微软雅黑" panose="020B0503020204020204" pitchFamily="34" charset="-122"/>
                <a:ea typeface="微软雅黑" panose="020B0503020204020204" pitchFamily="34" charset="-122"/>
              </a:rPr>
              <a:t>C . </a:t>
            </a:r>
            <a:r>
              <a:rPr lang="zh-CN" altLang="en-US" sz="2400" b="1" dirty="0">
                <a:latin typeface="微软雅黑" panose="020B0503020204020204" pitchFamily="34" charset="-122"/>
                <a:ea typeface="微软雅黑" panose="020B0503020204020204" pitchFamily="34" charset="-122"/>
              </a:rPr>
              <a:t>期待的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失望的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解析：知道考试结果时，我感到失望。</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tried to </a:t>
            </a:r>
            <a:r>
              <a:rPr lang="en-US" altLang="zh-CN" sz="2400" b="1" u="sng" dirty="0">
                <a:latin typeface="微软雅黑" panose="020B0503020204020204" pitchFamily="34" charset="-122"/>
                <a:ea typeface="微软雅黑" panose="020B0503020204020204" pitchFamily="34" charset="-122"/>
              </a:rPr>
              <a:t>organize</a:t>
            </a:r>
            <a:r>
              <a:rPr lang="en-US" altLang="zh-CN" sz="2400" b="1" dirty="0">
                <a:latin typeface="微软雅黑" panose="020B0503020204020204" pitchFamily="34" charset="-122"/>
                <a:ea typeface="微软雅黑" panose="020B0503020204020204" pitchFamily="34" charset="-122"/>
              </a:rPr>
              <a:t> all the things by himself.</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筹备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完成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做完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开始</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解析：他设法独自一个人筹备所有的事情。</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Can you tell me the</a:t>
            </a:r>
            <a:r>
              <a:rPr sz="2400" b="1" u="sng" dirty="0">
                <a:latin typeface="微软雅黑" panose="020B0503020204020204" pitchFamily="34" charset="-122"/>
                <a:ea typeface="微软雅黑" panose="020B0503020204020204" pitchFamily="34" charset="-122"/>
              </a:rPr>
              <a:t> accurate</a:t>
            </a:r>
            <a:r>
              <a:rPr sz="2400" b="1" dirty="0">
                <a:latin typeface="微软雅黑" panose="020B0503020204020204" pitchFamily="34" charset="-122"/>
                <a:ea typeface="微软雅黑" panose="020B0503020204020204" pitchFamily="34" charset="-122"/>
              </a:rPr>
              <a:t> number of your classmates?</a:t>
            </a:r>
            <a:endParaRPr sz="2400" b="1" dirty="0">
              <a:latin typeface="微软雅黑" panose="020B0503020204020204" pitchFamily="34" charset="-122"/>
              <a:ea typeface="微软雅黑" panose="020B0503020204020204" pitchFamily="34" charset="-122"/>
            </a:endParaRPr>
          </a:p>
          <a:p>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A. 恰当的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急切的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 准确的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合理的</a:t>
            </a:r>
            <a:endParaRPr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解析：你能将你们班级的准确人数告诉我吗？</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58562" y="101295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By the time I got to the top of the hill, I was quite </a:t>
            </a:r>
            <a:r>
              <a:rPr lang="en-US" altLang="zh-CN" sz="2400" b="1" u="sng" dirty="0">
                <a:latin typeface="微软雅黑" panose="020B0503020204020204" pitchFamily="34" charset="-122"/>
                <a:ea typeface="微软雅黑" panose="020B0503020204020204" pitchFamily="34" charset="-122"/>
              </a:rPr>
              <a:t>out of </a:t>
            </a:r>
            <a:r>
              <a:rPr lang="en-US" altLang="zh-CN" sz="2400" b="1" dirty="0">
                <a:latin typeface="微软雅黑" panose="020B0503020204020204" pitchFamily="34" charset="-122"/>
                <a:ea typeface="微软雅黑" panose="020B0503020204020204" pitchFamily="34" charset="-122"/>
              </a:rPr>
              <a:t>	 	   </a:t>
            </a:r>
            <a:r>
              <a:rPr lang="en-US" altLang="zh-CN" sz="2400" b="1" u="sng" dirty="0">
                <a:latin typeface="微软雅黑" panose="020B0503020204020204" pitchFamily="34" charset="-122"/>
                <a:ea typeface="微软雅黑" panose="020B0503020204020204" pitchFamily="34" charset="-122"/>
              </a:rPr>
              <a:t>breath</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屏住呼吸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上气不接下气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兴奋至极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筋疲力尽</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解析：当我到达山顶时，我完全上气不接下气。</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am </a:t>
            </a:r>
            <a:r>
              <a:rPr lang="en-US" altLang="zh-CN" sz="2400" b="1" u="sng" dirty="0">
                <a:latin typeface="微软雅黑" panose="020B0503020204020204" pitchFamily="34" charset="-122"/>
                <a:ea typeface="微软雅黑" panose="020B0503020204020204" pitchFamily="34" charset="-122"/>
              </a:rPr>
              <a:t>confident </a:t>
            </a:r>
            <a:r>
              <a:rPr lang="en-US" altLang="zh-CN" sz="2400" b="1" dirty="0">
                <a:latin typeface="微软雅黑" panose="020B0503020204020204" pitchFamily="34" charset="-122"/>
                <a:ea typeface="微软雅黑" panose="020B0503020204020204" pitchFamily="34" charset="-122"/>
              </a:rPr>
              <a:t>that everything will come out right at last.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自由的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自觉的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自信的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自己的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解析：我确信最后一切会顺利。</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3"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4">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5"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6"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1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1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5" action="ppaction://hlinksldjump"/>
            </p:cNvPr>
            <p:cNvSpPr txBox="1"/>
            <p:nvPr>
              <p:custDataLst>
                <p:tags r:id="rId1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 have no idea where I can </a:t>
            </a:r>
            <a:r>
              <a:rPr lang="en-US" altLang="zh-CN" sz="2400" b="1" u="sng" dirty="0">
                <a:latin typeface="微软雅黑" panose="020B0503020204020204" pitchFamily="34" charset="-122"/>
                <a:ea typeface="微软雅黑" panose="020B0503020204020204" pitchFamily="34" charset="-122"/>
              </a:rPr>
              <a:t>change</a:t>
            </a:r>
            <a:r>
              <a:rPr lang="en-US" altLang="zh-CN" sz="2400" b="1" dirty="0">
                <a:latin typeface="微软雅黑" panose="020B0503020204020204" pitchFamily="34" charset="-122"/>
                <a:ea typeface="微软雅黑" panose="020B0503020204020204" pitchFamily="34" charset="-122"/>
              </a:rPr>
              <a:t> my American money.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改变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零钱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兑换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解析：我完全不知道在哪里能兑换美元。</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She </a:t>
            </a:r>
            <a:r>
              <a:rPr lang="en-US" altLang="zh-CN" sz="2400" b="1" u="sng" dirty="0">
                <a:latin typeface="微软雅黑" panose="020B0503020204020204" pitchFamily="34" charset="-122"/>
                <a:ea typeface="微软雅黑" panose="020B0503020204020204" pitchFamily="34" charset="-122"/>
              </a:rPr>
              <a:t>is fond of </a:t>
            </a:r>
            <a:r>
              <a:rPr lang="en-US" altLang="zh-CN" sz="2400" b="1" dirty="0">
                <a:latin typeface="微软雅黑" panose="020B0503020204020204" pitchFamily="34" charset="-122"/>
                <a:ea typeface="微软雅黑" panose="020B0503020204020204" pitchFamily="34" charset="-122"/>
              </a:rPr>
              <a:t>books, and she frequently borrows books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from the library.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喜爱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憎恨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充满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钻研</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解析：她喜欢书，经常从图书馆借书。</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606822"/>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974941" y="1694648"/>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Martin Sterling talks about some of his experience as a twin: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we were young my mother dressed us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the same clothes. That was bad enough and we didn’t like it. But we went on our first camping trip, it was even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 We were only ten years old, and while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went into their sleeping bags for the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we weren’t happy to snuggle (</a:t>
            </a:r>
            <a:r>
              <a:rPr lang="zh-CN" altLang="en-US" sz="2400" dirty="0">
                <a:latin typeface="Times New Roman" panose="02020603050405020304" pitchFamily="18" charset="0"/>
                <a:cs typeface="Times New Roman" panose="02020603050405020304" pitchFamily="18" charset="0"/>
              </a:rPr>
              <a:t>偎依</a:t>
            </a:r>
            <a:r>
              <a:rPr lang="en-US" altLang="zh-CN" sz="2400" dirty="0">
                <a:latin typeface="Times New Roman" panose="02020603050405020304" pitchFamily="18" charset="0"/>
                <a:cs typeface="Times New Roman" panose="02020603050405020304" pitchFamily="18" charset="0"/>
              </a:rPr>
              <a:t>) inside a double sleeping bag my mother made for us.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947"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in                 B. for                    C. on                              D. with</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a:t>
            </a:r>
            <a:r>
              <a:rPr lang="en-US" altLang="zh-CN" sz="2400" dirty="0" err="1">
                <a:latin typeface="Times New Roman" panose="02020603050405020304" pitchFamily="18" charset="0"/>
                <a:cs typeface="Times New Roman" panose="02020603050405020304" pitchFamily="18" charset="0"/>
              </a:rPr>
              <a:t>badder</a:t>
            </a:r>
            <a:r>
              <a:rPr lang="en-US" altLang="zh-CN" sz="2400" dirty="0">
                <a:latin typeface="Times New Roman" panose="02020603050405020304" pitchFamily="18" charset="0"/>
                <a:cs typeface="Times New Roman" panose="02020603050405020304" pitchFamily="18" charset="0"/>
              </a:rPr>
              <a:t>         B. worse               C. good                           D. better</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all boys       B. another boy      C. all the other boys        D. all the boys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day              B. holiday             C. night                            D. mid-night</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940" y="5154930"/>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280" y="112395"/>
            <a:ext cx="1172972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4443" y="5928062"/>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6244" y="472599"/>
            <a:ext cx="11268169"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dress sb. in+</a:t>
            </a:r>
            <a:r>
              <a:rPr lang="zh-CN" altLang="en-US" sz="2400" b="1" dirty="0">
                <a:latin typeface="微软雅黑" panose="020B0503020204020204" pitchFamily="34" charset="-122"/>
                <a:ea typeface="微软雅黑" panose="020B0503020204020204" pitchFamily="34" charset="-122"/>
              </a:rPr>
              <a:t>衣服，意为“给某人穿上衣服”。故选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根据上文所提及的“That was bad enough and we didn’t like it”可知，这对双胞胎兄弟觉得穿一样的衣服已经糟透了，而这次的旅行则是更糟，</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bad的比较级为worse。故选B。</a:t>
            </a:r>
            <a:endParaRPr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根据句意可知“其他所有的男孩都在自己的睡袋里睡觉，而他们要依偎在母亲准备的双人睡袋中，感到非常不高兴”。故选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根据句意可以推测出晚上孩子们在睡袋里过夜。故选C。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937269" y="1134206"/>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school our classmates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us Sterling One and Sterling Two. So 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even see our difference according to our initials (</a:t>
            </a:r>
            <a:r>
              <a:rPr lang="zh-CN" altLang="en-US" sz="2400" dirty="0">
                <a:latin typeface="Times New Roman" panose="02020603050405020304" pitchFamily="18" charset="0"/>
                <a:cs typeface="Times New Roman" panose="02020603050405020304" pitchFamily="18" charset="0"/>
              </a:rPr>
              <a:t>姓名首字母</a:t>
            </a:r>
            <a:r>
              <a:rPr lang="en-US" altLang="zh-CN" sz="2400" dirty="0">
                <a:latin typeface="Times New Roman" panose="02020603050405020304" pitchFamily="18" charset="0"/>
                <a:cs typeface="Times New Roman" panose="02020603050405020304" pitchFamily="18" charset="0"/>
              </a:rPr>
              <a:t>) because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of us were M.S. It was only when I went to</a:t>
            </a:r>
            <a:r>
              <a:rPr lang="en-US" altLang="zh-CN" sz="2400" u="sng" dirty="0">
                <a:latin typeface="Times New Roman" panose="02020603050405020304" pitchFamily="18" charset="0"/>
                <a:cs typeface="Times New Roman" panose="02020603050405020304" pitchFamily="18" charset="0"/>
              </a:rPr>
              <a:t>23 </a:t>
            </a:r>
            <a:r>
              <a:rPr lang="en-US" altLang="zh-CN" sz="2400" dirty="0">
                <a:latin typeface="Times New Roman" panose="02020603050405020304" pitchFamily="18" charset="0"/>
                <a:cs typeface="Times New Roman" panose="02020603050405020304" pitchFamily="18" charset="0"/>
              </a:rPr>
              <a:t> and began to have my own friends that I started to feel my own freedom of identity.</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40" y="4047250"/>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20. A. called 		B. knew	C. told			D. made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21. A. didn’t 		B. needn’t 	C. mustn’t 		D. couldn’t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very 		B. each 	C. both 		D. all</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middle school 	B. college 	C. high school 	D. school</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12696" y="51807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26" y="189781"/>
            <a:ext cx="10972800"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固定搭配：</a:t>
            </a:r>
            <a:r>
              <a:rPr lang="en-US" altLang="zh-CN" sz="2400" b="1" dirty="0">
                <a:latin typeface="微软雅黑" panose="020B0503020204020204" pitchFamily="34" charset="-122"/>
                <a:ea typeface="微软雅黑" panose="020B0503020204020204" pitchFamily="34" charset="-122"/>
              </a:rPr>
              <a:t>call sb.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意为“称呼某人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根据上下文可知“人们从我们名字的首字母中看不到任何区别，因为我们两人的名字缩写都是M.S.”。情态动词needn’t意为“不必要”，</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mustn’t意为“禁止，不允许”，couldn’t意为“不能”。故选D。</a:t>
            </a:r>
            <a:endParaRPr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根据系动词</a:t>
            </a:r>
            <a:r>
              <a:rPr lang="en-US" altLang="zh-CN" sz="2400" b="1" dirty="0">
                <a:latin typeface="微软雅黑" panose="020B0503020204020204" pitchFamily="34" charset="-122"/>
                <a:ea typeface="微软雅黑" panose="020B0503020204020204" pitchFamily="34" charset="-122"/>
              </a:rPr>
              <a:t>were</a:t>
            </a:r>
            <a:r>
              <a:rPr lang="zh-CN" altLang="en-US" sz="2400" b="1" dirty="0">
                <a:latin typeface="微软雅黑" panose="020B0503020204020204" pitchFamily="34" charset="-122"/>
                <a:ea typeface="微软雅黑" panose="020B0503020204020204" pitchFamily="34" charset="-122"/>
              </a:rPr>
              <a:t>可知主语应该是复数，而双胞胎是两个人，</a:t>
            </a:r>
            <a:r>
              <a:rPr lang="en-US" altLang="zh-CN" sz="2400" b="1" dirty="0">
                <a:latin typeface="微软雅黑" panose="020B0503020204020204" pitchFamily="34" charset="-122"/>
                <a:ea typeface="微软雅黑" panose="020B0503020204020204" pitchFamily="34" charset="-122"/>
              </a:rPr>
              <a:t>both</a:t>
            </a:r>
            <a:r>
              <a:rPr lang="zh-CN" altLang="en-US" sz="2400" b="1" dirty="0">
                <a:latin typeface="微软雅黑" panose="020B0503020204020204" pitchFamily="34" charset="-122"/>
                <a:ea typeface="微软雅黑" panose="020B0503020204020204" pitchFamily="34" charset="-122"/>
              </a:rPr>
              <a:t>表示“两者都”，而</a:t>
            </a:r>
            <a:r>
              <a:rPr lang="en-US" altLang="zh-CN" sz="2400" b="1" dirty="0">
                <a:latin typeface="微软雅黑" panose="020B0503020204020204" pitchFamily="34" charset="-122"/>
                <a:ea typeface="微软雅黑" panose="020B0503020204020204" pitchFamily="34" charset="-122"/>
              </a:rPr>
              <a:t>all</a:t>
            </a:r>
            <a:r>
              <a:rPr lang="zh-CN" altLang="en-US" sz="2400" b="1" dirty="0">
                <a:latin typeface="微软雅黑" panose="020B0503020204020204" pitchFamily="34" charset="-122"/>
                <a:ea typeface="微软雅黑" panose="020B0503020204020204" pitchFamily="34" charset="-122"/>
              </a:rPr>
              <a:t>则表示“（三者或以上）全部”。故选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根据上文提到的“同学们都叫他们Sterling One和Sterling Two”可知，这对双胞胎兄弟以前一直在同一所学校，直到大学才分开。故选B。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452225" y="3976099"/>
            <a:ext cx="2646262" cy="279622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Before I went to college, during my secondary school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I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a job in a restaurant. My twin brother, Mike Sterling, didn’t work. One day I asked my boss, “Can I have a week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“Certainly,” he said, “but you won’t have the job when you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back.”</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49644" y="3148272"/>
            <a:ext cx="10360632"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24. A. weekday 	B. week	C. weekend 	D. holiday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accepted 	B. got 		C. founded 	D. looked for</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off 	B. free 		C. on 		D. back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27. A. came 	B. will come	C. comes 	D. come  </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根据句意“在上大学之前，我去餐馆打工”可知，只能在高中的假期才能去打工。故选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根据句意可知作者得到了一份餐厅的工作，而</a:t>
            </a:r>
            <a:r>
              <a:rPr lang="en-US" altLang="zh-CN" sz="2400" b="1" dirty="0">
                <a:latin typeface="微软雅黑" panose="020B0503020204020204" pitchFamily="34" charset="-122"/>
                <a:ea typeface="微软雅黑" panose="020B0503020204020204" pitchFamily="34" charset="-122"/>
              </a:rPr>
              <a:t>accepted</a:t>
            </a:r>
            <a:r>
              <a:rPr lang="zh-CN" altLang="en-US" sz="2400" b="1" dirty="0">
                <a:latin typeface="微软雅黑" panose="020B0503020204020204" pitchFamily="34" charset="-122"/>
                <a:ea typeface="微软雅黑" panose="020B0503020204020204" pitchFamily="34" charset="-122"/>
              </a:rPr>
              <a:t>意为“接受”，</a:t>
            </a:r>
            <a:r>
              <a:rPr lang="en-US" altLang="zh-CN" sz="2400" b="1" dirty="0">
                <a:latin typeface="微软雅黑" panose="020B0503020204020204" pitchFamily="34" charset="-122"/>
                <a:ea typeface="微软雅黑" panose="020B0503020204020204" pitchFamily="34" charset="-122"/>
              </a:rPr>
              <a:t>founded</a:t>
            </a:r>
            <a:r>
              <a:rPr lang="zh-CN" altLang="en-US" sz="2400" b="1" dirty="0">
                <a:latin typeface="微软雅黑" panose="020B0503020204020204" pitchFamily="34" charset="-122"/>
                <a:ea typeface="微软雅黑" panose="020B0503020204020204" pitchFamily="34" charset="-122"/>
              </a:rPr>
              <a:t>意为“成立，建立”，</a:t>
            </a:r>
            <a:r>
              <a:rPr lang="en-US" altLang="zh-CN" sz="2400" b="1" dirty="0">
                <a:latin typeface="微软雅黑" panose="020B0503020204020204" pitchFamily="34" charset="-122"/>
                <a:ea typeface="微软雅黑" panose="020B0503020204020204" pitchFamily="34" charset="-122"/>
              </a:rPr>
              <a:t>looked for</a:t>
            </a:r>
            <a:r>
              <a:rPr lang="zh-CN" altLang="en-US" sz="2400" b="1" dirty="0">
                <a:latin typeface="微软雅黑" panose="020B0503020204020204" pitchFamily="34" charset="-122"/>
                <a:ea typeface="微软雅黑" panose="020B0503020204020204" pitchFamily="34" charset="-122"/>
              </a:rPr>
              <a:t>意为“寻找（强调过程）”。故选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have a week off</a:t>
            </a:r>
            <a:r>
              <a:rPr lang="zh-CN" altLang="en-US" sz="2400" b="1" dirty="0">
                <a:latin typeface="微软雅黑" panose="020B0503020204020204" pitchFamily="34" charset="-122"/>
                <a:ea typeface="微软雅黑" panose="020B0503020204020204" pitchFamily="34" charset="-122"/>
              </a:rPr>
              <a:t>意为“休息一个星期”。故选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“you won’t have the job when you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back”是一个时间状语从句，在时间状语从句中谓语一般要符合“主将从现”原则，所以come要用一般现在时。故选D。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0317462"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didn’t want to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the job. So on Monday morning, Mike went there in my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jacket and hat and he worked for me for one week.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of them knew the difference!</a:t>
            </a:r>
            <a:endParaRPr lang="en-US" altLang="zh-CN" sz="2400" dirty="0">
              <a:latin typeface="Times New Roman" panose="02020603050405020304" pitchFamily="18" charset="0"/>
              <a:cs typeface="Times New Roman" panose="02020603050405020304" pitchFamily="18" charset="0"/>
            </a:endParaRPr>
          </a:p>
          <a:p>
            <a:pPr algn="just"/>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069518" y="2901444"/>
            <a:ext cx="10360632" cy="119888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28. A. miss 	B. lose 	C. find 	D. get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coat 	B. shirt 	C. shoes 	D. trousers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None 	B. Nobody 	C. All 		D. Each</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181523" y="296733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207203" y="370599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9" name="文本框 18"/>
          <p:cNvSpPr txBox="1"/>
          <p:nvPr/>
        </p:nvSpPr>
        <p:spPr>
          <a:xfrm>
            <a:off x="1181522" y="330372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9579" y="471466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根据句意可知，作者不想失去这份工作。故选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根据句意可知，Mike“戴着我的帽子，穿着我的夹克和裤子”，替我去餐馆工作。故选D。</a:t>
            </a:r>
            <a:endParaRPr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根据句意可知，</a:t>
            </a:r>
            <a:r>
              <a:rPr lang="en-US" altLang="zh-CN" sz="2400" b="1" dirty="0">
                <a:latin typeface="微软雅黑" panose="020B0503020204020204" pitchFamily="34" charset="-122"/>
                <a:ea typeface="微软雅黑" panose="020B0503020204020204" pitchFamily="34" charset="-122"/>
              </a:rPr>
              <a:t>Mike</a:t>
            </a:r>
            <a:r>
              <a:rPr lang="zh-CN" altLang="en-US" sz="2400" b="1" dirty="0">
                <a:latin typeface="微软雅黑" panose="020B0503020204020204" pitchFamily="34" charset="-122"/>
                <a:ea typeface="微软雅黑" panose="020B0503020204020204" pitchFamily="34" charset="-122"/>
              </a:rPr>
              <a:t>代替作者去餐馆工作了一周，没人发现有什么不同，而且</a:t>
            </a:r>
            <a:r>
              <a:rPr lang="en-US" altLang="zh-CN" sz="2400" b="1" dirty="0">
                <a:latin typeface="微软雅黑" panose="020B0503020204020204" pitchFamily="34" charset="-122"/>
                <a:ea typeface="微软雅黑" panose="020B0503020204020204" pitchFamily="34" charset="-122"/>
              </a:rPr>
              <a:t>none of</a:t>
            </a:r>
            <a:r>
              <a:rPr lang="zh-CN" altLang="en-US" sz="2400" b="1" dirty="0">
                <a:latin typeface="微软雅黑" panose="020B0503020204020204" pitchFamily="34" charset="-122"/>
                <a:ea typeface="微软雅黑" panose="020B0503020204020204" pitchFamily="34" charset="-122"/>
              </a:rPr>
              <a:t>是固定搭配，意为“（三个或以上）都不；没有一个”。故选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937269" y="1905209"/>
            <a:ext cx="10317462" cy="34163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Sharing a room with a family member or a friend can be tough. But it becomes especially difficult when you are sharing it with someone you hardly know. If you find yourself in a similar situation, do not worry. There are things you can do to help you deal with having a roommate, no matter who it may be.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First of all, you have to remember that you get what you give. If you are nice to others, then others will be nice to you as well. You also need to set personal space for yourself and for the other person. So before your new roommate moves in, set the rules early.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795600"/>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Remember that there are two things that make up any good relationship: belief and respect. The same thing applies to having a roommate. You have to respect each other. So he has that new PS3 game that you have always wanted to try out. Ask </a:t>
            </a:r>
            <a:r>
              <a:rPr lang="en-US" altLang="zh-CN" sz="2400" u="sng" dirty="0">
                <a:latin typeface="Times New Roman" panose="02020603050405020304" pitchFamily="18" charset="0"/>
                <a:cs typeface="Times New Roman" panose="02020603050405020304" pitchFamily="18" charset="0"/>
              </a:rPr>
              <a:t>permission</a:t>
            </a:r>
            <a:r>
              <a:rPr lang="en-US" altLang="zh-CN" sz="2400" dirty="0">
                <a:latin typeface="Times New Roman" panose="02020603050405020304" pitchFamily="18" charset="0"/>
                <a:cs typeface="Times New Roman" panose="02020603050405020304" pitchFamily="18" charset="0"/>
              </a:rPr>
              <a:t> first. If he says no,don’t ask him for it again. If he lets you borrow his stuff, take care of the item and treat it as if it were your own. Make sure that you return it in the same condition as when you borrowed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To keep away from disagreement on who should do the housework, just keep clean. Housework can be shared, you may want to divide it equally so that you don’t do all of it. Take turns in washing the dishes. You may do it every other day or you may divide the task so that you only have to do it in the morning and your roommate will only have to do it at night.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748474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31. The passage is mainly about __________.</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why you need a roommate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how to drive out a roommate you don’t like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how to find a roommate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how you can get along with your roommate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843150"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解析：主旨大意题。根据第一段“</a:t>
            </a:r>
            <a:r>
              <a:rPr lang="en-US" altLang="zh-CN" sz="2400" dirty="0">
                <a:latin typeface="微软雅黑" panose="020B0503020204020204" pitchFamily="34" charset="-122"/>
                <a:ea typeface="微软雅黑" panose="020B0503020204020204" pitchFamily="34" charset="-122"/>
              </a:rPr>
              <a:t>If you find yourself in a similar situation, do not worry. There are things you can do to help you deal with having a roommate, no matter who it may be”</a:t>
            </a:r>
            <a:r>
              <a:rPr lang="zh-CN" altLang="en-US" sz="2400" dirty="0">
                <a:latin typeface="微软雅黑" panose="020B0503020204020204" pitchFamily="34" charset="-122"/>
                <a:ea typeface="微软雅黑" panose="020B0503020204020204" pitchFamily="34" charset="-122"/>
              </a:rPr>
              <a:t>可知，主要讲如何和室友相处。故选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8" y="793863"/>
            <a:ext cx="9443362"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The underlined word “</a:t>
            </a:r>
            <a:r>
              <a:rPr lang="en-US" altLang="zh-CN" sz="2400" b="1" u="sng" dirty="0">
                <a:latin typeface="微软雅黑" panose="020B0503020204020204" pitchFamily="34" charset="-122"/>
                <a:ea typeface="微软雅黑" panose="020B0503020204020204" pitchFamily="34" charset="-122"/>
              </a:rPr>
              <a:t>permission</a:t>
            </a:r>
            <a:r>
              <a:rPr lang="en-US" altLang="zh-CN" sz="2400" b="1" dirty="0">
                <a:latin typeface="微软雅黑" panose="020B0503020204020204" pitchFamily="34" charset="-122"/>
                <a:ea typeface="微软雅黑" panose="020B0503020204020204" pitchFamily="34" charset="-122"/>
              </a:rPr>
              <a:t>” in Paragraph 3 is closest in meaning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request 			B. agreement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help 			D. praise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43525" y="113241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200329"/>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解析：词义猜测题。由第三段第四、五句可知，在使用室友的东西前，你应该先去询问他，获得他的“许可”。与</a:t>
            </a:r>
            <a:r>
              <a:rPr lang="en-US" altLang="zh-CN" sz="2400" dirty="0">
                <a:latin typeface="微软雅黑" panose="020B0503020204020204" pitchFamily="34" charset="-122"/>
                <a:ea typeface="微软雅黑" panose="020B0503020204020204" pitchFamily="34" charset="-122"/>
              </a:rPr>
              <a:t>permission</a:t>
            </a:r>
            <a:r>
              <a:rPr lang="zh-CN" altLang="en-US" sz="2400" dirty="0">
                <a:latin typeface="微软雅黑" panose="020B0503020204020204" pitchFamily="34" charset="-122"/>
                <a:ea typeface="微软雅黑" panose="020B0503020204020204" pitchFamily="34" charset="-122"/>
              </a:rPr>
              <a:t>最接近的词便是</a:t>
            </a:r>
            <a:r>
              <a:rPr lang="en-US" altLang="zh-CN" sz="2400" dirty="0">
                <a:latin typeface="微软雅黑" panose="020B0503020204020204" pitchFamily="34" charset="-122"/>
                <a:ea typeface="微软雅黑" panose="020B0503020204020204" pitchFamily="34" charset="-122"/>
              </a:rPr>
              <a:t>agreement</a:t>
            </a:r>
            <a:r>
              <a:rPr lang="zh-CN" altLang="en-US" sz="2400" dirty="0">
                <a:latin typeface="微软雅黑" panose="020B0503020204020204" pitchFamily="34" charset="-122"/>
                <a:ea typeface="微软雅黑" panose="020B0503020204020204" pitchFamily="34" charset="-122"/>
              </a:rPr>
              <a:t>，故选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9958705" cy="1198880"/>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33. Good relationship among roommates lies in (</a:t>
            </a:r>
            <a:r>
              <a:rPr lang="zh-CN" altLang="en-US" sz="2400" b="1" dirty="0">
                <a:latin typeface="宋体" panose="02010600030101010101" pitchFamily="2" charset="-122"/>
                <a:ea typeface="宋体" panose="02010600030101010101" pitchFamily="2" charset="-122"/>
              </a:rPr>
              <a:t>在于</a:t>
            </a:r>
            <a:r>
              <a:rPr lang="en-US" altLang="zh-CN" sz="2400" b="1" dirty="0">
                <a:latin typeface="微软雅黑" panose="020B0503020204020204" pitchFamily="34" charset="-122"/>
                <a:ea typeface="微软雅黑" panose="020B0503020204020204" pitchFamily="34" charset="-122"/>
              </a:rPr>
              <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money and gifts             B. attraction and good words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trust and respect            D. threats and orders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367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细节理解题。根据第三段“Remember that there are two things that make up any good relationship: belief and respect.The same thing applies to having a roommate”可知，室友之间良好的关系是“在于信任和尊重”。故选C。</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0587" y="793863"/>
            <a:ext cx="10668000"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NOT true if you want to use your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roommate’s stuff?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You must ask for his or her permission first.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If your roommate doesn’t lend you anything, try to take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If he or she lends the stuff to you, you must take care of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When you return the stuff you borrowed, it should be the same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as before.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990983" y="113971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细节理解题。根据第三段“If he says no, don’t ask him for it again. If he lets you borrow his stuff, take care of the item and treat it as if it were your own”可知，如果他说不行，就不要再向他借了。故选B。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782637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What can be inferred from Paragraph 4?</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There are always quarrels between roommates.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Try to do all the housework by yourself.</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Share everything with your roommates.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Try to do the housework by turns.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90449" y="79386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966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解析：细节理解题。根据第四段“</a:t>
            </a:r>
            <a:r>
              <a:rPr lang="en-US" altLang="zh-CN" sz="2400" dirty="0">
                <a:latin typeface="微软雅黑" panose="020B0503020204020204" pitchFamily="34" charset="-122"/>
                <a:ea typeface="微软雅黑" panose="020B0503020204020204" pitchFamily="34" charset="-122"/>
              </a:rPr>
              <a:t>Take turns in washing the dishes. You may do it every other day or you may divide the task so that you only have to do it in the morning and your roommate will only have to do it at night”</a:t>
            </a:r>
            <a:r>
              <a:rPr lang="zh-CN" altLang="en-US" sz="2400" dirty="0">
                <a:latin typeface="微软雅黑" panose="020B0503020204020204" pitchFamily="34" charset="-122"/>
                <a:ea typeface="微软雅黑" panose="020B0503020204020204" pitchFamily="34" charset="-122"/>
              </a:rPr>
              <a:t>可知，可以尝试轮流做家务。故选</a:t>
            </a:r>
            <a:r>
              <a:rPr lang="en-US" altLang="zh-CN" sz="2400" dirty="0">
                <a:latin typeface="微软雅黑" panose="020B0503020204020204" pitchFamily="34" charset="-122"/>
                <a:ea typeface="微软雅黑" panose="020B0503020204020204" pitchFamily="34" charset="-122"/>
              </a:rPr>
              <a:t>D</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415457"/>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Hangzhou Zoo has denied </a:t>
            </a:r>
            <a:r>
              <a:rPr lang="en-US" altLang="zh-CN" sz="2400" u="sng" dirty="0">
                <a:latin typeface="Times New Roman" panose="02020603050405020304" pitchFamily="18" charset="0"/>
                <a:cs typeface="Times New Roman" panose="02020603050405020304" pitchFamily="18" charset="0"/>
              </a:rPr>
              <a:t>rumors</a:t>
            </a:r>
            <a:r>
              <a:rPr lang="en-US" altLang="zh-CN" sz="2400" dirty="0">
                <a:latin typeface="Times New Roman" panose="02020603050405020304" pitchFamily="18" charset="0"/>
                <a:cs typeface="Times New Roman" panose="02020603050405020304" pitchFamily="18" charset="0"/>
              </a:rPr>
              <a:t> that some of its bears are people wearing costumes after videos of a Malayan sun bear standing on its hind legs (后腿) — and looking human — walked around. In a statement written from the view of the 4-year-old sun bear named Angela, the zoo in the capital of Zhejiang Province said that people didn’t quite understand sun bears, which is known to copy human postures such as standing and walking on its hind legs. “I am a bear, a sun bear,” said the statement posted on Sunday on the zoo’s official WeChat account. “My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name is Angela,” it said.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zoo said on Saturday that it would be impossible for a person to work in a heavy bear costume when the highest temperature in Hangzhou was around 40°C.</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764779"/>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largest bear species in the world include polar bears, brown bears, and spectacled bears. The Malayan sun bear, also called the honey bear, is the world’s smallest bear species. The average adult weighs 55 kilograms and when standing, is approximately 1.5 meters tall. Unfortunately, the sun bear’s population in the wild is decreasing fast, and it is classified as a first-class national protected animal in China. The average life of the species is 24 years. Angela, who arrived in Hangzhou from another zoo in Zhejiang three years ago, has just stepped into adulthood. In fact, all bears can stand on their hind legs to view distant objects, or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when they sense a potential (潜在的) enemy. Sun bears are excellent tree climbers and have a greater tendency to stand on their hind legs.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88644" y="917007"/>
            <a:ext cx="1041841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 does the underlined word “</a:t>
            </a:r>
            <a:r>
              <a:rPr lang="en-US" altLang="zh-CN" sz="2400" b="1" u="sng" dirty="0">
                <a:latin typeface="微软雅黑" panose="020B0503020204020204" pitchFamily="34" charset="-122"/>
                <a:ea typeface="微软雅黑" panose="020B0503020204020204" pitchFamily="34" charset="-122"/>
              </a:rPr>
              <a:t>rumor</a:t>
            </a:r>
            <a:r>
              <a:rPr lang="en-US" altLang="zh-CN" sz="2400" b="1" dirty="0">
                <a:latin typeface="微软雅黑" panose="020B0503020204020204" pitchFamily="34" charset="-122"/>
                <a:ea typeface="微软雅黑" panose="020B0503020204020204" pitchFamily="34" charset="-122"/>
              </a:rPr>
              <a:t>” in Paragraph 1 mean?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News.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Tales.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Information that may not be true.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Stories.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92929" y="88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细节理解题。根据第一段第一句“Hangzhou Zoo has denied rumors that …”中的 deny（否认）和第二句“people didn’t quite understand sun bears, which is known to copy human postures such as standing and walking on its hind legs”可知，rumor 指不真实的信息。故选 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58850" y="793750"/>
            <a:ext cx="1117346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Why did some people think that some bears were people wearing costumes?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Because those bears were standing and walking on their hind legs.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Because those bears were too fat.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Because those bears were 1.5 meters tall.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Because those bears can climb trees quickly.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60350" y="793750"/>
            <a:ext cx="87630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细节理解题。根据第一段第一句“… a Malayan sun bear standing on its hind legs — and looking human — walked around”可知，故选 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917476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How old is Angela?</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3. 		B. 24. 		C. 4. 		D. 55.</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49139" y="7145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细节理解题。根据第一段第二句“… the view of the 4-year-old sun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bear named Angela”可知，故选 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735457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What is the world’s smallest bear species?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The polar bear.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The brown bear.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The spectacled bear.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The honey bear.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5469"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细节理解题。根据第三段第二句“… the honey bear, is the world’s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smallest bear species”可知，故选 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05840" y="713000"/>
            <a:ext cx="10820400" cy="2676525"/>
          </a:xfrm>
          <a:prstGeom prst="rect">
            <a:avLst/>
          </a:prstGeom>
          <a:noFill/>
        </p:spPr>
        <p:txBody>
          <a:bodyPr wrap="square" rtlCol="0">
            <a:spAutoFit/>
          </a:bodyPr>
          <a:lstStyle/>
          <a:p>
            <a:pPr marL="360045" indent="-457200" fontAlgn="auto"/>
            <a:r>
              <a:rPr lang="en-US" altLang="zh-CN" sz="2400" b="1" dirty="0">
                <a:latin typeface="微软雅黑" panose="020B0503020204020204" pitchFamily="34" charset="-122"/>
                <a:ea typeface="微软雅黑" panose="020B0503020204020204" pitchFamily="34" charset="-122"/>
              </a:rPr>
              <a:t>40. What can we know from the passage?</a:t>
            </a:r>
            <a:endParaRPr lang="en-US" altLang="zh-CN" sz="2400" b="1" dirty="0">
              <a:latin typeface="微软雅黑" panose="020B0503020204020204" pitchFamily="34" charset="-122"/>
              <a:ea typeface="微软雅黑" panose="020B0503020204020204" pitchFamily="34" charset="-122"/>
            </a:endParaRPr>
          </a:p>
          <a:p>
            <a:pPr marL="360045" indent="-457200" fontAlgn="auto"/>
            <a:r>
              <a:rPr lang="en-US" altLang="zh-CN" sz="2400" b="1" dirty="0">
                <a:latin typeface="微软雅黑" panose="020B0503020204020204" pitchFamily="34" charset="-122"/>
                <a:ea typeface="微软雅黑" panose="020B0503020204020204" pitchFamily="34" charset="-122"/>
              </a:rPr>
              <a:t>A. A person can work in a heavy bear costume under the temperature around 40°C.</a:t>
            </a:r>
            <a:endParaRPr lang="en-US" altLang="zh-CN" sz="2400" b="1" dirty="0">
              <a:latin typeface="微软雅黑" panose="020B0503020204020204" pitchFamily="34" charset="-122"/>
              <a:ea typeface="微软雅黑" panose="020B0503020204020204" pitchFamily="34" charset="-122"/>
            </a:endParaRPr>
          </a:p>
          <a:p>
            <a:pPr marL="360045" indent="-457200" fontAlgn="auto"/>
            <a:r>
              <a:rPr lang="en-US" altLang="zh-CN" sz="2400" b="1" dirty="0">
                <a:latin typeface="微软雅黑" panose="020B0503020204020204" pitchFamily="34" charset="-122"/>
                <a:ea typeface="微软雅黑" panose="020B0503020204020204" pitchFamily="34" charset="-122"/>
              </a:rPr>
              <a:t>B. When bears sense a potential enemy, they will run away quickly.</a:t>
            </a:r>
            <a:endParaRPr lang="en-US" altLang="zh-CN" sz="2400" b="1" dirty="0">
              <a:latin typeface="微软雅黑" panose="020B0503020204020204" pitchFamily="34" charset="-122"/>
              <a:ea typeface="微软雅黑" panose="020B0503020204020204" pitchFamily="34" charset="-122"/>
            </a:endParaRPr>
          </a:p>
          <a:p>
            <a:pPr marL="360045" indent="-457200" fontAlgn="auto"/>
            <a:r>
              <a:rPr lang="en-US" altLang="zh-CN" sz="2400" b="1" dirty="0">
                <a:latin typeface="微软雅黑" panose="020B0503020204020204" pitchFamily="34" charset="-122"/>
                <a:ea typeface="微软雅黑" panose="020B0503020204020204" pitchFamily="34" charset="-122"/>
              </a:rPr>
              <a:t>C. The sun bear is classified as a first-class national protected animal in China.</a:t>
            </a:r>
            <a:endParaRPr lang="en-US" altLang="zh-CN" sz="2400" b="1" dirty="0">
              <a:latin typeface="微软雅黑" panose="020B0503020204020204" pitchFamily="34" charset="-122"/>
              <a:ea typeface="微软雅黑" panose="020B0503020204020204" pitchFamily="34" charset="-122"/>
            </a:endParaRPr>
          </a:p>
          <a:p>
            <a:pPr marL="360045" indent="-457200" fontAlgn="auto"/>
            <a:r>
              <a:rPr lang="en-US" altLang="zh-CN" sz="2400" b="1" dirty="0">
                <a:latin typeface="微软雅黑" panose="020B0503020204020204" pitchFamily="34" charset="-122"/>
                <a:ea typeface="微软雅黑" panose="020B0503020204020204" pitchFamily="34" charset="-122"/>
              </a:rPr>
              <a:t>D. The sun bear can mimic humans such as dancing on its hind legs.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80365" y="65648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推理判断题。根据第二段可推测出A项错误；根据第三段“all bears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can stand on their hind legs to view distant objects, or when they sense a potential enemy”可推测出B项错误；而D项中的dancing错误。故选C。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46826"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Wang Yinghao found the thing that he really wanted to do when he saw a news story about pet funerals (葬礼) three years ago.</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which included details of a man carrying his beloved dog from his car to a room, laying it gently on a small bed, and standing by the animal’s side for a long time. His eyes were filled with tears while reading that. “I could only imagine the pain,” said Wang. The story reminded him of the dog he had in his childhood.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At the end of 2019, he and a friend started their new career and established a funeral service company for pets.</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However, it was not easy at the beginning</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He was moved by the report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Sounds could be heard through the wall.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Wang decided to quit his job as a designer.</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1535430" y="18636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1290955" y="33126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【解析】逻辑推理题。根据上下文语境，上文提到了他看见一篇新闻故事，而空白处后面的定语从句中details（细节）一词，也显示出了前面的先行词应该是“文章”或者“报道”，故选C。</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【解析】逻辑推理题。根据下文“he and a friend started their new career”，可以得出他辞去了原来的工作，换了一份新工作。而相关句子只有E项“王英豪决定辞去他作为设计师的工作”符合语境，故选E。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“One reason I established the service was that I was a little tired of my previous job,” said Wang, who is in his 20s. “I had also experienced the death of my own dog, so I believed the service could be of help to pet owners.”</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as finding a good place for the service took some time. Wang first rented an office space that shared a wall with another company. “Their meeting room and our guest room were next to each other.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 Wang said, adding that this was terrible when pet owners were crying while the other company was holding a business meeting. In December 2020, after searching for more than two months, Wang finally found a perfect house.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Up to now, </a:t>
            </a:r>
            <a:r>
              <a:rPr lang="en-US" altLang="zh-CN" sz="2400" u="sng" dirty="0">
                <a:latin typeface="Times New Roman" panose="02020603050405020304" pitchFamily="18" charset="0"/>
                <a:cs typeface="Times New Roman" panose="02020603050405020304" pitchFamily="18" charset="0"/>
              </a:rPr>
              <a:t>45          </a:t>
            </a:r>
            <a:r>
              <a:rPr lang="en-US" altLang="zh-CN" sz="2400" dirty="0">
                <a:latin typeface="Times New Roman" panose="02020603050405020304" pitchFamily="18" charset="0"/>
                <a:cs typeface="Times New Roman" panose="02020603050405020304" pitchFamily="18" charset="0"/>
              </a:rPr>
              <a:t> They believe that as every life deserves to be treated kindly, the job is meaningful.</a:t>
            </a:r>
            <a:endParaRPr lang="en-US" altLang="zh-CN" sz="2400"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Wang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 business has attracted several like-minded young people.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However, it was not easy at the beginning</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He was moved by the report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Sounds could be heard through the wall.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Wang decided to quit his job as a designer.</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1245870" y="14375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4660900"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2712720" y="32498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7772464" y="520425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【解析】归纳总结题。作为本段的总起句，应该概括下文的内容，可知空白处后面的内容描述的都是创业的困难，因此B项“然而，这在一开始就并不容易”符合语境，故选B。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【解析】细节推断题。根据上下文，上文提到他们的公司与别的公司只有一墙之隔，下面也说到了顾客的哭声会造成可怕的（terrible）影响，所以此处应该填入与声音有关的选项。故选D。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【解析】细节推断题。根据上下文语境，根据下文“他们相信这个工作是有意义的”可知，A项“王英豪的工作内容吸引了几个志同道合的年轻人”符</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合语境，故选A。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What does your English teacher look like?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He’s good 				B. He likes reading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He’s thin and tall 		D. He’s thirsty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解析：前面的句子说“你的英语老师是什么模样”，可知回答应该是描述外貌的句子。故选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937269" y="190520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Nowadays we can see more and more electric bikes in the street. Electric bikes are easy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(ride). They run fast and make no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(pollute), so they become very popular in many big cities in China.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the electric bikes also cause more traffic accidents. So China plans to make a new rule for the electric bike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(ride). If an electric bike is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(heavy) than 40 kilos and can go faster than 20 kilometers an hour, its rider must get a license. </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143892" y="33825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riders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8672636" y="2684001"/>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8562975"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pollution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46288" y="2257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ride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248436" y="334310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heavier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考查非谓语动词，</a:t>
            </a:r>
            <a:r>
              <a:rPr lang="en-US" altLang="zh-CN" sz="2400" b="1" dirty="0">
                <a:latin typeface="微软雅黑" panose="020B0503020204020204" pitchFamily="34" charset="-122"/>
                <a:ea typeface="微软雅黑" panose="020B0503020204020204" pitchFamily="34" charset="-122"/>
              </a:rPr>
              <a:t>be easy to do </a:t>
            </a:r>
            <a:r>
              <a:rPr lang="en-US" altLang="zh-CN" sz="2400" b="1" dirty="0" err="1">
                <a:latin typeface="微软雅黑" panose="020B0503020204020204" pitchFamily="34" charset="-122"/>
                <a:ea typeface="微软雅黑" panose="020B0503020204020204" pitchFamily="34" charset="-122"/>
              </a:rPr>
              <a:t>sth</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表示“做某事很容易”。</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a:t>
            </a:r>
            <a:r>
              <a:rPr lang="en-US" altLang="zh-CN" sz="2400" b="1" dirty="0">
                <a:latin typeface="微软雅黑" panose="020B0503020204020204" pitchFamily="34" charset="-122"/>
                <a:ea typeface="微软雅黑" panose="020B0503020204020204" pitchFamily="34" charset="-122"/>
              </a:rPr>
              <a:t>no</a:t>
            </a:r>
            <a:r>
              <a:rPr lang="zh-CN" altLang="en-US" sz="2400" b="1" dirty="0">
                <a:latin typeface="微软雅黑" panose="020B0503020204020204" pitchFamily="34" charset="-122"/>
                <a:ea typeface="微软雅黑" panose="020B0503020204020204" pitchFamily="34" charset="-122"/>
              </a:rPr>
              <a:t>用来修饰名词</a:t>
            </a:r>
            <a:r>
              <a:rPr lang="en-US" altLang="zh-CN" sz="2400" b="1" dirty="0">
                <a:latin typeface="微软雅黑" panose="020B0503020204020204" pitchFamily="34" charset="-122"/>
                <a:ea typeface="微软雅黑" panose="020B0503020204020204" pitchFamily="34" charset="-122"/>
              </a:rPr>
              <a:t>pollution</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考查连词，前后两句话是转折关系，故用连词</a:t>
            </a:r>
            <a:r>
              <a:rPr lang="en-US" altLang="zh-CN" sz="2400" b="1" dirty="0">
                <a:latin typeface="微软雅黑" panose="020B0503020204020204" pitchFamily="34" charset="-122"/>
                <a:ea typeface="微软雅黑" panose="020B0503020204020204" pitchFamily="34" charset="-122"/>
              </a:rPr>
              <a:t>but</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49.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考查词性转换，根据句意得知“中国计划为骑电动车的人制定一项</a:t>
            </a:r>
            <a:endParaRPr lang="zh-CN" altLang="en-US" sz="2400" b="1" dirty="0">
              <a:latin typeface="微软雅黑" panose="020B0503020204020204" pitchFamily="34" charset="-122"/>
              <a:ea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rPr>
              <a:t>新规则”，所以需要将动词</a:t>
            </a:r>
            <a:r>
              <a:rPr lang="en-US" altLang="zh-CN" sz="2400" b="1" dirty="0">
                <a:latin typeface="微软雅黑" panose="020B0503020204020204" pitchFamily="34" charset="-122"/>
                <a:ea typeface="微软雅黑" panose="020B0503020204020204" pitchFamily="34" charset="-122"/>
              </a:rPr>
              <a:t>ride</a:t>
            </a:r>
            <a:r>
              <a:rPr lang="zh-CN" altLang="en-US" sz="2400" b="1" dirty="0">
                <a:latin typeface="微软雅黑" panose="020B0503020204020204" pitchFamily="34" charset="-122"/>
                <a:ea typeface="微软雅黑" panose="020B0503020204020204" pitchFamily="34" charset="-122"/>
              </a:rPr>
              <a:t>变为名词形式。</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】本题</a:t>
            </a:r>
            <a:r>
              <a:rPr lang="zh-CN" altLang="en-US" sz="2400" b="1" dirty="0">
                <a:latin typeface="微软雅黑" panose="020B0503020204020204" pitchFamily="34" charset="-122"/>
                <a:ea typeface="微软雅黑" panose="020B0503020204020204" pitchFamily="34" charset="-122"/>
              </a:rPr>
              <a:t>考查形容词比较级，根据后面的</a:t>
            </a:r>
            <a:r>
              <a:rPr lang="en-US" altLang="zh-CN" sz="2400" b="1" dirty="0">
                <a:latin typeface="微软雅黑" panose="020B0503020204020204" pitchFamily="34" charset="-122"/>
                <a:ea typeface="微软雅黑" panose="020B0503020204020204" pitchFamily="34" charset="-122"/>
              </a:rPr>
              <a:t>than</a:t>
            </a:r>
            <a:r>
              <a:rPr lang="zh-CN" altLang="en-US" sz="2400" b="1" dirty="0">
                <a:latin typeface="微软雅黑" panose="020B0503020204020204" pitchFamily="34" charset="-122"/>
                <a:ea typeface="微软雅黑" panose="020B0503020204020204" pitchFamily="34" charset="-122"/>
              </a:rPr>
              <a:t>可以得知，所填单词需要使用</a:t>
            </a:r>
            <a:endParaRPr lang="zh-CN" altLang="en-US" sz="2400" b="1" dirty="0">
              <a:latin typeface="微软雅黑" panose="020B0503020204020204" pitchFamily="34" charset="-122"/>
              <a:ea typeface="微软雅黑" panose="020B0503020204020204" pitchFamily="34" charset="-122"/>
            </a:endParaRPr>
          </a:p>
          <a:p>
            <a:pPr marL="0" indent="0">
              <a:buNone/>
            </a:pPr>
            <a:r>
              <a:rPr lang="zh-CN" altLang="en-US" sz="2400" b="1" dirty="0">
                <a:latin typeface="微软雅黑" panose="020B0503020204020204" pitchFamily="34" charset="-122"/>
                <a:ea typeface="微软雅黑" panose="020B0503020204020204" pitchFamily="34" charset="-122"/>
              </a:rPr>
              <a:t>比较级形式。</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8230" y="1376837"/>
            <a:ext cx="992579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It means riders have to pass driving tests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they ride their electric bikes on the road. People have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(difference) ideas about the plan. Some welcome the plan because they think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will make the street much safer. But others aren’t happy with the new rules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all. One rider said, “I don’t want to get a license. That’s not convenient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 to get one.” What’s your idea?</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622194" y="210552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5226164" y="172864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different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363720" y="1335562"/>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before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60778" y="250689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47020" y="287619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for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660" y="4236059"/>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本题考查连词，根据句意“驾驶人在骑电动车上路之前，不得不通过驾驶考试”。</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本题考查词性转换，根据句意“人们对此有不同的看法”可知，</a:t>
            </a:r>
            <a:r>
              <a:rPr lang="en-US" altLang="zh-CN" sz="2400" b="1" dirty="0">
                <a:latin typeface="微软雅黑" panose="020B0503020204020204" pitchFamily="34" charset="-122"/>
                <a:ea typeface="微软雅黑" panose="020B0503020204020204" pitchFamily="34" charset="-122"/>
              </a:rPr>
              <a:t>idea</a:t>
            </a:r>
            <a:r>
              <a:rPr lang="zh-CN" altLang="en-US" sz="2400" b="1" dirty="0">
                <a:latin typeface="微软雅黑" panose="020B0503020204020204" pitchFamily="34" charset="-122"/>
                <a:ea typeface="微软雅黑" panose="020B0503020204020204" pitchFamily="34" charset="-122"/>
              </a:rPr>
              <a:t>需要使用形容词修饰，所以将名词</a:t>
            </a:r>
            <a:r>
              <a:rPr lang="en-US" altLang="zh-CN" sz="2400" b="1" dirty="0">
                <a:latin typeface="微软雅黑" panose="020B0503020204020204" pitchFamily="34" charset="-122"/>
                <a:ea typeface="微软雅黑" panose="020B0503020204020204" pitchFamily="34" charset="-122"/>
              </a:rPr>
              <a:t>difference</a:t>
            </a:r>
            <a:r>
              <a:rPr lang="zh-CN" altLang="en-US" sz="2400" b="1" dirty="0">
                <a:latin typeface="微软雅黑" panose="020B0503020204020204" pitchFamily="34" charset="-122"/>
                <a:ea typeface="微软雅黑" panose="020B0503020204020204" pitchFamily="34" charset="-122"/>
              </a:rPr>
              <a:t>改成形容词形式。</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本题考查代词，根据句意“一些人欢迎这个计划，因为他们认为该计划将使得道路变得更加安全”可知，用代词</a:t>
            </a:r>
            <a:r>
              <a:rPr lang="en-US" altLang="zh-CN" sz="2400" b="1" dirty="0">
                <a:latin typeface="微软雅黑" panose="020B0503020204020204" pitchFamily="34" charset="-122"/>
                <a:ea typeface="微软雅黑" panose="020B0503020204020204" pitchFamily="34" charset="-122"/>
              </a:rPr>
              <a:t>it</a:t>
            </a:r>
            <a:r>
              <a:rPr lang="zh-CN" altLang="en-US" sz="2400" b="1" dirty="0">
                <a:latin typeface="微软雅黑" panose="020B0503020204020204" pitchFamily="34" charset="-122"/>
                <a:ea typeface="微软雅黑" panose="020B0503020204020204" pitchFamily="34" charset="-122"/>
              </a:rPr>
              <a:t>代替</a:t>
            </a:r>
            <a:r>
              <a:rPr lang="en-US" altLang="zh-CN" sz="2400" b="1" dirty="0">
                <a:latin typeface="微软雅黑" panose="020B0503020204020204" pitchFamily="34" charset="-122"/>
                <a:ea typeface="微软雅黑" panose="020B0503020204020204" pitchFamily="34" charset="-122"/>
              </a:rPr>
              <a:t>the plan</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本题考查介词，固定搭配：</a:t>
            </a:r>
            <a:r>
              <a:rPr lang="en-US" altLang="zh-CN" sz="2400" b="1" dirty="0">
                <a:latin typeface="微软雅黑" panose="020B0503020204020204" pitchFamily="34" charset="-122"/>
                <a:ea typeface="微软雅黑" panose="020B0503020204020204" pitchFamily="34" charset="-122"/>
              </a:rPr>
              <a:t>not…at all</a:t>
            </a:r>
            <a:r>
              <a:rPr lang="zh-CN" altLang="en-US" sz="2400" b="1" dirty="0">
                <a:latin typeface="微软雅黑" panose="020B0503020204020204" pitchFamily="34" charset="-122"/>
                <a:ea typeface="微软雅黑" panose="020B0503020204020204" pitchFamily="34" charset="-122"/>
              </a:rPr>
              <a:t>意为“一点儿也不”。</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55.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本题考查介词，固定搭配：</a:t>
            </a:r>
            <a:r>
              <a:rPr lang="en-US" altLang="zh-CN" sz="2400" b="1" dirty="0">
                <a:latin typeface="微软雅黑" panose="020B0503020204020204" pitchFamily="34" charset="-122"/>
                <a:ea typeface="微软雅黑" panose="020B0503020204020204" pitchFamily="34" charset="-122"/>
              </a:rPr>
              <a:t>be convenient for sb.</a:t>
            </a:r>
            <a:r>
              <a:rPr lang="zh-CN" altLang="en-US" sz="2400" b="1" dirty="0">
                <a:latin typeface="微软雅黑" panose="020B0503020204020204" pitchFamily="34" charset="-122"/>
                <a:ea typeface="微软雅黑" panose="020B0503020204020204" pitchFamily="34" charset="-122"/>
              </a:rPr>
              <a:t>意为“对某人很方便”。</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747395" y="1626235"/>
            <a:ext cx="11069320" cy="3415030"/>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汤姆父亲的一名老师</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died of cancer.</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It’s difficult 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学好一门语言</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步行了半小时的路程后</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I felt exhausted.</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He 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把他的一生贡献给医疗事业</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这两个小孩没有一个人</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can understand me.</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436930" y="4012682"/>
            <a:ext cx="510193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Neither of the two children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1273735" y="2856049"/>
            <a:ext cx="477616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After half an hour’s walk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144725" y="2323157"/>
            <a:ext cx="39110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learn a language well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436930" y="1646444"/>
            <a:ext cx="547441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 teacher of Tom’s father’s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803663" y="3388969"/>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devoted his life to medical career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【写作内容】假设你是Mary，8月1日你去美国纽约参加了一个学校的暑期英语学习班，到校已经一周了。请你用英语给在中国的父母发一封电子邮件，告诉他们你在学校的生活与学习情况。</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lgn="r">
              <a:buNone/>
            </a:pPr>
            <a:r>
              <a:rPr lang="en-US" altLang="zh-CN" sz="2400" b="1" dirty="0">
                <a:latin typeface="微软雅黑" panose="020B0503020204020204" pitchFamily="34" charset="-122"/>
                <a:ea typeface="微软雅黑" panose="020B0503020204020204" pitchFamily="34" charset="-122"/>
              </a:rPr>
              <a:t>                                                                                             August 8th</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Dear dad and mum,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I’ve already been in America for a week. New York is a beautiful and modern city. We have English classes every morning. In the afternoon, we sometimes play games and sometimes go out for sports. My classmates come from different parts of the world, so I have to talk with them in English. I live a busy life every day, but I am very happy. Don’t worry about me.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like this school very much.</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Mary</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691495" y="4877435"/>
            <a:ext cx="1450340" cy="18446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So kind of you to help me with my English. </a:t>
            </a:r>
            <a:endParaRPr lang="en-US" altLang="zh-CN" sz="2800" b="1" dirty="0">
              <a:latin typeface="微软雅黑" panose="020B0503020204020204" pitchFamily="34" charset="-122"/>
              <a:ea typeface="微软雅黑" panose="020B0503020204020204" pitchFamily="34" charset="-122"/>
            </a:endParaRPr>
          </a:p>
          <a:p>
            <a:pPr indent="457200"/>
            <a:r>
              <a:rPr lang="en-US" altLang="zh-CN" sz="2800" b="1" dirty="0">
                <a:latin typeface="微软雅黑" panose="020B0503020204020204" pitchFamily="34" charset="-122"/>
                <a:ea typeface="微软雅黑" panose="020B0503020204020204" pitchFamily="34" charset="-122"/>
              </a:rPr>
              <a:t>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like it 			B. My pleasure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Never mind 		D. It’s my duty </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324689" y="150738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前面的句子说“你帮助我学习英语，你真是太好了”，说明说话人的感</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激之情，my pleasure常用来表明“我很荣幸；别客气”。never mind意为“没关系”，It’s my duty意为“这是我的职责”，I like it意为“我喜欢这样”，均与题意不符。故选B。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37468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Our teacher gave me __________ on learning English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yesterday.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an advice                            B. the advices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many advices                     D. some advice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advice是不可数名词，因此不能使用an、a修饰，也没有复数形式，故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选D。</a:t>
            </a:r>
            <a:endParaRPr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The man lying under the tree is __________ classmate.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Tom and John’s            B. Tom and John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Tom’s and John            D. Tom’s and John’s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在名词所有格中，共有的只使用一个’s，各自拥有的则各个名词后</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加’s。本题中的主语“躺在树下的男人”是单数，应该表达共有的含义，故选A。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Mr. Smith is a friend of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she              B. her            C. hers              D. </a:t>
            </a:r>
            <a:r>
              <a:rPr lang="en-US" altLang="zh-CN" sz="2400" b="1" dirty="0" err="1">
                <a:latin typeface="微软雅黑" panose="020B0503020204020204" pitchFamily="34" charset="-122"/>
                <a:ea typeface="微软雅黑" panose="020B0503020204020204" pitchFamily="34" charset="-122"/>
              </a:rPr>
              <a:t>her’s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这是对双重所有格的考查。of后使用名词性物主代词，故选C。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—How far is it from your home to your school?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—It’s about __________ walk.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20 minute             B. 20 minutes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20 minute’s        D. 20 minutes’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数字+名词，作定语时可使用’s或连字符，20分钟的表达是20 minutes，其所有格是在后面加’s，故选D。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Jack Booth is a __________ 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21-years-old                 B. 21 years’ old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21-year-old                   D. 21 year old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数字+名词，作定语时可使用’s或连字符。使用连字符时注意连字符连接的均使用单数，故选C。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There’s __________ cooking oil left in the house. Would you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go to the store and get__________?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little; some              B. few; any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a few; some             D. a little; any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a few/few修饰可数名词，a little/little修饰不可数名词；few/little表示几乎没有，a little/a few表示有一些。从本句的意思“家里没有油了，你可以去商店买一些吗”，表否定含义，油是不可数名词，因此用little，另外some在这表示委婉的请求，故选A。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We found __________ important __________ us to protect our 	     environment.</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it; of          B. it; for         C. this; for           D. that; of</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it作形式宾语，真正的宾语是to protect our environment；介词的用法表示“对我们来说”，用介词for，故选B。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don’t like this coat, could you please show me __________?</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other         B. another          C. the other              D. others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题意是“我不喜欢这件外套，能拿另一件给我看吗”，这里的另一件是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指三者以上的其中一件，因此用another，故选B。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Why not go out and have a picnic tomorrow, Mary?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but I have something important to do.</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Let’s go                       B. Yes, please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I’d love to                    D. All right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49336" y="1435464"/>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解析：前面的句子说“玛丽，明天为何不出去野餐呢”，根据回答“但是我有重要的事情做”，可知说话人想去但却不能去。故选</a:t>
            </a:r>
            <a:r>
              <a:rPr lang="en-US" altLang="zh-CN" sz="2400" dirty="0">
                <a:latin typeface="微软雅黑" panose="020B0503020204020204" pitchFamily="34" charset="-122"/>
                <a:ea typeface="微软雅黑" panose="020B0503020204020204" pitchFamily="34" charset="-122"/>
              </a:rPr>
              <a:t>C</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school is much larger than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My; their                    B. Their; ours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Ours; hers                  D. His; your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第一空后有school，应使用形容词性物主代词。第二空没有名词要使用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名词性物主代词，故选B。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weather in Guangzhou is much hotter than __________ in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Beijing.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it           B. one             C. that                  D. those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that用来代指前面所提到的天气，故选C。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名词、代词、数词</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5262245"/>
          </a:xfrm>
          <a:prstGeom prst="rect">
            <a:avLst/>
          </a:prstGeom>
          <a:noFill/>
        </p:spPr>
        <p:txBody>
          <a:bodyPr wrap="square" rtlCol="0">
            <a:spAutoFit/>
          </a:bodyPr>
          <a:lstStyle/>
          <a:p>
            <a:pPr algn="just"/>
            <a:r>
              <a:rPr lang="zh-CN" altLang="en-US" sz="2800" b="1" dirty="0">
                <a:latin typeface="Times New Roman" panose="02020603050405020304" pitchFamily="18" charset="0"/>
                <a:cs typeface="Times New Roman" panose="02020603050405020304" pitchFamily="18" charset="0"/>
              </a:rPr>
              <a:t>常考不可数名词</a:t>
            </a:r>
            <a:r>
              <a:rPr lang="zh-CN" altLang="en-US" sz="2800" dirty="0">
                <a:latin typeface="Times New Roman" panose="02020603050405020304" pitchFamily="18" charset="0"/>
                <a:cs typeface="Times New Roman" panose="02020603050405020304" pitchFamily="18" charset="0"/>
              </a:rPr>
              <a:t>：建议 </a:t>
            </a:r>
            <a:r>
              <a:rPr lang="en-US" altLang="zh-CN" sz="2800" dirty="0">
                <a:latin typeface="Times New Roman" panose="02020603050405020304" pitchFamily="18" charset="0"/>
                <a:cs typeface="Times New Roman" panose="02020603050405020304" pitchFamily="18" charset="0"/>
              </a:rPr>
              <a:t>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一些建议 </a:t>
            </a:r>
            <a:r>
              <a:rPr lang="en-US" altLang="zh-CN" sz="2800" dirty="0">
                <a:latin typeface="Times New Roman" panose="02020603050405020304" pitchFamily="18" charset="0"/>
                <a:cs typeface="Times New Roman" panose="02020603050405020304" pitchFamily="18" charset="0"/>
              </a:rPr>
              <a:t>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家具 </a:t>
            </a:r>
            <a:r>
              <a:rPr lang="en-US" altLang="zh-CN" sz="2800" dirty="0">
                <a:latin typeface="Times New Roman" panose="02020603050405020304" pitchFamily="18" charset="0"/>
                <a:cs typeface="Times New Roman" panose="02020603050405020304" pitchFamily="18" charset="0"/>
              </a:rPr>
              <a:t>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一套家具 </a:t>
            </a:r>
            <a:r>
              <a:rPr lang="en-US" altLang="zh-CN" sz="2800" dirty="0">
                <a:latin typeface="Times New Roman" panose="02020603050405020304" pitchFamily="18" charset="0"/>
                <a:cs typeface="Times New Roman" panose="02020603050405020304" pitchFamily="18" charset="0"/>
              </a:rPr>
              <a:t>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b="1" dirty="0">
                <a:latin typeface="Times New Roman" panose="02020603050405020304" pitchFamily="18" charset="0"/>
                <a:cs typeface="Times New Roman" panose="02020603050405020304" pitchFamily="18" charset="0"/>
              </a:rPr>
              <a:t>集体名词</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family</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class</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group</a:t>
            </a:r>
            <a:r>
              <a:rPr lang="zh-CN" altLang="en-US" sz="2800" dirty="0">
                <a:latin typeface="Times New Roman" panose="02020603050405020304" pitchFamily="18" charset="0"/>
                <a:cs typeface="Times New Roman" panose="02020603050405020304" pitchFamily="18" charset="0"/>
              </a:rPr>
              <a:t>等作主语，如看成整体，谓语用</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单数；如强 调该集体的成员，谓语用复数。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                    His family __________ (love) music very much.</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b="1" dirty="0">
                <a:latin typeface="Times New Roman" panose="02020603050405020304" pitchFamily="18" charset="0"/>
                <a:cs typeface="Times New Roman" panose="02020603050405020304" pitchFamily="18" charset="0"/>
              </a:rPr>
              <a:t>所有格：</a:t>
            </a:r>
            <a:r>
              <a:rPr lang="zh-CN" altLang="en-US" sz="2800" dirty="0">
                <a:latin typeface="Times New Roman" panose="02020603050405020304" pitchFamily="18" charset="0"/>
                <a:cs typeface="Times New Roman" panose="02020603050405020304" pitchFamily="18" charset="0"/>
              </a:rPr>
              <a:t>鲁迅的书 </a:t>
            </a:r>
            <a:r>
              <a:rPr lang="en-US" altLang="zh-CN" sz="2800" dirty="0">
                <a:latin typeface="Times New Roman" panose="02020603050405020304" pitchFamily="18" charset="0"/>
                <a:cs typeface="Times New Roman" panose="02020603050405020304" pitchFamily="18" charset="0"/>
              </a:rPr>
              <a:t>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桌子的一条腿 </a:t>
            </a:r>
            <a:r>
              <a:rPr lang="en-US" altLang="zh-CN" sz="2800" dirty="0">
                <a:latin typeface="Times New Roman" panose="02020603050405020304" pitchFamily="18" charset="0"/>
                <a:cs typeface="Times New Roman" panose="02020603050405020304" pitchFamily="18" charset="0"/>
              </a:rPr>
              <a:t>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我的一个哥哥 </a:t>
            </a:r>
            <a:r>
              <a:rPr lang="en-US" altLang="zh-CN" sz="2800" dirty="0">
                <a:latin typeface="Times New Roman" panose="02020603050405020304" pitchFamily="18" charset="0"/>
                <a:cs typeface="Times New Roman" panose="02020603050405020304" pitchFamily="18" charset="0"/>
              </a:rPr>
              <a:t>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我父母的一个朋友 </a:t>
            </a:r>
            <a:r>
              <a:rPr lang="en-US" altLang="zh-CN" sz="2800" dirty="0">
                <a:latin typeface="Times New Roman" panose="02020603050405020304" pitchFamily="18" charset="0"/>
                <a:cs typeface="Times New Roman" panose="02020603050405020304" pitchFamily="18" charset="0"/>
              </a:rPr>
              <a:t>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                李平和汤姆共用的房间 </a:t>
            </a:r>
            <a:r>
              <a:rPr lang="en-US" altLang="zh-CN" sz="2800" dirty="0">
                <a:latin typeface="Times New Roman" panose="02020603050405020304" pitchFamily="18" charset="0"/>
                <a:cs typeface="Times New Roman" panose="02020603050405020304" pitchFamily="18" charset="0"/>
              </a:rPr>
              <a:t>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197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一、名词</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843694" y="9603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573730"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advice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246670" y="1858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5573730" y="22487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set of furniture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523161" y="345789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love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148897" y="391304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Lu </a:t>
            </a:r>
            <a:r>
              <a:rPr lang="en-US" altLang="zh-CN" sz="2800" dirty="0" err="1">
                <a:solidFill>
                  <a:srgbClr val="C00000"/>
                </a:solidFill>
                <a:latin typeface="Times New Roman" panose="02020603050405020304" pitchFamily="18" charset="0"/>
                <a:cs typeface="Times New Roman" panose="02020603050405020304" pitchFamily="18" charset="0"/>
              </a:rPr>
              <a:t>Xun’s</a:t>
            </a:r>
            <a:r>
              <a:rPr lang="en-US" altLang="zh-CN" sz="2800" dirty="0">
                <a:solidFill>
                  <a:srgbClr val="C00000"/>
                </a:solidFill>
                <a:latin typeface="Times New Roman" panose="02020603050405020304" pitchFamily="18" charset="0"/>
                <a:cs typeface="Times New Roman" panose="02020603050405020304" pitchFamily="18" charset="0"/>
              </a:rPr>
              <a:t> book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785395" y="4348631"/>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leg of the desk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843694" y="479904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brother of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5574117" y="520001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friend of my parents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6248949" y="5685793"/>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 Ping and Tom’s room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二分之一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五分之三 </a:t>
            </a:r>
            <a:r>
              <a:rPr lang="en-US" altLang="zh-CN" sz="2800" dirty="0">
                <a:latin typeface="Times New Roman" panose="02020603050405020304" pitchFamily="18" charset="0"/>
                <a:cs typeface="Times New Roman" panose="02020603050405020304" pitchFamily="18" charset="0"/>
              </a:rPr>
              <a:t>______________________________________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三点半 </a:t>
            </a:r>
            <a:r>
              <a:rPr lang="en-US" altLang="zh-CN" sz="2800" dirty="0">
                <a:latin typeface="Times New Roman" panose="02020603050405020304" pitchFamily="18" charset="0"/>
                <a:cs typeface="Times New Roman" panose="02020603050405020304" pitchFamily="18" charset="0"/>
              </a:rPr>
              <a:t>________________________________________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四点差一刻 </a:t>
            </a:r>
            <a:r>
              <a:rPr lang="en-US" altLang="zh-CN" sz="2800" dirty="0">
                <a:latin typeface="Times New Roman" panose="02020603050405020304" pitchFamily="18" charset="0"/>
                <a:cs typeface="Times New Roman" panose="02020603050405020304" pitchFamily="18" charset="0"/>
              </a:rPr>
              <a:t>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5</a:t>
            </a:r>
            <a:r>
              <a:rPr lang="zh-CN" altLang="en-US" sz="2800" dirty="0">
                <a:latin typeface="Times New Roman" panose="02020603050405020304" pitchFamily="18" charset="0"/>
                <a:cs typeface="Times New Roman" panose="02020603050405020304" pitchFamily="18" charset="0"/>
              </a:rPr>
              <a:t>岁的时候 </a:t>
            </a:r>
            <a:r>
              <a:rPr lang="en-US" altLang="zh-CN" sz="2800" dirty="0">
                <a:latin typeface="Times New Roman" panose="02020603050405020304" pitchFamily="18" charset="0"/>
                <a:cs typeface="Times New Roman" panose="02020603050405020304" pitchFamily="18" charset="0"/>
              </a:rPr>
              <a:t>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在我五十几岁的时候 </a:t>
            </a:r>
            <a:r>
              <a:rPr lang="en-US" altLang="zh-CN" sz="2800" dirty="0">
                <a:latin typeface="Times New Roman" panose="02020603050405020304" pitchFamily="18" charset="0"/>
                <a:cs typeface="Times New Roman" panose="02020603050405020304" pitchFamily="18" charset="0"/>
              </a:rPr>
              <a:t>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一篇两千字的作文 </a:t>
            </a:r>
            <a:r>
              <a:rPr lang="en-US" altLang="zh-CN" sz="2800" dirty="0">
                <a:latin typeface="Times New Roman" panose="02020603050405020304" pitchFamily="18" charset="0"/>
                <a:cs typeface="Times New Roman" panose="02020603050405020304" pitchFamily="18" charset="0"/>
              </a:rPr>
              <a:t>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三十分钟的路程 </a:t>
            </a:r>
            <a:r>
              <a:rPr lang="en-US" altLang="zh-CN" sz="2800" dirty="0">
                <a:latin typeface="Times New Roman" panose="02020603050405020304" pitchFamily="18" charset="0"/>
                <a:cs typeface="Times New Roman" panose="02020603050405020304" pitchFamily="18" charset="0"/>
              </a:rPr>
              <a:t>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二、数词</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942117" y="101207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half</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738062" y="1448323"/>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fifths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896741" y="18263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half past three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159303" y="219716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quarter to four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775733" y="2655954"/>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the age of 5</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4384209" y="312185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my fifties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49046" y="3534693"/>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 two-thousand-word composition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4266628" y="399122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thirty minutes’ walk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a number of</a:t>
            </a:r>
            <a:r>
              <a:rPr lang="zh-CN" altLang="en-US" sz="2800" dirty="0">
                <a:latin typeface="Times New Roman" panose="02020603050405020304" pitchFamily="18" charset="0"/>
                <a:cs typeface="Times New Roman" panose="02020603050405020304" pitchFamily="18" charset="0"/>
              </a:rPr>
              <a:t>（许多）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谓语（复数）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number of</a:t>
            </a:r>
            <a:r>
              <a:rPr lang="zh-CN" altLang="en-US" sz="2800" dirty="0">
                <a:latin typeface="Times New Roman" panose="02020603050405020304" pitchFamily="18" charset="0"/>
                <a:cs typeface="Times New Roman" panose="02020603050405020304" pitchFamily="18" charset="0"/>
              </a:rPr>
              <a:t>（</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的数量）</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可数名词复数</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large amount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great deal of</a:t>
            </a:r>
            <a:r>
              <a:rPr lang="zh-CN" altLang="en-US" sz="2800" dirty="0">
                <a:latin typeface="Times New Roman" panose="02020603050405020304" pitchFamily="18" charset="0"/>
                <a:cs typeface="Times New Roman" panose="02020603050405020304" pitchFamily="18" charset="0"/>
              </a:rPr>
              <a:t>（大量的）</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不可数名词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谓语（单数）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 teachers __________ from Guangdong.</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 A great number of; comes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B. The number of; come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A great deal of; comes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D. A number of; come</a:t>
            </a:r>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1698943" y="2680518"/>
            <a:ext cx="72575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4646295"/>
          </a:xfrm>
          <a:prstGeom prst="rect">
            <a:avLst/>
          </a:prstGeom>
          <a:noFill/>
        </p:spPr>
        <p:txBody>
          <a:bodyPr wrap="square" rtlCol="0">
            <a:spAutoFit/>
          </a:bodyPr>
          <a:lstStyle/>
          <a:p>
            <a:pPr algn="just"/>
            <a:r>
              <a:rPr lang="en-US" altLang="zh-CN" sz="2800" b="1" dirty="0">
                <a:latin typeface="Times New Roman" panose="02020603050405020304" pitchFamily="18" charset="0"/>
                <a:cs typeface="Times New Roman" panose="02020603050405020304" pitchFamily="18" charset="0"/>
              </a:rPr>
              <a:t>few / a few / little / a little / some / any / something / anything</a:t>
            </a:r>
            <a:endParaRPr lang="en-US" altLang="zh-CN" sz="2800" b="1"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几个朋友 </a:t>
            </a:r>
            <a:r>
              <a:rPr lang="en-US" altLang="zh-CN" sz="2800" dirty="0">
                <a:latin typeface="Times New Roman" panose="02020603050405020304" pitchFamily="18" charset="0"/>
                <a:cs typeface="Times New Roman" panose="02020603050405020304" pitchFamily="18" charset="0"/>
              </a:rPr>
              <a:t>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几乎没有时间 </a:t>
            </a:r>
            <a:r>
              <a:rPr lang="en-US" altLang="zh-CN" sz="2800" dirty="0">
                <a:latin typeface="Times New Roman" panose="02020603050405020304" pitchFamily="18" charset="0"/>
                <a:cs typeface="Times New Roman" panose="02020603050405020304" pitchFamily="18" charset="0"/>
              </a:rPr>
              <a:t>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一些水 </a:t>
            </a:r>
            <a:r>
              <a:rPr lang="en-US" altLang="zh-CN" sz="2800" dirty="0">
                <a:latin typeface="Times New Roman" panose="02020603050405020304" pitchFamily="18" charset="0"/>
                <a:cs typeface="Times New Roman" panose="02020603050405020304" pitchFamily="18" charset="0"/>
              </a:rPr>
              <a:t>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一些重要的事 </a:t>
            </a:r>
            <a:r>
              <a:rPr lang="en-US" altLang="zh-CN" sz="2800" dirty="0">
                <a:latin typeface="Times New Roman" panose="02020603050405020304" pitchFamily="18" charset="0"/>
                <a:cs typeface="Times New Roman" panose="02020603050405020304" pitchFamily="18" charset="0"/>
              </a:rPr>
              <a:t>______________________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another two weeks = two other/more weeks </a:t>
            </a:r>
            <a:r>
              <a:rPr lang="zh-CN" altLang="en-US" sz="2800" dirty="0">
                <a:latin typeface="Times New Roman" panose="02020603050405020304" pitchFamily="18" charset="0"/>
                <a:cs typeface="Times New Roman" panose="02020603050405020304" pitchFamily="18" charset="0"/>
              </a:rPr>
              <a:t>另外两周（</a:t>
            </a:r>
            <a:r>
              <a:rPr lang="en-US" altLang="zh-CN" sz="2800" dirty="0">
                <a:latin typeface="Times New Roman" panose="02020603050405020304" pitchFamily="18" charset="0"/>
                <a:cs typeface="Times New Roman" panose="02020603050405020304" pitchFamily="18" charset="0"/>
              </a:rPr>
              <a:t>another</a:t>
            </a:r>
            <a:r>
              <a:rPr lang="zh-CN" altLang="en-US" sz="2800" dirty="0">
                <a:latin typeface="Times New Roman" panose="02020603050405020304" pitchFamily="18" charset="0"/>
                <a:cs typeface="Times New Roman" panose="02020603050405020304" pitchFamily="18" charset="0"/>
              </a:rPr>
              <a:t>在数词前，</a:t>
            </a:r>
            <a:r>
              <a:rPr lang="en-US" altLang="zh-CN" sz="2800" dirty="0">
                <a:latin typeface="Times New Roman" panose="02020603050405020304" pitchFamily="18" charset="0"/>
                <a:cs typeface="Times New Roman" panose="02020603050405020304" pitchFamily="18" charset="0"/>
              </a:rPr>
              <a:t>more</a:t>
            </a:r>
            <a:r>
              <a:rPr lang="zh-CN" altLang="en-US" sz="2800" dirty="0">
                <a:latin typeface="Times New Roman" panose="02020603050405020304" pitchFamily="18" charset="0"/>
                <a:cs typeface="Times New Roman" panose="02020603050405020304" pitchFamily="18" charset="0"/>
              </a:rPr>
              <a:t>在数词后）。</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b="1" dirty="0">
                <a:latin typeface="Times New Roman" panose="02020603050405020304" pitchFamily="18" charset="0"/>
                <a:cs typeface="Times New Roman" panose="02020603050405020304" pitchFamily="18" charset="0"/>
              </a:rPr>
              <a:t>it</a:t>
            </a:r>
            <a:r>
              <a:rPr lang="zh-CN" altLang="en-US" sz="2800" b="1" dirty="0">
                <a:latin typeface="Times New Roman" panose="02020603050405020304" pitchFamily="18" charset="0"/>
                <a:cs typeface="Times New Roman" panose="02020603050405020304" pitchFamily="18" charset="0"/>
              </a:rPr>
              <a:t>用法</a:t>
            </a:r>
            <a:endParaRPr lang="en-US" altLang="zh-CN" sz="2800" b="1"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强调句：</a:t>
            </a:r>
            <a:r>
              <a:rPr lang="en-US" altLang="zh-CN" sz="2400" dirty="0" err="1">
                <a:latin typeface="Times New Roman" panose="02020603050405020304" pitchFamily="18" charset="0"/>
                <a:cs typeface="Times New Roman" panose="02020603050405020304" pitchFamily="18" charset="0"/>
              </a:rPr>
              <a:t>It+is</a:t>
            </a:r>
            <a:r>
              <a:rPr lang="en-US" altLang="zh-CN" sz="2400" dirty="0">
                <a:latin typeface="Times New Roman" panose="02020603050405020304" pitchFamily="18" charset="0"/>
                <a:cs typeface="Times New Roman" panose="02020603050405020304" pitchFamily="18" charset="0"/>
              </a:rPr>
              <a:t>/was+</a:t>
            </a:r>
            <a:r>
              <a:rPr lang="zh-CN" altLang="en-US" sz="2400" dirty="0">
                <a:latin typeface="Times New Roman" panose="02020603050405020304" pitchFamily="18" charset="0"/>
                <a:cs typeface="Times New Roman" panose="02020603050405020304" pitchFamily="18" charset="0"/>
              </a:rPr>
              <a:t>被强调部分（除了谓语）</a:t>
            </a:r>
            <a:r>
              <a:rPr lang="en-US" altLang="zh-CN" sz="2400" dirty="0">
                <a:latin typeface="Times New Roman" panose="02020603050405020304" pitchFamily="18" charset="0"/>
                <a:cs typeface="Times New Roman" panose="02020603050405020304" pitchFamily="18" charset="0"/>
              </a:rPr>
              <a:t>+that/who+</a:t>
            </a:r>
            <a:r>
              <a:rPr lang="zh-CN" altLang="en-US" sz="2400" dirty="0">
                <a:latin typeface="Times New Roman" panose="02020603050405020304" pitchFamily="18" charset="0"/>
                <a:cs typeface="Times New Roman" panose="02020603050405020304" pitchFamily="18" charset="0"/>
              </a:rPr>
              <a:t>句子其余成分</a:t>
            </a:r>
            <a:endParaRPr lang="zh-CN" altLang="en-US"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 __________________ called this morning. (</a:t>
            </a:r>
            <a:r>
              <a:rPr lang="zh-CN" altLang="en-US" sz="2400" dirty="0">
                <a:latin typeface="Times New Roman" panose="02020603050405020304" pitchFamily="18" charset="0"/>
                <a:cs typeface="Times New Roman" panose="02020603050405020304" pitchFamily="18" charset="0"/>
              </a:rPr>
              <a:t>是珍妮今天上午打来电话。</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 was a parcel __________________________. (</a:t>
            </a:r>
            <a:r>
              <a:rPr lang="zh-CN" altLang="en-US" sz="2400" dirty="0">
                <a:latin typeface="Times New Roman" panose="02020603050405020304" pitchFamily="18" charset="0"/>
                <a:cs typeface="Times New Roman" panose="02020603050405020304" pitchFamily="18" charset="0"/>
              </a:rPr>
              <a:t>她带给他的是一个包裹。</a:t>
            </a:r>
            <a:r>
              <a:rPr lang="en-US" altLang="zh-CN"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三、代词</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347644" y="142062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 few friends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97780" y="1858159"/>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little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738062" y="2280732"/>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 water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497780" y="2672723"/>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571376" y="4676236"/>
            <a:ext cx="281283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was Jenny who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097083" y="50811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that she brought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3539430"/>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形式主语：</a:t>
            </a:r>
            <a:r>
              <a:rPr lang="en-US" altLang="zh-CN" sz="2800" dirty="0">
                <a:latin typeface="Times New Roman" panose="02020603050405020304" pitchFamily="18" charset="0"/>
                <a:cs typeface="Times New Roman" panose="02020603050405020304" pitchFamily="18" charset="0"/>
              </a:rPr>
              <a:t>It </a:t>
            </a:r>
            <a:r>
              <a:rPr lang="en-US" altLang="zh-CN" sz="2800" dirty="0" err="1">
                <a:latin typeface="Times New Roman" panose="02020603050405020304" pitchFamily="18" charset="0"/>
                <a:cs typeface="Times New Roman" panose="02020603050405020304" pitchFamily="18" charset="0"/>
              </a:rPr>
              <a:t>is+</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但 </a:t>
            </a:r>
            <a:r>
              <a:rPr lang="en-US" altLang="zh-CN" sz="2800" dirty="0">
                <a:latin typeface="Times New Roman" panose="02020603050405020304" pitchFamily="18" charset="0"/>
                <a:cs typeface="Times New Roman" panose="02020603050405020304" pitchFamily="18" charset="0"/>
              </a:rPr>
              <a:t>It’s no good/use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difficult __________________. (</a:t>
            </a:r>
            <a:r>
              <a:rPr lang="zh-CN" altLang="en-US" sz="2800" dirty="0">
                <a:latin typeface="Times New Roman" panose="02020603050405020304" pitchFamily="18" charset="0"/>
                <a:cs typeface="Times New Roman" panose="02020603050405020304" pitchFamily="18" charset="0"/>
              </a:rPr>
              <a:t>写这篇文章很难。</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for me to call again? (</a:t>
            </a:r>
            <a:r>
              <a:rPr lang="zh-CN" altLang="en-US" sz="2800" dirty="0">
                <a:latin typeface="Times New Roman" panose="02020603050405020304" pitchFamily="18" charset="0"/>
                <a:cs typeface="Times New Roman" panose="02020603050405020304" pitchFamily="18" charset="0"/>
              </a:rPr>
              <a:t>什么时候我再给你打电话合适？</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no use __________________. (</a:t>
            </a:r>
            <a:r>
              <a:rPr lang="zh-CN" altLang="en-US" sz="2800" dirty="0">
                <a:latin typeface="Times New Roman" panose="02020603050405020304" pitchFamily="18" charset="0"/>
                <a:cs typeface="Times New Roman" panose="02020603050405020304" pitchFamily="18" charset="0"/>
              </a:rPr>
              <a:t>这么早去那里没有用。</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形式宾语：</a:t>
            </a:r>
            <a:r>
              <a:rPr lang="en-US" altLang="zh-CN" sz="2800" dirty="0">
                <a:latin typeface="Times New Roman" panose="02020603050405020304" pitchFamily="18" charset="0"/>
                <a:cs typeface="Times New Roman" panose="02020603050405020304" pitchFamily="18" charset="0"/>
              </a:rPr>
              <a:t>sb. find/</a:t>
            </a:r>
            <a:r>
              <a:rPr lang="en-US" altLang="zh-CN" sz="2800" dirty="0" err="1">
                <a:latin typeface="Times New Roman" panose="02020603050405020304" pitchFamily="18" charset="0"/>
                <a:cs typeface="Times New Roman" panose="02020603050405020304" pitchFamily="18" charset="0"/>
              </a:rPr>
              <a:t>think+it+</a:t>
            </a:r>
            <a:r>
              <a:rPr lang="en-US" altLang="zh-CN" sz="2800" i="1" dirty="0" err="1">
                <a:latin typeface="Times New Roman" panose="02020603050405020304" pitchFamily="18" charset="0"/>
                <a:cs typeface="Times New Roman" panose="02020603050405020304" pitchFamily="18" charset="0"/>
              </a:rPr>
              <a:t>adj</a:t>
            </a:r>
            <a:r>
              <a:rPr lang="en-US" altLang="zh-CN" sz="2800" dirty="0">
                <a:latin typeface="Times New Roman" panose="02020603050405020304" pitchFamily="18" charset="0"/>
                <a:cs typeface="Times New Roman" panose="02020603050405020304" pitchFamily="18" charset="0"/>
              </a:rPr>
              <a:t>./</a:t>
            </a:r>
            <a:r>
              <a:rPr lang="en-US" altLang="zh-CN" sz="2800" i="1" dirty="0" err="1">
                <a:latin typeface="Times New Roman" panose="02020603050405020304" pitchFamily="18" charset="0"/>
                <a:cs typeface="Times New Roman" panose="02020603050405020304" pitchFamily="18" charset="0"/>
              </a:rPr>
              <a:t>n</a:t>
            </a:r>
            <a:r>
              <a:rPr lang="en-US" altLang="zh-CN" sz="2800" dirty="0" err="1">
                <a:latin typeface="Times New Roman" panose="02020603050405020304" pitchFamily="18" charset="0"/>
                <a:cs typeface="Times New Roman" panose="02020603050405020304" pitchFamily="18" charset="0"/>
              </a:rPr>
              <a:t>.+to</a:t>
            </a:r>
            <a:r>
              <a:rPr lang="en-US" altLang="zh-CN" sz="2800" dirty="0">
                <a:latin typeface="Times New Roman" panose="02020603050405020304" pitchFamily="18" charset="0"/>
                <a:cs typeface="Times New Roman" panose="02020603050405020304" pitchFamily="18" charset="0"/>
              </a:rPr>
              <a:t>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_______________________ to explain to him what happened. (</a:t>
            </a:r>
            <a:r>
              <a:rPr lang="zh-CN" altLang="en-US" sz="2800" dirty="0">
                <a:latin typeface="Times New Roman" panose="02020603050405020304" pitchFamily="18" charset="0"/>
                <a:cs typeface="Times New Roman" panose="02020603050405020304" pitchFamily="18" charset="0"/>
              </a:rPr>
              <a:t>我觉得向他解释清楚发生了什么事很困难。</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3178423" y="141317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write the article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112538" y="184401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is it convenient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929845" y="2705697"/>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going there so early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1847350" y="3530010"/>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found it very difficult</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Hi, Jane!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Not bad, thanks.</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Where were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How was your summer holiday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Can I help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Did you see the film</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321282" y="922605"/>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解析：根据回答“还不差，谢谢”，可知说话人询问她“暑假过得怎么样”。故选</a:t>
            </a:r>
            <a:r>
              <a:rPr lang="en-US" altLang="zh-CN" sz="2400" dirty="0">
                <a:latin typeface="微软雅黑" panose="020B0503020204020204" pitchFamily="34" charset="-122"/>
                <a:ea typeface="微软雅黑" panose="020B0503020204020204" pitchFamily="34" charset="-122"/>
              </a:rPr>
              <a:t>B</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Hi, my name is Johnson, and I’m from America.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Johnson. My name is Ivy. I’m from Russia.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Nice to meet you           B. Thank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think so                         D. You are right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59610" y="1426038"/>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30997"/>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解析：前面的句子说“嗨！我叫约翰逊，来自美国”，可知</a:t>
            </a:r>
            <a:r>
              <a:rPr lang="en-US" altLang="zh-CN" sz="2400" dirty="0">
                <a:latin typeface="微软雅黑" panose="020B0503020204020204" pitchFamily="34" charset="-122"/>
                <a:ea typeface="微软雅黑" panose="020B0503020204020204" pitchFamily="34" charset="-122"/>
              </a:rPr>
              <a:t>Johnson</a:t>
            </a:r>
            <a:r>
              <a:rPr lang="zh-CN" altLang="en-US" sz="2400" dirty="0">
                <a:latin typeface="微软雅黑" panose="020B0503020204020204" pitchFamily="34" charset="-122"/>
                <a:ea typeface="微软雅黑" panose="020B0503020204020204" pitchFamily="34" charset="-122"/>
              </a:rPr>
              <a:t>在进行自我介绍，所以，说话人应该要表达“很高兴认识你”。故选</a:t>
            </a:r>
            <a:r>
              <a:rPr lang="en-US" altLang="zh-CN" sz="2400" dirty="0">
                <a:latin typeface="微软雅黑" panose="020B0503020204020204" pitchFamily="34" charset="-122"/>
                <a:ea typeface="微软雅黑" panose="020B0503020204020204" pitchFamily="34" charset="-122"/>
              </a:rPr>
              <a:t>A</a:t>
            </a:r>
            <a:r>
              <a:rPr lang="zh-CN" altLang="en-US" sz="2400"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 name="commondata" val="eyJoZGlkIjoiZDA1Yjk0MjM1Yjg1MzI1YTQzNzk5OTA3OGMzYTFkNTQ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23526</Words>
  <Application>WPS 演示</Application>
  <PresentationFormat>宽屏</PresentationFormat>
  <Paragraphs>1065</Paragraphs>
  <Slides>78</Slides>
  <Notes>12</Notes>
  <HiddenSlides>9</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78</vt:i4>
      </vt:variant>
    </vt:vector>
  </HeadingPairs>
  <TitlesOfParts>
    <vt:vector size="92"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1043</cp:revision>
  <dcterms:created xsi:type="dcterms:W3CDTF">2016-10-04T09:02:00Z</dcterms:created>
  <dcterms:modified xsi:type="dcterms:W3CDTF">2024-06-14T06:33:23Z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B08F4ACB6BD64B0CBB29D37F0ABFAED9</vt:lpwstr>
  </property>
</Properties>
</file>