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7"/>
  </p:handoutMasterIdLst>
  <p:sldIdLst>
    <p:sldId id="869" r:id="rId3"/>
    <p:sldId id="781" r:id="rId5"/>
    <p:sldId id="946" r:id="rId6"/>
    <p:sldId id="943" r:id="rId7"/>
    <p:sldId id="1086" r:id="rId8"/>
    <p:sldId id="1087" r:id="rId9"/>
    <p:sldId id="1088" r:id="rId10"/>
    <p:sldId id="1089" r:id="rId11"/>
    <p:sldId id="1090" r:id="rId12"/>
    <p:sldId id="1091" r:id="rId13"/>
    <p:sldId id="944" r:id="rId14"/>
    <p:sldId id="1093" r:id="rId15"/>
    <p:sldId id="1094" r:id="rId16"/>
    <p:sldId id="1095" r:id="rId17"/>
    <p:sldId id="1096" r:id="rId18"/>
    <p:sldId id="1097" r:id="rId19"/>
    <p:sldId id="1098" r:id="rId20"/>
    <p:sldId id="1099" r:id="rId21"/>
    <p:sldId id="1100" r:id="rId22"/>
    <p:sldId id="1101" r:id="rId23"/>
    <p:sldId id="1102" r:id="rId24"/>
    <p:sldId id="1114" r:id="rId25"/>
    <p:sldId id="945" r:id="rId26"/>
    <p:sldId id="1117" r:id="rId27"/>
    <p:sldId id="1116" r:id="rId28"/>
    <p:sldId id="1118" r:id="rId29"/>
    <p:sldId id="1119" r:id="rId30"/>
    <p:sldId id="1120" r:id="rId31"/>
    <p:sldId id="1123" r:id="rId32"/>
    <p:sldId id="1124" r:id="rId33"/>
    <p:sldId id="1125" r:id="rId34"/>
    <p:sldId id="1115" r:id="rId35"/>
    <p:sldId id="1126" r:id="rId36"/>
    <p:sldId id="1127" r:id="rId37"/>
    <p:sldId id="1128" r:id="rId38"/>
    <p:sldId id="1129" r:id="rId39"/>
    <p:sldId id="1130" r:id="rId40"/>
    <p:sldId id="1131" r:id="rId41"/>
    <p:sldId id="1132" r:id="rId42"/>
    <p:sldId id="1133" r:id="rId43"/>
    <p:sldId id="1134" r:id="rId44"/>
    <p:sldId id="1135" r:id="rId45"/>
    <p:sldId id="1136" r:id="rId46"/>
    <p:sldId id="1137" r:id="rId47"/>
    <p:sldId id="1162" r:id="rId48"/>
    <p:sldId id="1139" r:id="rId49"/>
    <p:sldId id="1140" r:id="rId50"/>
    <p:sldId id="947" r:id="rId51"/>
    <p:sldId id="1144" r:id="rId52"/>
    <p:sldId id="1145" r:id="rId53"/>
    <p:sldId id="1146" r:id="rId54"/>
    <p:sldId id="1147" r:id="rId55"/>
    <p:sldId id="1148" r:id="rId56"/>
    <p:sldId id="1149" r:id="rId57"/>
    <p:sldId id="979" r:id="rId58"/>
    <p:sldId id="1150" r:id="rId59"/>
    <p:sldId id="1151" r:id="rId60"/>
    <p:sldId id="1193" r:id="rId61"/>
    <p:sldId id="1182" r:id="rId62"/>
    <p:sldId id="1183" r:id="rId63"/>
    <p:sldId id="1184" r:id="rId64"/>
    <p:sldId id="1185" r:id="rId65"/>
    <p:sldId id="1186" r:id="rId66"/>
    <p:sldId id="1187" r:id="rId67"/>
    <p:sldId id="1188" r:id="rId68"/>
    <p:sldId id="1189" r:id="rId69"/>
    <p:sldId id="1190" r:id="rId70"/>
    <p:sldId id="1191" r:id="rId71"/>
    <p:sldId id="1192" r:id="rId72"/>
    <p:sldId id="1152" r:id="rId73"/>
    <p:sldId id="1153" r:id="rId74"/>
    <p:sldId id="1159" r:id="rId75"/>
    <p:sldId id="935" r:id="rId76"/>
  </p:sldIdLst>
  <p:sldSz cx="12192000" cy="6858000"/>
  <p:notesSz cx="6858000" cy="9144000"/>
  <p:custDataLst>
    <p:tags r:id="rId8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62"/>
            <p14:sldId id="1139"/>
            <p14:sldId id="1140"/>
            <p14:sldId id="947"/>
            <p14:sldId id="1144"/>
            <p14:sldId id="1145"/>
            <p14:sldId id="1146"/>
            <p14:sldId id="1147"/>
            <p14:sldId id="1148"/>
            <p14:sldId id="1149"/>
            <p14:sldId id="979"/>
            <p14:sldId id="1150"/>
            <p14:sldId id="1151"/>
            <p14:sldId id="1193"/>
            <p14:sldId id="1182"/>
            <p14:sldId id="1183"/>
            <p14:sldId id="1184"/>
            <p14:sldId id="1185"/>
            <p14:sldId id="1186"/>
            <p14:sldId id="1187"/>
            <p14:sldId id="1188"/>
            <p14:sldId id="1189"/>
            <p14:sldId id="1190"/>
            <p14:sldId id="1191"/>
            <p14:sldId id="1192"/>
            <p14:sldId id="1152"/>
            <p14:sldId id="1153"/>
            <p14:sldId id="1159"/>
            <p14:sldId id="935"/>
          </p14:sldIdLst>
        </p14:section>
      </p14:sectionLst>
    </p:ext>
    <p:ext uri="{EFAFB233-063F-42B5-8137-9DF3F51BA10A}">
      <p15:sldGuideLst xmlns:p15="http://schemas.microsoft.com/office/powerpoint/2012/main">
        <p15:guide id="1" orient="horz" pos="2097" userDrawn="1">
          <p15:clr>
            <a:srgbClr val="A4A3A4"/>
          </p15:clr>
        </p15:guide>
        <p15:guide id="2" pos="646" userDrawn="1">
          <p15:clr>
            <a:srgbClr val="A4A3A4"/>
          </p15:clr>
        </p15:guide>
        <p15:guide id="3" pos="7094" userDrawn="1">
          <p15:clr>
            <a:srgbClr val="A4A3A4"/>
          </p15:clr>
        </p15:guide>
        <p15:guide id="4"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96763" autoAdjust="0"/>
  </p:normalViewPr>
  <p:slideViewPr>
    <p:cSldViewPr snapToGrid="0" showGuides="1">
      <p:cViewPr varScale="1">
        <p:scale>
          <a:sx n="59" d="100"/>
          <a:sy n="59" d="100"/>
        </p:scale>
        <p:origin x="108" y="1020"/>
      </p:cViewPr>
      <p:guideLst>
        <p:guide orient="horz" pos="2097"/>
        <p:guide pos="646"/>
        <p:guide pos="7094"/>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2" Type="http://schemas.openxmlformats.org/officeDocument/2006/relationships/tags" Target="tags/tag43.xml"/><Relationship Id="rId81" Type="http://schemas.openxmlformats.org/officeDocument/2006/relationships/commentAuthors" Target="commentAuthors.xml"/><Relationship Id="rId80" Type="http://schemas.openxmlformats.org/officeDocument/2006/relationships/tableStyles" Target="tableStyles.xml"/><Relationship Id="rId8" Type="http://schemas.openxmlformats.org/officeDocument/2006/relationships/slide" Target="slides/slide5.xml"/><Relationship Id="rId79" Type="http://schemas.openxmlformats.org/officeDocument/2006/relationships/viewProps" Target="viewProps.xml"/><Relationship Id="rId78" Type="http://schemas.openxmlformats.org/officeDocument/2006/relationships/presProps" Target="presProps.xml"/><Relationship Id="rId77" Type="http://schemas.openxmlformats.org/officeDocument/2006/relationships/handoutMaster" Target="handoutMasters/handoutMaster1.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3" Type="http://schemas.openxmlformats.org/officeDocument/2006/relationships/theme" Target="../theme/theme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9" Type="http://schemas.openxmlformats.org/officeDocument/2006/relationships/image" Target="../media/image4.emf"/><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slide" Target="slide3.xml"/><Relationship Id="rId5" Type="http://schemas.openxmlformats.org/officeDocument/2006/relationships/tags" Target="../tags/tag6.xml"/><Relationship Id="rId4" Type="http://schemas.openxmlformats.org/officeDocument/2006/relationships/slide" Target="slide4.xml"/><Relationship Id="rId33" Type="http://schemas.openxmlformats.org/officeDocument/2006/relationships/notesSlide" Target="../notesSlides/notesSlide2.xml"/><Relationship Id="rId32" Type="http://schemas.openxmlformats.org/officeDocument/2006/relationships/slideLayout" Target="../slideLayouts/slideLayout13.xml"/><Relationship Id="rId31" Type="http://schemas.openxmlformats.org/officeDocument/2006/relationships/tags" Target="../tags/tag22.xml"/><Relationship Id="rId30" Type="http://schemas.openxmlformats.org/officeDocument/2006/relationships/slide" Target="slide70.xml"/><Relationship Id="rId3" Type="http://schemas.openxmlformats.org/officeDocument/2006/relationships/tags" Target="../tags/tag5.xml"/><Relationship Id="rId29" Type="http://schemas.openxmlformats.org/officeDocument/2006/relationships/tags" Target="../tags/tag21.xml"/><Relationship Id="rId28" Type="http://schemas.openxmlformats.org/officeDocument/2006/relationships/tags" Target="../tags/tag20.xml"/><Relationship Id="rId27" Type="http://schemas.openxmlformats.org/officeDocument/2006/relationships/tags" Target="../tags/tag19.xml"/><Relationship Id="rId26" Type="http://schemas.openxmlformats.org/officeDocument/2006/relationships/slide" Target="slide58.xml"/><Relationship Id="rId25" Type="http://schemas.openxmlformats.org/officeDocument/2006/relationships/slide" Target="slide55.xml"/><Relationship Id="rId24" Type="http://schemas.openxmlformats.org/officeDocument/2006/relationships/slide" Target="slide53.xml"/><Relationship Id="rId23" Type="http://schemas.openxmlformats.org/officeDocument/2006/relationships/slide" Target="slide29.xml"/><Relationship Id="rId22" Type="http://schemas.openxmlformats.org/officeDocument/2006/relationships/slide" Target="slide48.xml"/><Relationship Id="rId21" Type="http://schemas.openxmlformats.org/officeDocument/2006/relationships/tags" Target="../tags/tag18.xml"/><Relationship Id="rId20" Type="http://schemas.openxmlformats.org/officeDocument/2006/relationships/slide" Target="slide22.xml"/><Relationship Id="rId2" Type="http://schemas.openxmlformats.org/officeDocument/2006/relationships/tags" Target="../tags/tag4.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slide" Target="slide10.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4.xml"/><Relationship Id="rId1" Type="http://schemas.openxmlformats.org/officeDocument/2006/relationships/slide" Target="slide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6.xml"/><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8.xml"/><Relationship Id="rId1" Type="http://schemas.openxmlformats.org/officeDocument/2006/relationships/slide" Target="slide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8.xml"/><Relationship Id="rId7" Type="http://schemas.openxmlformats.org/officeDocument/2006/relationships/slide" Target="slide45.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0" Type="http://schemas.openxmlformats.org/officeDocument/2006/relationships/slideLayout" Target="../slideLayouts/slideLayout7.xml"/><Relationship Id="rId1" Type="http://schemas.openxmlformats.org/officeDocument/2006/relationships/slide" Target="slide2.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0.xml"/><Relationship Id="rId2" Type="http://schemas.openxmlformats.org/officeDocument/2006/relationships/slide" Target="slide44.xml"/><Relationship Id="rId1" Type="http://schemas.openxmlformats.org/officeDocument/2006/relationships/tags" Target="../tags/tag29.xml"/></Relationships>
</file>

<file path=ppt/slides/_rels/slide46.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image" Target="../media/image6.png"/><Relationship Id="rId7" Type="http://schemas.openxmlformats.org/officeDocument/2006/relationships/tags" Target="../tags/tag35.xml"/><Relationship Id="rId6" Type="http://schemas.openxmlformats.org/officeDocument/2006/relationships/slide" Target="slide47.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0" Type="http://schemas.openxmlformats.org/officeDocument/2006/relationships/slideLayout" Target="../slideLayouts/slideLayout7.xml"/><Relationship Id="rId1" Type="http://schemas.openxmlformats.org/officeDocument/2006/relationships/slide" Target="slide2.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8.xml"/><Relationship Id="rId2" Type="http://schemas.openxmlformats.org/officeDocument/2006/relationships/slide" Target="slide46.xml"/><Relationship Id="rId1" Type="http://schemas.openxmlformats.org/officeDocument/2006/relationships/tags" Target="../tags/tag37.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0.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2.xml"/><Relationship Id="rId1" Type="http://schemas.openxmlformats.org/officeDocument/2006/relationships/slide" Target="slide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9.xml"/><Relationship Id="rId2" Type="http://schemas.openxmlformats.org/officeDocument/2006/relationships/slide" Target="slide57.xml"/><Relationship Id="rId1" Type="http://schemas.openxmlformats.org/officeDocument/2006/relationships/slide" Target="slide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2.xml"/><Relationship Id="rId3" Type="http://schemas.openxmlformats.org/officeDocument/2006/relationships/tags" Target="../tags/tag40.xml"/><Relationship Id="rId2" Type="http://schemas.openxmlformats.org/officeDocument/2006/relationships/slide" Target="slide2.xml"/><Relationship Id="rId1" Type="http://schemas.openxmlformats.org/officeDocument/2006/relationships/image" Target="../media/image5.pn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3.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9083" y="109600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
        <p:nvSpPr>
          <p:cNvPr id="2" name="Title 3"/>
          <p:cNvSpPr txBox="1"/>
          <p:nvPr>
            <p:custDataLst>
              <p:tags r:id="rId4"/>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endPar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endParaRPr>
          </a:p>
        </p:txBody>
      </p:sp>
      <p:sp>
        <p:nvSpPr>
          <p:cNvPr id="3" name="Title 3"/>
          <p:cNvSpPr txBox="1"/>
          <p:nvPr>
            <p:custDataLst>
              <p:tags r:id="rId5"/>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p:txBody>
      </p:sp>
      <p:cxnSp>
        <p:nvCxnSpPr>
          <p:cNvPr id="4" name="直接连接符 3"/>
          <p:cNvCxnSpPr/>
          <p:nvPr>
            <p:custDataLst>
              <p:tags r:id="rId6"/>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205161" y="200798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165"/>
            <a:ext cx="11430000" cy="521970"/>
          </a:xfrm>
          <a:prstGeom prst="rect">
            <a:avLst/>
          </a:prstGeom>
          <a:noFill/>
        </p:spPr>
        <p:txBody>
          <a:bodyPr wrap="square" rtlCol="0">
            <a:spAutoFit/>
          </a:bodyPr>
          <a:lstStyle/>
          <a:p>
            <a:r>
              <a:rPr sz="2800" dirty="0">
                <a:latin typeface="+mn-ea"/>
              </a:rPr>
              <a:t>阅读下列句子，从A、B、C、D中选出句中画线的单词或词组的意义。</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34579" y="1012953"/>
            <a:ext cx="1130855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Our principle Mr. Zheng is showing the guests </a:t>
            </a:r>
            <a:r>
              <a:rPr lang="en-US" altLang="zh-CN" sz="2400" b="1" u="sng" dirty="0">
                <a:latin typeface="微软雅黑" panose="020B0503020204020204" pitchFamily="34" charset="-122"/>
                <a:ea typeface="微软雅黑" panose="020B0503020204020204" pitchFamily="34" charset="-122"/>
              </a:rPr>
              <a:t>around</a:t>
            </a:r>
            <a:r>
              <a:rPr lang="en-US" altLang="zh-CN" sz="2400" b="1" dirty="0">
                <a:latin typeface="微软雅黑" panose="020B0503020204020204" pitchFamily="34" charset="-122"/>
                <a:ea typeface="微软雅黑" panose="020B0503020204020204" pitchFamily="34" charset="-122"/>
              </a:rPr>
              <a:t> our school.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周围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外面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里面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大约</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12953"/>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解析：我们郑校长正带领宾客参观校园。</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08676" y="1012952"/>
            <a:ext cx="1165564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There is </a:t>
            </a:r>
            <a:r>
              <a:rPr lang="en-US" altLang="zh-CN" sz="2400" b="1" u="sng" dirty="0">
                <a:latin typeface="微软雅黑" panose="020B0503020204020204" pitchFamily="34" charset="-122"/>
                <a:ea typeface="微软雅黑" panose="020B0503020204020204" pitchFamily="34" charset="-122"/>
              </a:rPr>
              <a:t>thick</a:t>
            </a:r>
            <a:r>
              <a:rPr lang="en-US" altLang="zh-CN" sz="2400" b="1" dirty="0">
                <a:latin typeface="微软雅黑" panose="020B0503020204020204" pitchFamily="34" charset="-122"/>
                <a:ea typeface="微软雅黑" panose="020B0503020204020204" pitchFamily="34" charset="-122"/>
              </a:rPr>
              <a:t> snow on the ground. So children can go skiing on it.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薄的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厚的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轻的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重的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13476" y="101295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解析：地面上结有厚冰，因此孩子们能滑雪了。</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He is </a:t>
            </a:r>
            <a:r>
              <a:rPr lang="en-US" altLang="zh-CN" sz="2400" b="1" u="sng" dirty="0">
                <a:latin typeface="微软雅黑" panose="020B0503020204020204" pitchFamily="34" charset="-122"/>
                <a:ea typeface="微软雅黑" panose="020B0503020204020204" pitchFamily="34" charset="-122"/>
              </a:rPr>
              <a:t>anxious</a:t>
            </a:r>
            <a:r>
              <a:rPr lang="en-US" altLang="zh-CN" sz="2400" b="1" dirty="0">
                <a:latin typeface="微软雅黑" panose="020B0503020204020204" pitchFamily="34" charset="-122"/>
                <a:ea typeface="微软雅黑" panose="020B0503020204020204" pitchFamily="34" charset="-122"/>
              </a:rPr>
              <a:t> to know his science exam result.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麻痹的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正常的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渴望的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不关心的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解析：他渴望知道自己的科学考试成绩。</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169302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It is very important to </a:t>
            </a:r>
            <a:r>
              <a:rPr lang="en-US" altLang="zh-CN" sz="2400" b="1" u="sng" dirty="0">
                <a:latin typeface="微软雅黑" panose="020B0503020204020204" pitchFamily="34" charset="-122"/>
                <a:ea typeface="微软雅黑" panose="020B0503020204020204" pitchFamily="34" charset="-122"/>
              </a:rPr>
              <a:t>establish</a:t>
            </a:r>
            <a:r>
              <a:rPr lang="en-US" altLang="zh-CN" sz="2400" b="1" dirty="0">
                <a:latin typeface="微软雅黑" panose="020B0503020204020204" pitchFamily="34" charset="-122"/>
                <a:ea typeface="微软雅黑" panose="020B0503020204020204" pitchFamily="34" charset="-122"/>
              </a:rPr>
              <a:t> a new management rule now.</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推翻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建立</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建交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预设</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311008" y="1012953"/>
            <a:ext cx="48474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解析：现在建立新的管理规则是很重要的。</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72610" y="988214"/>
            <a:ext cx="1220780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The boy made the baby laugh by </a:t>
            </a:r>
            <a:r>
              <a:rPr lang="en-US" altLang="zh-CN" sz="2400" b="1" u="sng" dirty="0">
                <a:latin typeface="微软雅黑" panose="020B0503020204020204" pitchFamily="34" charset="-122"/>
                <a:ea typeface="微软雅黑" panose="020B0503020204020204" pitchFamily="34" charset="-122"/>
              </a:rPr>
              <a:t>making a face</a:t>
            </a:r>
            <a:r>
              <a:rPr lang="en-US" altLang="zh-CN" sz="2400" b="1" dirty="0">
                <a:latin typeface="微软雅黑" panose="020B0503020204020204" pitchFamily="34" charset="-122"/>
                <a:ea typeface="微软雅黑" panose="020B0503020204020204" pitchFamily="34" charset="-122"/>
              </a:rPr>
              <a:t> at him.</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搞笑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巴结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捏脸</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扮鬼脸</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98821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解析：男孩通过扮鬼脸把这个婴儿逗笑了。</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07764" y="859063"/>
            <a:ext cx="11318454"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Recently he comes here very </a:t>
            </a:r>
            <a:r>
              <a:rPr lang="en-US" altLang="zh-CN" sz="2400" b="1" u="sng" dirty="0">
                <a:latin typeface="微软雅黑" panose="020B0503020204020204" pitchFamily="34" charset="-122"/>
                <a:ea typeface="微软雅黑" panose="020B0503020204020204" pitchFamily="34" charset="-122"/>
              </a:rPr>
              <a:t>frequently</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偶尔地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自由地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幸运地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频繁地</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38200" y="85906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解析：最近他频繁来这里。</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21069" y="1012952"/>
            <a:ext cx="1156528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It is a pity that he didn’t </a:t>
            </a:r>
            <a:r>
              <a:rPr lang="en-US" altLang="zh-CN" sz="2400" b="1" u="sng" dirty="0">
                <a:latin typeface="微软雅黑" panose="020B0503020204020204" pitchFamily="34" charset="-122"/>
                <a:ea typeface="微软雅黑" panose="020B0503020204020204" pitchFamily="34" charset="-122"/>
              </a:rPr>
              <a:t>get through</a:t>
            </a:r>
            <a:r>
              <a:rPr lang="en-US" altLang="zh-CN" sz="2400" b="1" dirty="0">
                <a:latin typeface="微软雅黑" panose="020B0503020204020204" pitchFamily="34" charset="-122"/>
                <a:ea typeface="微软雅黑" panose="020B0503020204020204" pitchFamily="34" charset="-122"/>
              </a:rPr>
              <a:t> his driving test.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接通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明白</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通过</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结束</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47037" y="1034386"/>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解析：很遗憾他没有通过机动车驾驶员考试。</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 have no </a:t>
            </a:r>
            <a:r>
              <a:rPr lang="en-US" altLang="zh-CN" sz="2400" b="1" u="sng" dirty="0">
                <a:latin typeface="微软雅黑" panose="020B0503020204020204" pitchFamily="34" charset="-122"/>
                <a:ea typeface="微软雅黑" panose="020B0503020204020204" pitchFamily="34" charset="-122"/>
              </a:rPr>
              <a:t>income</a:t>
            </a:r>
            <a:r>
              <a:rPr lang="en-US" altLang="zh-CN" sz="2400" b="1" dirty="0">
                <a:latin typeface="微软雅黑" panose="020B0503020204020204" pitchFamily="34" charset="-122"/>
                <a:ea typeface="微软雅黑" panose="020B0503020204020204" pitchFamily="34" charset="-122"/>
              </a:rPr>
              <a:t> and I have to still depend on my parents.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收入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金钱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工资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来源</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322023" y="1012952"/>
            <a:ext cx="36236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解析：我没有收入，我不得不仍然依靠父母。</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2"/>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3"/>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4" action="ppaction://hlinksldjump"/>
            </p:cNvPr>
            <p:cNvSpPr txBox="1"/>
            <p:nvPr>
              <p:custDataLst>
                <p:tags r:id="rId5"/>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6" action="ppaction://hlinksldjump"/>
            </p:cNvPr>
            <p:cNvSpPr txBox="1"/>
            <p:nvPr>
              <p:custDataLst>
                <p:tags r:id="rId7"/>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8"/>
              </p:custDataLst>
            </p:nvPr>
          </p:nvPicPr>
          <p:blipFill>
            <a:blip r:embed="rId9">
              <a:grayscl/>
            </a:blip>
            <a:stretch>
              <a:fillRect/>
            </a:stretch>
          </p:blipFill>
          <p:spPr>
            <a:xfrm>
              <a:off x="-942302" y="-901699"/>
              <a:ext cx="6304204" cy="6680198"/>
            </a:xfrm>
            <a:prstGeom prst="rect">
              <a:avLst/>
            </a:prstGeom>
          </p:spPr>
        </p:pic>
        <p:sp>
          <p:nvSpPr>
            <p:cNvPr id="13" name="TextBox 14"/>
            <p:cNvSpPr txBox="1"/>
            <p:nvPr>
              <p:custDataLst>
                <p:tags r:id="rId10"/>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TextBox 14"/>
            <p:cNvSpPr txBox="1"/>
            <p:nvPr>
              <p:custDataLst>
                <p:tags r:id="rId11"/>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endParaRPr lang="en-US" altLang="zh-CN" sz="44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12"/>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3"/>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4"/>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15" action="ppaction://hlinksldjump"/>
            </p:cNvPr>
            <p:cNvSpPr txBox="1"/>
            <p:nvPr>
              <p:custDataLst>
                <p:tags r:id="rId16"/>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20" name="组合 19"/>
          <p:cNvGrpSpPr/>
          <p:nvPr/>
        </p:nvGrpSpPr>
        <p:grpSpPr>
          <a:xfrm>
            <a:off x="9629775" y="549910"/>
            <a:ext cx="2334260" cy="1200340"/>
            <a:chOff x="690028" y="3066142"/>
            <a:chExt cx="2870858" cy="1512245"/>
          </a:xfrm>
        </p:grpSpPr>
        <p:sp>
          <p:nvSpPr>
            <p:cNvPr id="21" name="Oval 2"/>
            <p:cNvSpPr/>
            <p:nvPr>
              <p:custDataLst>
                <p:tags r:id="rId17"/>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18"/>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19"/>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0" action="ppaction://hlinksldjump"/>
            </p:cNvPr>
            <p:cNvSpPr txBox="1"/>
            <p:nvPr>
              <p:custDataLst>
                <p:tags r:id="rId21"/>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31" name="组合 30"/>
          <p:cNvGrpSpPr/>
          <p:nvPr/>
        </p:nvGrpSpPr>
        <p:grpSpPr>
          <a:xfrm>
            <a:off x="7016750" y="2504440"/>
            <a:ext cx="2589530" cy="1210205"/>
            <a:chOff x="1128687" y="3045991"/>
            <a:chExt cx="1985645" cy="1600199"/>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2" action="ppaction://hlinksldjump"/>
            </p:cNvPr>
            <p:cNvSpPr txBox="1"/>
            <p:nvPr/>
          </p:nvSpPr>
          <p:spPr>
            <a:xfrm flipH="1">
              <a:off x="1128687" y="4035917"/>
              <a:ext cx="1985645" cy="569270"/>
            </a:xfrm>
            <a:prstGeom prst="rect">
              <a:avLst/>
            </a:prstGeom>
            <a:noFill/>
          </p:spPr>
          <p:txBody>
            <a:bodyPr wrap="square" lIns="0" tIns="0" rIns="0" bIns="0" rtlCol="0">
              <a:no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71" name="组合 70"/>
          <p:cNvGrpSpPr/>
          <p:nvPr/>
        </p:nvGrpSpPr>
        <p:grpSpPr>
          <a:xfrm>
            <a:off x="4441190" y="2487930"/>
            <a:ext cx="2390775" cy="1211580"/>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3"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76" name="组合 75"/>
          <p:cNvGrpSpPr/>
          <p:nvPr/>
        </p:nvGrpSpPr>
        <p:grpSpPr>
          <a:xfrm>
            <a:off x="9892703" y="2488184"/>
            <a:ext cx="1985645" cy="1353261"/>
            <a:chOff x="1128688" y="3221717"/>
            <a:chExt cx="1985645" cy="1353261"/>
          </a:xfrm>
        </p:grpSpPr>
        <p:sp>
          <p:nvSpPr>
            <p:cNvPr id="77" name="TextBox 8">
              <a:hlinkClick r:id="rId24"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618355" y="4302760"/>
            <a:ext cx="1986915" cy="1441071"/>
            <a:chOff x="963732" y="3066142"/>
            <a:chExt cx="2150600" cy="1521110"/>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25"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86" name="组合 85"/>
          <p:cNvGrpSpPr/>
          <p:nvPr/>
        </p:nvGrpSpPr>
        <p:grpSpPr>
          <a:xfrm>
            <a:off x="6825051" y="4286233"/>
            <a:ext cx="2948940" cy="1473208"/>
            <a:chOff x="-181865" y="2878432"/>
            <a:chExt cx="3507670" cy="1735958"/>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26"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91" name="组合 90"/>
          <p:cNvGrpSpPr/>
          <p:nvPr/>
        </p:nvGrpSpPr>
        <p:grpSpPr>
          <a:xfrm>
            <a:off x="10107930" y="4302760"/>
            <a:ext cx="1978025" cy="1439260"/>
            <a:chOff x="305007" y="2920280"/>
            <a:chExt cx="2649029" cy="1693776"/>
          </a:xfrm>
        </p:grpSpPr>
        <p:sp>
          <p:nvSpPr>
            <p:cNvPr id="92" name="Oval 2"/>
            <p:cNvSpPr/>
            <p:nvPr>
              <p:custDataLst>
                <p:tags r:id="rId27"/>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8"/>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29"/>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0" action="ppaction://hlinksldjump"/>
            </p:cNvPr>
            <p:cNvSpPr txBox="1"/>
            <p:nvPr>
              <p:custDataLst>
                <p:tags r:id="rId31"/>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a:t>
            </a:r>
            <a:r>
              <a:rPr lang="en-US" altLang="zh-CN" sz="2400" b="1" u="sng" dirty="0">
                <a:latin typeface="微软雅黑" panose="020B0503020204020204" pitchFamily="34" charset="-122"/>
                <a:ea typeface="微软雅黑" panose="020B0503020204020204" pitchFamily="34" charset="-122"/>
              </a:rPr>
              <a:t>Liquid</a:t>
            </a:r>
            <a:r>
              <a:rPr lang="en-US" altLang="zh-CN" sz="2400" b="1" dirty="0">
                <a:latin typeface="微软雅黑" panose="020B0503020204020204" pitchFamily="34" charset="-122"/>
                <a:ea typeface="微软雅黑" panose="020B0503020204020204" pitchFamily="34" charset="-122"/>
              </a:rPr>
              <a:t> can be changed into gas when heated.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气体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固体</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液体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混合体</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解析：液体受热会变成气体。</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We should be </a:t>
            </a:r>
            <a:r>
              <a:rPr lang="en-US" altLang="zh-CN" sz="2400" b="1" u="sng" dirty="0">
                <a:latin typeface="微软雅黑" panose="020B0503020204020204" pitchFamily="34" charset="-122"/>
                <a:ea typeface="微软雅黑" panose="020B0503020204020204" pitchFamily="34" charset="-122"/>
              </a:rPr>
              <a:t>responsible</a:t>
            </a:r>
            <a:r>
              <a:rPr lang="en-US" altLang="zh-CN" sz="2400" b="1" dirty="0">
                <a:latin typeface="微软雅黑" panose="020B0503020204020204" pitchFamily="34" charset="-122"/>
                <a:ea typeface="微软雅黑" panose="020B0503020204020204" pitchFamily="34" charset="-122"/>
              </a:rPr>
              <a:t> for what we did in our daily lives.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信任的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负责的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可靠的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免责的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75337"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解析：在日常生活中，我们应该对自己所做的事情负责任。</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462337" y="537539"/>
            <a:ext cx="11342670" cy="954107"/>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endParaRPr lang="zh-CN" altLang="en-US" sz="2800" dirty="0">
              <a:latin typeface="+mn-ea"/>
            </a:endParaRPr>
          </a:p>
        </p:txBody>
      </p:sp>
      <p:sp>
        <p:nvSpPr>
          <p:cNvPr id="8" name="文本框 7"/>
          <p:cNvSpPr txBox="1"/>
          <p:nvPr/>
        </p:nvSpPr>
        <p:spPr>
          <a:xfrm>
            <a:off x="458912" y="1538842"/>
            <a:ext cx="10326601"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One sunny day, an ant (</a:t>
            </a:r>
            <a:r>
              <a:rPr lang="zh-CN" altLang="en-US" sz="2400" dirty="0">
                <a:latin typeface="Times New Roman" panose="02020603050405020304" pitchFamily="18" charset="0"/>
                <a:cs typeface="Times New Roman" panose="02020603050405020304" pitchFamily="18" charset="0"/>
              </a:rPr>
              <a:t>蚂蚁</a:t>
            </a:r>
            <a:r>
              <a:rPr lang="en-US" altLang="zh-CN" sz="2400" dirty="0">
                <a:latin typeface="Times New Roman" panose="02020603050405020304" pitchFamily="18" charset="0"/>
                <a:cs typeface="Times New Roman" panose="02020603050405020304" pitchFamily="18" charset="0"/>
              </a:rPr>
              <a:t>) went down to the bank of a river. It was very </a:t>
            </a:r>
            <a:r>
              <a:rPr lang="en-US" altLang="zh-CN" sz="2400" u="sng" dirty="0">
                <a:latin typeface="Times New Roman" panose="02020603050405020304" pitchFamily="18" charset="0"/>
                <a:cs typeface="Times New Roman" panose="02020603050405020304" pitchFamily="18" charset="0"/>
              </a:rPr>
              <a:t>16 </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However, as it bent down to drink, it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into the water. The ant struggled to swim back to the bank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it was unable to reach it. The current (</a:t>
            </a:r>
            <a:r>
              <a:rPr lang="zh-CN" altLang="en-US" sz="2400" dirty="0">
                <a:latin typeface="Times New Roman" panose="02020603050405020304" pitchFamily="18" charset="0"/>
                <a:cs typeface="Times New Roman" panose="02020603050405020304" pitchFamily="18" charset="0"/>
              </a:rPr>
              <a:t>水流</a:t>
            </a:r>
            <a:r>
              <a:rPr lang="en-US" altLang="zh-CN" sz="2400" dirty="0">
                <a:latin typeface="Times New Roman" panose="02020603050405020304" pitchFamily="18" charset="0"/>
                <a:cs typeface="Times New Roman" panose="02020603050405020304" pitchFamily="18" charset="0"/>
              </a:rPr>
              <a:t>) of the river was too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for it.</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93040" y="3947321"/>
            <a:ext cx="8658344"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tired 	B. hungry	 C. thirsty 	 D. sweat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17. A. fell           B. falls 	 C. had fallen 	 D. was falling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18. A. and 	B. but 		 C. so		 D. however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19. A. large 	B. heavy 	 C. strong 	 D. cold </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1627102"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根据下句蚂蚁要喝水，可知蚂蚁是口渴了。A项意为“累了”，B项意为“饿了”，C项意为“渴了”，D项意为“出汗”。故选C。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17. 【解析】	根据第一、二句谓语动词为过去时，可知此处时态也是一般过去时，故选A。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18. 【解析】	根据句意“蚂蚁挣扎着要游回岸上，但是又够不着岸堤”，however和but表转折，但however要用逗号隔开，故选B。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19. 【解析】	根据句意，可以推测出河水太猛，strong意为“（水流）急、猛”。故选C。</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65263" y="273064"/>
            <a:ext cx="9589414"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Just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it thought that all hope was lost, a bird flew by. It saw the ant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in the water. Taking pity on the ant, the bird flew down and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a leaf. Flying over the ant, the bird dropped the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into the water. The ant quickly climbed onto the leaf and was at last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93610" y="3227460"/>
            <a:ext cx="10235726"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20. A. while 		B. now 	     C. then 		D. when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21. A. drinking 		B. struggling	     C. swimming 	D. climbing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22. A. took out 		B. picked up 	     C. picked out 	D. took away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23. A. ant 		B. bird 	     C. leaf 		D. hope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24. A. dangerous 	B. danger 	     C. safety 		D. safe </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7039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4" y="13652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20. 【解析】	根据句意“正当蚂蚁认为没有希望的时候，一只小鸟飞来了”，while和when意为“当……的时候”，而while后要接延续性动作。故选D。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 【解析】	第一段第三句话提到the ant struggled，说明此空格处表示蚂蚁在水里挣扎。故选B。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22. 【解析】	根据句意“小鸟俯身捡起树叶”，A项意为“拿出来”，B项意为“捡起”，C项意为“挑选”，D项意为“带走”。故选B。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23. 【解析】	由上文可知，小鸟捡起的是树叶，说明此处扔下的也是树叶，故选C。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24. 【解析】	根据句意“蚂蚁爬上树叶，最后安全了”，排除A、B项，又因be后接形容词作表语。故选D。</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93431" y="441988"/>
            <a:ext cx="9859880"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 few days later, the ant came across the bird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had saved its life. It was staying on a branch of a tree. Suddenly, the ant saw a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 He was aiming his gun at the bird.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 the ant crawled (</a:t>
            </a:r>
            <a:r>
              <a:rPr lang="zh-CN" altLang="en-US" sz="2400" dirty="0">
                <a:latin typeface="Times New Roman" panose="02020603050405020304" pitchFamily="18" charset="0"/>
                <a:cs typeface="Times New Roman" panose="02020603050405020304" pitchFamily="18" charset="0"/>
              </a:rPr>
              <a:t>爬行</a:t>
            </a:r>
            <a:r>
              <a:rPr lang="en-US" altLang="zh-CN" sz="2400" dirty="0">
                <a:latin typeface="Times New Roman" panose="02020603050405020304" pitchFamily="18" charset="0"/>
                <a:cs typeface="Times New Roman" panose="02020603050405020304" pitchFamily="18" charset="0"/>
              </a:rPr>
              <a:t>) towards the hunter and bit his foot. The hunter cried out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pain. The bird, on hearing the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cry, quickly flew away. The brave ant had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the bird’s life.</a:t>
            </a:r>
            <a:endParaRPr lang="en-US" altLang="zh-CN"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36569" y="3179842"/>
            <a:ext cx="9947377"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25. A. which 		B. where	 C. who 	  D. when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26. A. enemy 		B. hunter 	 C. bird 	  D. ant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27. A. Certainly 		B. Luckily	 C. Bravely 	  D. Unfortunately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28. A. in 			B. on		 C. of 		  D. to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29. A. bird’s 		B. ant’s 	 C. enemy’s 	  D. hunter’s</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30. A. been saved 	B. saved 	 C. saves 	  D. been saving</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683228" y="4313049"/>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787" y="397676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683228" y="362977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696026" y="322354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4201" y="5710121"/>
            <a:ext cx="1158340" cy="646232"/>
          </a:xfrm>
          <a:prstGeom prst="rect">
            <a:avLst/>
          </a:prstGeom>
        </p:spPr>
      </p:pic>
      <p:sp>
        <p:nvSpPr>
          <p:cNvPr id="11" name="文本框 10"/>
          <p:cNvSpPr txBox="1"/>
          <p:nvPr/>
        </p:nvSpPr>
        <p:spPr>
          <a:xfrm>
            <a:off x="696026" y="4700870"/>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696026" y="5025465"/>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25. 【解析】	本题考查定语从句，先行词为动物，在从句中作主语，故选A。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	根据下文可知，蚂蚁朝着猎人爬过去，咬了他的脚，推断此处蚂蚁看见的是猎人，故选B。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27. 【解析】	根据句意，蚂蚁咬了猎人的脚来救小鸟，以及最后一句the brave ant，说明此处蚂蚁是勇敢的。故选C。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28. 【解析】	固定搭配：cry out in pain意为“痛得叫出来”。</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29. 【解析】	根据句意可知，小鸟听到了猎人的叫声，故选D。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30. 【解析】	had+done，表示过去完成时，蚂蚁救了小鸟，表主动语态，故选B。</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endParaRPr lang="zh-CN" altLang="en-US" sz="2800" dirty="0">
              <a:latin typeface="+mn-ea"/>
            </a:endParaRPr>
          </a:p>
        </p:txBody>
      </p:sp>
      <p:sp>
        <p:nvSpPr>
          <p:cNvPr id="8" name="文本框 7"/>
          <p:cNvSpPr txBox="1"/>
          <p:nvPr/>
        </p:nvSpPr>
        <p:spPr>
          <a:xfrm>
            <a:off x="637606" y="1961023"/>
            <a:ext cx="10872876"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Many years ago, in a small town, there lived a doctor named Ali. He was a good and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kind man. At any time of the day and night from the beginning to the end of a year, he was always ready to go and help a sick person. He devoted himself to his cause and got respected by the patients all the time. Everyone in the town knew him very much. People always went to him whenever they had something wrong with them.</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But as time went on, the doctor became old. He began to lose memory (记忆力). When people noticed this, they did not go to him any more.</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11357" y="419171"/>
            <a:ext cx="10317462"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“He may give us wrong medicine,” they said and they were afraid.</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good old doctor noticed that people didn’t come to him any more. But he didn’t understand why. So he asked, “Why does no one come to me now?”</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No one wanted to tell him the real reason because they didn’t want to made the good old man unhappy. So they said, “You have helped all the sick people in the town.     There is no one sick in the town.”</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doctor was very pleased when he heard that and they went away happily.</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21404" y="962356"/>
            <a:ext cx="1078585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What do you think of the doctor Ali?  ________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He is helpful.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He is nice.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He is respected.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All of the above.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731294" y="96235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细节理解题。由第一段第二、三、四句“He was a good and kind man; he was always ready to go and help a sick person;... got respected by the patients all the time”可知，故选D。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05651" y="831201"/>
            <a:ext cx="115484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Which of the following statements is TRUE?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The doctor always worked day and night.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The doctor never got ready to help the sick.</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People went to him when they got something wrong with them.</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Only the patients respected him all the time.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059401" y="82153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解析：细节理解题。细读第一段，可知“医生一年到头无论是白天还是黑夜，</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任何时候都随时准备好帮助病人”。A项意思理解错误，B项与原文意思相反，D项only太绝对化。故选C。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21726" y="679020"/>
            <a:ext cx="1126067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What was the result to the doctor after he lost his memory?  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People were afraid to meet him.</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People wouldn’t go to him for medicine any longer.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He wouldn’t give wrong medicine to his patients.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He could still know his patients well.</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423694" y="65093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解析：推理判断题。医生失忆后，人们是害怕医生开错药，因此不去找他看病</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了。并不是说人们害怕见到他。故选B。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0997"/>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850496"/>
            <a:ext cx="11527306"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From the answer to the old doctor in the fifth paragraph, we can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know that people there are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kind-hearted 		B. grateful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cruel 			D. cold-blooded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118962" y="1200379"/>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推理判断题。人们对医生的回答表明人们的善解人意，A项意为“善</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意的”，B项意为“感激的”，C项意为“残酷的”，D项意为“冷血的”。故选A。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From the story we can learn that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we should never tell lies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sometimes a white lie is wonderful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telling truth is always right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we should stick to the truth at any time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616193"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主旨大意题。本文主要讲述了医生Ali的敬业以及人们对他的尊重，医生</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失忆后，人们不想找他看病了但又不忍心伤害他，于是编了一个谎言，让失忆的医生依然感到快乐。故选B。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73425" y="629630"/>
            <a:ext cx="11645149" cy="4893647"/>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American society is one of rapid change. Studies show that one out of five American families moves every year. American friendships develop quickly, and they may change just as quickly.</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People from the United States may at first seem friendly. Americans often chat easily with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strangers. They exchange information about their families, hobbies and work. They may smile warmly and say, “Have a nice day” or “See you later”. But American friendliness is not always an offer of true friendship.</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Americans will be willing to help their friends. But most of the time, they hope that the helping would be concerning small things. It’s maybe uncomfortable or even strange to shoulder much more responsibility for a friend. So, learning how Americans view friendship can help non-Americans avoid misunderstandings. Here are a few tips on making friends with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Americans:</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21512" y="569570"/>
            <a:ext cx="10317462"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1) Visit places Americans enjoy: parties, churches, Western restaurants, parks, sports clubs.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2) Use small talk to open the conversation. Ask them where they’re from, why they came to China, etc. Remember: Be careful to avoid personal questions about age, salary, marriage.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3) Invite them to join you for dinner or just for coffee or tea. Try to set a specific time.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4) Don’t expect too much at first. Maybe they’re just being friendly. But maybe they do want to be your good friends. It will take time to tell.</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686283"/>
            <a:ext cx="1107011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How many American families move every year according to the studies?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One-fifth. 	B. Four-fifths. 	C. Fifty percent.	 D. Ten percent.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591413" y="102483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细节理解题。第一段第二句中的one out of five（即one-fifth，意为“五分之一”）。故选A。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W: Fine, thanks. How are you doing?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M: __________.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See you then		 D. Oh, not too bad</a:t>
            </a:r>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endParaRPr lang="zh-CN" altLang="en-US"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19503" y="733436"/>
            <a:ext cx="11552993"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What’s your understanding of the last sentence in Paragraph 2?  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Friendliness has nothing to do with true friendship.</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True friendship has nothing to do with friendliness.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In Americans’ eyes, friendliness can never result in true friendship.</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Americans are friendly to you but may not take you as their true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friends.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235833" y="72460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细节理解题。根据句意“American friendliness is not always an offer of true friendship（美国人的友善并不是总能结成真正的友谊）”。故选D。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34458" y="803669"/>
            <a:ext cx="11457542"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How many tips are there on making friends with Americans?  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Three. 	B. Four. 	C. Five. 	D. Six.</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774447" y="77188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细节理解题。答案在文中显而易见。故选B。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09600" y="638085"/>
            <a:ext cx="1130147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Which of the following can be helpful for you to start a conversation with an American?   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How old are you?</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I heard that you are a single mother.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Are you from New York?</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What is your monthly salary?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143566" y="968591"/>
            <a:ext cx="65152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9600" y="4301854"/>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推理判断题。根据文中第2个小提示“Be careful to avoid personal </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questions about age, salary, marriage”可知，要避免与美国人谈论非常私</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人的话题。故选C。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98304" y="765865"/>
            <a:ext cx="1212222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If you want to invite an American to a dinner, you will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just say “Let’s have a dinner together sometime”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take him or her to a dinner without making an appointment ahead of time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set a specific time with him or her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not set a specific time with him or her</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73560" y="73778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细节理解题。答案依据是第3个小提示“Invite them to join you for dinner or just for coffee or tea. Try to set a specific time”可知答案。故选C。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custDataLst>
              <p:tags r:id="rId2"/>
            </p:custDataLst>
          </p:nvPr>
        </p:nvSpPr>
        <p:spPr>
          <a:xfrm>
            <a:off x="746826" y="786932"/>
            <a:ext cx="10317462"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Some people have a kind of magic.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You feel at ease while talking to them. How is it done? Here are several skills that good talkers have. If you follow the skills, they will help people feel relaxed and make friends with them quickly.</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First of all, good talkers ask questions. Almost anyone, no matter how shy he is, will answer a question. One well-known businesswoman says, “At business lunches, I always ask people what they did that morning.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From there you can move on to other matters—sometimes to really personal questions. And how he answers will let you know how far you can go.</a:t>
            </a:r>
            <a:endParaRPr lang="en-US" altLang="zh-CN" sz="2400"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3"/>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endParaRPr lang="zh-CN" altLang="en-US" sz="2800" dirty="0">
              <a:latin typeface="+mn-ea"/>
            </a:endParaRPr>
          </a:p>
        </p:txBody>
      </p:sp>
      <p:sp>
        <p:nvSpPr>
          <p:cNvPr id="4" name="文本框 3"/>
          <p:cNvSpPr txBox="1"/>
          <p:nvPr>
            <p:custDataLst>
              <p:tags r:id="rId4"/>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Real listening at least means some things.</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They will make you comfortable while they are around.</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If you want to see that person again, don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keep it a secret.</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Second, once good talkers have asked questions, they listen to the answers.</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E. It</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 a common question, but it will get things going.</a:t>
            </a:r>
            <a:endParaRPr lang="zh-CN" altLang="en-US" sz="2400" dirty="0">
              <a:latin typeface="Times New Roman" panose="02020603050405020304" pitchFamily="18" charset="0"/>
              <a:cs typeface="Times New Roman" panose="02020603050405020304" pitchFamily="18" charset="0"/>
            </a:endParaRPr>
          </a:p>
        </p:txBody>
      </p:sp>
      <p:sp>
        <p:nvSpPr>
          <p:cNvPr id="7" name="文本框 6"/>
          <p:cNvSpPr txBox="1"/>
          <p:nvPr>
            <p:custDataLst>
              <p:tags r:id="rId5"/>
            </p:custDataLst>
          </p:nvPr>
        </p:nvSpPr>
        <p:spPr>
          <a:xfrm>
            <a:off x="6047105" y="69776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6"/>
            </p:custDataLst>
          </p:nvPr>
        </p:nvSpPr>
        <p:spPr>
          <a:xfrm>
            <a:off x="8202930" y="251513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E</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0" name="图片 9">
            <a:hlinkClick r:id="rId7" action="ppaction://hlinksldjump"/>
          </p:cNvPr>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8930704" y="4557823"/>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文章结构题。根据上文“有些人有一种魔力”，B项“They will make you comfortable while they are around（当他们在你身边的时候你会感觉很舒服）”解释了这种魔力，故选B。</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文章结构题。根据上文“我经常问，人们早上做了什么”、下文“由此你可以转移到其他事情——有时是非常私人的问题”和E项“It’s a </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common question, but it will get things going（这是一个很常见的询问，但是它能让对话进行下去）”可知，其中E项中的question把两句话很好地</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衔接了起来，故选E。</a:t>
            </a:r>
            <a:endParaRPr sz="2400" b="1" dirty="0">
              <a:latin typeface="微软雅黑" panose="020B0503020204020204" pitchFamily="34" charset="-122"/>
              <a:ea typeface="微软雅黑" panose="020B0503020204020204" pitchFamily="34" charset="-122"/>
            </a:endParaRPr>
          </a:p>
        </p:txBody>
      </p:sp>
      <p:sp>
        <p:nvSpPr>
          <p:cNvPr id="33" name="左箭头 32">
            <a:hlinkClick r:id="rId2" action="ppaction://hlinksldjump"/>
          </p:cNvPr>
          <p:cNvSpPr/>
          <p:nvPr>
            <p:custDataLst>
              <p:tags r:id="rId3"/>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custDataLst>
              <p:tags r:id="rId2"/>
            </p:custDataLst>
          </p:nvPr>
        </p:nvSpPr>
        <p:spPr>
          <a:xfrm>
            <a:off x="638241" y="106847"/>
            <a:ext cx="10317462"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This point seems clear, but it isn’t. Your questions should have a point and help to tell what kind of person you are talking to. And to find out, you really have to listen carefully and attentively.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First it means not to change the topic of conversation. If someone insists on one topic, it means he’s really interested in it. Real listening also means not just listening to words, but to the voice. If the voice sounds bored, then, it’s time for you to change the topic.</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Finally, good talkers know well how to deal with the moment of saying good-bye. If you’re saying it, you may give him a handshake and say, “I’ve really enjoyed meeting you.” </a:t>
            </a:r>
            <a:r>
              <a:rPr lang="en-US" altLang="zh-CN" sz="2400" u="sng" dirty="0">
                <a:latin typeface="Times New Roman" panose="02020603050405020304" pitchFamily="18" charset="0"/>
                <a:cs typeface="Times New Roman" panose="02020603050405020304" pitchFamily="18" charset="0"/>
              </a:rPr>
              <a:t>45            </a:t>
            </a:r>
            <a:r>
              <a:rPr lang="en-US" altLang="zh-CN" sz="2400" dirty="0">
                <a:latin typeface="Times New Roman" panose="02020603050405020304" pitchFamily="18" charset="0"/>
                <a:cs typeface="Times New Roman" panose="02020603050405020304" pitchFamily="18" charset="0"/>
              </a:rPr>
              <a:t> Let people know your thoughts.</a:t>
            </a:r>
            <a:endParaRPr lang="en-US" altLang="zh-CN" sz="2400" dirty="0">
              <a:latin typeface="Times New Roman" panose="02020603050405020304" pitchFamily="18" charset="0"/>
              <a:cs typeface="Times New Roman" panose="02020603050405020304" pitchFamily="18" charset="0"/>
            </a:endParaRPr>
          </a:p>
        </p:txBody>
      </p:sp>
      <p:sp>
        <p:nvSpPr>
          <p:cNvPr id="2" name="文本框 1"/>
          <p:cNvSpPr txBox="1"/>
          <p:nvPr>
            <p:custDataLst>
              <p:tags r:id="rId3"/>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Real listening at least means some things.</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They will make you comfortable while they are around.</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If you want to see that person again, don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keep it a secret.</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Second, once good talkers have asked questions, they listen to the answers.</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E. It</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 a common question, but it will get things going.</a:t>
            </a:r>
            <a:endParaRPr lang="zh-CN" altLang="en-US" sz="2400" dirty="0">
              <a:latin typeface="Times New Roman" panose="02020603050405020304" pitchFamily="18" charset="0"/>
              <a:cs typeface="Times New Roman" panose="02020603050405020304" pitchFamily="18" charset="0"/>
            </a:endParaRPr>
          </a:p>
        </p:txBody>
      </p:sp>
      <p:sp>
        <p:nvSpPr>
          <p:cNvPr id="11" name="文本框 10"/>
          <p:cNvSpPr txBox="1"/>
          <p:nvPr>
            <p:custDataLst>
              <p:tags r:id="rId4"/>
            </p:custDataLst>
          </p:nvPr>
        </p:nvSpPr>
        <p:spPr>
          <a:xfrm>
            <a:off x="1697990" y="41455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5"/>
            </p:custDataLst>
          </p:nvPr>
        </p:nvSpPr>
        <p:spPr>
          <a:xfrm>
            <a:off x="6765925" y="1128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3" name="图片 12">
            <a:hlinkClick r:id="rId6" action="ppaction://hlinksldjump"/>
          </p:cNvPr>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9271064" y="4687998"/>
            <a:ext cx="1158340" cy="646232"/>
          </a:xfrm>
          <a:prstGeom prst="rect">
            <a:avLst/>
          </a:prstGeom>
        </p:spPr>
      </p:pic>
      <p:sp>
        <p:nvSpPr>
          <p:cNvPr id="14" name="文本框 13"/>
          <p:cNvSpPr txBox="1"/>
          <p:nvPr>
            <p:custDataLst>
              <p:tags r:id="rId9"/>
            </p:custDataLst>
          </p:nvPr>
        </p:nvSpPr>
        <p:spPr>
          <a:xfrm>
            <a:off x="3994150" y="33692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	文章主旨题。根据上一段的First of all，可以看出D项“Second, once good talkers have asked questions, they listen to the answers（第二点，一旦健谈的人问了问题，他们就会认真聆听答案）”，跟第一段进行了前后呼应，故选D。</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	文章主旨题。根据下文“First it means…”和“Real listening also means…”可以看出，这些都是对real listening进行的具体描述，因此A项“Real listening at least means some things”符合语境，故选A。</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	文章结构题。根据空白处下一句“让别人知道你的想法”与C项“If you want to see that person again, don’t keep it a secret（假如你想再见到那个人，不要不说出来）”形成了前后呼应，故选C。</a:t>
            </a:r>
            <a:endParaRPr sz="2400" b="1" dirty="0">
              <a:latin typeface="微软雅黑" panose="020B0503020204020204" pitchFamily="34" charset="-122"/>
              <a:ea typeface="微软雅黑" panose="020B0503020204020204" pitchFamily="34" charset="-122"/>
            </a:endParaRPr>
          </a:p>
        </p:txBody>
      </p:sp>
      <p:sp>
        <p:nvSpPr>
          <p:cNvPr id="33" name="左箭头 32">
            <a:hlinkClick r:id="rId2" action="ppaction://hlinksldjump"/>
          </p:cNvPr>
          <p:cNvSpPr/>
          <p:nvPr>
            <p:custDataLst>
              <p:tags r:id="rId3"/>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endParaRPr lang="zh-CN" altLang="en-US" sz="2800" dirty="0">
              <a:latin typeface="+mn-ea"/>
            </a:endParaRPr>
          </a:p>
        </p:txBody>
      </p:sp>
      <p:sp>
        <p:nvSpPr>
          <p:cNvPr id="8" name="文本框 7"/>
          <p:cNvSpPr txBox="1"/>
          <p:nvPr/>
        </p:nvSpPr>
        <p:spPr>
          <a:xfrm>
            <a:off x="746843" y="2139669"/>
            <a:ext cx="10318168"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My friend, Hugh, has always been fat, but recently he decided to go on a diet. He began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(he) diet a week ago. First of all, he wrote out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long list of all the foods which were forbidden. The list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(include) most of the things he loved: butter, potatoes, beer, milk, chocolate, and sweets. Yesterday I paid him a visit. I rang the bell and was not 4</a:t>
            </a:r>
            <a:r>
              <a:rPr lang="en-US" altLang="zh-CN" sz="2400" u="sng" dirty="0">
                <a:latin typeface="Times New Roman" panose="02020603050405020304" pitchFamily="18" charset="0"/>
                <a:cs typeface="Times New Roman" panose="02020603050405020304" pitchFamily="18" charset="0"/>
              </a:rPr>
              <a:t>9                       </a:t>
            </a:r>
            <a:r>
              <a:rPr lang="en-US" altLang="zh-CN" sz="2400" dirty="0">
                <a:latin typeface="Times New Roman" panose="02020603050405020304" pitchFamily="18" charset="0"/>
                <a:cs typeface="Times New Roman" panose="02020603050405020304" pitchFamily="18" charset="0"/>
              </a:rPr>
              <a:t> (surprise) to see that Hugh was still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fat as ever.</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endParaRPr sz="2800" dirty="0">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7281774" y="2884375"/>
            <a:ext cx="188425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included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9543885" y="2508771"/>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454481" y="2508771"/>
            <a:ext cx="114297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his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3" name="文本框 12"/>
          <p:cNvSpPr txBox="1"/>
          <p:nvPr/>
        </p:nvSpPr>
        <p:spPr>
          <a:xfrm>
            <a:off x="6658053" y="3608357"/>
            <a:ext cx="32742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surprised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025967" y="3985058"/>
            <a:ext cx="1182643"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762000" y="550413"/>
            <a:ext cx="110590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I’m sorry to be late, Ms. Smith. The traffic is so heavy.</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Take your seat, please.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I don’t believe 		B. Pardon</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That’s OK 			D. You mustn’t be late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497188" y="935134"/>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解析：上句说“抱歉我迟到了，交通拥堵”，下句后半部分说“请坐下”，由</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此可知Ms. Smith原谅了迟到，C项“没关系”符合语境。故选C。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【解析】本题考查代词，形容词性物主代词+名词，故人称代词转化为形容词性物主代词。</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47. 【解析】本题考查冠词，名词list为可数名词单数，故list前面缺少“一”的冠词，又因long的首字母发音为辅音，故填a。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48. 【解析】本题考查时态，文章前面的时态为过去式，此处也应为一般过去时，故填included。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49. 【解析】本题考查非谓语，意为“（人）感到……的”，应用动词的过去分词，故填surprised。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50. 【解析】本题考查连词，固定结构：as+原级+as，意为“……和……一样”，故填as。</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41523" y="308889"/>
            <a:ext cx="11490593"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He led me into his room and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(hurried) hid a large parcel under his desk. When I asked him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he was doing, he smiled. His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(explain) was that his diet was so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(strictly) that he had to reward himself. Then he showed me the contents of the parcel. It contained five large bars of chocolate and three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(bag) of sweets.</a:t>
            </a:r>
            <a:endParaRPr lang="en-US" altLang="zh-CN"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8421037" y="700778"/>
            <a:ext cx="250863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explanation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912507" y="700779"/>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384713" y="275832"/>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hurriedly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4069744" y="1040316"/>
            <a:ext cx="147220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strict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779556" y="1765144"/>
            <a:ext cx="160111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bags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870318"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【解析】本题考查副词，副词修饰后面的动词hid，故hurried转化为副词hurriedly。</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52. 【解析】本题考查从属连词，此处为宾语从句，从句缺宾语，意为“当我问他在做什么时，他笑了”，故填what。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53. 【解析】本题考查名词，his后接名词，故动词explain转化为名词explanation。</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54. 【解析】本题考查固定结构，be接形容词作表语，故副词strictly转化为形容词strict。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55. 【解析】本题考查名词复数，由three可知，bag要用复数形式。</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endParaRPr lang="zh-CN" altLang="en-US" sz="2800" dirty="0">
              <a:latin typeface="+mn-ea"/>
            </a:endParaRPr>
          </a:p>
        </p:txBody>
      </p:sp>
      <p:sp>
        <p:nvSpPr>
          <p:cNvPr id="8" name="文本框 7"/>
          <p:cNvSpPr txBox="1"/>
          <p:nvPr/>
        </p:nvSpPr>
        <p:spPr>
          <a:xfrm>
            <a:off x="126694" y="1267733"/>
            <a:ext cx="11938612" cy="452310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从飞机上看</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cars on the land look like beetles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甲壳虫</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sz="2400" b="1" dirty="0">
                <a:latin typeface="微软雅黑" panose="020B0503020204020204" pitchFamily="34" charset="-122"/>
                <a:ea typeface="微软雅黑" panose="020B0503020204020204" pitchFamily="34" charset="-122"/>
                <a:cs typeface="Times New Roman" panose="02020603050405020304" pitchFamily="18" charset="0"/>
              </a:rPr>
              <a:t>57. This house is </a:t>
            </a:r>
            <a:r>
              <a:rPr lang="en-US" sz="2400" b="1" dirty="0">
                <a:latin typeface="微软雅黑" panose="020B0503020204020204" pitchFamily="34" charset="-122"/>
                <a:ea typeface="微软雅黑" panose="020B0503020204020204" pitchFamily="34" charset="-122"/>
                <a:cs typeface="Times New Roman" panose="02020603050405020304" pitchFamily="18" charset="0"/>
              </a:rPr>
              <a:t>_________________________________</a:t>
            </a:r>
            <a:r>
              <a:rPr sz="2400" b="1" dirty="0">
                <a:latin typeface="微软雅黑" panose="020B0503020204020204" pitchFamily="34" charset="-122"/>
                <a:ea typeface="微软雅黑" panose="020B0503020204020204" pitchFamily="34" charset="-122"/>
                <a:cs typeface="Times New Roman" panose="02020603050405020304" pitchFamily="18" charset="0"/>
              </a:rPr>
              <a:t>_________________________ that one. (这所房子是那所房子的三倍大)</a:t>
            </a:r>
            <a:endParaRPr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_______________________________ must be punished.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无论谁违法都必须受到惩罚</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sz="2400" b="1" dirty="0">
                <a:latin typeface="微软雅黑" panose="020B0503020204020204" pitchFamily="34" charset="-122"/>
                <a:ea typeface="微软雅黑" panose="020B0503020204020204" pitchFamily="34" charset="-122"/>
                <a:cs typeface="Times New Roman" panose="02020603050405020304" pitchFamily="18" charset="0"/>
              </a:rPr>
              <a:t>59. The girl </a:t>
            </a:r>
            <a:r>
              <a:rPr lang="en-US" sz="2400" b="1" dirty="0">
                <a:latin typeface="微软雅黑" panose="020B0503020204020204" pitchFamily="34" charset="-122"/>
                <a:ea typeface="微软雅黑" panose="020B0503020204020204" pitchFamily="34" charset="-122"/>
                <a:cs typeface="Times New Roman" panose="02020603050405020304" pitchFamily="18" charset="0"/>
              </a:rPr>
              <a:t>_________________</a:t>
            </a:r>
            <a:r>
              <a:rPr sz="2400" b="1" dirty="0">
                <a:latin typeface="微软雅黑" panose="020B0503020204020204" pitchFamily="34" charset="-122"/>
                <a:ea typeface="微软雅黑" panose="020B0503020204020204" pitchFamily="34" charset="-122"/>
                <a:cs typeface="Times New Roman" panose="02020603050405020304" pitchFamily="18" charset="0"/>
              </a:rPr>
              <a:t>________________________ (那个女孩的妈妈是英语老师) studies in our school.</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______________________________________ for 3 years.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我已经在这所学校学习</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年了</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592073" y="5186834"/>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 have already studied in this school</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817103" y="3578860"/>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Whoever breaks the law</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853366" y="2407069"/>
            <a:ext cx="9338634"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t>
            </a:r>
            <a:r>
              <a:rPr sz="2400" dirty="0">
                <a:solidFill>
                  <a:srgbClr val="C00000"/>
                </a:solidFill>
                <a:latin typeface="方正粗黑宋简体" panose="02000000000000000000" pitchFamily="2" charset="-122"/>
                <a:ea typeface="方正粗黑宋简体" panose="02000000000000000000" pitchFamily="2" charset="-122"/>
              </a:rPr>
              <a:t>three times as big/large as / three times the size of</a:t>
            </a:r>
            <a:endParaRPr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027030" y="1362126"/>
            <a:ext cx="90262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Seen from the plane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1785642" y="4152471"/>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whose mother is an English teacher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62337" y="635764"/>
            <a:ext cx="10317462" cy="3969385"/>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【写作内容】美国高中生Clara在社交软件上登出启事，希望交一位中国朋友，以便学习汉语，了解中国文化。 假设你是李华，就读于第一中学。请在看到这则启事后，给Clara发一封电子邮件。主要内容包括：介绍自己；你愿意成为她的朋友；你打算如何帮助她。</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endParaRPr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2" action="ppaction://hlinksldjump"/>
          </p:cNvPr>
          <p:cNvSpPr/>
          <p:nvPr>
            <p:custDataLst>
              <p:tags r:id="rId3"/>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endParaRPr lang="zh-CN" altLang="zh-CN"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3122" y="303425"/>
            <a:ext cx="11608019"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Dear Clara,</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I am glad to learn that you want to make Chinese friends. I am Li Hua, a student from No. 1 Middle School. We can chat through WeChat, on the Internet or by sending e-mails. What’s more, I can tell you Chinese customs and Chinese stories. </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Looking forward to your reply. </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Yours,</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Li Hua</a:t>
            </a:r>
            <a:endParaRPr lang="en-US" altLang="zh-CN"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3" name="TextBox 280"/>
          <p:cNvSpPr txBox="1"/>
          <p:nvPr>
            <p:custDataLst>
              <p:tags r:id="rId3"/>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endParaRPr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66037" y="196701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take   	B. took 	C. has taken 	D. had taken</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762000" y="917772"/>
            <a:ext cx="10820400" cy="521970"/>
          </a:xfrm>
          <a:prstGeom prst="rect">
            <a:avLst/>
          </a:prstGeom>
          <a:noFill/>
        </p:spPr>
        <p:txBody>
          <a:bodyPr wrap="square" rtlCol="0">
            <a:spAutoFit/>
          </a:bodyPr>
          <a:lstStyle/>
          <a:p>
            <a:r>
              <a:rPr sz="2800" dirty="0">
                <a:latin typeface="+mn-ea"/>
              </a:rPr>
              <a:t>阅读下列句子，从A、B、C、D中选出可以填入空白处的最佳答案。</a:t>
            </a:r>
            <a:endParaRPr sz="2800" dirty="0">
              <a:latin typeface="+mn-ea"/>
            </a:endParaRPr>
          </a:p>
        </p:txBody>
      </p:sp>
      <p:sp>
        <p:nvSpPr>
          <p:cNvPr id="14" name="文本框 13"/>
          <p:cNvSpPr txBox="1"/>
          <p:nvPr>
            <p:custDataLst>
              <p:tags r:id="rId3"/>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9745" y="438343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04255" y="543931"/>
            <a:ext cx="10668000"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Please remember me to your parents, John.</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I will, thank you		 B. No, please don’t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That’s OK 			 D. Not at all</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308195" y="928652"/>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上句说“请代我向你父母问好”，A项意为“我会的，谢谢你”，B项</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意为“不，请不要”，C项意为“没关系”，D项意为“一点也不”。A项符合语境，故选A。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 The __________ office is near the library.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teacher 		B. teachers	 	C. teachers’ 	D. teacher’s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解析：根据题意指的是教师的办公室，要用所有格，又因教师群体应该用复数</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表示，故选C。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14400" y="1012952"/>
            <a:ext cx="1155669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We can’t move into the house, for it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is repaired		 	B. has been repaired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is being repaired 		D. is repairing</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解析：根据句意“我们还不能搬进房子，因为房子正在重装”，要用进行时，</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另外房子是被装修，要用被动语态，故选C。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77258" y="1027506"/>
            <a:ext cx="1145069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I can’t find my cell phone. I __________ it in my bedroom.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must have left 			B. must leave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must have forgotten 		D. must forget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64050" y="102750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解析：根据句意“我找不到我的手机了”，推测手机一定是落在了卧室。对</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过去的肯定推测用must+have done结构，排除B、D项。leave意为“落下”，后面接地点；forget后面接宾语，故选A。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14899" y="1008762"/>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The man __________ there is our science teacher.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sits	 B. sat 	C. sitting 	D. to sit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36434" y="942703"/>
            <a:ext cx="385478"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根据句意“坐在那里的男人是我们科学老师”，man与sit之间是主动关系，用现在分词作定语，故选C。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14400" y="960071"/>
            <a:ext cx="1099483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I asked Tom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when he will go to London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B. when will he go to London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when he would go to London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D. when would he go to London</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58502" y="96007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本题考查宾语从句语序。宾语从句要用陈述语序，排除B、D项；主句</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谓语asked是过去时，从句也要用过去时，故选C。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It is September 1st, 2015 __________ he joined the army.</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when	 B. that 	C. where 	D. in which</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如果去掉It is及横线部分，发现句子意思不完整，September, 1st缺介词on，说明此句不是强调句，排除B项。上述已分析，September, 1st表示</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时间，故选A。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49642" y="936007"/>
            <a:ext cx="1141467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 am ready to go __________ I am needed.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wherever		B. whatever		 C. whichever	 D. whenever</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88898" y="937149"/>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88898" y="4348944"/>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根据句意“我随时准备去……”，go后面缺地点，因此缺地点状语的连</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词，故选A。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45722" y="1012952"/>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Not until yesterday __________ how much time I have wasted.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do I realize 	B. I realized 	C. did I realize 	D. I realize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14400" y="1113340"/>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根据句意“直到昨天，我才意识到我浪费了多少时间”，Not放句首，</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句子要部分倒装，排除B、D项；又因yesterday，应用表示过去的助动词</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进行倒装，故选C。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She felt lonely as if the whole world __________ against her.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has turned	 B. is turning 	C. turns 	D. had turned</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6347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解析：根据句意“她感到孤独，好像整个世界跟她对着干”，这是虚拟语气，</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主句谓语felt为过去式，表明是对过去的虚拟，从句时态应用过去完成</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时构成虚拟语气，故选D。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3" y="984419"/>
            <a:ext cx="11297163"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Everything is well ready for the meeting,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are they 		B. isn’t it 		C. is it 	D. aren’t they</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8858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本题考查反义疑问句，根据“前肯后否”原则，排除A、C项；当</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everything作主语时，反问要用it，故选B。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535734" y="877254"/>
            <a:ext cx="1150570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It’s very delicious food. Thanks for your treat.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Oh, it’s just so </a:t>
            </a:r>
            <a:r>
              <a:rPr lang="en-US" altLang="zh-CN" sz="2800" b="1" dirty="0" err="1">
                <a:latin typeface="微软雅黑" panose="020B0503020204020204" pitchFamily="34" charset="-122"/>
                <a:ea typeface="微软雅黑" panose="020B0503020204020204" pitchFamily="34" charset="-122"/>
              </a:rPr>
              <a:t>so</a:t>
            </a:r>
            <a:r>
              <a:rPr lang="en-US" altLang="zh-CN" sz="2800" b="1" dirty="0">
                <a:latin typeface="微软雅黑" panose="020B0503020204020204" pitchFamily="34" charset="-122"/>
                <a:ea typeface="微软雅黑" panose="020B0503020204020204" pitchFamily="34" charset="-122"/>
              </a:rPr>
              <a:t>. 	                 B. I am glad that you like it.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I am afraid I didn’t cook well.    D. Is that so?</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060154" y="134731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177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上句说“食物真美味，谢谢你的招待”，A、C项都是中国思维的自</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谦，D项“是那样么”不礼貌，B项“很高兴你喜欢”符合西方人对夸奖的回答，故选B。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486394" y="2792275"/>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6</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92214" y="885691"/>
            <a:ext cx="11607572" cy="4399915"/>
          </a:xfrm>
          <a:prstGeom prst="rect">
            <a:avLst/>
          </a:prstGeom>
          <a:noFill/>
        </p:spPr>
        <p:txBody>
          <a:bodyPr wrap="square" rtlCol="0">
            <a:spAutoFit/>
          </a:bodyPr>
          <a:lstStyle/>
          <a:p>
            <a:pPr algn="just"/>
            <a:r>
              <a:rPr sz="2800" dirty="0">
                <a:latin typeface="Times New Roman" panose="02020603050405020304" pitchFamily="18" charset="0"/>
                <a:cs typeface="Times New Roman" panose="02020603050405020304" pitchFamily="18" charset="0"/>
              </a:rPr>
              <a:t>as 作介词，表“好像，作为”</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He __________________ (扮作警察) and entered the building.</a:t>
            </a:r>
            <a:endParaRPr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______</a:t>
            </a:r>
            <a:r>
              <a:rPr sz="2800" dirty="0">
                <a:latin typeface="Times New Roman" panose="02020603050405020304" pitchFamily="18" charset="0"/>
                <a:cs typeface="Times New Roman" panose="02020603050405020304" pitchFamily="18" charset="0"/>
              </a:rPr>
              <a:t>__________________ (作为他的私人秘书), he has access to all clients.</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as 作副词，表“与……程度相同”</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His eyes aren’t quite blue __________________ (在电影里见到).</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as 作连词，表“当……时候，因为，尽管，按照”</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I watched her </a:t>
            </a:r>
            <a:r>
              <a:rPr lang="en-US" sz="2800" dirty="0">
                <a:latin typeface="Times New Roman" panose="02020603050405020304" pitchFamily="18" charset="0"/>
                <a:cs typeface="Times New Roman" panose="02020603050405020304" pitchFamily="18" charset="0"/>
              </a:rPr>
              <a:t>_________</a:t>
            </a:r>
            <a:r>
              <a:rPr sz="2800" dirty="0">
                <a:latin typeface="Times New Roman" panose="02020603050405020304" pitchFamily="18" charset="0"/>
                <a:cs typeface="Times New Roman" panose="02020603050405020304" pitchFamily="18" charset="0"/>
              </a:rPr>
              <a:t>__________________ (她梳头的时候).</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__________________ (因为你不在这), I left a message.</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__________________ (尽管他有天分), he is not ready to turn professional.</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Why didn’t you catch the last bus __________________ (按我所说的)?</a:t>
            </a:r>
            <a:endParaRPr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292214" y="291088"/>
            <a:ext cx="7287391"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as</a:t>
            </a:r>
            <a:r>
              <a:rPr lang="zh-CN" altLang="en-US" sz="2800" dirty="0">
                <a:latin typeface="方正粗黑宋简体" panose="02000000000000000000" pitchFamily="2" charset="-122"/>
                <a:ea typeface="方正粗黑宋简体" panose="02000000000000000000" pitchFamily="2" charset="-122"/>
              </a:rPr>
              <a:t>的用法</a:t>
            </a:r>
            <a:endParaRPr lang="zh-CN" altLang="en-US" sz="2800" dirty="0">
              <a:latin typeface="方正粗黑宋简体" panose="02000000000000000000" pitchFamily="2" charset="-122"/>
              <a:ea typeface="方正粗黑宋简体" panose="02000000000000000000" pitchFamily="2" charset="-122"/>
            </a:endParaRPr>
          </a:p>
        </p:txBody>
      </p:sp>
      <p:sp>
        <p:nvSpPr>
          <p:cNvPr id="6" name="文本框 5"/>
          <p:cNvSpPr txBox="1"/>
          <p:nvPr/>
        </p:nvSpPr>
        <p:spPr>
          <a:xfrm>
            <a:off x="934291" y="1329071"/>
            <a:ext cx="326282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acted as a policeman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509905" y="1741805"/>
            <a:ext cx="3996055" cy="52197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his private secretary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4067668" y="2632278"/>
            <a:ext cx="35205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was seen in the film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465070" y="3436620"/>
            <a:ext cx="5293360" cy="52197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she was combing her hair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58966" y="3904982"/>
            <a:ext cx="390547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you were not here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416497" y="4331395"/>
            <a:ext cx="27432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Talented as he is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5671851" y="4729051"/>
            <a:ext cx="282215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as what I said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1" grpId="0"/>
      <p:bldP spid="12" grpId="0"/>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27532" y="-18"/>
            <a:ext cx="11738205" cy="655447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as</a:t>
            </a:r>
            <a:r>
              <a:rPr lang="zh-CN" altLang="en-US" sz="2800" dirty="0">
                <a:latin typeface="Times New Roman" panose="02020603050405020304" pitchFamily="18" charset="0"/>
                <a:cs typeface="Times New Roman" panose="02020603050405020304" pitchFamily="18" charset="0"/>
              </a:rPr>
              <a:t>常用短语</a:t>
            </a:r>
            <a:endParaRPr lang="zh-CN" altLang="en-US" sz="2800" dirty="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as against sth. 与……对照 </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as for sb./sth. 至于某人/某事</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as to sth. / as regards sth. 至于某事，提到某事</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as if/though 好像 </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as it is/was 照现状看/照原状看</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as long as 只要 </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as far as 就……来说，在……范围内 </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as soon as 一……就</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as soon as possible 尽快 </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act as 担任，充当</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 as follows 如下所示</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We had twelve hours of sunshine yesterday, __________ a forecast of continuous rain.</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A. as against </a:t>
            </a:r>
            <a:r>
              <a:rPr lang="en-US" sz="2800">
                <a:latin typeface="Times New Roman" panose="02020603050405020304" pitchFamily="18" charset="0"/>
                <a:cs typeface="Times New Roman" panose="02020603050405020304" pitchFamily="18" charset="0"/>
              </a:rPr>
              <a:t>	</a:t>
            </a:r>
            <a:r>
              <a:rPr sz="2800">
                <a:latin typeface="Times New Roman" panose="02020603050405020304" pitchFamily="18" charset="0"/>
                <a:cs typeface="Times New Roman" panose="02020603050405020304" pitchFamily="18" charset="0"/>
              </a:rPr>
              <a:t>B. as for </a:t>
            </a:r>
            <a:r>
              <a:rPr lang="en-US" sz="2800">
                <a:latin typeface="Times New Roman" panose="02020603050405020304" pitchFamily="18" charset="0"/>
                <a:cs typeface="Times New Roman" panose="02020603050405020304" pitchFamily="18" charset="0"/>
              </a:rPr>
              <a:t>	</a:t>
            </a:r>
            <a:r>
              <a:rPr sz="2800">
                <a:latin typeface="Times New Roman" panose="02020603050405020304" pitchFamily="18" charset="0"/>
                <a:cs typeface="Times New Roman" panose="02020603050405020304" pitchFamily="18" charset="0"/>
              </a:rPr>
              <a:t>C. as if </a:t>
            </a:r>
            <a:r>
              <a:rPr lang="en-US" sz="2800">
                <a:latin typeface="Times New Roman" panose="02020603050405020304" pitchFamily="18" charset="0"/>
                <a:cs typeface="Times New Roman" panose="02020603050405020304" pitchFamily="18" charset="0"/>
              </a:rPr>
              <a:t>	</a:t>
            </a:r>
            <a:r>
              <a:rPr sz="2800">
                <a:latin typeface="Times New Roman" panose="02020603050405020304" pitchFamily="18" charset="0"/>
                <a:cs typeface="Times New Roman" panose="02020603050405020304" pitchFamily="18" charset="0"/>
              </a:rPr>
              <a:t>D. as it was</a:t>
            </a:r>
            <a:endParaRPr sz="2800">
              <a:latin typeface="Times New Roman" panose="02020603050405020304" pitchFamily="18" charset="0"/>
              <a:cs typeface="Times New Roman" panose="02020603050405020304" pitchFamily="18" charset="0"/>
            </a:endParaRPr>
          </a:p>
        </p:txBody>
      </p:sp>
      <p:sp>
        <p:nvSpPr>
          <p:cNvPr id="11" name="文本框 10"/>
          <p:cNvSpPr txBox="1"/>
          <p:nvPr/>
        </p:nvSpPr>
        <p:spPr>
          <a:xfrm>
            <a:off x="7896823" y="5125881"/>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762000" y="550413"/>
            <a:ext cx="1104176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What can I do for you, sir?</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Yes, you can 		 B. No, I don’t need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A cup of tea, please	 D. No, I need nothing</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447672" y="1036374"/>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解析：上句说“我能为你做什么”，这是服务行业的常用语，顾客只需开门见</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山地表达自己的需求即可，C项符合语境，故选C。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463312" y="828844"/>
            <a:ext cx="1165524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What’s the date today?</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It’s fine 				B. It’s May 11th</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It’s Friday 				D. It’s rainy</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015042" y="1209849"/>
            <a:ext cx="23035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本题主要考查对这句话的理解，这是询问日期的常用表达，B项符合题</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意，故选B。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4c663837-f432-4a25-9071-271fbe57e2e8"/>
  <p:tag name="COMMONDATA" val="eyJoZGlkIjoiMjhjNGUxNWFjMjhlNDdjNWVkN2JmMzA2Y2JjZmYzMTU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19805</Words>
  <Application>WPS 演示</Application>
  <PresentationFormat>宽屏</PresentationFormat>
  <Paragraphs>970</Paragraphs>
  <Slides>73</Slides>
  <Notes>15</Notes>
  <HiddenSlides>8</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73</vt:i4>
      </vt:variant>
    </vt:vector>
  </HeadingPairs>
  <TitlesOfParts>
    <vt:vector size="87" baseType="lpstr">
      <vt:lpstr>Arial</vt:lpstr>
      <vt:lpstr>宋体</vt:lpstr>
      <vt:lpstr>Wingdings</vt:lpstr>
      <vt:lpstr>Raleway Light</vt:lpstr>
      <vt:lpstr>微软雅黑</vt:lpstr>
      <vt:lpstr>Calibri</vt:lpstr>
      <vt:lpstr>Lato Light</vt:lpstr>
      <vt:lpstr>Lato Regular</vt:lpstr>
      <vt:lpstr>Segoe Print</vt:lpstr>
      <vt:lpstr>方正粗黑宋简体</vt:lpstr>
      <vt:lpstr>Arial Unicode MS</vt:lpstr>
      <vt:lpstr>等线</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Administrator</cp:lastModifiedBy>
  <cp:revision>1052</cp:revision>
  <dcterms:created xsi:type="dcterms:W3CDTF">2016-10-04T09:02:00Z</dcterms:created>
  <dcterms:modified xsi:type="dcterms:W3CDTF">2023-03-23T08:34:11Z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B08F4ACB6BD64B0CBB29D37F0ABFAED9</vt:lpwstr>
  </property>
</Properties>
</file>