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9"/>
  </p:handoutMasterIdLst>
  <p:sldIdLst>
    <p:sldId id="869" r:id="rId3"/>
    <p:sldId id="781" r:id="rId5"/>
    <p:sldId id="946" r:id="rId6"/>
    <p:sldId id="943" r:id="rId7"/>
    <p:sldId id="1086" r:id="rId8"/>
    <p:sldId id="1087" r:id="rId9"/>
    <p:sldId id="1088" r:id="rId10"/>
    <p:sldId id="1089" r:id="rId11"/>
    <p:sldId id="1090" r:id="rId12"/>
    <p:sldId id="1091" r:id="rId13"/>
    <p:sldId id="944" r:id="rId14"/>
    <p:sldId id="1093" r:id="rId15"/>
    <p:sldId id="1094" r:id="rId16"/>
    <p:sldId id="1095" r:id="rId17"/>
    <p:sldId id="1096" r:id="rId18"/>
    <p:sldId id="1097" r:id="rId19"/>
    <p:sldId id="1098" r:id="rId20"/>
    <p:sldId id="1099" r:id="rId21"/>
    <p:sldId id="1100" r:id="rId22"/>
    <p:sldId id="1101" r:id="rId23"/>
    <p:sldId id="1102" r:id="rId24"/>
    <p:sldId id="1114" r:id="rId25"/>
    <p:sldId id="945" r:id="rId26"/>
    <p:sldId id="1117" r:id="rId27"/>
    <p:sldId id="1116" r:id="rId28"/>
    <p:sldId id="1118" r:id="rId29"/>
    <p:sldId id="1119" r:id="rId30"/>
    <p:sldId id="1120" r:id="rId31"/>
    <p:sldId id="1123" r:id="rId32"/>
    <p:sldId id="1124" r:id="rId33"/>
    <p:sldId id="1125" r:id="rId34"/>
    <p:sldId id="1115" r:id="rId35"/>
    <p:sldId id="1126" r:id="rId36"/>
    <p:sldId id="1127" r:id="rId37"/>
    <p:sldId id="1128" r:id="rId38"/>
    <p:sldId id="1129" r:id="rId39"/>
    <p:sldId id="1130" r:id="rId40"/>
    <p:sldId id="1131" r:id="rId41"/>
    <p:sldId id="1132" r:id="rId42"/>
    <p:sldId id="1133" r:id="rId43"/>
    <p:sldId id="1134" r:id="rId44"/>
    <p:sldId id="1135" r:id="rId45"/>
    <p:sldId id="1136" r:id="rId46"/>
    <p:sldId id="1137" r:id="rId47"/>
    <p:sldId id="1138" r:id="rId48"/>
    <p:sldId id="1139" r:id="rId49"/>
    <p:sldId id="1140" r:id="rId50"/>
    <p:sldId id="947" r:id="rId51"/>
    <p:sldId id="1144" r:id="rId52"/>
    <p:sldId id="1145" r:id="rId53"/>
    <p:sldId id="1146" r:id="rId54"/>
    <p:sldId id="1147" r:id="rId55"/>
    <p:sldId id="1148" r:id="rId56"/>
    <p:sldId id="1149" r:id="rId57"/>
    <p:sldId id="979" r:id="rId58"/>
    <p:sldId id="1150" r:id="rId59"/>
    <p:sldId id="1151" r:id="rId60"/>
    <p:sldId id="1172" r:id="rId61"/>
    <p:sldId id="1161" r:id="rId62"/>
    <p:sldId id="1162" r:id="rId63"/>
    <p:sldId id="1163" r:id="rId64"/>
    <p:sldId id="1164" r:id="rId65"/>
    <p:sldId id="1165" r:id="rId66"/>
    <p:sldId id="1166" r:id="rId67"/>
    <p:sldId id="1167" r:id="rId68"/>
    <p:sldId id="1168" r:id="rId69"/>
    <p:sldId id="1169" r:id="rId70"/>
    <p:sldId id="1170" r:id="rId71"/>
    <p:sldId id="1171" r:id="rId72"/>
    <p:sldId id="1152" r:id="rId73"/>
    <p:sldId id="1153" r:id="rId74"/>
    <p:sldId id="1154" r:id="rId75"/>
    <p:sldId id="1156" r:id="rId76"/>
    <p:sldId id="1157" r:id="rId77"/>
    <p:sldId id="935" r:id="rId78"/>
  </p:sldIdLst>
  <p:sldSz cx="12192000" cy="6858000"/>
  <p:notesSz cx="6858000" cy="9144000"/>
  <p:custDataLst>
    <p:tags r:id="rId8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37"/>
            <p14:sldId id="1138"/>
            <p14:sldId id="1139"/>
            <p14:sldId id="1140"/>
            <p14:sldId id="947"/>
            <p14:sldId id="1144"/>
            <p14:sldId id="1145"/>
            <p14:sldId id="1146"/>
            <p14:sldId id="1147"/>
            <p14:sldId id="1148"/>
            <p14:sldId id="1149"/>
            <p14:sldId id="979"/>
            <p14:sldId id="1150"/>
            <p14:sldId id="1151"/>
            <p14:sldId id="1172"/>
            <p14:sldId id="1161"/>
            <p14:sldId id="1162"/>
            <p14:sldId id="1163"/>
            <p14:sldId id="1164"/>
            <p14:sldId id="1165"/>
            <p14:sldId id="1166"/>
            <p14:sldId id="1167"/>
            <p14:sldId id="1168"/>
            <p14:sldId id="1169"/>
            <p14:sldId id="1170"/>
            <p14:sldId id="1171"/>
            <p14:sldId id="1152"/>
            <p14:sldId id="1153"/>
            <p14:sldId id="1154"/>
            <p14:sldId id="1156"/>
            <p14:sldId id="1157"/>
            <p14:sldId id="935"/>
          </p14:sldIdLst>
        </p14:section>
      </p14:sectionLst>
    </p:ext>
    <p:ext uri="{EFAFB233-063F-42B5-8137-9DF3F51BA10A}">
      <p15:sldGuideLst xmlns:p15="http://schemas.microsoft.com/office/powerpoint/2012/main">
        <p15:guide id="1" orient="horz" pos="2097" userDrawn="1">
          <p15:clr>
            <a:srgbClr val="A4A3A4"/>
          </p15:clr>
        </p15:guide>
        <p15:guide id="2" pos="621" userDrawn="1">
          <p15:clr>
            <a:srgbClr val="A4A3A4"/>
          </p15:clr>
        </p15:guide>
        <p15:guide id="3" pos="7042" userDrawn="1">
          <p15:clr>
            <a:srgbClr val="A4A3A4"/>
          </p15:clr>
        </p15:guide>
        <p15:guide id="4" pos="374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26" autoAdjust="0"/>
    <p:restoredTop sz="96763" autoAdjust="0"/>
  </p:normalViewPr>
  <p:slideViewPr>
    <p:cSldViewPr snapToGrid="0" showGuides="1">
      <p:cViewPr varScale="1">
        <p:scale>
          <a:sx n="60" d="100"/>
          <a:sy n="60" d="100"/>
        </p:scale>
        <p:origin x="60" y="996"/>
      </p:cViewPr>
      <p:guideLst>
        <p:guide orient="horz" pos="2097"/>
        <p:guide pos="621"/>
        <p:guide pos="7042"/>
        <p:guide pos="3745"/>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4" Type="http://schemas.openxmlformats.org/officeDocument/2006/relationships/tags" Target="tags/tag85.xml"/><Relationship Id="rId83" Type="http://schemas.openxmlformats.org/officeDocument/2006/relationships/commentAuthors" Target="commentAuthors.xml"/><Relationship Id="rId82" Type="http://schemas.openxmlformats.org/officeDocument/2006/relationships/tableStyles" Target="tableStyles.xml"/><Relationship Id="rId81" Type="http://schemas.openxmlformats.org/officeDocument/2006/relationships/viewProps" Target="viewProps.xml"/><Relationship Id="rId80" Type="http://schemas.openxmlformats.org/officeDocument/2006/relationships/presProps" Target="presProps.xml"/><Relationship Id="rId8" Type="http://schemas.openxmlformats.org/officeDocument/2006/relationships/slide" Target="slides/slide5.xml"/><Relationship Id="rId79" Type="http://schemas.openxmlformats.org/officeDocument/2006/relationships/handoutMaster" Target="handoutMasters/handoutMaster1.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2A5DADB-2AE5-4A83-B4C0-0DB768112B53}"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86A5625-ABE0-4648-8BE3-3CCAD31BD75F}"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D996EF8-52D5-4FA0-AEE2-D901311C1926}"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B22B32A-9FFD-4A71-A3E8-A0E0DBB7AB02}" type="datetime1">
              <a:rPr lang="id-ID" altLang="zh-CN" smtClean="0"/>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6653E9B-E608-4754-9967-6C5213412B25}"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C8D4C0A-BE53-4AF0-9DA9-92676813E05D}"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9B80AA9-DE97-4D65-8BB9-E1B06786BCD0}"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E9D28CB-D3C5-4026-B94D-06B4CF30BC66}" type="datetime1">
              <a:rPr lang="id-ID" altLang="zh-CN" smtClean="0"/>
            </a:fld>
            <a:endParaRPr lang="en-US"/>
          </a:p>
        </p:txBody>
      </p:sp>
      <p:sp>
        <p:nvSpPr>
          <p:cNvPr id="8" name="页脚占位符 7"/>
          <p:cNvSpPr>
            <a:spLocks noGrp="1"/>
          </p:cNvSpPr>
          <p:nvPr>
            <p:ph type="ftr" sz="quarter" idx="11"/>
          </p:nvPr>
        </p:nvSpPr>
        <p:spPr/>
        <p:txBody>
          <a:bodyPr/>
          <a:lstStyle/>
          <a:p>
            <a:r>
              <a:rPr lang="en-US"/>
              <a:t>Startup Presentation</a:t>
            </a:r>
            <a:endParaRPr lang="en-US"/>
          </a:p>
        </p:txBody>
      </p:sp>
      <p:sp>
        <p:nvSpPr>
          <p:cNvPr id="9" name="灯片编号占位符 8"/>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46B2D1A-4817-440E-98A4-02C04FAB5599}" type="datetime1">
              <a:rPr lang="id-ID" altLang="zh-CN" smtClean="0"/>
            </a:fld>
            <a:endParaRPr lang="en-US"/>
          </a:p>
        </p:txBody>
      </p:sp>
      <p:sp>
        <p:nvSpPr>
          <p:cNvPr id="4" name="页脚占位符 3"/>
          <p:cNvSpPr>
            <a:spLocks noGrp="1"/>
          </p:cNvSpPr>
          <p:nvPr>
            <p:ph type="ftr" sz="quarter" idx="11"/>
          </p:nvPr>
        </p:nvSpPr>
        <p:spPr/>
        <p:txBody>
          <a:bodyPr/>
          <a:lstStyle/>
          <a:p>
            <a:r>
              <a:rPr lang="en-US"/>
              <a:t>Startup Presentation</a:t>
            </a:r>
            <a:endParaRPr lang="en-US"/>
          </a:p>
        </p:txBody>
      </p:sp>
      <p:sp>
        <p:nvSpPr>
          <p:cNvPr id="5" name="灯片编号占位符 4"/>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fld>
            <a:endParaRPr lang="en-US"/>
          </a:p>
        </p:txBody>
      </p:sp>
      <p:sp>
        <p:nvSpPr>
          <p:cNvPr id="3" name="页脚占位符 2"/>
          <p:cNvSpPr>
            <a:spLocks noGrp="1"/>
          </p:cNvSpPr>
          <p:nvPr>
            <p:ph type="ftr" sz="quarter" idx="11"/>
          </p:nvPr>
        </p:nvSpPr>
        <p:spPr/>
        <p:txBody>
          <a:bodyPr/>
          <a:lstStyle/>
          <a:p>
            <a:r>
              <a:rPr lang="en-US"/>
              <a:t>Startup Presentation</a:t>
            </a:r>
            <a:endParaRPr 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9A053A1-681A-4FE7-BF45-D5BAB0C264FE}"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38F7A4D-81BB-4FE1-900D-2FB0A82DC7B5}"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3" Type="http://schemas.openxmlformats.org/officeDocument/2006/relationships/theme" Target="../theme/theme1.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endParaRPr 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2.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xml.rels><?xml version="1.0" encoding="UTF-8" standalone="yes"?>
<Relationships xmlns="http://schemas.openxmlformats.org/package/2006/relationships"><Relationship Id="rId9" Type="http://schemas.openxmlformats.org/officeDocument/2006/relationships/image" Target="../media/image4.emf"/><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slide" Target="slide3.xml"/><Relationship Id="rId5" Type="http://schemas.openxmlformats.org/officeDocument/2006/relationships/tags" Target="../tags/tag6.xml"/><Relationship Id="rId4" Type="http://schemas.openxmlformats.org/officeDocument/2006/relationships/slide" Target="slide4.xml"/><Relationship Id="rId33" Type="http://schemas.openxmlformats.org/officeDocument/2006/relationships/notesSlide" Target="../notesSlides/notesSlide2.xml"/><Relationship Id="rId32" Type="http://schemas.openxmlformats.org/officeDocument/2006/relationships/slideLayout" Target="../slideLayouts/slideLayout13.xml"/><Relationship Id="rId31" Type="http://schemas.openxmlformats.org/officeDocument/2006/relationships/tags" Target="../tags/tag22.xml"/><Relationship Id="rId30" Type="http://schemas.openxmlformats.org/officeDocument/2006/relationships/slide" Target="slide70.xml"/><Relationship Id="rId3" Type="http://schemas.openxmlformats.org/officeDocument/2006/relationships/tags" Target="../tags/tag5.xml"/><Relationship Id="rId29" Type="http://schemas.openxmlformats.org/officeDocument/2006/relationships/tags" Target="../tags/tag21.xml"/><Relationship Id="rId28" Type="http://schemas.openxmlformats.org/officeDocument/2006/relationships/tags" Target="../tags/tag20.xml"/><Relationship Id="rId27" Type="http://schemas.openxmlformats.org/officeDocument/2006/relationships/tags" Target="../tags/tag19.xml"/><Relationship Id="rId26" Type="http://schemas.openxmlformats.org/officeDocument/2006/relationships/slide" Target="slide58.xml"/><Relationship Id="rId25" Type="http://schemas.openxmlformats.org/officeDocument/2006/relationships/slide" Target="slide55.xml"/><Relationship Id="rId24" Type="http://schemas.openxmlformats.org/officeDocument/2006/relationships/slide" Target="slide53.xml"/><Relationship Id="rId23" Type="http://schemas.openxmlformats.org/officeDocument/2006/relationships/slide" Target="slide29.xml"/><Relationship Id="rId22" Type="http://schemas.openxmlformats.org/officeDocument/2006/relationships/slide" Target="slide48.xml"/><Relationship Id="rId21" Type="http://schemas.openxmlformats.org/officeDocument/2006/relationships/tags" Target="../tags/tag18.xml"/><Relationship Id="rId20" Type="http://schemas.openxmlformats.org/officeDocument/2006/relationships/slide" Target="slide22.xml"/><Relationship Id="rId2" Type="http://schemas.openxmlformats.org/officeDocument/2006/relationships/tags" Target="../tags/tag4.xml"/><Relationship Id="rId19" Type="http://schemas.openxmlformats.org/officeDocument/2006/relationships/tags" Target="../tags/tag17.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slide" Target="slide10.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3.em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4.xml"/><Relationship Id="rId1" Type="http://schemas.openxmlformats.org/officeDocument/2006/relationships/slide" Target="slide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6.xml"/><Relationship Id="rId1" Type="http://schemas.openxmlformats.org/officeDocument/2006/relationships/slide" Target="slide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8.xml"/><Relationship Id="rId1" Type="http://schemas.openxmlformats.org/officeDocument/2006/relationships/slide" Target="slide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8.xml"/><Relationship Id="rId7" Type="http://schemas.openxmlformats.org/officeDocument/2006/relationships/slide" Target="slide45.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1" Type="http://schemas.openxmlformats.org/officeDocument/2006/relationships/slideLayout" Target="../slideLayouts/slideLayout7.xml"/><Relationship Id="rId10" Type="http://schemas.openxmlformats.org/officeDocument/2006/relationships/tags" Target="../tags/tag29.xml"/><Relationship Id="rId1" Type="http://schemas.openxmlformats.org/officeDocument/2006/relationships/slide" Target="slide2.xml"/></Relationships>
</file>

<file path=ppt/slides/_rels/slide45.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5" Type="http://schemas.openxmlformats.org/officeDocument/2006/relationships/slideLayout" Target="../slideLayouts/slideLayout7.xml"/><Relationship Id="rId24" Type="http://schemas.openxmlformats.org/officeDocument/2006/relationships/tags" Target="../tags/tag52.xml"/><Relationship Id="rId23" Type="http://schemas.openxmlformats.org/officeDocument/2006/relationships/tags" Target="../tags/tag51.xml"/><Relationship Id="rId22" Type="http://schemas.openxmlformats.org/officeDocument/2006/relationships/tags" Target="../tags/tag50.xml"/><Relationship Id="rId21" Type="http://schemas.openxmlformats.org/officeDocument/2006/relationships/tags" Target="../tags/tag49.xml"/><Relationship Id="rId20" Type="http://schemas.openxmlformats.org/officeDocument/2006/relationships/tags" Target="../tags/tag48.xml"/><Relationship Id="rId2" Type="http://schemas.openxmlformats.org/officeDocument/2006/relationships/slide" Target="slide44.xml"/><Relationship Id="rId19" Type="http://schemas.openxmlformats.org/officeDocument/2006/relationships/tags" Target="../tags/tag47.xml"/><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tags" Target="../tags/tag30.xml"/></Relationships>
</file>

<file path=ppt/slides/_rels/slide4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6.png"/><Relationship Id="rId7" Type="http://schemas.openxmlformats.org/officeDocument/2006/relationships/tags" Target="../tags/tag57.xml"/><Relationship Id="rId6" Type="http://schemas.openxmlformats.org/officeDocument/2006/relationships/slide" Target="slide4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 Target="slide2.xml"/></Relationships>
</file>

<file path=ppt/slides/_rels/slide47.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5" Type="http://schemas.openxmlformats.org/officeDocument/2006/relationships/slideLayout" Target="../slideLayouts/slideLayout7.xml"/><Relationship Id="rId24" Type="http://schemas.openxmlformats.org/officeDocument/2006/relationships/tags" Target="../tags/tag80.xml"/><Relationship Id="rId23" Type="http://schemas.openxmlformats.org/officeDocument/2006/relationships/slide" Target="slide46.xml"/><Relationship Id="rId22" Type="http://schemas.openxmlformats.org/officeDocument/2006/relationships/tags" Target="../tags/tag79.xml"/><Relationship Id="rId21" Type="http://schemas.openxmlformats.org/officeDocument/2006/relationships/tags" Target="../tags/tag78.xml"/><Relationship Id="rId20" Type="http://schemas.openxmlformats.org/officeDocument/2006/relationships/tags" Target="../tags/tag77.xml"/><Relationship Id="rId2" Type="http://schemas.openxmlformats.org/officeDocument/2006/relationships/tags" Target="../tags/tag59.xml"/><Relationship Id="rId19" Type="http://schemas.openxmlformats.org/officeDocument/2006/relationships/tags" Target="../tags/tag76.xml"/><Relationship Id="rId18" Type="http://schemas.openxmlformats.org/officeDocument/2006/relationships/tags" Target="../tags/tag75.xml"/><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tags" Target="../tags/tag58.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50.xml"/><Relationship Id="rId1" Type="http://schemas.openxmlformats.org/officeDocument/2006/relationships/slide" Target="slide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52.xml"/><Relationship Id="rId1" Type="http://schemas.openxmlformats.org/officeDocument/2006/relationships/slide" Target="slide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81.xml"/><Relationship Id="rId2" Type="http://schemas.openxmlformats.org/officeDocument/2006/relationships/slide" Target="slide57.xml"/><Relationship Id="rId1" Type="http://schemas.openxmlformats.org/officeDocument/2006/relationships/slide" Target="slide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6.xml"/></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2.xml"/><Relationship Id="rId3" Type="http://schemas.openxmlformats.org/officeDocument/2006/relationships/tags" Target="../tags/tag82.xml"/><Relationship Id="rId2" Type="http://schemas.openxmlformats.org/officeDocument/2006/relationships/slide" Target="slide2.xml"/><Relationship Id="rId1" Type="http://schemas.openxmlformats.org/officeDocument/2006/relationships/image" Target="../media/image5.png"/></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5.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2.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1"/>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8" name="TextBox 7"/>
          <p:cNvSpPr txBox="1"/>
          <p:nvPr/>
        </p:nvSpPr>
        <p:spPr>
          <a:xfrm>
            <a:off x="9148778" y="9842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endPar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endParaRPr>
          </a:p>
        </p:txBody>
      </p:sp>
      <p:sp>
        <p:nvSpPr>
          <p:cNvPr id="7181" name="左箭头 7180">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
        <p:nvSpPr>
          <p:cNvPr id="2" name="Title 3"/>
          <p:cNvSpPr txBox="1"/>
          <p:nvPr>
            <p:custDataLst>
              <p:tags r:id="rId4"/>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endPar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endParaRPr>
          </a:p>
        </p:txBody>
      </p:sp>
      <p:sp>
        <p:nvSpPr>
          <p:cNvPr id="3" name="Title 3"/>
          <p:cNvSpPr txBox="1"/>
          <p:nvPr>
            <p:custDataLst>
              <p:tags r:id="rId5"/>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endParaRPr lang="en-US" altLang="zh-CN"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p:txBody>
      </p:sp>
      <p:cxnSp>
        <p:nvCxnSpPr>
          <p:cNvPr id="4" name="直接连接符 3"/>
          <p:cNvCxnSpPr/>
          <p:nvPr>
            <p:custDataLst>
              <p:tags r:id="rId6"/>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389186" y="1906384"/>
            <a:ext cx="7054047" cy="3046988"/>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【建议用时：10 mins】</a:t>
            </a:r>
            <a:endParaRPr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816610" y="1066165"/>
            <a:ext cx="11264900" cy="521970"/>
          </a:xfrm>
          <a:prstGeom prst="rect">
            <a:avLst/>
          </a:prstGeom>
          <a:noFill/>
        </p:spPr>
        <p:txBody>
          <a:bodyPr wrap="square" rtlCol="0">
            <a:spAutoFit/>
          </a:bodyPr>
          <a:lstStyle/>
          <a:p>
            <a:r>
              <a:rPr sz="2800" dirty="0">
                <a:latin typeface="+mn-ea"/>
              </a:rPr>
              <a:t>阅读下列句子，从A、B、C、D中选出句中画线的单词或词组的意义。</a:t>
            </a:r>
            <a:endParaRPr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34580" y="1012953"/>
            <a:ext cx="8969763" cy="830997"/>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     ) 6. He was </a:t>
            </a:r>
            <a:r>
              <a:rPr lang="en-US" altLang="zh-CN" sz="2400" b="1" u="sng" dirty="0">
                <a:latin typeface="微软雅黑" panose="020B0503020204020204" pitchFamily="34" charset="-122"/>
                <a:ea typeface="微软雅黑" panose="020B0503020204020204" pitchFamily="34" charset="-122"/>
              </a:rPr>
              <a:t>slightly</a:t>
            </a:r>
            <a:r>
              <a:rPr lang="en-US" altLang="zh-CN" sz="2400" b="1" dirty="0">
                <a:latin typeface="微软雅黑" panose="020B0503020204020204" pitchFamily="34" charset="-122"/>
                <a:ea typeface="微软雅黑" panose="020B0503020204020204" pitchFamily="34" charset="-122"/>
              </a:rPr>
              <a:t> injured in the accident last week.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轻微地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严重地</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慢慢地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偶然地</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101295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解析：上个星期他在事故中轻度受伤。</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On his </a:t>
            </a:r>
            <a:r>
              <a:rPr lang="en-US" altLang="zh-CN" sz="2400" b="1" u="sng" dirty="0">
                <a:latin typeface="微软雅黑" panose="020B0503020204020204" pitchFamily="34" charset="-122"/>
                <a:ea typeface="微软雅黑" panose="020B0503020204020204" pitchFamily="34" charset="-122"/>
              </a:rPr>
              <a:t>graduation</a:t>
            </a:r>
            <a:r>
              <a:rPr lang="en-US" altLang="zh-CN" sz="2400" b="1" dirty="0">
                <a:latin typeface="微软雅黑" panose="020B0503020204020204" pitchFamily="34" charset="-122"/>
                <a:ea typeface="微软雅黑" panose="020B0503020204020204" pitchFamily="34" charset="-122"/>
              </a:rPr>
              <a:t>, he went to the front to serve in the army.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委任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选举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入职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毕业</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解析：他一毕业，就去了前线服兵役。</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They took the </a:t>
            </a:r>
            <a:r>
              <a:rPr lang="en-US" altLang="zh-CN" sz="2400" b="1" u="sng" dirty="0">
                <a:latin typeface="微软雅黑" panose="020B0503020204020204" pitchFamily="34" charset="-122"/>
                <a:ea typeface="微软雅黑" panose="020B0503020204020204" pitchFamily="34" charset="-122"/>
              </a:rPr>
              <a:t>wounded</a:t>
            </a:r>
            <a:r>
              <a:rPr lang="en-US" altLang="zh-CN" sz="2400" b="1" dirty="0">
                <a:latin typeface="微软雅黑" panose="020B0503020204020204" pitchFamily="34" charset="-122"/>
                <a:ea typeface="微软雅黑" panose="020B0503020204020204" pitchFamily="34" charset="-122"/>
              </a:rPr>
              <a:t> soldiers into a small temple.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可怜的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受伤的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蜿蜒而行</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伤口</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解析：他们将受伤的士兵带进了小寺庙。</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Though he dislikes his stepmother, </a:t>
            </a:r>
            <a:r>
              <a:rPr lang="en-US" altLang="zh-CN" sz="2400" b="1" u="sng" dirty="0">
                <a:latin typeface="微软雅黑" panose="020B0503020204020204" pitchFamily="34" charset="-122"/>
                <a:ea typeface="微软雅黑" panose="020B0503020204020204" pitchFamily="34" charset="-122"/>
              </a:rPr>
              <a:t>now and then</a:t>
            </a:r>
            <a:r>
              <a:rPr lang="en-US" altLang="zh-CN" sz="2400" b="1" dirty="0">
                <a:latin typeface="微软雅黑" panose="020B0503020204020204" pitchFamily="34" charset="-122"/>
                <a:ea typeface="微软雅黑" panose="020B0503020204020204" pitchFamily="34" charset="-122"/>
              </a:rPr>
              <a:t>, he goes to 	   look after her.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现在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不时地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那时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不停地</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解析：尽管他不喜欢他的继母，但是他不时地去照看她。</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72611" y="988214"/>
            <a:ext cx="11609798"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I </a:t>
            </a:r>
            <a:r>
              <a:rPr lang="en-US" altLang="zh-CN" sz="2400" b="1" u="sng" dirty="0">
                <a:latin typeface="微软雅黑" panose="020B0503020204020204" pitchFamily="34" charset="-122"/>
                <a:ea typeface="微软雅黑" panose="020B0503020204020204" pitchFamily="34" charset="-122"/>
              </a:rPr>
              <a:t>was about to</a:t>
            </a:r>
            <a:r>
              <a:rPr lang="en-US" altLang="zh-CN" sz="2400" b="1" dirty="0">
                <a:latin typeface="微软雅黑" panose="020B0503020204020204" pitchFamily="34" charset="-122"/>
                <a:ea typeface="微软雅黑" panose="020B0503020204020204" pitchFamily="34" charset="-122"/>
              </a:rPr>
              <a:t> go swimming when luckily our guide saw me and 	shouted at me.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刚要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打算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关于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计划</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98821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解析：我刚要去游泳，很幸运就在此时我们的导游看见我并朝我大声叫喊。</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We should </a:t>
            </a:r>
            <a:r>
              <a:rPr lang="en-US" altLang="zh-CN" sz="2400" b="1" u="sng" dirty="0">
                <a:latin typeface="微软雅黑" panose="020B0503020204020204" pitchFamily="34" charset="-122"/>
                <a:ea typeface="微软雅黑" panose="020B0503020204020204" pitchFamily="34" charset="-122"/>
              </a:rPr>
              <a:t>separate</a:t>
            </a:r>
            <a:r>
              <a:rPr lang="en-US" altLang="zh-CN" sz="2400" b="1" dirty="0">
                <a:latin typeface="微软雅黑" panose="020B0503020204020204" pitchFamily="34" charset="-122"/>
                <a:ea typeface="微软雅黑" panose="020B0503020204020204" pitchFamily="34" charset="-122"/>
              </a:rPr>
              <a:t> the sick monkey from the others.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各自</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独自</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赶走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分开</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解析：我们应该将这只生病的猴子与其他猴子隔离。</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038014" y="956182"/>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You made a mistake. </a:t>
            </a:r>
            <a:r>
              <a:rPr lang="en-US" altLang="zh-CN" sz="2400" b="1" u="sng" dirty="0">
                <a:latin typeface="微软雅黑" panose="020B0503020204020204" pitchFamily="34" charset="-122"/>
                <a:ea typeface="微软雅黑" panose="020B0503020204020204" pitchFamily="34" charset="-122"/>
              </a:rPr>
              <a:t>In other words</a:t>
            </a:r>
            <a:r>
              <a:rPr lang="en-US" altLang="zh-CN" sz="2400" b="1" dirty="0">
                <a:latin typeface="微软雅黑" panose="020B0503020204020204" pitchFamily="34" charset="-122"/>
                <a:ea typeface="微软雅黑" panose="020B0503020204020204" pitchFamily="34" charset="-122"/>
              </a:rPr>
              <a:t>, you didn’t listen to 	    your teacher carefully.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总之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信守承诺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换句话说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说一句话</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解析：你犯了错误，换句话说，你没有认真听老师讲课。</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121563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It is said that the public have </a:t>
            </a:r>
            <a:r>
              <a:rPr lang="en-US" altLang="zh-CN" sz="2400" b="1" u="sng" dirty="0">
                <a:latin typeface="微软雅黑" panose="020B0503020204020204" pitchFamily="34" charset="-122"/>
                <a:ea typeface="微软雅黑" panose="020B0503020204020204" pitchFamily="34" charset="-122"/>
              </a:rPr>
              <a:t>been warned of</a:t>
            </a:r>
            <a:r>
              <a:rPr lang="en-US" altLang="zh-CN" sz="2400" b="1" dirty="0">
                <a:latin typeface="微软雅黑" panose="020B0503020204020204" pitchFamily="34" charset="-122"/>
                <a:ea typeface="微软雅黑" panose="020B0503020204020204" pitchFamily="34" charset="-122"/>
              </a:rPr>
              <a:t> the dangers 	  	     of pollution.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被处分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受到警告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被告知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受到威胁</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解析：据说公众已经受到污染危险的警告。</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0203295" y="-379542"/>
            <a:ext cx="2649028" cy="2886671"/>
          </a:xfrm>
          <a:prstGeom prst="rect">
            <a:avLst/>
          </a:prstGeom>
        </p:spPr>
      </p:pic>
      <p:grpSp>
        <p:nvGrpSpPr>
          <p:cNvPr id="97" name="组合 96"/>
          <p:cNvGrpSpPr/>
          <p:nvPr/>
        </p:nvGrpSpPr>
        <p:grpSpPr>
          <a:xfrm>
            <a:off x="4242435" y="459740"/>
            <a:ext cx="2507615" cy="1325245"/>
            <a:chOff x="600968" y="3106355"/>
            <a:chExt cx="2871854" cy="1446993"/>
          </a:xfrm>
        </p:grpSpPr>
        <p:sp>
          <p:nvSpPr>
            <p:cNvPr id="98" name="Oval 2"/>
            <p:cNvSpPr/>
            <p:nvPr>
              <p:custDataLst>
                <p:tags r:id="rId2"/>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154"/>
            <p:cNvSpPr>
              <a:spLocks noChangeArrowheads="1"/>
            </p:cNvSpPr>
            <p:nvPr>
              <p:custDataLst>
                <p:tags r:id="rId3"/>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00" name="TextBox 9">
              <a:hlinkClick r:id="rId4" action="ppaction://hlinksldjump"/>
            </p:cNvPr>
            <p:cNvSpPr txBox="1"/>
            <p:nvPr>
              <p:custDataLst>
                <p:tags r:id="rId5"/>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1" name="TextBox 8">
              <a:hlinkClick r:id="rId6" action="ppaction://hlinksldjump"/>
            </p:cNvPr>
            <p:cNvSpPr txBox="1"/>
            <p:nvPr>
              <p:custDataLst>
                <p:tags r:id="rId7"/>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102" name="组合 101"/>
          <p:cNvGrpSpPr/>
          <p:nvPr/>
        </p:nvGrpSpPr>
        <p:grpSpPr>
          <a:xfrm>
            <a:off x="-942340" y="-901700"/>
            <a:ext cx="5632450" cy="5855970"/>
            <a:chOff x="-942302" y="-901699"/>
            <a:chExt cx="6304204" cy="6680198"/>
          </a:xfrm>
        </p:grpSpPr>
        <p:pic>
          <p:nvPicPr>
            <p:cNvPr id="103" name="图片 102"/>
            <p:cNvPicPr>
              <a:picLocks noChangeAspect="1"/>
            </p:cNvPicPr>
            <p:nvPr>
              <p:custDataLst>
                <p:tags r:id="rId8"/>
              </p:custDataLst>
            </p:nvPr>
          </p:nvPicPr>
          <p:blipFill>
            <a:blip r:embed="rId9">
              <a:grayscl/>
            </a:blip>
            <a:stretch>
              <a:fillRect/>
            </a:stretch>
          </p:blipFill>
          <p:spPr>
            <a:xfrm>
              <a:off x="-942302" y="-901699"/>
              <a:ext cx="6304204" cy="6680198"/>
            </a:xfrm>
            <a:prstGeom prst="rect">
              <a:avLst/>
            </a:prstGeom>
          </p:spPr>
        </p:pic>
        <p:sp>
          <p:nvSpPr>
            <p:cNvPr id="104" name="TextBox 14"/>
            <p:cNvSpPr txBox="1"/>
            <p:nvPr>
              <p:custDataLst>
                <p:tags r:id="rId10"/>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endPar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5" name="TextBox 14"/>
            <p:cNvSpPr txBox="1"/>
            <p:nvPr>
              <p:custDataLst>
                <p:tags r:id="rId11"/>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endParaRPr lang="en-US" altLang="zh-CN" sz="4400" b="1" spc="300" dirty="0">
                <a:solidFill>
                  <a:schemeClr val="accent1"/>
                </a:solidFill>
                <a:latin typeface="微软雅黑" panose="020B0503020204020204" pitchFamily="34" charset="-122"/>
                <a:ea typeface="微软雅黑" panose="020B0503020204020204" pitchFamily="34" charset="-122"/>
              </a:endParaRPr>
            </a:p>
          </p:txBody>
        </p:sp>
      </p:grpSp>
      <p:grpSp>
        <p:nvGrpSpPr>
          <p:cNvPr id="106" name="组合 105"/>
          <p:cNvGrpSpPr/>
          <p:nvPr/>
        </p:nvGrpSpPr>
        <p:grpSpPr>
          <a:xfrm>
            <a:off x="6944360" y="535305"/>
            <a:ext cx="2506345" cy="1197243"/>
            <a:chOff x="670169" y="3066142"/>
            <a:chExt cx="3085160" cy="1609039"/>
          </a:xfrm>
        </p:grpSpPr>
        <p:sp>
          <p:nvSpPr>
            <p:cNvPr id="107" name="Oval 2"/>
            <p:cNvSpPr/>
            <p:nvPr>
              <p:custDataLst>
                <p:tags r:id="rId12"/>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Freeform 154"/>
            <p:cNvSpPr>
              <a:spLocks noChangeArrowheads="1"/>
            </p:cNvSpPr>
            <p:nvPr>
              <p:custDataLst>
                <p:tags r:id="rId13"/>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09" name="TextBox 9"/>
            <p:cNvSpPr txBox="1"/>
            <p:nvPr>
              <p:custDataLst>
                <p:tags r:id="rId14"/>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10" name="TextBox 8">
              <a:hlinkClick r:id="rId15" action="ppaction://hlinksldjump"/>
            </p:cNvPr>
            <p:cNvSpPr txBox="1"/>
            <p:nvPr>
              <p:custDataLst>
                <p:tags r:id="rId16"/>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111" name="组合 110"/>
          <p:cNvGrpSpPr/>
          <p:nvPr/>
        </p:nvGrpSpPr>
        <p:grpSpPr>
          <a:xfrm>
            <a:off x="9629775" y="549910"/>
            <a:ext cx="2334260" cy="1200340"/>
            <a:chOff x="690028" y="3066142"/>
            <a:chExt cx="2870858" cy="1512245"/>
          </a:xfrm>
        </p:grpSpPr>
        <p:sp>
          <p:nvSpPr>
            <p:cNvPr id="112" name="Oval 2"/>
            <p:cNvSpPr/>
            <p:nvPr>
              <p:custDataLst>
                <p:tags r:id="rId17"/>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Freeform 154"/>
            <p:cNvSpPr>
              <a:spLocks noChangeArrowheads="1"/>
            </p:cNvSpPr>
            <p:nvPr>
              <p:custDataLst>
                <p:tags r:id="rId18"/>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14" name="TextBox 9"/>
            <p:cNvSpPr txBox="1"/>
            <p:nvPr>
              <p:custDataLst>
                <p:tags r:id="rId19"/>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15" name="TextBox 8">
              <a:hlinkClick r:id="rId20" action="ppaction://hlinksldjump"/>
            </p:cNvPr>
            <p:cNvSpPr txBox="1"/>
            <p:nvPr>
              <p:custDataLst>
                <p:tags r:id="rId21"/>
              </p:custDataLst>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116" name="组合 115"/>
          <p:cNvGrpSpPr/>
          <p:nvPr/>
        </p:nvGrpSpPr>
        <p:grpSpPr>
          <a:xfrm>
            <a:off x="7016750" y="2504440"/>
            <a:ext cx="2589530" cy="1210205"/>
            <a:chOff x="1128687" y="3045991"/>
            <a:chExt cx="1985645" cy="1600199"/>
          </a:xfrm>
        </p:grpSpPr>
        <p:sp>
          <p:nvSpPr>
            <p:cNvPr id="117"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19"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120" name="TextBox 8">
              <a:hlinkClick r:id="rId22"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121" name="组合 120"/>
          <p:cNvGrpSpPr/>
          <p:nvPr/>
        </p:nvGrpSpPr>
        <p:grpSpPr>
          <a:xfrm>
            <a:off x="4441190" y="2487930"/>
            <a:ext cx="2390775" cy="1211580"/>
            <a:chOff x="690029" y="3235990"/>
            <a:chExt cx="2862963" cy="1317358"/>
          </a:xfrm>
        </p:grpSpPr>
        <p:sp>
          <p:nvSpPr>
            <p:cNvPr id="122"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2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25" name="TextBox 8">
              <a:hlinkClick r:id="rId23"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126" name="组合 125"/>
          <p:cNvGrpSpPr/>
          <p:nvPr/>
        </p:nvGrpSpPr>
        <p:grpSpPr>
          <a:xfrm>
            <a:off x="9892703" y="2488184"/>
            <a:ext cx="1985645" cy="1353261"/>
            <a:chOff x="1128688" y="3221717"/>
            <a:chExt cx="1985645" cy="1353261"/>
          </a:xfrm>
        </p:grpSpPr>
        <p:sp>
          <p:nvSpPr>
            <p:cNvPr id="127" name="TextBox 8">
              <a:hlinkClick r:id="rId24"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sp>
          <p:nvSpPr>
            <p:cNvPr id="128"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3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131" name="组合 130"/>
          <p:cNvGrpSpPr/>
          <p:nvPr/>
        </p:nvGrpSpPr>
        <p:grpSpPr>
          <a:xfrm>
            <a:off x="4618355" y="4302760"/>
            <a:ext cx="1986915" cy="1441071"/>
            <a:chOff x="963732" y="3066142"/>
            <a:chExt cx="2150600" cy="1521110"/>
          </a:xfrm>
        </p:grpSpPr>
        <p:sp>
          <p:nvSpPr>
            <p:cNvPr id="13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34"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135" name="TextBox 8">
              <a:hlinkClick r:id="rId25"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136" name="组合 135"/>
          <p:cNvGrpSpPr/>
          <p:nvPr/>
        </p:nvGrpSpPr>
        <p:grpSpPr>
          <a:xfrm>
            <a:off x="6825051" y="4286233"/>
            <a:ext cx="2948940" cy="1473208"/>
            <a:chOff x="-181865" y="2878432"/>
            <a:chExt cx="3507670" cy="1735958"/>
          </a:xfrm>
        </p:grpSpPr>
        <p:sp>
          <p:nvSpPr>
            <p:cNvPr id="137"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39"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140" name="TextBox 8">
              <a:hlinkClick r:id="rId26"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141" name="组合 140"/>
          <p:cNvGrpSpPr/>
          <p:nvPr/>
        </p:nvGrpSpPr>
        <p:grpSpPr>
          <a:xfrm>
            <a:off x="10107930" y="4302760"/>
            <a:ext cx="1978025" cy="1439260"/>
            <a:chOff x="305007" y="2920280"/>
            <a:chExt cx="2649029" cy="1693776"/>
          </a:xfrm>
        </p:grpSpPr>
        <p:sp>
          <p:nvSpPr>
            <p:cNvPr id="142" name="Oval 2"/>
            <p:cNvSpPr/>
            <p:nvPr>
              <p:custDataLst>
                <p:tags r:id="rId27"/>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Freeform 154"/>
            <p:cNvSpPr>
              <a:spLocks noChangeArrowheads="1"/>
            </p:cNvSpPr>
            <p:nvPr>
              <p:custDataLst>
                <p:tags r:id="rId28"/>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44" name="TextBox 9"/>
            <p:cNvSpPr txBox="1"/>
            <p:nvPr>
              <p:custDataLst>
                <p:tags r:id="rId29"/>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145" name="TextBox 8">
              <a:hlinkClick r:id="rId30" action="ppaction://hlinksldjump"/>
            </p:cNvPr>
            <p:cNvSpPr txBox="1"/>
            <p:nvPr>
              <p:custDataLst>
                <p:tags r:id="rId31"/>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xmlns:mc="http://schemas.openxmlformats.org/markup-compatibility/2006">
    <mc:Choice xmlns:p14="http://schemas.microsoft.com/office/powerpoint/2010/main" Requires="p14">
      <p:transition spd="slow" p14:dur="25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02"/>
                                        </p:tgtEl>
                                        <p:attrNameLst>
                                          <p:attrName>style.visibility</p:attrName>
                                        </p:attrNameLst>
                                      </p:cBhvr>
                                      <p:to>
                                        <p:strVal val="visible"/>
                                      </p:to>
                                    </p:set>
                                    <p:anim calcmode="lin" valueType="num">
                                      <p:cBhvr>
                                        <p:cTn id="11" dur="1000" fill="hold"/>
                                        <p:tgtEl>
                                          <p:spTgt spid="102"/>
                                        </p:tgtEl>
                                        <p:attrNameLst>
                                          <p:attrName>ppt_w</p:attrName>
                                        </p:attrNameLst>
                                      </p:cBhvr>
                                      <p:tavLst>
                                        <p:tav tm="0">
                                          <p:val>
                                            <p:fltVal val="0"/>
                                          </p:val>
                                        </p:tav>
                                        <p:tav tm="100000">
                                          <p:val>
                                            <p:strVal val="#ppt_w"/>
                                          </p:val>
                                        </p:tav>
                                      </p:tavLst>
                                    </p:anim>
                                    <p:anim calcmode="lin" valueType="num">
                                      <p:cBhvr>
                                        <p:cTn id="12" dur="1000" fill="hold"/>
                                        <p:tgtEl>
                                          <p:spTgt spid="102"/>
                                        </p:tgtEl>
                                        <p:attrNameLst>
                                          <p:attrName>ppt_h</p:attrName>
                                        </p:attrNameLst>
                                      </p:cBhvr>
                                      <p:tavLst>
                                        <p:tav tm="0">
                                          <p:val>
                                            <p:fltVal val="0"/>
                                          </p:val>
                                        </p:tav>
                                        <p:tav tm="100000">
                                          <p:val>
                                            <p:strVal val="#ppt_h"/>
                                          </p:val>
                                        </p:tav>
                                      </p:tavLst>
                                    </p:anim>
                                    <p:anim calcmode="lin" valueType="num">
                                      <p:cBhvr>
                                        <p:cTn id="13" dur="1000" fill="hold"/>
                                        <p:tgtEl>
                                          <p:spTgt spid="102"/>
                                        </p:tgtEl>
                                        <p:attrNameLst>
                                          <p:attrName>style.rotation</p:attrName>
                                        </p:attrNameLst>
                                      </p:cBhvr>
                                      <p:tavLst>
                                        <p:tav tm="0">
                                          <p:val>
                                            <p:fltVal val="90"/>
                                          </p:val>
                                        </p:tav>
                                        <p:tav tm="100000">
                                          <p:val>
                                            <p:fltVal val="0"/>
                                          </p:val>
                                        </p:tav>
                                      </p:tavLst>
                                    </p:anim>
                                    <p:animEffect transition="in" filter="fade">
                                      <p:cBhvr>
                                        <p:cTn id="14" dur="1000"/>
                                        <p:tgtEl>
                                          <p:spTgt spid="102"/>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97"/>
                                        </p:tgtEl>
                                        <p:attrNameLst>
                                          <p:attrName>style.visibility</p:attrName>
                                        </p:attrNameLst>
                                      </p:cBhvr>
                                      <p:to>
                                        <p:strVal val="visible"/>
                                      </p:to>
                                    </p:set>
                                    <p:animEffect transition="in" filter="fade">
                                      <p:cBhvr>
                                        <p:cTn id="18" dur="500"/>
                                        <p:tgtEl>
                                          <p:spTgt spid="97"/>
                                        </p:tgtEl>
                                      </p:cBhvr>
                                    </p:animEffect>
                                    <p:anim calcmode="lin" valueType="num">
                                      <p:cBhvr>
                                        <p:cTn id="19" dur="500" fill="hold"/>
                                        <p:tgtEl>
                                          <p:spTgt spid="97"/>
                                        </p:tgtEl>
                                        <p:attrNameLst>
                                          <p:attrName>ppt_x</p:attrName>
                                        </p:attrNameLst>
                                      </p:cBhvr>
                                      <p:tavLst>
                                        <p:tav tm="0">
                                          <p:val>
                                            <p:strVal val="#ppt_x"/>
                                          </p:val>
                                        </p:tav>
                                        <p:tav tm="100000">
                                          <p:val>
                                            <p:strVal val="#ppt_x"/>
                                          </p:val>
                                        </p:tav>
                                      </p:tavLst>
                                    </p:anim>
                                    <p:anim calcmode="lin" valueType="num">
                                      <p:cBhvr>
                                        <p:cTn id="20" dur="500" fill="hold"/>
                                        <p:tgtEl>
                                          <p:spTgt spid="97"/>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06"/>
                                        </p:tgtEl>
                                        <p:attrNameLst>
                                          <p:attrName>style.visibility</p:attrName>
                                        </p:attrNameLst>
                                      </p:cBhvr>
                                      <p:to>
                                        <p:strVal val="visible"/>
                                      </p:to>
                                    </p:set>
                                    <p:animEffect transition="in" filter="fade">
                                      <p:cBhvr>
                                        <p:cTn id="24" dur="1000"/>
                                        <p:tgtEl>
                                          <p:spTgt spid="106"/>
                                        </p:tgtEl>
                                      </p:cBhvr>
                                    </p:animEffect>
                                    <p:anim calcmode="lin" valueType="num">
                                      <p:cBhvr>
                                        <p:cTn id="25" dur="1000" fill="hold"/>
                                        <p:tgtEl>
                                          <p:spTgt spid="106"/>
                                        </p:tgtEl>
                                        <p:attrNameLst>
                                          <p:attrName>ppt_x</p:attrName>
                                        </p:attrNameLst>
                                      </p:cBhvr>
                                      <p:tavLst>
                                        <p:tav tm="0">
                                          <p:val>
                                            <p:strVal val="#ppt_x"/>
                                          </p:val>
                                        </p:tav>
                                        <p:tav tm="100000">
                                          <p:val>
                                            <p:strVal val="#ppt_x"/>
                                          </p:val>
                                        </p:tav>
                                      </p:tavLst>
                                    </p:anim>
                                    <p:anim calcmode="lin" valueType="num">
                                      <p:cBhvr>
                                        <p:cTn id="26" dur="1000" fill="hold"/>
                                        <p:tgtEl>
                                          <p:spTgt spid="106"/>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111"/>
                                        </p:tgtEl>
                                        <p:attrNameLst>
                                          <p:attrName>style.visibility</p:attrName>
                                        </p:attrNameLst>
                                      </p:cBhvr>
                                      <p:to>
                                        <p:strVal val="visible"/>
                                      </p:to>
                                    </p:set>
                                    <p:animEffect transition="in" filter="fade">
                                      <p:cBhvr>
                                        <p:cTn id="30" dur="1000"/>
                                        <p:tgtEl>
                                          <p:spTgt spid="111"/>
                                        </p:tgtEl>
                                      </p:cBhvr>
                                    </p:animEffect>
                                    <p:anim calcmode="lin" valueType="num">
                                      <p:cBhvr>
                                        <p:cTn id="31" dur="1000" fill="hold"/>
                                        <p:tgtEl>
                                          <p:spTgt spid="111"/>
                                        </p:tgtEl>
                                        <p:attrNameLst>
                                          <p:attrName>ppt_x</p:attrName>
                                        </p:attrNameLst>
                                      </p:cBhvr>
                                      <p:tavLst>
                                        <p:tav tm="0">
                                          <p:val>
                                            <p:strVal val="#ppt_x"/>
                                          </p:val>
                                        </p:tav>
                                        <p:tav tm="100000">
                                          <p:val>
                                            <p:strVal val="#ppt_x"/>
                                          </p:val>
                                        </p:tav>
                                      </p:tavLst>
                                    </p:anim>
                                    <p:anim calcmode="lin" valueType="num">
                                      <p:cBhvr>
                                        <p:cTn id="32" dur="1000" fill="hold"/>
                                        <p:tgtEl>
                                          <p:spTgt spid="111"/>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121"/>
                                        </p:tgtEl>
                                        <p:attrNameLst>
                                          <p:attrName>style.visibility</p:attrName>
                                        </p:attrNameLst>
                                      </p:cBhvr>
                                      <p:to>
                                        <p:strVal val="visible"/>
                                      </p:to>
                                    </p:set>
                                    <p:animEffect transition="in" filter="fade">
                                      <p:cBhvr>
                                        <p:cTn id="36" dur="1000"/>
                                        <p:tgtEl>
                                          <p:spTgt spid="121"/>
                                        </p:tgtEl>
                                      </p:cBhvr>
                                    </p:animEffect>
                                    <p:anim calcmode="lin" valueType="num">
                                      <p:cBhvr>
                                        <p:cTn id="37" dur="1000" fill="hold"/>
                                        <p:tgtEl>
                                          <p:spTgt spid="121"/>
                                        </p:tgtEl>
                                        <p:attrNameLst>
                                          <p:attrName>ppt_x</p:attrName>
                                        </p:attrNameLst>
                                      </p:cBhvr>
                                      <p:tavLst>
                                        <p:tav tm="0">
                                          <p:val>
                                            <p:strVal val="#ppt_x"/>
                                          </p:val>
                                        </p:tav>
                                        <p:tav tm="100000">
                                          <p:val>
                                            <p:strVal val="#ppt_x"/>
                                          </p:val>
                                        </p:tav>
                                      </p:tavLst>
                                    </p:anim>
                                    <p:anim calcmode="lin" valueType="num">
                                      <p:cBhvr>
                                        <p:cTn id="38" dur="1000" fill="hold"/>
                                        <p:tgtEl>
                                          <p:spTgt spid="121"/>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116"/>
                                        </p:tgtEl>
                                        <p:attrNameLst>
                                          <p:attrName>style.visibility</p:attrName>
                                        </p:attrNameLst>
                                      </p:cBhvr>
                                      <p:to>
                                        <p:strVal val="visible"/>
                                      </p:to>
                                    </p:set>
                                    <p:animEffect transition="in" filter="fade">
                                      <p:cBhvr>
                                        <p:cTn id="42" dur="1000"/>
                                        <p:tgtEl>
                                          <p:spTgt spid="116"/>
                                        </p:tgtEl>
                                      </p:cBhvr>
                                    </p:animEffect>
                                    <p:anim calcmode="lin" valueType="num">
                                      <p:cBhvr>
                                        <p:cTn id="43" dur="1000" fill="hold"/>
                                        <p:tgtEl>
                                          <p:spTgt spid="116"/>
                                        </p:tgtEl>
                                        <p:attrNameLst>
                                          <p:attrName>ppt_x</p:attrName>
                                        </p:attrNameLst>
                                      </p:cBhvr>
                                      <p:tavLst>
                                        <p:tav tm="0">
                                          <p:val>
                                            <p:strVal val="#ppt_x"/>
                                          </p:val>
                                        </p:tav>
                                        <p:tav tm="100000">
                                          <p:val>
                                            <p:strVal val="#ppt_x"/>
                                          </p:val>
                                        </p:tav>
                                      </p:tavLst>
                                    </p:anim>
                                    <p:anim calcmode="lin" valueType="num">
                                      <p:cBhvr>
                                        <p:cTn id="44" dur="1000" fill="hold"/>
                                        <p:tgtEl>
                                          <p:spTgt spid="116"/>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126"/>
                                        </p:tgtEl>
                                        <p:attrNameLst>
                                          <p:attrName>style.visibility</p:attrName>
                                        </p:attrNameLst>
                                      </p:cBhvr>
                                      <p:to>
                                        <p:strVal val="visible"/>
                                      </p:to>
                                    </p:set>
                                    <p:animEffect transition="in" filter="fade">
                                      <p:cBhvr>
                                        <p:cTn id="48" dur="1000"/>
                                        <p:tgtEl>
                                          <p:spTgt spid="126"/>
                                        </p:tgtEl>
                                      </p:cBhvr>
                                    </p:animEffect>
                                    <p:anim calcmode="lin" valueType="num">
                                      <p:cBhvr>
                                        <p:cTn id="49" dur="1000" fill="hold"/>
                                        <p:tgtEl>
                                          <p:spTgt spid="126"/>
                                        </p:tgtEl>
                                        <p:attrNameLst>
                                          <p:attrName>ppt_x</p:attrName>
                                        </p:attrNameLst>
                                      </p:cBhvr>
                                      <p:tavLst>
                                        <p:tav tm="0">
                                          <p:val>
                                            <p:strVal val="#ppt_x"/>
                                          </p:val>
                                        </p:tav>
                                        <p:tav tm="100000">
                                          <p:val>
                                            <p:strVal val="#ppt_x"/>
                                          </p:val>
                                        </p:tav>
                                      </p:tavLst>
                                    </p:anim>
                                    <p:anim calcmode="lin" valueType="num">
                                      <p:cBhvr>
                                        <p:cTn id="50" dur="1000" fill="hold"/>
                                        <p:tgtEl>
                                          <p:spTgt spid="12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131"/>
                                        </p:tgtEl>
                                        <p:attrNameLst>
                                          <p:attrName>style.visibility</p:attrName>
                                        </p:attrNameLst>
                                      </p:cBhvr>
                                      <p:to>
                                        <p:strVal val="visible"/>
                                      </p:to>
                                    </p:set>
                                    <p:animEffect transition="in" filter="fade">
                                      <p:cBhvr>
                                        <p:cTn id="54" dur="1000"/>
                                        <p:tgtEl>
                                          <p:spTgt spid="131"/>
                                        </p:tgtEl>
                                      </p:cBhvr>
                                    </p:animEffect>
                                    <p:anim calcmode="lin" valueType="num">
                                      <p:cBhvr>
                                        <p:cTn id="55" dur="1000" fill="hold"/>
                                        <p:tgtEl>
                                          <p:spTgt spid="131"/>
                                        </p:tgtEl>
                                        <p:attrNameLst>
                                          <p:attrName>ppt_x</p:attrName>
                                        </p:attrNameLst>
                                      </p:cBhvr>
                                      <p:tavLst>
                                        <p:tav tm="0">
                                          <p:val>
                                            <p:strVal val="#ppt_x"/>
                                          </p:val>
                                        </p:tav>
                                        <p:tav tm="100000">
                                          <p:val>
                                            <p:strVal val="#ppt_x"/>
                                          </p:val>
                                        </p:tav>
                                      </p:tavLst>
                                    </p:anim>
                                    <p:anim calcmode="lin" valueType="num">
                                      <p:cBhvr>
                                        <p:cTn id="56" dur="1000" fill="hold"/>
                                        <p:tgtEl>
                                          <p:spTgt spid="13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136"/>
                                        </p:tgtEl>
                                        <p:attrNameLst>
                                          <p:attrName>style.visibility</p:attrName>
                                        </p:attrNameLst>
                                      </p:cBhvr>
                                      <p:to>
                                        <p:strVal val="visible"/>
                                      </p:to>
                                    </p:set>
                                    <p:animEffect transition="in" filter="fade">
                                      <p:cBhvr>
                                        <p:cTn id="60" dur="1000"/>
                                        <p:tgtEl>
                                          <p:spTgt spid="136"/>
                                        </p:tgtEl>
                                      </p:cBhvr>
                                    </p:animEffect>
                                    <p:anim calcmode="lin" valueType="num">
                                      <p:cBhvr>
                                        <p:cTn id="61" dur="1000" fill="hold"/>
                                        <p:tgtEl>
                                          <p:spTgt spid="136"/>
                                        </p:tgtEl>
                                        <p:attrNameLst>
                                          <p:attrName>ppt_x</p:attrName>
                                        </p:attrNameLst>
                                      </p:cBhvr>
                                      <p:tavLst>
                                        <p:tav tm="0">
                                          <p:val>
                                            <p:strVal val="#ppt_x"/>
                                          </p:val>
                                        </p:tav>
                                        <p:tav tm="100000">
                                          <p:val>
                                            <p:strVal val="#ppt_x"/>
                                          </p:val>
                                        </p:tav>
                                      </p:tavLst>
                                    </p:anim>
                                    <p:anim calcmode="lin" valueType="num">
                                      <p:cBhvr>
                                        <p:cTn id="62" dur="1000" fill="hold"/>
                                        <p:tgtEl>
                                          <p:spTgt spid="136"/>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141"/>
                                        </p:tgtEl>
                                        <p:attrNameLst>
                                          <p:attrName>style.visibility</p:attrName>
                                        </p:attrNameLst>
                                      </p:cBhvr>
                                      <p:to>
                                        <p:strVal val="visible"/>
                                      </p:to>
                                    </p:set>
                                    <p:animEffect transition="in" filter="fade">
                                      <p:cBhvr>
                                        <p:cTn id="66" dur="1000"/>
                                        <p:tgtEl>
                                          <p:spTgt spid="141"/>
                                        </p:tgtEl>
                                      </p:cBhvr>
                                    </p:animEffect>
                                    <p:anim calcmode="lin" valueType="num">
                                      <p:cBhvr>
                                        <p:cTn id="67" dur="1000" fill="hold"/>
                                        <p:tgtEl>
                                          <p:spTgt spid="141"/>
                                        </p:tgtEl>
                                        <p:attrNameLst>
                                          <p:attrName>ppt_x</p:attrName>
                                        </p:attrNameLst>
                                      </p:cBhvr>
                                      <p:tavLst>
                                        <p:tav tm="0">
                                          <p:val>
                                            <p:strVal val="#ppt_x"/>
                                          </p:val>
                                        </p:tav>
                                        <p:tav tm="100000">
                                          <p:val>
                                            <p:strVal val="#ppt_x"/>
                                          </p:val>
                                        </p:tav>
                                      </p:tavLst>
                                    </p:anim>
                                    <p:anim calcmode="lin" valueType="num">
                                      <p:cBhvr>
                                        <p:cTn id="68" dur="1000" fill="hold"/>
                                        <p:tgtEl>
                                          <p:spTgt spid="1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28269"/>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69" y="1012953"/>
            <a:ext cx="1086973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They went out </a:t>
            </a:r>
            <a:r>
              <a:rPr lang="en-US" altLang="zh-CN" sz="2400" b="1" u="sng" dirty="0">
                <a:latin typeface="微软雅黑" panose="020B0503020204020204" pitchFamily="34" charset="-122"/>
                <a:ea typeface="微软雅黑" panose="020B0503020204020204" pitchFamily="34" charset="-122"/>
              </a:rPr>
              <a:t>in spite of</a:t>
            </a:r>
            <a:r>
              <a:rPr lang="en-US" altLang="zh-CN" sz="2400" b="1" dirty="0">
                <a:latin typeface="微软雅黑" panose="020B0503020204020204" pitchFamily="34" charset="-122"/>
                <a:ea typeface="微软雅黑" panose="020B0503020204020204" pitchFamily="34" charset="-122"/>
              </a:rPr>
              <a:t> the heavy rain.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因为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但是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尽管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如果</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解析：尽管下大雨，他们还是出去了。</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69" y="1012953"/>
            <a:ext cx="11075217"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That evening he was in an </a:t>
            </a:r>
            <a:r>
              <a:rPr lang="en-US" altLang="zh-CN" sz="2400" b="1" u="sng" dirty="0">
                <a:latin typeface="微软雅黑" panose="020B0503020204020204" pitchFamily="34" charset="-122"/>
                <a:ea typeface="微软雅黑" panose="020B0503020204020204" pitchFamily="34" charset="-122"/>
              </a:rPr>
              <a:t>unusual</a:t>
            </a:r>
            <a:r>
              <a:rPr lang="en-US" altLang="zh-CN" sz="2400" b="1" dirty="0">
                <a:latin typeface="微软雅黑" panose="020B0503020204020204" pitchFamily="34" charset="-122"/>
                <a:ea typeface="微软雅黑" panose="020B0503020204020204" pitchFamily="34" charset="-122"/>
              </a:rPr>
              <a:t> condition.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通常的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平常的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不同寻常的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认真的</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解析：那天晚上，他处于一种不同寻常的状况。</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462337" y="537539"/>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endParaRPr lang="zh-CN" altLang="en-US" sz="2800" dirty="0">
              <a:latin typeface="+mn-ea"/>
            </a:endParaRPr>
          </a:p>
        </p:txBody>
      </p:sp>
      <p:sp>
        <p:nvSpPr>
          <p:cNvPr id="8" name="文本框 7"/>
          <p:cNvSpPr txBox="1"/>
          <p:nvPr/>
        </p:nvSpPr>
        <p:spPr>
          <a:xfrm>
            <a:off x="458912" y="1538842"/>
            <a:ext cx="11270751"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One will feel happy when others flatter (</a:t>
            </a:r>
            <a:r>
              <a:rPr lang="zh-CN" altLang="en-US" sz="2400" dirty="0">
                <a:latin typeface="Times New Roman" panose="02020603050405020304" pitchFamily="18" charset="0"/>
                <a:cs typeface="Times New Roman" panose="02020603050405020304" pitchFamily="18" charset="0"/>
              </a:rPr>
              <a:t>奉承</a:t>
            </a:r>
            <a:r>
              <a:rPr lang="en-US" altLang="zh-CN" sz="2400" dirty="0">
                <a:latin typeface="Times New Roman" panose="02020603050405020304" pitchFamily="18" charset="0"/>
                <a:cs typeface="Times New Roman" panose="02020603050405020304" pitchFamily="18" charset="0"/>
              </a:rPr>
              <a:t>) him in his face. It is said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the best way of flattering someone is to give him a “top hat” to wear.</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 student was going to leave the capital to become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official in a city far away. Before he started, he came to say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to his teacher.</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“It is not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job to be a good official,” his teacher said. “You must be strict </a:t>
            </a:r>
            <a:r>
              <a:rPr lang="en-US" altLang="zh-CN" sz="2400" u="sng" dirty="0">
                <a:latin typeface="Times New Roman" panose="02020603050405020304" pitchFamily="18" charset="0"/>
                <a:cs typeface="Times New Roman" panose="02020603050405020304" pitchFamily="18" charset="0"/>
              </a:rPr>
              <a:t>20  </a:t>
            </a:r>
            <a:r>
              <a:rPr lang="en-US" altLang="zh-CN" sz="2400" dirty="0">
                <a:latin typeface="Times New Roman" panose="02020603050405020304" pitchFamily="18" charset="0"/>
                <a:cs typeface="Times New Roman" panose="02020603050405020304" pitchFamily="18" charset="0"/>
              </a:rPr>
              <a:t>yourself and never be careless.”</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232350" y="3893229"/>
            <a:ext cx="9803259"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when 	B. what 		C. which 	D. that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17. A. a 		B. the			C. an 		D.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18. A. hello 	B. good bye 		C. sorry 	D. thanks</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19. A. an easy 	B. an interesting 	C. a good 	D. a difficult</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20. A. about 	B. with 		C. from 	D. to</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496594" y="508832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83566" y="468427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99710" y="4327900"/>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88693" y="394488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Ⅲ. 完形填空（15小题，共30分） 【建议用时：20 mins】</a:t>
            </a:r>
            <a:endParaRPr sz="2800" dirty="0">
              <a:latin typeface="方正粗黑宋简体" panose="02000000000000000000" pitchFamily="2" charset="-122"/>
              <a:ea typeface="方正粗黑宋简体" panose="02000000000000000000" pitchFamily="2" charset="-122"/>
            </a:endParaRPr>
          </a:p>
        </p:txBody>
      </p:sp>
      <p:pic>
        <p:nvPicPr>
          <p:cNvPr id="23" name="图片 22">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496595" y="545343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6" y="142069"/>
            <a:ext cx="12078407"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16. 【解析】	固定句型：It’s said that…，意为“据说……”。故选D。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17. 【解析】	考查冠词用法，名词official是元音发音开头的单词，用an修饰。故选C。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18. 【解析】	根据上文可知，因为要去另一个城市工作，所以他向老师道别。故选B。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19. 【解析】	根据句意“要做一个好官员，不是一件容易的事情”。故选A。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20. 【解析】	固定句型：be strict with sb.，意为“对某人严格要求”。故选B。</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612206" y="306115"/>
            <a:ext cx="10317462"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“Don’t worry about me, sir,” the student answered. “I have already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one hundred top hats, which will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those people quite happy.”</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“But we are really gentlemen!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could a real gentleman do such a thing?” His teacher was a bit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 “Never forget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I taught you in class!”</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612206" y="3282729"/>
            <a:ext cx="8398629"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made 	B. bought 	C. prepared 	D. repaired</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22. A. give 	B. let 		C. keep 	D. make</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23. A. How 	B. What 	C. Why 	D. When</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24. A. anger	B. angry 	C. angrily 	D. angrily</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25. A. that 	B. how		C. why	 	D. what</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740839" y="444294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269" y="413597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711484" y="375956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721269" y="337262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740839" y="484004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5969" y="25501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21. 【解析】	根据上下文可知，他准备了一百顶高帽子（其实就是奉承的好话），而不是做或是买了许多高帽子。故选C。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22. 【解析】	固定短语：make sb. happy意为“使某人高兴”。故选D。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23. 【解析】	根据句意“但是我们都是绅士，一个真正的绅士怎么能做这样的事情”，可知缺少疑问词how。故选A。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24. 【解析】	根据上文可知，老师听到这样的话有些生气，句子中的谓语是was，所以“生气”要用形容词形式。故选B。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25. 【解析】	通过分析句子结构可知。“ </a:t>
            </a:r>
            <a:r>
              <a:rPr lang="en-US" sz="2400" b="1" dirty="0">
                <a:latin typeface="微软雅黑" panose="020B0503020204020204" pitchFamily="34" charset="-122"/>
                <a:ea typeface="微软雅黑" panose="020B0503020204020204" pitchFamily="34" charset="-122"/>
              </a:rPr>
              <a:t>______</a:t>
            </a:r>
            <a:r>
              <a:rPr sz="2400" b="1" dirty="0">
                <a:latin typeface="微软雅黑" panose="020B0503020204020204" pitchFamily="34" charset="-122"/>
                <a:ea typeface="微软雅黑" panose="020B0503020204020204" pitchFamily="34" charset="-122"/>
              </a:rPr>
              <a:t> I taught you in class”作动词forget的宾语，根据句意“不要忘了老师教过的东西”，用引导词what。故选D。</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160000" y="4304597"/>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93431" y="441988"/>
            <a:ext cx="11060718"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are always right, sir. I also hate such things. But, sir, almost no one real gentleman like you can be seen in the world now,” said the student. It seemed that he had to do so.</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Hearing this, the teacher was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 “What you said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true!”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“I have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one top hat already. Now I have ninety-nine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 The student said to his friend later on when he asked the student what he had talked with the teacher about.</a:t>
            </a:r>
            <a:endParaRPr lang="en-US" altLang="zh-CN"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864528" y="3077745"/>
            <a:ext cx="9199082" cy="1938020"/>
          </a:xfrm>
          <a:prstGeom prst="rect">
            <a:avLst/>
          </a:prstGeom>
          <a:solidFill>
            <a:schemeClr val="bg1">
              <a:lumMod val="85000"/>
            </a:schemeClr>
          </a:solidFill>
        </p:spPr>
        <p:txBody>
          <a:bodyPr wrap="square" rtlCol="0">
            <a:spAutoFit/>
          </a:bodyPr>
          <a:lstStyle/>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26. A. We 		B. They	C. You 	D. Your</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27. A. disappointed 	B. pleased 	C. angry 	D. sorry</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28. A. is 			B. are 		C. isn’t 	D. aren’t</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29. A. sent out 		B. bought 	C. sold 	D. borrowed</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30. A. left 		B. already 	C. yet 		D. else</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53094" y="431415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68510" y="3968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068510" y="358246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510" y="316976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
        <p:nvSpPr>
          <p:cNvPr id="11" name="文本框 10"/>
          <p:cNvSpPr txBox="1"/>
          <p:nvPr/>
        </p:nvSpPr>
        <p:spPr>
          <a:xfrm>
            <a:off x="1053093" y="461732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3667" y="439947"/>
            <a:ext cx="1189796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26. 【解析】	根据上下文可知，这个人看到老师生气后，就开始奉承老师。故选C。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27. 【解析】	根据句意“听了奉承话以后，老师很高兴”。故选B。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28. 【解析】	通过分析句子结构可知，“What you said”是主语从句，主语从句作主语时，谓语动词用单数，此外，根据句意“你说的是真的”，不需要使用否定形式。故选A。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29. 【解析】	根据上文可知，此人奉承了老师，所以是送出了一顶高帽子。故选A。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30. 【解析】	根据上下文可知，此人准备了一百顶高帽子，送出去一顶，剩下九十九顶。故选A。</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endParaRPr lang="zh-CN" altLang="en-US" sz="2800" dirty="0">
              <a:latin typeface="+mn-ea"/>
            </a:endParaRPr>
          </a:p>
        </p:txBody>
      </p:sp>
      <p:sp>
        <p:nvSpPr>
          <p:cNvPr id="8" name="文本框 7"/>
          <p:cNvSpPr txBox="1"/>
          <p:nvPr/>
        </p:nvSpPr>
        <p:spPr>
          <a:xfrm>
            <a:off x="637606" y="1961023"/>
            <a:ext cx="10872876"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An old man in Beijing passed away peacefully after having his dying wish traveling the world fulfilled in just a few days with the help of a small army of micro bloggers.</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On May 11th, Ling </a:t>
            </a:r>
            <a:r>
              <a:rPr lang="en-US" altLang="zh-CN" sz="2400" dirty="0" err="1">
                <a:latin typeface="Times New Roman" panose="02020603050405020304" pitchFamily="18" charset="0"/>
                <a:cs typeface="Times New Roman" panose="02020603050405020304" pitchFamily="18" charset="0"/>
              </a:rPr>
              <a:t>Yifan</a:t>
            </a:r>
            <a:r>
              <a:rPr lang="en-US" altLang="zh-CN" sz="2400" dirty="0">
                <a:latin typeface="Times New Roman" panose="02020603050405020304" pitchFamily="18" charset="0"/>
                <a:cs typeface="Times New Roman" panose="02020603050405020304" pitchFamily="18" charset="0"/>
              </a:rPr>
              <a:t>, a 29-year-old cartoonist from Beijing, posted a photo of her grandfather, who was dying of cancer, on the social media. The 86-year-old had long dreamed of traveling the world.</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“My grandpa is sick and only has a few days left. There are many places he has never been to, and there is not enough time left for him to travel,” she wrote. “I hope you can help him see the world by taking a picture with this photo.”</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endParaRPr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11357" y="419171"/>
            <a:ext cx="10317462" cy="3785652"/>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Her post was </a:t>
            </a:r>
            <a:r>
              <a:rPr lang="en-US" altLang="zh-CN" sz="2400" u="sng" dirty="0">
                <a:latin typeface="Times New Roman" panose="02020603050405020304" pitchFamily="18" charset="0"/>
                <a:cs typeface="Times New Roman" panose="02020603050405020304" pitchFamily="18" charset="0"/>
              </a:rPr>
              <a:t>forwarded</a:t>
            </a:r>
            <a:r>
              <a:rPr lang="en-US" altLang="zh-CN" sz="2400" dirty="0">
                <a:latin typeface="Times New Roman" panose="02020603050405020304" pitchFamily="18" charset="0"/>
                <a:cs typeface="Times New Roman" panose="02020603050405020304" pitchFamily="18" charset="0"/>
              </a:rPr>
              <a:t> more than 80,000 times within just a few days. Tens of thousands of micro bloggers printed out the photo or displayed it on digital devices and then took photos with it in a variety of locations, from the Qinghai Tibet Plateau (</a:t>
            </a:r>
            <a:r>
              <a:rPr lang="zh-CN" altLang="en-US" sz="2400" dirty="0">
                <a:latin typeface="Times New Roman" panose="02020603050405020304" pitchFamily="18" charset="0"/>
                <a:cs typeface="Times New Roman" panose="02020603050405020304" pitchFamily="18" charset="0"/>
              </a:rPr>
              <a:t>青藏高原</a:t>
            </a:r>
            <a:r>
              <a:rPr lang="en-US" altLang="zh-CN" sz="2400" dirty="0">
                <a:latin typeface="Times New Roman" panose="02020603050405020304" pitchFamily="18" charset="0"/>
                <a:cs typeface="Times New Roman" panose="02020603050405020304" pitchFamily="18" charset="0"/>
              </a:rPr>
              <a:t>) to the Thames.</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Ling took her laptop to the hospital where her grandfather was staying to show him the responses. Although the grandpa was too weak to view all of the photos, he asked his granddaughter to give his thanks to the micro bloggers who helped realize his dream.</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outpouring of support for Ling’s request also inspired many micro bloggers to express their love for their own family members.</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406146" y="793863"/>
            <a:ext cx="1078585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What’s the old man’s dream?</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Writing the micro blog.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Surfing the Internet.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Posting the photo on the net.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Traveling the world.</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564514" y="77527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细节理解题。由短文第二段最后一句“The 86-year-old had long dreamed of traveling the world”可知答案。故选D。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486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207213" y="744989"/>
            <a:ext cx="1037518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Who is Ling </a:t>
            </a:r>
            <a:r>
              <a:rPr lang="en-US" altLang="zh-CN" sz="2400" b="1" dirty="0" err="1">
                <a:latin typeface="微软雅黑" panose="020B0503020204020204" pitchFamily="34" charset="-122"/>
                <a:ea typeface="微软雅黑" panose="020B0503020204020204" pitchFamily="34" charset="-122"/>
              </a:rPr>
              <a:t>Yifan</a:t>
            </a:r>
            <a:r>
              <a:rPr lang="en-US" altLang="zh-CN" sz="2400" b="1" dirty="0">
                <a:latin typeface="微软雅黑" panose="020B0503020204020204" pitchFamily="34" charset="-122"/>
                <a:ea typeface="微软雅黑" panose="020B0503020204020204" pitchFamily="34" charset="-122"/>
              </a:rPr>
              <a:t>?   	__________</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The old man’s granddaughter.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A traveler.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A photographer.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The old man’s daughter.</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441213" y="744989"/>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细节理解题。由短文第二段her grandfather提示可知答案。故选A。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38672" y="726015"/>
            <a:ext cx="10491328"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How did the old man’s dream come true? 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He traveled the world by himself.</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His granddaughter took him to travel the world.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Micro bloggers took photos of a variety of the world locations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with his photo.</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He posted his photo on the social media.</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550314" y="72601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解析：细节理解题。由短文前四段的内容可知答案。故选C。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75651" y="751344"/>
            <a:ext cx="1152730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The underlined word “</a:t>
            </a:r>
            <a:r>
              <a:rPr lang="en-US" altLang="zh-CN" sz="2400" b="1" u="sng" dirty="0">
                <a:latin typeface="微软雅黑" panose="020B0503020204020204" pitchFamily="34" charset="-122"/>
                <a:ea typeface="微软雅黑" panose="020B0503020204020204" pitchFamily="34" charset="-122"/>
              </a:rPr>
              <a:t>forward</a:t>
            </a:r>
            <a:r>
              <a:rPr lang="en-US" altLang="zh-CN" sz="2400" b="1" dirty="0">
                <a:latin typeface="微软雅黑" panose="020B0503020204020204" pitchFamily="34" charset="-122"/>
                <a:ea typeface="微软雅黑" panose="020B0503020204020204" pitchFamily="34" charset="-122"/>
              </a:rPr>
              <a:t>” in Paragraph 4 is closest in meaning to “___________”.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copy 	B. download 	C. reshare 		D. deliver</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120777" y="1089898"/>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05304" y="4322386"/>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词义猜测题。由文中第二段可知，这里指“被转发”，A项意为“复</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制”，B项意为“下载”，C项意为“转发”，D项意为“发送”，故选C。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79089" y="747846"/>
            <a:ext cx="1160726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Why did the micro bloggers support Ling’s request? ________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Because they love to take photos.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Because they want to express their love for their own family members.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Because they also want to travel the world.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Because they are interested in writing.</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656847" y="71976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解析：细节理解题。由短文最后一段可知答案。故选B。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273425" y="629630"/>
            <a:ext cx="11645149" cy="452431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It is reported that some developed countries have shipped broken parts of computers to China. Such a thing can be found almost every day although it is against international laws. Last month Hong Kong officers found 131,000 kilograms of broken computers, TVs and phones sent from Japan.</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Things like these are called electronic waste, or e-waste. Dealing with them is not an easy job because dangerous poisons like mercury (</a:t>
            </a:r>
            <a:r>
              <a:rPr lang="zh-CN" altLang="en-US" sz="2400" dirty="0">
                <a:latin typeface="Times New Roman" panose="02020603050405020304" pitchFamily="18" charset="0"/>
                <a:cs typeface="Times New Roman" panose="02020603050405020304" pitchFamily="18" charset="0"/>
              </a:rPr>
              <a:t>汞</a:t>
            </a:r>
            <a:r>
              <a:rPr lang="en-US" altLang="zh-CN" sz="2400" dirty="0">
                <a:latin typeface="Times New Roman" panose="02020603050405020304" pitchFamily="18" charset="0"/>
                <a:cs typeface="Times New Roman" panose="02020603050405020304" pitchFamily="18" charset="0"/>
              </a:rPr>
              <a:t>) and lead (</a:t>
            </a:r>
            <a:r>
              <a:rPr lang="zh-CN" altLang="en-US" sz="2400" dirty="0">
                <a:latin typeface="Times New Roman" panose="02020603050405020304" pitchFamily="18" charset="0"/>
                <a:cs typeface="Times New Roman" panose="02020603050405020304" pitchFamily="18" charset="0"/>
              </a:rPr>
              <a:t>铅</a:t>
            </a:r>
            <a:r>
              <a:rPr lang="en-US" altLang="zh-CN" sz="2400" dirty="0">
                <a:latin typeface="Times New Roman" panose="02020603050405020304" pitchFamily="18" charset="0"/>
                <a:cs typeface="Times New Roman" panose="02020603050405020304" pitchFamily="18" charset="0"/>
              </a:rPr>
              <a:t>) can be found in them. Every time an old computer breaks down, it needs to be dealt with safely. But at present, broken computer parts are usually buried. It may be hundreds of years before they are really gone in the earth.</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Many places in China are polluted by e-waste. Guiyu in Guangdong Province is one of them. This town is named as “the e-waste capital of the world”. It has to deal with 1.5 million</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21512" y="569570"/>
            <a:ext cx="10317462" cy="452310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kilograms of e-waste each year, from which it makes 75 million yuan. But it comes at a cost. Many of the  poisons in e-waste find their way into the environment. Plastic is burned outdoors and chemical water is poured into rivers. Greenpeace, an environmental group, has found the air, the earth and the rivers in Guiyu badly polluted.</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Chinese government wants the country to develop, but in a way that doesn’t do harm to the environment and people’s life. Three years ago, China passed a new environmental protection law, the strictest one we have ever had. Computer companies like Lenovo and Dell will be asked to take back their old computers. This is because the companies that make computers know best how to deal with them safely. Hopefully, the problem with e-waste will be solved in the near future.</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704214"/>
            <a:ext cx="11114183"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The e-waste found in Hong Kong last month was from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France 	B. Japan 	C. Germany 	D. Australia</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249295" y="676132"/>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091553"/>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细节理解题。通过短文第一段最后一句可知答案。故选B。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W: Fine, thanks. How are you doing?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M: __________.</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See you then		 D. Oh, not too bad</a:t>
            </a:r>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Ⅰ. 补全对话（5小题，共10分） 【建议用时：5 mins】</a:t>
            </a:r>
            <a:endParaRPr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1970"/>
          </a:xfrm>
          <a:prstGeom prst="rect">
            <a:avLst/>
          </a:prstGeom>
          <a:noFill/>
        </p:spPr>
        <p:txBody>
          <a:bodyPr wrap="square" rtlCol="0">
            <a:spAutoFit/>
          </a:bodyPr>
          <a:lstStyle/>
          <a:p>
            <a:r>
              <a:rPr sz="2800" dirty="0">
                <a:latin typeface="+mn-ea"/>
              </a:rPr>
              <a:t>阅读下列简短对话，从A、B、C、D中选出最佳答案，将对话补全。</a:t>
            </a:r>
            <a:endParaRPr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296550" y="733436"/>
            <a:ext cx="10895449"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Which of the following is NOT electronic waster?   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Old computer. 		B. TV. 		C. Phone. 		D. Bottle.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907427" y="665938"/>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细节理解题。根据第一段结尾和第二段开头，旧计算机、电视和电话均</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是电子垃圾，因此只有D项“瓶子”不是电子垃圾，故选D。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729102"/>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The town of Guiyu in Guangdong Province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is the e-capital of the world   B. has serious e-waste pollution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deals with the e-waste safely D. spends much money on e-waste</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484212" y="729102"/>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9883739"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细节理解题。通过短文第三段最后一句可知答案，故选B。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091565" y="678815"/>
            <a:ext cx="9981565"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The Chinese government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tried to change people’s life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closed some computer companies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made a new environmental protection law</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asked people to hand in their old computers</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937506" y="61957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细节理解题。通过短文最后一段第二句可知答案，故选C。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850135" y="662658"/>
            <a:ext cx="108204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The passage is mainly about __________.</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the ways to deal with e-waste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the cost of burning e-waste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the e-waste problem in China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the need to pass a law against e-waste </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366745" y="66778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解析：主旨大意题。通过内容可知，短文主要讲的是中国电子垃圾污染的问</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题，故选C。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2" name="文本框 1"/>
          <p:cNvSpPr txBox="1"/>
          <p:nvPr>
            <p:custDataLst>
              <p:tags r:id="rId2"/>
            </p:custDataLst>
          </p:nvPr>
        </p:nvSpPr>
        <p:spPr>
          <a:xfrm>
            <a:off x="746826" y="786932"/>
            <a:ext cx="10317462"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Nao, a small robot, looks like a person. </a:t>
            </a:r>
            <a:r>
              <a:rPr lang="en-US" altLang="zh-CN" sz="2400" u="sng" dirty="0">
                <a:latin typeface="Times New Roman" panose="02020603050405020304" pitchFamily="18" charset="0"/>
                <a:cs typeface="Times New Roman" panose="02020603050405020304" pitchFamily="18" charset="0"/>
              </a:rPr>
              <a:t>41_______</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Scientists did a study to see how people treat robots that act like people. </a:t>
            </a:r>
            <a:r>
              <a:rPr lang="en-US" altLang="zh-CN" sz="2400" u="sng" dirty="0">
                <a:latin typeface="Times New Roman" panose="02020603050405020304" pitchFamily="18" charset="0"/>
                <a:cs typeface="Times New Roman" panose="02020603050405020304" pitchFamily="18" charset="0"/>
              </a:rPr>
              <a:t>42______ </a:t>
            </a:r>
            <a:r>
              <a:rPr lang="en-US" altLang="zh-CN" sz="2400" dirty="0">
                <a:latin typeface="Times New Roman" panose="02020603050405020304" pitchFamily="18" charset="0"/>
                <a:cs typeface="Times New Roman" panose="02020603050405020304" pitchFamily="18" charset="0"/>
              </a:rPr>
              <a:t>They were asked to help to improve Nao’s social skills by finishing two tasks with it.</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43              </a:t>
            </a:r>
            <a:r>
              <a:rPr lang="en-US" altLang="zh-CN" sz="2400" dirty="0">
                <a:latin typeface="Times New Roman" panose="02020603050405020304" pitchFamily="18" charset="0"/>
                <a:cs typeface="Times New Roman" panose="02020603050405020304" pitchFamily="18" charset="0"/>
              </a:rPr>
              <a:t> What the scientists really wanted to see was how the participants reacted once the tasks were over. They were asked to talk with Nao and finally shut Nao off but it was not easy to do. Some people did not want to turn the robot off while others took a long time to do it.</a:t>
            </a:r>
            <a:endParaRPr lang="en-US" altLang="zh-CN" sz="2400" dirty="0">
              <a:latin typeface="Times New Roman" panose="02020603050405020304" pitchFamily="18" charset="0"/>
              <a:cs typeface="Times New Roman" panose="02020603050405020304" pitchFamily="18" charset="0"/>
            </a:endParaRPr>
          </a:p>
        </p:txBody>
      </p:sp>
      <p:sp>
        <p:nvSpPr>
          <p:cNvPr id="6" name="文本框 5"/>
          <p:cNvSpPr txBox="1"/>
          <p:nvPr>
            <p:custDataLst>
              <p:tags r:id="rId3"/>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endParaRPr lang="zh-CN" altLang="en-US" sz="2800" dirty="0">
              <a:latin typeface="+mn-ea"/>
            </a:endParaRPr>
          </a:p>
        </p:txBody>
      </p:sp>
      <p:sp>
        <p:nvSpPr>
          <p:cNvPr id="4" name="文本框 3"/>
          <p:cNvSpPr txBox="1"/>
          <p:nvPr>
            <p:custDataLst>
              <p:tags r:id="rId4"/>
            </p:custDataLst>
          </p:nvPr>
        </p:nvSpPr>
        <p:spPr>
          <a:xfrm>
            <a:off x="746760" y="4418330"/>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The tasks with the robot didn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t matter, though.</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B. If Nao begged you not to shut it off, what would you do?</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C. Our brains learned to react to social situations in a certain way.</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D. But robots seem more like humans.</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E. Eighty-nine people volunteered for the study.</a:t>
            </a:r>
            <a:endParaRPr lang="zh-CN" altLang="en-US" sz="2400" dirty="0">
              <a:latin typeface="Times New Roman" panose="02020603050405020304" pitchFamily="18" charset="0"/>
              <a:cs typeface="Times New Roman" panose="02020603050405020304" pitchFamily="18" charset="0"/>
            </a:endParaRPr>
          </a:p>
        </p:txBody>
      </p:sp>
      <p:sp>
        <p:nvSpPr>
          <p:cNvPr id="7" name="文本框 6"/>
          <p:cNvSpPr txBox="1"/>
          <p:nvPr>
            <p:custDataLst>
              <p:tags r:id="rId5"/>
            </p:custDataLst>
          </p:nvPr>
        </p:nvSpPr>
        <p:spPr>
          <a:xfrm>
            <a:off x="6572885" y="104828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6"/>
            </p:custDataLst>
          </p:nvPr>
        </p:nvSpPr>
        <p:spPr>
          <a:xfrm>
            <a:off x="1191260" y="186362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10" name="图片 9">
            <a:hlinkClick r:id="rId7" action="ppaction://hlinksldjump"/>
          </p:cNvPr>
          <p:cNvPicPr>
            <a:picLocks noChangeAspect="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a:xfrm>
            <a:off x="7954074" y="5648118"/>
            <a:ext cx="1158340" cy="646232"/>
          </a:xfrm>
          <a:prstGeom prst="rect">
            <a:avLst/>
          </a:prstGeom>
        </p:spPr>
      </p:pic>
      <p:sp>
        <p:nvSpPr>
          <p:cNvPr id="11" name="文本框 10"/>
          <p:cNvSpPr txBox="1"/>
          <p:nvPr>
            <p:custDataLst>
              <p:tags r:id="rId10"/>
            </p:custDataLst>
          </p:nvPr>
        </p:nvSpPr>
        <p:spPr>
          <a:xfrm>
            <a:off x="1925320" y="259768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A</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200" b="1" dirty="0">
                <a:solidFill>
                  <a:schemeClr val="tx1"/>
                </a:solidFill>
                <a:uFillTx/>
                <a:latin typeface="微软雅黑" panose="020B0503020204020204" pitchFamily="34" charset="-122"/>
                <a:ea typeface="微软雅黑" panose="020B0503020204020204" pitchFamily="34" charset="-122"/>
              </a:rPr>
              <a:t>41. 【解析】	文章结构题。根据文章第一段内容“Nao, a small robot, looks like a person（Nao是一个小机器人，看上去像人一样）”以及下一段“Scientists did a study to see how people treat robots that act like people（科学家们做了一项研究，看人们如何对待像人一样行事的机器人）”可知，B项“If Nao begged you not to shut it off, what would you do（如果Nao求你不要关闭它，你会如何做）”符合语境，故选B。</a:t>
            </a:r>
            <a:endParaRPr sz="2200" b="1" dirty="0">
              <a:solidFill>
                <a:schemeClr val="tx1"/>
              </a:solidFill>
              <a:uFillTx/>
              <a:latin typeface="微软雅黑" panose="020B0503020204020204" pitchFamily="34" charset="-122"/>
              <a:ea typeface="微软雅黑" panose="020B0503020204020204" pitchFamily="34" charset="-122"/>
            </a:endParaRPr>
          </a:p>
          <a:p>
            <a:pPr marL="0" indent="0">
              <a:buNone/>
            </a:pPr>
            <a:r>
              <a:rPr sz="2200" b="1" dirty="0">
                <a:solidFill>
                  <a:schemeClr val="tx1"/>
                </a:solidFill>
                <a:uFillTx/>
                <a:latin typeface="微软雅黑" panose="020B0503020204020204" pitchFamily="34" charset="-122"/>
                <a:ea typeface="微软雅黑" panose="020B0503020204020204" pitchFamily="34" charset="-122"/>
              </a:rPr>
              <a:t>42. 【解析】	文章结构题。根据前文及后文提到“They were asked to help to improve Nao’s social skills by finishing two tasks with it（他们被要求通过完成两个任务，来帮助改善Nao的社交技能）”可知，E项“Eighty-nine people volunteered for the study（89名志愿者参与了这项研究）”符合语境，故选E。</a:t>
            </a:r>
            <a:endParaRPr sz="2200" b="1" dirty="0">
              <a:solidFill>
                <a:schemeClr val="tx1"/>
              </a:solidFill>
              <a:uFillTx/>
              <a:latin typeface="微软雅黑" panose="020B0503020204020204" pitchFamily="34" charset="-122"/>
              <a:ea typeface="微软雅黑" panose="020B0503020204020204" pitchFamily="34" charset="-122"/>
            </a:endParaRPr>
          </a:p>
          <a:p>
            <a:pPr marL="0" indent="0">
              <a:buNone/>
            </a:pPr>
            <a:r>
              <a:rPr sz="2200" b="1" dirty="0">
                <a:solidFill>
                  <a:schemeClr val="tx1"/>
                </a:solidFill>
                <a:uFillTx/>
                <a:latin typeface="微软雅黑" panose="020B0503020204020204" pitchFamily="34" charset="-122"/>
                <a:ea typeface="微软雅黑" panose="020B0503020204020204" pitchFamily="34" charset="-122"/>
              </a:rPr>
              <a:t>43. 【解析】	段落中心题。根据后文“What the scientists really wanted to see was how the participants reacted once the tasks were over（科学家们真正想看的是参与者在任务结束后的反应）”可知，科学家在研究中使用Nao是为了了</a:t>
            </a:r>
            <a:endParaRPr sz="2200" b="1" dirty="0">
              <a:solidFill>
                <a:schemeClr val="tx1"/>
              </a:solidFill>
              <a:uFillTx/>
              <a:latin typeface="微软雅黑" panose="020B0503020204020204" pitchFamily="34" charset="-122"/>
              <a:ea typeface="微软雅黑" panose="020B0503020204020204" pitchFamily="34" charset="-122"/>
            </a:endParaRPr>
          </a:p>
          <a:p>
            <a:pPr marL="0" indent="0">
              <a:buNone/>
            </a:pPr>
            <a:r>
              <a:rPr sz="2200" b="1" dirty="0">
                <a:solidFill>
                  <a:schemeClr val="tx1"/>
                </a:solidFill>
                <a:uFillTx/>
                <a:latin typeface="微软雅黑" panose="020B0503020204020204" pitchFamily="34" charset="-122"/>
                <a:ea typeface="微软雅黑" panose="020B0503020204020204" pitchFamily="34" charset="-122"/>
              </a:rPr>
              <a:t>解人们对机器人的反应，因此A项“The tasks with the robot didn’t matter, </a:t>
            </a:r>
            <a:endParaRPr sz="2200" b="1" dirty="0">
              <a:solidFill>
                <a:schemeClr val="tx1"/>
              </a:solidFill>
              <a:uFillTx/>
              <a:latin typeface="微软雅黑" panose="020B0503020204020204" pitchFamily="34" charset="-122"/>
              <a:ea typeface="微软雅黑" panose="020B0503020204020204" pitchFamily="34" charset="-122"/>
            </a:endParaRPr>
          </a:p>
          <a:p>
            <a:pPr marL="0" indent="0">
              <a:buNone/>
            </a:pPr>
            <a:r>
              <a:rPr sz="2200" b="1" dirty="0">
                <a:solidFill>
                  <a:schemeClr val="tx1"/>
                </a:solidFill>
                <a:uFillTx/>
                <a:latin typeface="微软雅黑" panose="020B0503020204020204" pitchFamily="34" charset="-122"/>
                <a:ea typeface="微软雅黑" panose="020B0503020204020204" pitchFamily="34" charset="-122"/>
              </a:rPr>
              <a:t>though（不过，机器人的任务并不重要）”符合语境，故选A。</a:t>
            </a:r>
            <a:endParaRPr sz="2200" b="1" dirty="0">
              <a:solidFill>
                <a:schemeClr val="tx1"/>
              </a:solidFill>
              <a:uFillTx/>
              <a:latin typeface="微软雅黑" panose="020B0503020204020204" pitchFamily="34" charset="-122"/>
              <a:ea typeface="微软雅黑" panose="020B0503020204020204" pitchFamily="34" charset="-122"/>
            </a:endParaRPr>
          </a:p>
        </p:txBody>
      </p:sp>
      <p:sp>
        <p:nvSpPr>
          <p:cNvPr id="33" name="左箭头 32">
            <a:hlinkClick r:id="rId2" action="ppaction://hlinksldjump"/>
          </p:cNvPr>
          <p:cNvSpPr/>
          <p:nvPr>
            <p:custDataLst>
              <p:tags r:id="rId3"/>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grpSp>
        <p:nvGrpSpPr>
          <p:cNvPr id="69" name="Group 4"/>
          <p:cNvGrpSpPr/>
          <p:nvPr/>
        </p:nvGrpSpPr>
        <p:grpSpPr>
          <a:xfrm>
            <a:off x="10881360" y="4782820"/>
            <a:ext cx="1260475" cy="1939290"/>
            <a:chOff x="2577298" y="4016905"/>
            <a:chExt cx="1469899" cy="1671175"/>
          </a:xfrm>
        </p:grpSpPr>
        <p:sp>
          <p:nvSpPr>
            <p:cNvPr id="70" name="Freeform 30"/>
            <p:cNvSpPr/>
            <p:nvPr>
              <p:custDataLst>
                <p:tags r:id="rId4"/>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5"/>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6"/>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7"/>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8"/>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9"/>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10"/>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11"/>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2"/>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3"/>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4"/>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5"/>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6"/>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7"/>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8"/>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9"/>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20"/>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21"/>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2"/>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3"/>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4"/>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custDataLst>
              <p:tags r:id="rId2"/>
            </p:custDataLst>
          </p:nvPr>
        </p:nvSpPr>
        <p:spPr>
          <a:xfrm>
            <a:off x="381000" y="334010"/>
            <a:ext cx="11430635"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People often communicate with non-human objects such as televisions and computers nowadays. </a:t>
            </a:r>
            <a:r>
              <a:rPr lang="en-US" altLang="zh-CN" sz="2400" u="sng" dirty="0">
                <a:latin typeface="Times New Roman" panose="02020603050405020304" pitchFamily="18" charset="0"/>
                <a:cs typeface="Times New Roman" panose="02020603050405020304" pitchFamily="18" charset="0"/>
                <a:sym typeface="+mn-ea"/>
              </a:rPr>
              <a:t>44         </a:t>
            </a:r>
            <a:r>
              <a:rPr lang="en-US" altLang="zh-CN" sz="2400" dirty="0">
                <a:latin typeface="Times New Roman" panose="02020603050405020304" pitchFamily="18" charset="0"/>
                <a:cs typeface="Times New Roman" panose="02020603050405020304" pitchFamily="18" charset="0"/>
                <a:sym typeface="+mn-ea"/>
              </a:rPr>
              <a:t> Robots can show social characters themselves, like speaking with human voices or taking the shape of a human body. Scientists said people might have seen Nao’s cries as a sign of independent thought. In turn, this could have led people to see the robot as having the human-like character.</a:t>
            </a:r>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     For thousands of years, humans lived in a world where they were the only ones who could have conversations. </a:t>
            </a:r>
            <a:r>
              <a:rPr lang="en-US" altLang="zh-CN" sz="2400" u="sng" dirty="0">
                <a:latin typeface="Times New Roman" panose="02020603050405020304" pitchFamily="18" charset="0"/>
                <a:cs typeface="Times New Roman" panose="02020603050405020304" pitchFamily="18" charset="0"/>
                <a:sym typeface="+mn-ea"/>
              </a:rPr>
              <a:t>45          </a:t>
            </a:r>
            <a:r>
              <a:rPr lang="en-US" altLang="zh-CN" sz="2400" dirty="0">
                <a:latin typeface="Times New Roman" panose="02020603050405020304" pitchFamily="18" charset="0"/>
                <a:cs typeface="Times New Roman" panose="02020603050405020304" pitchFamily="18" charset="0"/>
                <a:sym typeface="+mn-ea"/>
              </a:rPr>
              <a:t> But our brains are not used to telling the difference between real people and fake people. The robot expressed feelings and desires and that got people to want to treat the robot as if it were alive.</a:t>
            </a:r>
            <a:endParaRPr lang="en-US" altLang="zh-CN" sz="2400" dirty="0">
              <a:latin typeface="Times New Roman" panose="02020603050405020304" pitchFamily="18" charset="0"/>
              <a:cs typeface="Times New Roman" panose="02020603050405020304" pitchFamily="18" charset="0"/>
              <a:sym typeface="+mn-ea"/>
            </a:endParaRPr>
          </a:p>
        </p:txBody>
      </p:sp>
      <p:sp>
        <p:nvSpPr>
          <p:cNvPr id="2" name="文本框 1"/>
          <p:cNvSpPr txBox="1"/>
          <p:nvPr>
            <p:custDataLst>
              <p:tags r:id="rId3"/>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The tasks with the robot didn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t matter, though.</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B. If Nao begged you not to shut it off, what would you do?</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C. Our brains learned to react to social situations in a certain way.</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D. But robots seem more like humans.</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E. Eighty-nine people volunteered for the study.</a:t>
            </a:r>
            <a:endParaRPr lang="zh-CN" altLang="en-US" sz="2400" dirty="0">
              <a:latin typeface="Times New Roman" panose="02020603050405020304" pitchFamily="18" charset="0"/>
              <a:cs typeface="Times New Roman" panose="02020603050405020304" pitchFamily="18" charset="0"/>
            </a:endParaRPr>
          </a:p>
        </p:txBody>
      </p:sp>
      <p:sp>
        <p:nvSpPr>
          <p:cNvPr id="6" name="文本框 5"/>
          <p:cNvSpPr txBox="1"/>
          <p:nvPr>
            <p:custDataLst>
              <p:tags r:id="rId4"/>
            </p:custDataLst>
          </p:nvPr>
        </p:nvSpPr>
        <p:spPr>
          <a:xfrm>
            <a:off x="2388235" y="68569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D</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1" name="文本框 10"/>
          <p:cNvSpPr txBox="1"/>
          <p:nvPr>
            <p:custDataLst>
              <p:tags r:id="rId5"/>
            </p:custDataLst>
          </p:nvPr>
        </p:nvSpPr>
        <p:spPr>
          <a:xfrm>
            <a:off x="4425315" y="248909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13" name="图片 12">
            <a:hlinkClick r:id="rId6" action="ppaction://hlinksldjump"/>
          </p:cNvPr>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9058974" y="5566838"/>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200" b="1" dirty="0">
                <a:solidFill>
                  <a:schemeClr val="tx1"/>
                </a:solidFill>
                <a:uFillTx/>
                <a:latin typeface="微软雅黑" panose="020B0503020204020204" pitchFamily="34" charset="-122"/>
                <a:ea typeface="微软雅黑" panose="020B0503020204020204" pitchFamily="34" charset="-122"/>
              </a:rPr>
              <a:t>44. 【解析】	逻辑推理题。根据上文“People often communicate with non-human objects such as televisions and computers nowadays（如今，人们经常通过电视和电脑等非人类的物体进行交流）”以及下文“Robots can show social characters themselves, like speaking with human voices or taking the</a:t>
            </a:r>
            <a:r>
              <a:rPr lang="en-US" sz="2200" b="1" dirty="0">
                <a:solidFill>
                  <a:schemeClr val="tx1"/>
                </a:solidFill>
                <a:uFillTx/>
                <a:latin typeface="微软雅黑" panose="020B0503020204020204" pitchFamily="34" charset="-122"/>
                <a:ea typeface="微软雅黑" panose="020B0503020204020204" pitchFamily="34" charset="-122"/>
              </a:rPr>
              <a:t> shape of a human body（机器人能展示它们的社交属性，比如使用人类的语气说话或是采用人类的样貌）”可知，D项“But robots seem more like humans（但是机器人看上去更像人）”符合语境，故选D。</a:t>
            </a:r>
            <a:endParaRPr lang="en-US" sz="2200" b="1" dirty="0">
              <a:solidFill>
                <a:schemeClr val="tx1"/>
              </a:solidFill>
              <a:uFillTx/>
              <a:latin typeface="微软雅黑" panose="020B0503020204020204" pitchFamily="34" charset="-122"/>
              <a:ea typeface="微软雅黑" panose="020B0503020204020204" pitchFamily="34" charset="-122"/>
            </a:endParaRPr>
          </a:p>
          <a:p>
            <a:pPr marL="0" indent="0">
              <a:buNone/>
            </a:pPr>
            <a:r>
              <a:rPr lang="en-US" sz="2200" b="1" dirty="0">
                <a:solidFill>
                  <a:schemeClr val="tx1"/>
                </a:solidFill>
                <a:uFillTx/>
                <a:latin typeface="微软雅黑" panose="020B0503020204020204" pitchFamily="34" charset="-122"/>
                <a:ea typeface="微软雅黑" panose="020B0503020204020204" pitchFamily="34" charset="-122"/>
              </a:rPr>
              <a:t>45. 【解析】	文章结构题。根据上文“For thousands of years, humans lived in a world where they were the only ones who could have conversations（几千年来，人类是居住在世界上唯一能使用对话的族群）”和后文中的“But our brains are not used to telling the difference between real people and fake people（但是我们的大脑不习惯区分真人和假人）”可知，C项“Our brains learned to react to social situations in a certain way（我们的大脑学会了以某种方式对社会环境做出反应）”符合语境，故选C。</a:t>
            </a:r>
            <a:endParaRPr lang="en-US" sz="2200" b="1" dirty="0">
              <a:solidFill>
                <a:schemeClr val="tx1"/>
              </a:solidFill>
              <a:uFillTx/>
              <a:latin typeface="微软雅黑" panose="020B0503020204020204" pitchFamily="34" charset="-122"/>
              <a:ea typeface="微软雅黑" panose="020B0503020204020204" pitchFamily="34" charset="-122"/>
            </a:endParaRPr>
          </a:p>
        </p:txBody>
      </p:sp>
      <p:grpSp>
        <p:nvGrpSpPr>
          <p:cNvPr id="69" name="Group 4"/>
          <p:cNvGrpSpPr/>
          <p:nvPr/>
        </p:nvGrpSpPr>
        <p:grpSpPr>
          <a:xfrm>
            <a:off x="10763885" y="4728210"/>
            <a:ext cx="1377950" cy="1993900"/>
            <a:chOff x="2577298" y="4016905"/>
            <a:chExt cx="1469899" cy="1671175"/>
          </a:xfrm>
        </p:grpSpPr>
        <p:sp>
          <p:nvSpPr>
            <p:cNvPr id="70" name="Freeform 30"/>
            <p:cNvSpPr/>
            <p:nvPr>
              <p:custDataLst>
                <p:tags r:id="rId2"/>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3"/>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4"/>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5"/>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6"/>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7"/>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9"/>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0"/>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1"/>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2"/>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3"/>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4"/>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5"/>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6"/>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7"/>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8"/>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19"/>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0"/>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1"/>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2"/>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3" action="ppaction://hlinksldjump"/>
          </p:cNvPr>
          <p:cNvSpPr/>
          <p:nvPr>
            <p:custDataLst>
              <p:tags r:id="rId24"/>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endParaRPr lang="zh-CN" altLang="en-US" sz="2800" dirty="0">
              <a:latin typeface="+mn-ea"/>
            </a:endParaRPr>
          </a:p>
        </p:txBody>
      </p:sp>
      <p:sp>
        <p:nvSpPr>
          <p:cNvPr id="8" name="文本框 7"/>
          <p:cNvSpPr txBox="1"/>
          <p:nvPr/>
        </p:nvSpPr>
        <p:spPr>
          <a:xfrm>
            <a:off x="579356" y="2058813"/>
            <a:ext cx="11048145"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Climbing a mountain is hard work, but one step after another finally brings a person to the top. Along the way, he can stop and look around. And the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(high) he climbs, the more wonderful his view is. If he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 (keep) climbing, he will have a new world before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(he). He will have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new way of seeing everything. Now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(learn) another language is something like climbing a mountain.</a:t>
            </a:r>
            <a:endParaRPr lang="en-US" altLang="zh-CN" sz="2400" dirty="0">
              <a:latin typeface="Times New Roman" panose="02020603050405020304" pitchFamily="18" charset="0"/>
              <a:cs typeface="Times New Roman" panose="02020603050405020304" pitchFamily="18" charset="0"/>
            </a:endParaRPr>
          </a:p>
          <a:p>
            <a:pPr algn="just"/>
            <a:endParaRPr lang="en-US" altLang="zh-CN"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【建议用时：15 mins】</a:t>
            </a:r>
            <a:endParaRPr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7864812" y="3117913"/>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3494337" y="3123494"/>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him</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6574121" y="2797476"/>
            <a:ext cx="177090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keeps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8965802" y="2415509"/>
            <a:ext cx="254468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higher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
        <p:nvSpPr>
          <p:cNvPr id="12" name="文本框 11"/>
          <p:cNvSpPr txBox="1"/>
          <p:nvPr/>
        </p:nvSpPr>
        <p:spPr>
          <a:xfrm>
            <a:off x="3262397" y="3536342"/>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learning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266677" y="912331"/>
            <a:ext cx="10240377"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W: Thank you so much for doing all this for me.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M: __________.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Not at all 			B. It’s my pleasure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It doesn’t matter 	D. It’s my duty</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3037013" y="1361375"/>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lang="en-US" sz="2400" dirty="0">
                <a:latin typeface="微软雅黑" panose="020B0503020204020204" pitchFamily="34" charset="-122"/>
                <a:ea typeface="微软雅黑" panose="020B0503020204020204" pitchFamily="34" charset="-122"/>
              </a:rPr>
              <a:t>前面的句子说“感谢你为我做的所有事情”，“It’s my pleasure”意为“不客气；这是我的荣幸”。故选B。</a:t>
            </a:r>
            <a:endParaRPr 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136315"/>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46. 【解析】本题考查形容词和副词的比较级，根据下文的“t h e m o r e wonderful”和high前面的the可知，这是固定句型。the+比较级，the+比较级，意为“越……就越……”。</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47. 【解析】本题考查动词的时态，“If he </a:t>
            </a:r>
            <a:r>
              <a:rPr lang="en-US" sz="2400" b="1" dirty="0">
                <a:latin typeface="微软雅黑" panose="020B0503020204020204" pitchFamily="34" charset="-122"/>
                <a:ea typeface="微软雅黑" panose="020B0503020204020204" pitchFamily="34" charset="-122"/>
              </a:rPr>
              <a:t>_______</a:t>
            </a:r>
            <a:r>
              <a:rPr sz="2400" b="1" dirty="0">
                <a:latin typeface="微软雅黑" panose="020B0503020204020204" pitchFamily="34" charset="-122"/>
                <a:ea typeface="微软雅黑" panose="020B0503020204020204" pitchFamily="34" charset="-122"/>
              </a:rPr>
              <a:t> (keep) climbing, he will have a new world before him”是if引导的条件状语从句，谓语动词的时态一般遵循“主将从现”原则，动词keep要使用一般现在时，而主语he是第三人称单数，所以keep要使用三单形式keeps。</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48. 【解析】本题考查代词。介词before后接宾语，所以he要使用宾格形式him。</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49. 【解析】本题考查冠词，根据句意“他将拥有一种看东西的新方法”，当way意为“方式、方法”时，是可数名词。</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50. 【解析】本题考查非谓语动词，分析句子结构可知“ </a:t>
            </a:r>
            <a:r>
              <a:rPr lang="en-US" sz="2400" b="1" dirty="0">
                <a:latin typeface="微软雅黑" panose="020B0503020204020204" pitchFamily="34" charset="-122"/>
                <a:ea typeface="微软雅黑" panose="020B0503020204020204" pitchFamily="34" charset="-122"/>
              </a:rPr>
              <a:t>______</a:t>
            </a:r>
            <a:r>
              <a:rPr sz="2400" b="1" dirty="0">
                <a:latin typeface="微软雅黑" panose="020B0503020204020204" pitchFamily="34" charset="-122"/>
                <a:ea typeface="微软雅黑" panose="020B0503020204020204" pitchFamily="34" charset="-122"/>
              </a:rPr>
              <a:t> (learn) </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another language”在句子中作主语，谓语动词is是单数形式，</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所以learn使用动名词形式。</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48710"/>
            <a:ext cx="1758137" cy="22729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491447" y="476547"/>
            <a:ext cx="11282737"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This new language can give you a new view of life. And it is more than a look at the surface of things. It can open the way into people’s minds and hearts, into a culture very different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the one of your own. This will make you richer, richer in things that money can’t buy. Even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you never set foot on a ship or a plane, you can be a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(read) through books. Like the mountain climber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stops now and then to enjoy the scenery around him, everyone who is interested in reading will find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(please) in books as he fights on to learn more and more of that new language.</a:t>
            </a:r>
            <a:endParaRPr lang="en-US" altLang="zh-CN"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1573943" y="1932633"/>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reader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3758434" y="157365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though/if</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2082188" y="1214678"/>
            <a:ext cx="91138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from</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9132351" y="1932632"/>
            <a:ext cx="205529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who/that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16" name="文本框 15"/>
          <p:cNvSpPr txBox="1"/>
          <p:nvPr/>
        </p:nvSpPr>
        <p:spPr>
          <a:xfrm>
            <a:off x="1268080" y="2651079"/>
            <a:ext cx="205529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pleasure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67629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51. 【解析】本题考查介词，固定短语：be different from意为“与……不同”。</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52. 【解析】本题考查固定搭配。even if / even though意为“即使”。</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53. 【解析】本题考查词性转换，根据句意“即使你从未登上轮船或飞机，你也可以通过书籍成为一名阅读者”，所以动词read要转换成名词形式。</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54. 【解析】本题考查定语从句，分析句子结构可知，“ </a:t>
            </a:r>
            <a:r>
              <a:rPr lang="en-US" sz="2400" b="1" dirty="0">
                <a:latin typeface="微软雅黑" panose="020B0503020204020204" pitchFamily="34" charset="-122"/>
                <a:ea typeface="微软雅黑" panose="020B0503020204020204" pitchFamily="34" charset="-122"/>
              </a:rPr>
              <a:t>______</a:t>
            </a:r>
            <a:r>
              <a:rPr sz="2400" b="1" dirty="0">
                <a:latin typeface="微软雅黑" panose="020B0503020204020204" pitchFamily="34" charset="-122"/>
                <a:ea typeface="微软雅黑" panose="020B0503020204020204" pitchFamily="34" charset="-122"/>
              </a:rPr>
              <a:t> stops now and then to enjoy the scenery around him”是修饰先行词mountain climber，在从句中充当主语，所以用关系代词who/that。</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55. 【解析】本题考查词性转换，根据句意“任何对阅读感兴趣的人都会在书中找到乐趣”，所以please用名词形式pleasure。</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76899" y="4510355"/>
            <a:ext cx="1764733" cy="22113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endParaRPr lang="zh-CN" altLang="en-US" sz="2800" dirty="0">
              <a:latin typeface="+mn-ea"/>
            </a:endParaRPr>
          </a:p>
        </p:txBody>
      </p:sp>
      <p:sp>
        <p:nvSpPr>
          <p:cNvPr id="8" name="文本框 7"/>
          <p:cNvSpPr txBox="1"/>
          <p:nvPr/>
        </p:nvSpPr>
        <p:spPr>
          <a:xfrm>
            <a:off x="253365" y="1309370"/>
            <a:ext cx="11830685" cy="4742815"/>
          </a:xfrm>
          <a:prstGeom prst="rect">
            <a:avLst/>
          </a:prstGeom>
          <a:noFill/>
        </p:spPr>
        <p:txBody>
          <a:bodyPr wrap="square" rtlCol="0">
            <a:spAutoFit/>
          </a:bodyPr>
          <a:lstStyle/>
          <a:p>
            <a:pPr algn="just">
              <a:lnSpc>
                <a:spcPct val="14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56. 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在他的帮助下</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I passed the entrance examination to college.</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4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57. The rain is too heavy, ___________________________________________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所以不可能再继续跑下去</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4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58. The harder the work is, 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它就越有趣</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4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59. This is one of the most exciting ___________________________________________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我所看过的足球赛</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4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60. Did you hear ______________________________________________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一个奇怪的声音从楼下传来</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Ⅵ. 完成句子（5小题，共15分） 【建议用时：15 mins】</a:t>
            </a:r>
            <a:endParaRPr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2788236" y="4982120"/>
            <a:ext cx="764110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 strange sound coming from downstairs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4406900" y="3456305"/>
            <a:ext cx="578612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the more interesting it will be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4162055" y="2442561"/>
            <a:ext cx="864228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so it is impossible to go on running</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1304814" y="1429617"/>
            <a:ext cx="7260154"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With his help</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5710174" y="4011601"/>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football matches that I have ever seen</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462337" y="800433"/>
            <a:ext cx="10317462" cy="341503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 【写作内容】今天是2023年6月3日，星期六，天气晴朗。你与家人一起外出爬山，晚上还一起在家看电影、聊天等，一家人其乐融融。请根据上述内容写一篇日记。</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【写作要求】正文约40个英文单词，文中不可出现你自己的真实姓名、学校名称等信息。</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endParaRPr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Ⅶ. 应用写作（1小题，共10分） 【建议用时：20 mins】</a:t>
            </a:r>
            <a:endParaRPr sz="2800" dirty="0">
              <a:latin typeface="方正粗黑宋简体" panose="02000000000000000000" pitchFamily="2" charset="-122"/>
              <a:ea typeface="方正粗黑宋简体" panose="02000000000000000000" pitchFamily="2" charset="-122"/>
            </a:endParaRPr>
          </a:p>
        </p:txBody>
      </p:sp>
      <p:sp>
        <p:nvSpPr>
          <p:cNvPr id="2" name="圆角矩形 1">
            <a:hlinkClick r:id="rId2" action="ppaction://hlinksldjump"/>
          </p:cNvPr>
          <p:cNvSpPr/>
          <p:nvPr>
            <p:custDataLst>
              <p:tags r:id="rId3"/>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endParaRPr lang="zh-CN" altLang="zh-CN"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145" y="584835"/>
            <a:ext cx="11586210" cy="5147945"/>
          </a:xfrm>
        </p:spPr>
        <p:txBody>
          <a:bodyPr>
            <a:noAutofit/>
          </a:bodyPr>
          <a:lstStyle/>
          <a:p>
            <a:pPr marL="0" indent="0" algn="l">
              <a:buNone/>
            </a:pPr>
            <a:r>
              <a:rPr lang="en-US" altLang="zh-CN" sz="2400" b="1" dirty="0">
                <a:latin typeface="微软雅黑" panose="020B0503020204020204" pitchFamily="34" charset="-122"/>
                <a:ea typeface="微软雅黑" panose="020B0503020204020204" pitchFamily="34" charset="-122"/>
              </a:rPr>
              <a:t>June 3rd, 2023   Saturday                                                                           Fine</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      Today I went climbing the mountain with my family. The air on the mountain was very fresh. Standing on the top of the mountain, we had a good view of the whole city. The flowers and trees were very beautiful. In the evening, we chatted with each other, watched TV and ate the fruit. The whole family were happy and harmonious! What a nice day we had!</a:t>
            </a:r>
            <a:endParaRPr lang="en-US" altLang="zh-CN"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3" name="TextBox 280"/>
          <p:cNvSpPr txBox="1"/>
          <p:nvPr>
            <p:custDataLst>
              <p:tags r:id="rId3"/>
            </p:custDataLst>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endParaRPr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66037" y="190605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take   	B. took 	C. has taken 	D. had taken</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2" name="文本框 1"/>
          <p:cNvSpPr txBox="1"/>
          <p:nvPr>
            <p:custDataLst>
              <p:tags r:id="rId2"/>
            </p:custDataLst>
          </p:nvPr>
        </p:nvSpPr>
        <p:spPr>
          <a:xfrm>
            <a:off x="761999" y="917772"/>
            <a:ext cx="10980821" cy="521970"/>
          </a:xfrm>
          <a:prstGeom prst="rect">
            <a:avLst/>
          </a:prstGeom>
          <a:noFill/>
        </p:spPr>
        <p:txBody>
          <a:bodyPr wrap="square" rtlCol="0">
            <a:spAutoFit/>
          </a:bodyPr>
          <a:lstStyle/>
          <a:p>
            <a:r>
              <a:rPr sz="2800" dirty="0">
                <a:latin typeface="+mn-ea"/>
              </a:rPr>
              <a:t>阅读下列句子，从A、B、C、D中选出可以填入空白处的最佳答案。</a:t>
            </a:r>
            <a:endParaRPr sz="2800" dirty="0">
              <a:latin typeface="+mn-ea"/>
            </a:endParaRPr>
          </a:p>
        </p:txBody>
      </p:sp>
      <p:sp>
        <p:nvSpPr>
          <p:cNvPr id="14" name="文本框 13"/>
          <p:cNvSpPr txBox="1"/>
          <p:nvPr>
            <p:custDataLst>
              <p:tags r:id="rId3"/>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endParaRPr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804255" y="543931"/>
            <a:ext cx="10668000"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Let’s go to the car exhibition this Sunday.</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That’s OK		 B. That’s all right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All right 		 D. That’s right</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264128" y="928652"/>
            <a:ext cx="44825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根据“我们周日去看车展吧”可知，这是一个表示邀请的情景，</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“That’s OK”意为“没关系”，“That’s all right”意为“没关系”，</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“All right”意为“行，好吧”，“That’s right”意为“那是对的”。故</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46913" y="1027506"/>
            <a:ext cx="11445087"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Young people may grow quickly in some ways and more slowly 	     	   in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the other 	B. some other 	C. others 	D. the others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本题是对other用法的考查。前面有some，后面使用others，构成固定短语some…others…，故选C。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Five boys competed to see who could work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the fastest and best		 B. the faster and better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fastest and best 		 D. faster and best</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本题是对形容词最高级的考查。根据句意“五个男孩比赛看谁做得最快</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最好”，要使用最高级，最高级前加the，故选A。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260440" y="1027506"/>
            <a:ext cx="12006904"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This is not your cap. It’s __________. I made it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my; myself 	B. mine; me 	C. me; myself 	D. mine; myself</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64050" y="1027506"/>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解析：本题是对代词的考查。第一空指代我的帽子，用名词性物主代词；第二</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空的意思是我自己做的，使用反身代词，故选D。</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66874"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614899" y="1008762"/>
            <a:ext cx="115992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They had a good time last weekend,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do they 	  B. had they 	   C. didn’t they	    D. hadn’t they</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53514" y="94270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解析：本题是对反义疑问句的考查。根据规则“前肯后否，前否后肯”，本题</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前面陈述部分是肯定句，后面疑问句用否定。另外，这里的had是实义动词，使用助动词did。</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14400" y="960071"/>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It is no good __________ to come now. He is busy.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asking him 		B. to ask him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that your ask him 	D. asked him</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58502" y="960071"/>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本题是对it作形式主语的考查。it作形式主语，当表语是no good或no use时，后面真正的主语用动名词，故选A。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20384" y="1120673"/>
            <a:ext cx="11351232"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He did not write __________, though he had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careful enough; enough time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B. carefully enough; enough time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enough careful; enough time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D. enough carefully; time enough</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44793" y="1120673"/>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本题是对enough的考查。enough修饰名词放在名词前，修饰形容词及副词应放在其面，另外第一空需用副词来修饰动词write，故选B。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120535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The question is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what should we do first 	B. that should we do first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what we should do first 	D. why should we do first</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本题是对表语从句的考查。名词性从句要使用陈述句语序，故选C。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By the time he came back, the fire __________.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had put out 		B. has been put out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had been put out 	D. has put out</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本题是对时态及语态的考查。根据句意“到他回来的时候，火已经被扑</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灭了”，要使用过去完成时的被动语态，故选C。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120535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There is a big farm __________ cattle, cows and sheep are raised.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on which 		B. in which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which 	</a:t>
            </a:r>
            <a:r>
              <a:rPr lang="en-US" altLang="zh-CN" sz="2400" b="1">
                <a:latin typeface="微软雅黑" panose="020B0503020204020204" pitchFamily="34" charset="-122"/>
                <a:ea typeface="微软雅黑" panose="020B0503020204020204" pitchFamily="34" charset="-122"/>
              </a:rPr>
              <a:t>		D</a:t>
            </a:r>
            <a:r>
              <a:rPr lang="en-US" altLang="zh-CN" sz="2400" b="1" dirty="0">
                <a:latin typeface="微软雅黑" panose="020B0503020204020204" pitchFamily="34" charset="-122"/>
                <a:ea typeface="微软雅黑" panose="020B0503020204020204" pitchFamily="34" charset="-122"/>
              </a:rPr>
              <a:t>. in where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本题是对定语从句的考查。定语从句的先行词a big farm在从句中作状</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语，应该用关系副词where，相当于介词+which，“在农场”，介词用at</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或on，故选A。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Hardly __________ down __________ he stepped in.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had I sat; than 		B. I had sat; when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had I sat; then 		D. had I sat; when</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99599" y="1022378"/>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829945"/>
          </a:xfrm>
          <a:prstGeom prst="rect">
            <a:avLst/>
          </a:prstGeom>
          <a:noFill/>
        </p:spPr>
        <p:txBody>
          <a:bodyPr wrap="square" rtlCol="0">
            <a:spAutoFit/>
          </a:bodyPr>
          <a:lstStyle/>
          <a:p>
            <a:pPr indent="0" algn="just" fontAlgn="auto"/>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本题是对倒装及固定短语的考查。hardly与when构成固定搭配意为“一……就”，本题把否定词hardly放在句首要使用倒装，故选D。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1781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071469" y="1051490"/>
            <a:ext cx="10667999"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M: Would you please give us a lecture on American 	history?</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So do I. 		B. OK. When?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No way. 		D. Excuse me.</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533579" y="1913264"/>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50341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前面的句子说“你能给我们做一个有关美国历史的讲座吗”，所以说话</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人要进行回应。故选B。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717748" y="2792275"/>
            <a:ext cx="761747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重点句型回顾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1</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8" name="文本框 7"/>
          <p:cNvSpPr txBox="1"/>
          <p:nvPr/>
        </p:nvSpPr>
        <p:spPr>
          <a:xfrm>
            <a:off x="292214" y="797510"/>
            <a:ext cx="11607572" cy="569277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It takes sb. some time/money to do sth.</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sb. spend some time/money on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sb. spend some time/money in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cost sb. some time/money</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sb. pay sb. some time/money for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How long did it __________ you to finish the homework?</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take 	B. spend 	C. cost 	D. pay</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The valuable necklace __________ her 2,000 dollars.</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took 	B. spent 	C. cost	 D. paid</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I have spent two days __________ the text.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to recite 	B. reciting 	C. recited 	D. recite</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Mother paid _____________________________________ (</a:t>
            </a:r>
            <a:r>
              <a:rPr lang="zh-CN" altLang="en-US" sz="2800" dirty="0">
                <a:latin typeface="Times New Roman" panose="02020603050405020304" pitchFamily="18" charset="0"/>
                <a:cs typeface="Times New Roman" panose="02020603050405020304" pitchFamily="18" charset="0"/>
              </a:rPr>
              <a:t>花了</a:t>
            </a:r>
            <a:r>
              <a:rPr lang="en-US" altLang="zh-CN" sz="2800" dirty="0">
                <a:latin typeface="Times New Roman" panose="02020603050405020304" pitchFamily="18" charset="0"/>
                <a:cs typeface="Times New Roman" panose="02020603050405020304" pitchFamily="18" charset="0"/>
              </a:rPr>
              <a:t>100</a:t>
            </a:r>
            <a:r>
              <a:rPr lang="zh-CN" altLang="en-US" sz="2800" dirty="0">
                <a:latin typeface="Times New Roman" panose="02020603050405020304" pitchFamily="18" charset="0"/>
                <a:cs typeface="Times New Roman" panose="02020603050405020304" pitchFamily="18" charset="0"/>
              </a:rPr>
              <a:t>元从史密斯女士那买了那本书</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214765" y="136522"/>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一、花费某人多少时间做某事</a:t>
            </a:r>
            <a:endParaRPr lang="zh-CN" altLang="en-US" sz="2800" dirty="0">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3328109" y="2905779"/>
            <a:ext cx="217091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4134404" y="3804905"/>
            <a:ext cx="217091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3925084" y="4615171"/>
            <a:ext cx="217091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2825153" y="5502639"/>
            <a:ext cx="654169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100 yuan for the book from Mrs. Smith</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9" grpId="0"/>
      <p:bldP spid="10"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248292" y="1149517"/>
            <a:ext cx="11541304" cy="2677656"/>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sb. like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sb. enjoy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sb. is interested in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sb. is fond of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I enjoy __________________ (</a:t>
            </a:r>
            <a:r>
              <a:rPr lang="zh-CN" altLang="en-US" sz="2800" dirty="0">
                <a:latin typeface="Times New Roman" panose="02020603050405020304" pitchFamily="18" charset="0"/>
                <a:cs typeface="Times New Roman" panose="02020603050405020304" pitchFamily="18" charset="0"/>
              </a:rPr>
              <a:t>在阳光下游泳</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Are you ______________________ (</a:t>
            </a:r>
            <a:r>
              <a:rPr lang="zh-CN" altLang="en-US" sz="2800" dirty="0">
                <a:latin typeface="Times New Roman" panose="02020603050405020304" pitchFamily="18" charset="0"/>
                <a:cs typeface="Times New Roman" panose="02020603050405020304" pitchFamily="18" charset="0"/>
              </a:rPr>
              <a:t>喜欢这种甜品吗</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248292" y="594043"/>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二、某人喜欢某事</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做某事</a:t>
            </a:r>
            <a:endParaRPr lang="zh-CN" altLang="en-US" sz="2800" dirty="0">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358680" y="2905780"/>
            <a:ext cx="419382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swimming in the sun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1617103" y="3303953"/>
            <a:ext cx="502239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fond of this kind of sweet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7"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381854" y="708001"/>
            <a:ext cx="11516363" cy="569277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It </a:t>
            </a:r>
            <a:r>
              <a:rPr lang="en-US" altLang="zh-CN" sz="2800" dirty="0" err="1">
                <a:latin typeface="Times New Roman" panose="02020603050405020304" pitchFamily="18" charset="0"/>
                <a:cs typeface="Times New Roman" panose="02020603050405020304" pitchFamily="18" charset="0"/>
              </a:rPr>
              <a:t>is+</a:t>
            </a:r>
            <a:r>
              <a:rPr lang="en-US" altLang="zh-CN" sz="2800" i="1" dirty="0" err="1">
                <a:latin typeface="Times New Roman" panose="02020603050405020304" pitchFamily="18" charset="0"/>
                <a:cs typeface="Times New Roman" panose="02020603050405020304" pitchFamily="18" charset="0"/>
              </a:rPr>
              <a:t>adj</a:t>
            </a:r>
            <a:r>
              <a:rPr lang="en-US" altLang="zh-CN" sz="2800" dirty="0">
                <a:latin typeface="Times New Roman" panose="02020603050405020304" pitchFamily="18" charset="0"/>
                <a:cs typeface="Times New Roman" panose="02020603050405020304" pitchFamily="18" charset="0"/>
              </a:rPr>
              <a:t>.+for sb.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做什么事对于某人来说是怎么样的</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It </a:t>
            </a:r>
            <a:r>
              <a:rPr lang="en-US" altLang="zh-CN" sz="2800" dirty="0" err="1">
                <a:latin typeface="Times New Roman" panose="02020603050405020304" pitchFamily="18" charset="0"/>
                <a:cs typeface="Times New Roman" panose="02020603050405020304" pitchFamily="18" charset="0"/>
              </a:rPr>
              <a:t>is+</a:t>
            </a:r>
            <a:r>
              <a:rPr lang="en-US" altLang="zh-CN" sz="2800" i="1" dirty="0" err="1">
                <a:latin typeface="Times New Roman" panose="02020603050405020304" pitchFamily="18" charset="0"/>
                <a:cs typeface="Times New Roman" panose="02020603050405020304" pitchFamily="18" charset="0"/>
              </a:rPr>
              <a:t>adj</a:t>
            </a:r>
            <a:r>
              <a:rPr lang="en-US" altLang="zh-CN" sz="2800" dirty="0">
                <a:latin typeface="Times New Roman" panose="02020603050405020304" pitchFamily="18" charset="0"/>
                <a:cs typeface="Times New Roman" panose="02020603050405020304" pitchFamily="18" charset="0"/>
              </a:rPr>
              <a:t>.+of sb.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某人做某事是怎么样的</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It’s no use / good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做</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是没有用的</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I think/find </a:t>
            </a:r>
            <a:r>
              <a:rPr lang="en-US" altLang="zh-CN" sz="2800" dirty="0" err="1">
                <a:latin typeface="Times New Roman" panose="02020603050405020304" pitchFamily="18" charset="0"/>
                <a:cs typeface="Times New Roman" panose="02020603050405020304" pitchFamily="18" charset="0"/>
              </a:rPr>
              <a:t>it+</a:t>
            </a:r>
            <a:r>
              <a:rPr lang="en-US" altLang="zh-CN" sz="2800" i="1" dirty="0" err="1">
                <a:latin typeface="Times New Roman" panose="02020603050405020304" pitchFamily="18" charset="0"/>
                <a:cs typeface="Times New Roman" panose="02020603050405020304" pitchFamily="18" charset="0"/>
              </a:rPr>
              <a:t>adj</a:t>
            </a:r>
            <a:r>
              <a:rPr lang="en-US" altLang="zh-CN" sz="2800" dirty="0">
                <a:latin typeface="Times New Roman" panose="02020603050405020304" pitchFamily="18" charset="0"/>
                <a:cs typeface="Times New Roman" panose="02020603050405020304" pitchFamily="18" charset="0"/>
              </a:rPr>
              <a:t>.+for sb.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我</a:t>
            </a:r>
            <a:r>
              <a:rPr lang="zh-CN" altLang="en-US" sz="2800" dirty="0">
                <a:latin typeface="Times New Roman" panose="02020603050405020304" pitchFamily="18" charset="0"/>
                <a:cs typeface="Times New Roman" panose="02020603050405020304" pitchFamily="18" charset="0"/>
              </a:rPr>
              <a:t>认为某人做某事是怎么样</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Is __________ difficult for you to design the building?</a:t>
            </a:r>
            <a:endParaRPr lang="en-US" altLang="zh-CN" sz="2800" dirty="0">
              <a:latin typeface="Times New Roman" panose="02020603050405020304" pitchFamily="18" charset="0"/>
              <a:cs typeface="Times New Roman" panose="02020603050405020304" pitchFamily="18" charset="0"/>
            </a:endParaRPr>
          </a:p>
          <a:p>
            <a:pPr marL="514350" indent="-514350" algn="just">
              <a:buAutoNum type="alphaUcPeriod"/>
            </a:pPr>
            <a:r>
              <a:rPr lang="en-US" altLang="zh-CN" sz="2800" dirty="0">
                <a:latin typeface="Times New Roman" panose="02020603050405020304" pitchFamily="18" charset="0"/>
                <a:cs typeface="Times New Roman" panose="02020603050405020304" pitchFamily="18" charset="0"/>
              </a:rPr>
              <a:t>one 	B. that 	C. that 	D. it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It is polite __________ you to say hello to your classmates.</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for 	B. with	 C. of 	D.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It’s no good __________ too late everyday.</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stay up 		B. staying up 	C. to stay up 	D. stayed up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It is important ________________________________________________ (</a:t>
            </a:r>
            <a:r>
              <a:rPr lang="zh-CN" altLang="en-US" sz="2800" dirty="0">
                <a:latin typeface="Times New Roman" panose="02020603050405020304" pitchFamily="18" charset="0"/>
                <a:cs typeface="Times New Roman" panose="02020603050405020304" pitchFamily="18" charset="0"/>
              </a:rPr>
              <a:t>对学生来说掌握两种文化的差异</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没有用处</a:t>
            </a:r>
            <a:r>
              <a:rPr lang="en-US" altLang="zh-CN" sz="2800" dirty="0">
                <a:latin typeface="Times New Roman" panose="02020603050405020304" pitchFamily="18" charset="0"/>
                <a:cs typeface="Times New Roman" panose="02020603050405020304" pitchFamily="18" charset="0"/>
              </a:rPr>
              <a:t>) arguing with him.</a:t>
            </a:r>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381855" y="209284"/>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三、</a:t>
            </a:r>
            <a:r>
              <a:rPr lang="en-US" altLang="zh-CN" sz="2800" dirty="0">
                <a:latin typeface="方正粗黑宋简体" panose="02000000000000000000" pitchFamily="2" charset="-122"/>
                <a:ea typeface="方正粗黑宋简体" panose="02000000000000000000" pitchFamily="2" charset="-122"/>
              </a:rPr>
              <a:t>it </a:t>
            </a:r>
            <a:r>
              <a:rPr lang="zh-CN" altLang="en-US" sz="2800" dirty="0">
                <a:latin typeface="方正粗黑宋简体" panose="02000000000000000000" pitchFamily="2" charset="-122"/>
                <a:ea typeface="方正粗黑宋简体" panose="02000000000000000000" pitchFamily="2" charset="-122"/>
              </a:rPr>
              <a:t>用作形式主语、宾语</a:t>
            </a:r>
            <a:endParaRPr lang="zh-CN" altLang="en-US" sz="2800" dirty="0">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1393427" y="2404840"/>
            <a:ext cx="91139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2489251" y="3275300"/>
            <a:ext cx="121714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2932469" y="4146305"/>
            <a:ext cx="121714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2704434" y="4950733"/>
            <a:ext cx="887796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for students to master the differences between two cultures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782987" y="5755161"/>
            <a:ext cx="477007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It’s no use</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p:bldP spid="1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381854" y="708001"/>
            <a:ext cx="11516363" cy="2677656"/>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...be worth +</a:t>
            </a:r>
            <a:r>
              <a:rPr lang="en-US" altLang="zh-CN" sz="2800" i="1" dirty="0">
                <a:latin typeface="Times New Roman" panose="02020603050405020304" pitchFamily="18" charset="0"/>
                <a:cs typeface="Times New Roman" panose="02020603050405020304" pitchFamily="18" charset="0"/>
              </a:rPr>
              <a:t>n</a:t>
            </a:r>
            <a:r>
              <a:rPr lang="en-US" altLang="zh-CN" sz="2800" dirty="0">
                <a:latin typeface="Times New Roman" panose="02020603050405020304" pitchFamily="18" charset="0"/>
                <a:cs typeface="Times New Roman" panose="02020603050405020304" pitchFamily="18" charset="0"/>
              </a:rPr>
              <a:t>./doing...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...be worthy of +</a:t>
            </a:r>
            <a:r>
              <a:rPr lang="en-US" altLang="zh-CN" sz="2800" i="1" dirty="0">
                <a:latin typeface="Times New Roman" panose="02020603050405020304" pitchFamily="18" charset="0"/>
                <a:cs typeface="Times New Roman" panose="02020603050405020304" pitchFamily="18" charset="0"/>
              </a:rPr>
              <a:t>n</a:t>
            </a:r>
            <a:r>
              <a:rPr lang="en-US" altLang="zh-CN" sz="2800" dirty="0">
                <a:latin typeface="Times New Roman" panose="02020603050405020304" pitchFamily="18" charset="0"/>
                <a:cs typeface="Times New Roman" panose="02020603050405020304" pitchFamily="18" charset="0"/>
              </a:rPr>
              <a:t>./being done</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The place is worthy of __________.</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Visit	 B. visiting    	C. be visited 	D. being visited</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The house __________________ (</a:t>
            </a:r>
            <a:r>
              <a:rPr lang="zh-CN" altLang="en-US" sz="2800" dirty="0">
                <a:latin typeface="Times New Roman" panose="02020603050405020304" pitchFamily="18" charset="0"/>
                <a:cs typeface="Times New Roman" panose="02020603050405020304" pitchFamily="18" charset="0"/>
              </a:rPr>
              <a:t>值得买</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381855" y="209284"/>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四、</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值得</a:t>
            </a:r>
            <a:r>
              <a:rPr lang="en-US" altLang="zh-CN" sz="2800" dirty="0">
                <a:latin typeface="方正粗黑宋简体" panose="02000000000000000000" pitchFamily="2" charset="-122"/>
                <a:ea typeface="方正粗黑宋简体" panose="02000000000000000000" pitchFamily="2" charset="-122"/>
              </a:rPr>
              <a:t>……</a:t>
            </a:r>
            <a:endParaRPr lang="zh-CN" altLang="en-US" sz="2800" dirty="0">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4138598" y="1535860"/>
            <a:ext cx="91139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2143158" y="2395485"/>
            <a:ext cx="320002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is worth buying</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1"/>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endParaRPr lang="zh-CN" altLang="en-US" sz="6000" b="1" dirty="0">
              <a:solidFill>
                <a:srgbClr val="0099FF"/>
              </a:solidFill>
              <a:latin typeface="微软雅黑" panose="020B0503020204020204" pitchFamily="34" charset="-122"/>
              <a:ea typeface="微软雅黑" panose="020B0503020204020204" pitchFamily="34" charset="-122"/>
            </a:endParaRPr>
          </a:p>
        </p:txBody>
      </p:sp>
      <p:pic>
        <p:nvPicPr>
          <p:cNvPr id="158724"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158725" name="左箭头 158724">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762000" y="731837"/>
            <a:ext cx="11041762"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W: I will have a writing contest this weekend.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M: __________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All right. 				 B. Good luck.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I’m glad to hear that.		 D. What a pity!</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502757" y="1116558"/>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解析：前面的句子说“我周末要参加一个写作比赛”，说话人要预祝他取得好</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成绩。故选B。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102291" y="922605"/>
            <a:ext cx="10667999" cy="2677656"/>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Excuse me, could you tell me how I can get to the 	Wyndham Hotel?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Sorry, I’m a stranger here.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M: __________.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Thanks a lot 			B. That’s a pity</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Thanks anyway 			D. I’m very sorry to hear it</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543851" y="2174875"/>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这是一个问路的情景，根据前面的回答“对不起，我对这儿不熟悉”，</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可以推断出他不能帮说话人指路，但出于礼貌说话人仍然要表达感激之情。故选C。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77463735-fb05-40b1-b01a-2946e56c3ed3"/>
  <p:tag name="COMMONDATA" val="eyJoZGlkIjoiMjhjNGUxNWFjMjhlNDdjNWVkN2JmMzA2Y2JjZmYzMTUifQ=="/>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21876</Words>
  <Application>WPS 演示</Application>
  <PresentationFormat>宽屏</PresentationFormat>
  <Paragraphs>999</Paragraphs>
  <Slides>75</Slides>
  <Notes>12</Notes>
  <HiddenSlides>8</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75</vt:i4>
      </vt:variant>
    </vt:vector>
  </HeadingPairs>
  <TitlesOfParts>
    <vt:vector size="89" baseType="lpstr">
      <vt:lpstr>Arial</vt:lpstr>
      <vt:lpstr>宋体</vt:lpstr>
      <vt:lpstr>Wingdings</vt:lpstr>
      <vt:lpstr>Raleway Light</vt:lpstr>
      <vt:lpstr>微软雅黑</vt:lpstr>
      <vt:lpstr>Calibri</vt:lpstr>
      <vt:lpstr>Lato Light</vt:lpstr>
      <vt:lpstr>Lato Regular</vt:lpstr>
      <vt:lpstr>Segoe Print</vt:lpstr>
      <vt:lpstr>方正粗黑宋简体</vt:lpstr>
      <vt:lpstr>Arial Unicode MS</vt:lpstr>
      <vt:lpstr>等线</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Administrator</cp:lastModifiedBy>
  <cp:revision>1043</cp:revision>
  <dcterms:created xsi:type="dcterms:W3CDTF">2016-10-04T09:02:00Z</dcterms:created>
  <dcterms:modified xsi:type="dcterms:W3CDTF">2023-03-23T07:59:18Z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B08F4ACB6BD64B0CBB29D37F0ABFAED9</vt:lpwstr>
  </property>
</Properties>
</file>