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9"/>
  </p:handoutMasterIdLst>
  <p:sldIdLst>
    <p:sldId id="869" r:id="rId3"/>
    <p:sldId id="781" r:id="rId5"/>
    <p:sldId id="946" r:id="rId6"/>
    <p:sldId id="943" r:id="rId7"/>
    <p:sldId id="1086" r:id="rId8"/>
    <p:sldId id="1087" r:id="rId9"/>
    <p:sldId id="1088" r:id="rId10"/>
    <p:sldId id="1089" r:id="rId11"/>
    <p:sldId id="1090" r:id="rId12"/>
    <p:sldId id="1091" r:id="rId13"/>
    <p:sldId id="944" r:id="rId14"/>
    <p:sldId id="1093" r:id="rId15"/>
    <p:sldId id="1094" r:id="rId16"/>
    <p:sldId id="1095" r:id="rId17"/>
    <p:sldId id="1096" r:id="rId18"/>
    <p:sldId id="1097" r:id="rId19"/>
    <p:sldId id="1098" r:id="rId20"/>
    <p:sldId id="1099" r:id="rId21"/>
    <p:sldId id="1100" r:id="rId22"/>
    <p:sldId id="1101" r:id="rId23"/>
    <p:sldId id="1102" r:id="rId24"/>
    <p:sldId id="1114" r:id="rId25"/>
    <p:sldId id="945" r:id="rId26"/>
    <p:sldId id="1117" r:id="rId27"/>
    <p:sldId id="1116" r:id="rId28"/>
    <p:sldId id="1118" r:id="rId29"/>
    <p:sldId id="1119" r:id="rId30"/>
    <p:sldId id="1120" r:id="rId31"/>
    <p:sldId id="1123" r:id="rId32"/>
    <p:sldId id="1124" r:id="rId33"/>
    <p:sldId id="1125" r:id="rId34"/>
    <p:sldId id="1115" r:id="rId35"/>
    <p:sldId id="1126" r:id="rId36"/>
    <p:sldId id="1127" r:id="rId37"/>
    <p:sldId id="1128" r:id="rId38"/>
    <p:sldId id="1129" r:id="rId39"/>
    <p:sldId id="1130" r:id="rId40"/>
    <p:sldId id="1131" r:id="rId41"/>
    <p:sldId id="1132" r:id="rId42"/>
    <p:sldId id="1133" r:id="rId43"/>
    <p:sldId id="1134" r:id="rId44"/>
    <p:sldId id="1135" r:id="rId45"/>
    <p:sldId id="1136" r:id="rId46"/>
    <p:sldId id="1137" r:id="rId47"/>
    <p:sldId id="1139" r:id="rId48"/>
    <p:sldId id="1140" r:id="rId49"/>
    <p:sldId id="1141" r:id="rId50"/>
    <p:sldId id="947" r:id="rId51"/>
    <p:sldId id="1144" r:id="rId52"/>
    <p:sldId id="1145" r:id="rId53"/>
    <p:sldId id="1146" r:id="rId54"/>
    <p:sldId id="1147" r:id="rId55"/>
    <p:sldId id="1160" r:id="rId56"/>
    <p:sldId id="1161" r:id="rId57"/>
    <p:sldId id="1148" r:id="rId58"/>
    <p:sldId id="1149" r:id="rId59"/>
    <p:sldId id="979" r:id="rId60"/>
    <p:sldId id="1150" r:id="rId61"/>
    <p:sldId id="1151" r:id="rId62"/>
    <p:sldId id="1182" r:id="rId63"/>
    <p:sldId id="1171" r:id="rId64"/>
    <p:sldId id="1172" r:id="rId65"/>
    <p:sldId id="1173" r:id="rId66"/>
    <p:sldId id="1174" r:id="rId67"/>
    <p:sldId id="1175" r:id="rId68"/>
    <p:sldId id="1176" r:id="rId69"/>
    <p:sldId id="1177" r:id="rId70"/>
    <p:sldId id="1178" r:id="rId71"/>
    <p:sldId id="1179" r:id="rId72"/>
    <p:sldId id="1180" r:id="rId73"/>
    <p:sldId id="1181" r:id="rId74"/>
    <p:sldId id="1152" r:id="rId75"/>
    <p:sldId id="1153" r:id="rId76"/>
    <p:sldId id="1159" r:id="rId77"/>
    <p:sldId id="935" r:id="rId78"/>
  </p:sldIdLst>
  <p:sldSz cx="12192000" cy="6858000"/>
  <p:notesSz cx="6858000" cy="9144000"/>
  <p:custDataLst>
    <p:tags r:id="rId8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39"/>
            <p14:sldId id="1140"/>
            <p14:sldId id="1141"/>
            <p14:sldId id="947"/>
            <p14:sldId id="1144"/>
            <p14:sldId id="1145"/>
            <p14:sldId id="1146"/>
            <p14:sldId id="1147"/>
            <p14:sldId id="1160"/>
            <p14:sldId id="1161"/>
            <p14:sldId id="1148"/>
            <p14:sldId id="1149"/>
            <p14:sldId id="979"/>
            <p14:sldId id="1150"/>
            <p14:sldId id="1151"/>
            <p14:sldId id="1182"/>
            <p14:sldId id="1171"/>
            <p14:sldId id="1172"/>
            <p14:sldId id="1173"/>
            <p14:sldId id="1174"/>
            <p14:sldId id="1175"/>
            <p14:sldId id="1176"/>
            <p14:sldId id="1177"/>
            <p14:sldId id="1178"/>
            <p14:sldId id="1179"/>
            <p14:sldId id="1180"/>
            <p14:sldId id="1181"/>
            <p14:sldId id="1152"/>
            <p14:sldId id="1153"/>
            <p14:sldId id="1159"/>
            <p14:sldId id="935"/>
          </p14:sldIdLst>
        </p14:section>
      </p14:sectionLst>
    </p:ext>
    <p:ext uri="{EFAFB233-063F-42B5-8137-9DF3F51BA10A}">
      <p15:sldGuideLst xmlns:p15="http://schemas.microsoft.com/office/powerpoint/2012/main">
        <p15:guide id="1" orient="horz" pos="2159" userDrawn="1">
          <p15:clr>
            <a:srgbClr val="A4A3A4"/>
          </p15:clr>
        </p15:guide>
        <p15:guide id="2" pos="576" userDrawn="1">
          <p15:clr>
            <a:srgbClr val="A4A3A4"/>
          </p15:clr>
        </p15:guide>
        <p15:guide id="3" pos="7104" userDrawn="1">
          <p15:clr>
            <a:srgbClr val="A4A3A4"/>
          </p15:clr>
        </p15:guide>
        <p15:guide id="4" pos="388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26" autoAdjust="0"/>
    <p:restoredTop sz="96763" autoAdjust="0"/>
  </p:normalViewPr>
  <p:slideViewPr>
    <p:cSldViewPr snapToGrid="0" showGuides="1">
      <p:cViewPr varScale="1">
        <p:scale>
          <a:sx n="60" d="100"/>
          <a:sy n="60" d="100"/>
        </p:scale>
        <p:origin x="78" y="996"/>
      </p:cViewPr>
      <p:guideLst>
        <p:guide orient="horz" pos="2159"/>
        <p:guide pos="576"/>
        <p:guide pos="7104"/>
        <p:guide pos="3888"/>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4" Type="http://schemas.openxmlformats.org/officeDocument/2006/relationships/tags" Target="tags/tag84.xml"/><Relationship Id="rId83" Type="http://schemas.openxmlformats.org/officeDocument/2006/relationships/commentAuthors" Target="commentAuthors.xml"/><Relationship Id="rId82" Type="http://schemas.openxmlformats.org/officeDocument/2006/relationships/tableStyles" Target="tableStyles.xml"/><Relationship Id="rId81" Type="http://schemas.openxmlformats.org/officeDocument/2006/relationships/viewProps" Target="viewProps.xml"/><Relationship Id="rId80" Type="http://schemas.openxmlformats.org/officeDocument/2006/relationships/presProps" Target="presProps.xml"/><Relationship Id="rId8" Type="http://schemas.openxmlformats.org/officeDocument/2006/relationships/slide" Target="slides/slide5.xml"/><Relationship Id="rId79" Type="http://schemas.openxmlformats.org/officeDocument/2006/relationships/handoutMaster" Target="handoutMasters/handoutMaster1.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2A5DADB-2AE5-4A83-B4C0-0DB768112B53}"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86A5625-ABE0-4648-8BE3-3CCAD31BD75F}"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D996EF8-52D5-4FA0-AEE2-D901311C1926}"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B22B32A-9FFD-4A71-A3E8-A0E0DBB7AB02}" type="datetime1">
              <a:rPr lang="id-ID" altLang="zh-CN" smtClean="0"/>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6653E9B-E608-4754-9967-6C5213412B25}"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C8D4C0A-BE53-4AF0-9DA9-92676813E05D}"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9B80AA9-DE97-4D65-8BB9-E1B06786BCD0}"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E9D28CB-D3C5-4026-B94D-06B4CF30BC66}" type="datetime1">
              <a:rPr lang="id-ID" altLang="zh-CN" smtClean="0"/>
            </a:fld>
            <a:endParaRPr lang="en-US"/>
          </a:p>
        </p:txBody>
      </p:sp>
      <p:sp>
        <p:nvSpPr>
          <p:cNvPr id="8" name="页脚占位符 7"/>
          <p:cNvSpPr>
            <a:spLocks noGrp="1"/>
          </p:cNvSpPr>
          <p:nvPr>
            <p:ph type="ftr" sz="quarter" idx="11"/>
          </p:nvPr>
        </p:nvSpPr>
        <p:spPr/>
        <p:txBody>
          <a:bodyPr/>
          <a:lstStyle/>
          <a:p>
            <a:r>
              <a:rPr lang="en-US"/>
              <a:t>Startup Presentation</a:t>
            </a:r>
            <a:endParaRPr lang="en-US"/>
          </a:p>
        </p:txBody>
      </p:sp>
      <p:sp>
        <p:nvSpPr>
          <p:cNvPr id="9" name="灯片编号占位符 8"/>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46B2D1A-4817-440E-98A4-02C04FAB5599}" type="datetime1">
              <a:rPr lang="id-ID" altLang="zh-CN" smtClean="0"/>
            </a:fld>
            <a:endParaRPr lang="en-US"/>
          </a:p>
        </p:txBody>
      </p:sp>
      <p:sp>
        <p:nvSpPr>
          <p:cNvPr id="4" name="页脚占位符 3"/>
          <p:cNvSpPr>
            <a:spLocks noGrp="1"/>
          </p:cNvSpPr>
          <p:nvPr>
            <p:ph type="ftr" sz="quarter" idx="11"/>
          </p:nvPr>
        </p:nvSpPr>
        <p:spPr/>
        <p:txBody>
          <a:bodyPr/>
          <a:lstStyle/>
          <a:p>
            <a:r>
              <a:rPr lang="en-US"/>
              <a:t>Startup Presentation</a:t>
            </a:r>
            <a:endParaRPr lang="en-US"/>
          </a:p>
        </p:txBody>
      </p:sp>
      <p:sp>
        <p:nvSpPr>
          <p:cNvPr id="5" name="灯片编号占位符 4"/>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fld>
            <a:endParaRPr lang="en-US"/>
          </a:p>
        </p:txBody>
      </p:sp>
      <p:sp>
        <p:nvSpPr>
          <p:cNvPr id="3" name="页脚占位符 2"/>
          <p:cNvSpPr>
            <a:spLocks noGrp="1"/>
          </p:cNvSpPr>
          <p:nvPr>
            <p:ph type="ftr" sz="quarter" idx="11"/>
          </p:nvPr>
        </p:nvSpPr>
        <p:spPr/>
        <p:txBody>
          <a:bodyPr/>
          <a:lstStyle/>
          <a:p>
            <a:r>
              <a:rPr lang="en-US"/>
              <a:t>Startup Presentation</a:t>
            </a:r>
            <a:endParaRPr 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9A053A1-681A-4FE7-BF45-D5BAB0C264FE}"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38F7A4D-81BB-4FE1-900D-2FB0A82DC7B5}"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3" Type="http://schemas.openxmlformats.org/officeDocument/2006/relationships/theme" Target="../theme/theme1.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endParaRPr 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2.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xml.rels><?xml version="1.0" encoding="UTF-8" standalone="yes"?>
<Relationships xmlns="http://schemas.openxmlformats.org/package/2006/relationships"><Relationship Id="rId9" Type="http://schemas.openxmlformats.org/officeDocument/2006/relationships/image" Target="../media/image4.emf"/><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slide" Target="slide3.xml"/><Relationship Id="rId5" Type="http://schemas.openxmlformats.org/officeDocument/2006/relationships/tags" Target="../tags/tag6.xml"/><Relationship Id="rId4" Type="http://schemas.openxmlformats.org/officeDocument/2006/relationships/slide" Target="slide4.xml"/><Relationship Id="rId33" Type="http://schemas.openxmlformats.org/officeDocument/2006/relationships/notesSlide" Target="../notesSlides/notesSlide2.xml"/><Relationship Id="rId32" Type="http://schemas.openxmlformats.org/officeDocument/2006/relationships/slideLayout" Target="../slideLayouts/slideLayout13.xml"/><Relationship Id="rId31" Type="http://schemas.openxmlformats.org/officeDocument/2006/relationships/tags" Target="../tags/tag22.xml"/><Relationship Id="rId30" Type="http://schemas.openxmlformats.org/officeDocument/2006/relationships/slide" Target="slide22.xml"/><Relationship Id="rId3" Type="http://schemas.openxmlformats.org/officeDocument/2006/relationships/tags" Target="../tags/tag5.xml"/><Relationship Id="rId29" Type="http://schemas.openxmlformats.org/officeDocument/2006/relationships/tags" Target="../tags/tag21.xml"/><Relationship Id="rId28" Type="http://schemas.openxmlformats.org/officeDocument/2006/relationships/tags" Target="../tags/tag20.xml"/><Relationship Id="rId27" Type="http://schemas.openxmlformats.org/officeDocument/2006/relationships/tags" Target="../tags/tag19.xml"/><Relationship Id="rId26" Type="http://schemas.openxmlformats.org/officeDocument/2006/relationships/tags" Target="../tags/tag18.xml"/><Relationship Id="rId25" Type="http://schemas.openxmlformats.org/officeDocument/2006/relationships/slide" Target="slide72.xml"/><Relationship Id="rId24" Type="http://schemas.openxmlformats.org/officeDocument/2006/relationships/tags" Target="../tags/tag17.xml"/><Relationship Id="rId23" Type="http://schemas.openxmlformats.org/officeDocument/2006/relationships/tags" Target="../tags/tag16.xml"/><Relationship Id="rId22" Type="http://schemas.openxmlformats.org/officeDocument/2006/relationships/tags" Target="../tags/tag15.xml"/><Relationship Id="rId21" Type="http://schemas.openxmlformats.org/officeDocument/2006/relationships/slide" Target="slide60.xml"/><Relationship Id="rId20" Type="http://schemas.openxmlformats.org/officeDocument/2006/relationships/slide" Target="slide57.xml"/><Relationship Id="rId2" Type="http://schemas.openxmlformats.org/officeDocument/2006/relationships/tags" Target="../tags/tag4.xml"/><Relationship Id="rId19" Type="http://schemas.openxmlformats.org/officeDocument/2006/relationships/slide" Target="slide55.xml"/><Relationship Id="rId18" Type="http://schemas.openxmlformats.org/officeDocument/2006/relationships/slide" Target="slide29.xml"/><Relationship Id="rId17" Type="http://schemas.openxmlformats.org/officeDocument/2006/relationships/slide" Target="slide48.xml"/><Relationship Id="rId16" Type="http://schemas.openxmlformats.org/officeDocument/2006/relationships/tags" Target="../tags/tag14.xml"/><Relationship Id="rId15" Type="http://schemas.openxmlformats.org/officeDocument/2006/relationships/slide" Target="slide10.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3.e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4.xml"/><Relationship Id="rId1" Type="http://schemas.openxmlformats.org/officeDocument/2006/relationships/slide" Target="slide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6.xml"/><Relationship Id="rId1" Type="http://schemas.openxmlformats.org/officeDocument/2006/relationships/slide" Target="slide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8.xml"/><Relationship Id="rId1" Type="http://schemas.openxmlformats.org/officeDocument/2006/relationships/slide" Target="slide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8.xml"/><Relationship Id="rId7" Type="http://schemas.openxmlformats.org/officeDocument/2006/relationships/slide" Target="slide45.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0" Type="http://schemas.openxmlformats.org/officeDocument/2006/relationships/slideLayout" Target="../slideLayouts/slideLayout7.xml"/><Relationship Id="rId1" Type="http://schemas.openxmlformats.org/officeDocument/2006/relationships/slide" Target="slide2.xml"/></Relationships>
</file>

<file path=ppt/slides/_rels/slide45.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5" Type="http://schemas.openxmlformats.org/officeDocument/2006/relationships/slideLayout" Target="../slideLayouts/slideLayout7.xml"/><Relationship Id="rId24" Type="http://schemas.openxmlformats.org/officeDocument/2006/relationships/tags" Target="../tags/tag51.xml"/><Relationship Id="rId23" Type="http://schemas.openxmlformats.org/officeDocument/2006/relationships/slide" Target="slide44.xml"/><Relationship Id="rId22" Type="http://schemas.openxmlformats.org/officeDocument/2006/relationships/tags" Target="../tags/tag50.xml"/><Relationship Id="rId21" Type="http://schemas.openxmlformats.org/officeDocument/2006/relationships/tags" Target="../tags/tag49.xml"/><Relationship Id="rId20" Type="http://schemas.openxmlformats.org/officeDocument/2006/relationships/tags" Target="../tags/tag48.xml"/><Relationship Id="rId2" Type="http://schemas.openxmlformats.org/officeDocument/2006/relationships/tags" Target="../tags/tag30.xml"/><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tags" Target="../tags/tag29.xml"/></Relationships>
</file>

<file path=ppt/slides/_rels/slide46.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image" Target="../media/image6.png"/><Relationship Id="rId7" Type="http://schemas.openxmlformats.org/officeDocument/2006/relationships/tags" Target="../tags/tag56.xml"/><Relationship Id="rId6" Type="http://schemas.openxmlformats.org/officeDocument/2006/relationships/slide" Target="slide47.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0" Type="http://schemas.openxmlformats.org/officeDocument/2006/relationships/slideLayout" Target="../slideLayouts/slideLayout7.xml"/><Relationship Id="rId1" Type="http://schemas.openxmlformats.org/officeDocument/2006/relationships/slide" Target="slide2.xml"/></Relationships>
</file>

<file path=ppt/slides/_rels/slide47.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5" Type="http://schemas.openxmlformats.org/officeDocument/2006/relationships/slideLayout" Target="../slideLayouts/slideLayout7.xml"/><Relationship Id="rId24" Type="http://schemas.openxmlformats.org/officeDocument/2006/relationships/tags" Target="../tags/tag80.xml"/><Relationship Id="rId23" Type="http://schemas.openxmlformats.org/officeDocument/2006/relationships/slide" Target="slide46.xml"/><Relationship Id="rId22" Type="http://schemas.openxmlformats.org/officeDocument/2006/relationships/tags" Target="../tags/tag79.xml"/><Relationship Id="rId21" Type="http://schemas.openxmlformats.org/officeDocument/2006/relationships/tags" Target="../tags/tag78.xml"/><Relationship Id="rId20" Type="http://schemas.openxmlformats.org/officeDocument/2006/relationships/tags" Target="../tags/tag77.xml"/><Relationship Id="rId2" Type="http://schemas.openxmlformats.org/officeDocument/2006/relationships/tags" Target="../tags/tag59.xml"/><Relationship Id="rId19" Type="http://schemas.openxmlformats.org/officeDocument/2006/relationships/tags" Target="../tags/tag76.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8.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0.xml"/><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2.xml"/><Relationship Id="rId1" Type="http://schemas.openxmlformats.org/officeDocument/2006/relationships/slide" Target="slide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4.xml"/><Relationship Id="rId1" Type="http://schemas.openxmlformats.org/officeDocument/2006/relationships/slide" Target="slide2.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3.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81.xml"/><Relationship Id="rId2" Type="http://schemas.openxmlformats.org/officeDocument/2006/relationships/slide" Target="slide59.xml"/><Relationship Id="rId1" Type="http://schemas.openxmlformats.org/officeDocument/2006/relationships/slide" Target="slide2.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 Target="slide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2.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2.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1"/>
          <a:stretch>
            <a:fillRect/>
          </a:stretch>
        </p:blipFill>
        <p:spPr>
          <a:xfrm>
            <a:off x="415925" y="2707323"/>
            <a:ext cx="11360150" cy="6411912"/>
          </a:xfrm>
          <a:prstGeom prst="rect">
            <a:avLst/>
          </a:prstGeom>
          <a:noFill/>
          <a:ln w="9525">
            <a:noFill/>
          </a:ln>
        </p:spPr>
      </p:pic>
      <p:pic>
        <p:nvPicPr>
          <p:cNvPr id="7175"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8" name="TextBox 7"/>
          <p:cNvSpPr txBox="1"/>
          <p:nvPr/>
        </p:nvSpPr>
        <p:spPr>
          <a:xfrm>
            <a:off x="9203388"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endPar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endParaRPr>
          </a:p>
        </p:txBody>
      </p:sp>
      <p:sp>
        <p:nvSpPr>
          <p:cNvPr id="7181" name="左箭头 7180">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
        <p:nvSpPr>
          <p:cNvPr id="2" name="Title 3"/>
          <p:cNvSpPr txBox="1"/>
          <p:nvPr>
            <p:custDataLst>
              <p:tags r:id="rId4"/>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endPar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endParaRPr>
          </a:p>
        </p:txBody>
      </p:sp>
      <p:sp>
        <p:nvSpPr>
          <p:cNvPr id="3" name="Title 3"/>
          <p:cNvSpPr txBox="1"/>
          <p:nvPr>
            <p:custDataLst>
              <p:tags r:id="rId5"/>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p:txBody>
      </p:sp>
      <p:cxnSp>
        <p:nvCxnSpPr>
          <p:cNvPr id="4" name="直接连接符 3"/>
          <p:cNvCxnSpPr/>
          <p:nvPr>
            <p:custDataLst>
              <p:tags r:id="rId6"/>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205161" y="2007984"/>
            <a:ext cx="7054047" cy="2677656"/>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 【建议用时：10 mins】</a:t>
            </a:r>
            <a:endParaRPr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436245" y="1066165"/>
            <a:ext cx="11370744" cy="521970"/>
          </a:xfrm>
          <a:prstGeom prst="rect">
            <a:avLst/>
          </a:prstGeom>
          <a:noFill/>
        </p:spPr>
        <p:txBody>
          <a:bodyPr wrap="square" rtlCol="0">
            <a:spAutoFit/>
          </a:bodyPr>
          <a:lstStyle/>
          <a:p>
            <a:r>
              <a:rPr sz="2800" dirty="0">
                <a:latin typeface="+mn-ea"/>
              </a:rPr>
              <a:t>阅读下列句子，从A、B、C、D中选出句中画线的单词或词组的意义。</a:t>
            </a:r>
            <a:endParaRPr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34579" y="1012953"/>
            <a:ext cx="11308553"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As soon as she got back home, Mary began to tell us about her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first experience in the forest </a:t>
            </a:r>
            <a:r>
              <a:rPr lang="en-US" altLang="zh-CN" sz="2400" b="1" u="sng" dirty="0">
                <a:latin typeface="微软雅黑" panose="020B0503020204020204" pitchFamily="34" charset="-122"/>
                <a:ea typeface="微软雅黑" panose="020B0503020204020204" pitchFamily="34" charset="-122"/>
              </a:rPr>
              <a:t>excitedly</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兴奋地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详细地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难过地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热情地</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012953"/>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解析：我们一回到家，玛丽就开始很兴奋地给我们讲述她第一次在森林中的经</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历。</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66015" y="1012952"/>
            <a:ext cx="10668001"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Even if we may meet with many difficulties, we can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overcome</a:t>
            </a:r>
            <a:r>
              <a:rPr lang="en-US" altLang="zh-CN" sz="2400" b="1" dirty="0">
                <a:latin typeface="微软雅黑" panose="020B0503020204020204" pitchFamily="34" charset="-122"/>
                <a:ea typeface="微软雅黑" panose="020B0503020204020204" pitchFamily="34" charset="-122"/>
              </a:rPr>
              <a:t> them in the end.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预见</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轻视</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重视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克服</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解析：即使我们可能遇到许多的困难，我们最终能克服它们。</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A letter is more </a:t>
            </a:r>
            <a:r>
              <a:rPr lang="en-US" altLang="zh-CN" sz="2400" b="1" u="sng" dirty="0">
                <a:latin typeface="微软雅黑" panose="020B0503020204020204" pitchFamily="34" charset="-122"/>
                <a:ea typeface="微软雅黑" panose="020B0503020204020204" pitchFamily="34" charset="-122"/>
              </a:rPr>
              <a:t>formal</a:t>
            </a:r>
            <a:r>
              <a:rPr lang="en-US" altLang="zh-CN" sz="2400" b="1" dirty="0">
                <a:latin typeface="微软雅黑" panose="020B0503020204020204" pitchFamily="34" charset="-122"/>
                <a:ea typeface="微软雅黑" panose="020B0503020204020204" pitchFamily="34" charset="-122"/>
              </a:rPr>
              <a:t> than an e-mail.</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严肃的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正常的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正式的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礼貌的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解析：书信比电子邮件更正式。</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169302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We need to come up with an idea and make a </a:t>
            </a:r>
            <a:r>
              <a:rPr lang="en-US" altLang="zh-CN" sz="2400" b="1" u="sng" dirty="0">
                <a:latin typeface="微软雅黑" panose="020B0503020204020204" pitchFamily="34" charset="-122"/>
                <a:ea typeface="微软雅黑" panose="020B0503020204020204" pitchFamily="34" charset="-122"/>
              </a:rPr>
              <a:t>decision</a:t>
            </a:r>
            <a:r>
              <a:rPr lang="en-US" altLang="zh-CN" sz="2400" b="1" dirty="0">
                <a:latin typeface="微软雅黑" panose="020B0503020204020204" pitchFamily="34" charset="-122"/>
                <a:ea typeface="微软雅黑" panose="020B0503020204020204" pitchFamily="34" charset="-122"/>
              </a:rPr>
              <a:t> at once.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方法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想法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新闻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决定</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311008" y="1012953"/>
            <a:ext cx="48474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解析：我们需要想个办法，然后立即做决定。</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72610" y="988214"/>
            <a:ext cx="1220780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Doing sports can </a:t>
            </a:r>
            <a:r>
              <a:rPr lang="en-US" altLang="zh-CN" sz="2400" b="1" u="sng" dirty="0">
                <a:latin typeface="微软雅黑" panose="020B0503020204020204" pitchFamily="34" charset="-122"/>
                <a:ea typeface="微软雅黑" panose="020B0503020204020204" pitchFamily="34" charset="-122"/>
              </a:rPr>
              <a:t>reduce</a:t>
            </a:r>
            <a:r>
              <a:rPr lang="en-US" altLang="zh-CN" sz="2400" b="1" dirty="0">
                <a:latin typeface="微软雅黑" panose="020B0503020204020204" pitchFamily="34" charset="-122"/>
                <a:ea typeface="微软雅黑" panose="020B0503020204020204" pitchFamily="34" charset="-122"/>
              </a:rPr>
              <a:t> the risk of heart disease.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治疗</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减少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对抗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针对</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98821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解析：做运动能够减少患心脏疾病的风险。</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12973" y="1012952"/>
            <a:ext cx="11318454"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It is nearly thirty years since we </a:t>
            </a:r>
            <a:r>
              <a:rPr lang="en-US" altLang="zh-CN" sz="2400" b="1" u="sng" dirty="0">
                <a:latin typeface="微软雅黑" panose="020B0503020204020204" pitchFamily="34" charset="-122"/>
                <a:ea typeface="微软雅黑" panose="020B0503020204020204" pitchFamily="34" charset="-122"/>
              </a:rPr>
              <a:t>kept in touch with</a:t>
            </a:r>
            <a:r>
              <a:rPr lang="en-US" altLang="zh-CN" sz="2400" b="1" dirty="0">
                <a:latin typeface="微软雅黑" panose="020B0503020204020204" pitchFamily="34" charset="-122"/>
                <a:ea typeface="微软雅黑" panose="020B0503020204020204" pitchFamily="34" charset="-122"/>
              </a:rPr>
              <a:t> each other.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保持通信</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失去联系</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保持联系</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取得联系</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解析：我们彼此保持联系差不多</a:t>
            </a:r>
            <a:r>
              <a:rPr lang="en-US" altLang="zh-CN" sz="2400" dirty="0">
                <a:latin typeface="微软雅黑" panose="020B0503020204020204" pitchFamily="34" charset="-122"/>
                <a:ea typeface="微软雅黑" panose="020B0503020204020204" pitchFamily="34" charset="-122"/>
              </a:rPr>
              <a:t>30</a:t>
            </a:r>
            <a:r>
              <a:rPr lang="zh-CN" altLang="en-US" sz="2400" dirty="0">
                <a:latin typeface="微软雅黑" panose="020B0503020204020204" pitchFamily="34" charset="-122"/>
                <a:ea typeface="微软雅黑" panose="020B0503020204020204" pitchFamily="34" charset="-122"/>
              </a:rPr>
              <a:t>年了。</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21069" y="1012952"/>
            <a:ext cx="1156528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Our school had a day off </a:t>
            </a:r>
            <a:r>
              <a:rPr lang="en-US" altLang="zh-CN" sz="2400" b="1" u="sng" dirty="0">
                <a:latin typeface="微软雅黑" panose="020B0503020204020204" pitchFamily="34" charset="-122"/>
                <a:ea typeface="微软雅黑" panose="020B0503020204020204" pitchFamily="34" charset="-122"/>
              </a:rPr>
              <a:t>on account of</a:t>
            </a:r>
            <a:r>
              <a:rPr lang="en-US" altLang="zh-CN" sz="2400" b="1" dirty="0">
                <a:latin typeface="微软雅黑" panose="020B0503020204020204" pitchFamily="34" charset="-122"/>
                <a:ea typeface="微软雅黑" panose="020B0503020204020204" pitchFamily="34" charset="-122"/>
              </a:rPr>
              <a:t> the Dragon Boat Festival.</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描述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考虑</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由于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解释</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47037" y="1034386"/>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解析：由于端午节，我们学校放了一天假。</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121563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I have </a:t>
            </a:r>
            <a:r>
              <a:rPr lang="en-US" altLang="zh-CN" sz="2400" b="1" u="sng" dirty="0">
                <a:latin typeface="微软雅黑" panose="020B0503020204020204" pitchFamily="34" charset="-122"/>
                <a:ea typeface="微软雅黑" panose="020B0503020204020204" pitchFamily="34" charset="-122"/>
              </a:rPr>
              <a:t>seldom</a:t>
            </a:r>
            <a:r>
              <a:rPr lang="en-US" altLang="zh-CN" sz="2400" b="1" dirty="0">
                <a:latin typeface="微软雅黑" panose="020B0503020204020204" pitchFamily="34" charset="-122"/>
                <a:ea typeface="微软雅黑" panose="020B0503020204020204" pitchFamily="34" charset="-122"/>
              </a:rPr>
              <a:t> met him recently since he moved to another city.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有时</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经常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很少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从来</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322023" y="1012952"/>
            <a:ext cx="36236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解析：自从他搬到另一个城市，我最近很少遇见他。</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2"/>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3"/>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4" action="ppaction://hlinksldjump"/>
            </p:cNvPr>
            <p:cNvSpPr txBox="1"/>
            <p:nvPr>
              <p:custDataLst>
                <p:tags r:id="rId5"/>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6" action="ppaction://hlinksldjump"/>
            </p:cNvPr>
            <p:cNvSpPr txBox="1"/>
            <p:nvPr>
              <p:custDataLst>
                <p:tags r:id="rId7"/>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8"/>
              </p:custDataLst>
            </p:nvPr>
          </p:nvPicPr>
          <p:blipFill>
            <a:blip r:embed="rId9">
              <a:grayscl/>
            </a:blip>
            <a:stretch>
              <a:fillRect/>
            </a:stretch>
          </p:blipFill>
          <p:spPr>
            <a:xfrm>
              <a:off x="-942302" y="-901699"/>
              <a:ext cx="6304204" cy="6680198"/>
            </a:xfrm>
            <a:prstGeom prst="rect">
              <a:avLst/>
            </a:prstGeom>
          </p:spPr>
        </p:pic>
        <p:sp>
          <p:nvSpPr>
            <p:cNvPr id="13" name="TextBox 14"/>
            <p:cNvSpPr txBox="1"/>
            <p:nvPr>
              <p:custDataLst>
                <p:tags r:id="rId10"/>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endPar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TextBox 14"/>
            <p:cNvSpPr txBox="1"/>
            <p:nvPr>
              <p:custDataLst>
                <p:tags r:id="rId11"/>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endParaRPr lang="en-US" altLang="zh-CN" sz="4400" b="1" spc="300" dirty="0">
                <a:solidFill>
                  <a:schemeClr val="accent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12"/>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3"/>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4"/>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15" action="ppaction://hlinksldjump"/>
            </p:cNvPr>
            <p:cNvSpPr txBox="1"/>
            <p:nvPr>
              <p:custDataLst>
                <p:tags r:id="rId16"/>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20" name="组合 19"/>
          <p:cNvGrpSpPr/>
          <p:nvPr/>
        </p:nvGrpSpPr>
        <p:grpSpPr>
          <a:xfrm>
            <a:off x="7016750" y="2504440"/>
            <a:ext cx="2589530" cy="1210205"/>
            <a:chOff x="1128687" y="3045991"/>
            <a:chExt cx="1985645" cy="1600199"/>
          </a:xfrm>
        </p:grpSpPr>
        <p:sp>
          <p:nvSpPr>
            <p:cNvPr id="21"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30" name="TextBox 8">
              <a:hlinkClick r:id="rId17"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31" name="组合 30"/>
          <p:cNvGrpSpPr/>
          <p:nvPr/>
        </p:nvGrpSpPr>
        <p:grpSpPr>
          <a:xfrm>
            <a:off x="4441190" y="2487930"/>
            <a:ext cx="2390775" cy="1211580"/>
            <a:chOff x="690029" y="3235990"/>
            <a:chExt cx="2862963" cy="1317358"/>
          </a:xfrm>
        </p:grpSpPr>
        <p:sp>
          <p:nvSpPr>
            <p:cNvPr id="3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0" name="TextBox 8">
              <a:hlinkClick r:id="rId18"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71" name="组合 70"/>
          <p:cNvGrpSpPr/>
          <p:nvPr/>
        </p:nvGrpSpPr>
        <p:grpSpPr>
          <a:xfrm>
            <a:off x="9892703" y="2488184"/>
            <a:ext cx="1985645" cy="1353261"/>
            <a:chOff x="1128688" y="3221717"/>
            <a:chExt cx="1985645" cy="1353261"/>
          </a:xfrm>
        </p:grpSpPr>
        <p:sp>
          <p:nvSpPr>
            <p:cNvPr id="72" name="TextBox 8">
              <a:hlinkClick r:id="rId19"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sp>
          <p:nvSpPr>
            <p:cNvPr id="73"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5"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76" name="组合 75"/>
          <p:cNvGrpSpPr/>
          <p:nvPr/>
        </p:nvGrpSpPr>
        <p:grpSpPr>
          <a:xfrm>
            <a:off x="4618355" y="4302760"/>
            <a:ext cx="1986915" cy="1441071"/>
            <a:chOff x="963732" y="3066142"/>
            <a:chExt cx="2150600" cy="1521110"/>
          </a:xfrm>
        </p:grpSpPr>
        <p:sp>
          <p:nvSpPr>
            <p:cNvPr id="77"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9"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0" name="TextBox 8">
              <a:hlinkClick r:id="rId20"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81" name="组合 80"/>
          <p:cNvGrpSpPr/>
          <p:nvPr/>
        </p:nvGrpSpPr>
        <p:grpSpPr>
          <a:xfrm>
            <a:off x="6825051" y="4286233"/>
            <a:ext cx="2948940" cy="1473208"/>
            <a:chOff x="-181865" y="2878432"/>
            <a:chExt cx="3507670" cy="1735958"/>
          </a:xfrm>
        </p:grpSpPr>
        <p:sp>
          <p:nvSpPr>
            <p:cNvPr id="82"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21"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86" name="组合 85"/>
          <p:cNvGrpSpPr/>
          <p:nvPr/>
        </p:nvGrpSpPr>
        <p:grpSpPr>
          <a:xfrm>
            <a:off x="10107930" y="4302760"/>
            <a:ext cx="1978025" cy="1439260"/>
            <a:chOff x="305007" y="2920280"/>
            <a:chExt cx="2649029" cy="1693776"/>
          </a:xfrm>
        </p:grpSpPr>
        <p:sp>
          <p:nvSpPr>
            <p:cNvPr id="87" name="Oval 2"/>
            <p:cNvSpPr/>
            <p:nvPr>
              <p:custDataLst>
                <p:tags r:id="rId22"/>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custDataLst>
                <p:tags r:id="rId23"/>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custDataLst>
                <p:tags r:id="rId24"/>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25" action="ppaction://hlinksldjump"/>
            </p:cNvPr>
            <p:cNvSpPr txBox="1"/>
            <p:nvPr>
              <p:custDataLst>
                <p:tags r:id="rId26"/>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91" name="组合 90"/>
          <p:cNvGrpSpPr/>
          <p:nvPr/>
        </p:nvGrpSpPr>
        <p:grpSpPr>
          <a:xfrm>
            <a:off x="9629775" y="549910"/>
            <a:ext cx="2334260" cy="1200340"/>
            <a:chOff x="690028" y="3066142"/>
            <a:chExt cx="2870858" cy="1512245"/>
          </a:xfrm>
        </p:grpSpPr>
        <p:sp>
          <p:nvSpPr>
            <p:cNvPr id="92" name="Oval 2"/>
            <p:cNvSpPr/>
            <p:nvPr>
              <p:custDataLst>
                <p:tags r:id="rId27"/>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8"/>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29"/>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95" name="TextBox 8">
              <a:hlinkClick r:id="rId30" action="ppaction://hlinksldjump"/>
            </p:cNvPr>
            <p:cNvSpPr txBox="1"/>
            <p:nvPr>
              <p:custDataLst>
                <p:tags r:id="rId31"/>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1000"/>
                                        <p:tgtEl>
                                          <p:spTgt spid="31"/>
                                        </p:tgtEl>
                                      </p:cBhvr>
                                    </p:animEffect>
                                    <p:anim calcmode="lin" valueType="num">
                                      <p:cBhvr>
                                        <p:cTn id="31" dur="1000" fill="hold"/>
                                        <p:tgtEl>
                                          <p:spTgt spid="31"/>
                                        </p:tgtEl>
                                        <p:attrNameLst>
                                          <p:attrName>ppt_x</p:attrName>
                                        </p:attrNameLst>
                                      </p:cBhvr>
                                      <p:tavLst>
                                        <p:tav tm="0">
                                          <p:val>
                                            <p:strVal val="#ppt_x"/>
                                          </p:val>
                                        </p:tav>
                                        <p:tav tm="100000">
                                          <p:val>
                                            <p:strVal val="#ppt_x"/>
                                          </p:val>
                                        </p:tav>
                                      </p:tavLst>
                                    </p:anim>
                                    <p:anim calcmode="lin" valueType="num">
                                      <p:cBhvr>
                                        <p:cTn id="32" dur="1000" fill="hold"/>
                                        <p:tgtEl>
                                          <p:spTgt spid="31"/>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1000"/>
                                        <p:tgtEl>
                                          <p:spTgt spid="71"/>
                                        </p:tgtEl>
                                      </p:cBhvr>
                                    </p:animEffect>
                                    <p:anim calcmode="lin" valueType="num">
                                      <p:cBhvr>
                                        <p:cTn id="43" dur="1000" fill="hold"/>
                                        <p:tgtEl>
                                          <p:spTgt spid="71"/>
                                        </p:tgtEl>
                                        <p:attrNameLst>
                                          <p:attrName>ppt_x</p:attrName>
                                        </p:attrNameLst>
                                      </p:cBhvr>
                                      <p:tavLst>
                                        <p:tav tm="0">
                                          <p:val>
                                            <p:strVal val="#ppt_x"/>
                                          </p:val>
                                        </p:tav>
                                        <p:tav tm="100000">
                                          <p:val>
                                            <p:strVal val="#ppt_x"/>
                                          </p:val>
                                        </p:tav>
                                      </p:tavLst>
                                    </p:anim>
                                    <p:anim calcmode="lin" valueType="num">
                                      <p:cBhvr>
                                        <p:cTn id="44" dur="1000" fill="hold"/>
                                        <p:tgtEl>
                                          <p:spTgt spid="7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I am </a:t>
            </a:r>
            <a:r>
              <a:rPr lang="en-US" altLang="zh-CN" sz="2400" b="1" u="sng" dirty="0">
                <a:latin typeface="微软雅黑" panose="020B0503020204020204" pitchFamily="34" charset="-122"/>
                <a:ea typeface="微软雅黑" panose="020B0503020204020204" pitchFamily="34" charset="-122"/>
              </a:rPr>
              <a:t>grateful</a:t>
            </a:r>
            <a:r>
              <a:rPr lang="en-US" altLang="zh-CN" sz="2400" b="1" dirty="0">
                <a:latin typeface="微软雅黑" panose="020B0503020204020204" pitchFamily="34" charset="-122"/>
                <a:ea typeface="微软雅黑" panose="020B0503020204020204" pitchFamily="34" charset="-122"/>
              </a:rPr>
              <a:t> to you for your kindness.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乐意的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愉快的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美好的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感激的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解析：我对你的善意表示感激。</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21285" y="1012952"/>
            <a:ext cx="11075217"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It’s great to be here with these people and do what we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feel like</a:t>
            </a:r>
            <a:r>
              <a:rPr lang="en-US" altLang="zh-CN" sz="2400" b="1" dirty="0">
                <a:latin typeface="微软雅黑" panose="020B0503020204020204" pitchFamily="34" charset="-122"/>
                <a:ea typeface="微软雅黑" panose="020B0503020204020204" pitchFamily="34" charset="-122"/>
              </a:rPr>
              <a:t> doing.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想要</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感觉</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好像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意料中</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75337"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解析：和这些朋友们在一起感觉真的很好，我们可以做自己喜欢做的事。</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462337" y="53753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endParaRPr lang="zh-CN" altLang="en-US" sz="2800" dirty="0">
              <a:latin typeface="+mn-ea"/>
            </a:endParaRPr>
          </a:p>
        </p:txBody>
      </p:sp>
      <p:sp>
        <p:nvSpPr>
          <p:cNvPr id="8" name="文本框 7"/>
          <p:cNvSpPr txBox="1"/>
          <p:nvPr/>
        </p:nvSpPr>
        <p:spPr>
          <a:xfrm>
            <a:off x="1255837" y="1493757"/>
            <a:ext cx="10326601"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After a few weeks in China, I started to notice something strange at the dinner table. I was in a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with my friends when, besides us on another table, a group of four men were shouting at each other and waving their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around. I finally learned that they were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“fighting” to pay the bill! This scene made me think of what it would look like in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 It would be almost unheard of. British food culture usually implies that you pay for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you ordered.</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385611" y="3881816"/>
            <a:ext cx="9420344"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bookshop 	  B. museum	 C. restaurant		D. supermarket </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17. A. money 	  B. hands 	 C. flags 		D. paper </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18. A. finally 	  B. actually 	 C. certainly 		D. hopefully </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19. A. America 	  B. Australia 	 C. Canada 		D. Britain </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20. A. whatever 	  B. whenever 	 C. wherever 		D. whoever</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 【建议用时：20 mins】</a:t>
            </a:r>
            <a:endParaRPr sz="2800" dirty="0">
              <a:latin typeface="方正粗黑宋简体" panose="02000000000000000000" pitchFamily="2" charset="-122"/>
              <a:ea typeface="方正粗黑宋简体" panose="02000000000000000000" pitchFamily="2" charset="-122"/>
            </a:endParaRPr>
          </a:p>
        </p:txBody>
      </p:sp>
      <p:pic>
        <p:nvPicPr>
          <p:cNvPr id="23" name="图片 22">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496595" y="545343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1627102"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根据上下文的at the dinner table和on another table可知，作者在讲述发生在餐馆的故事。故选C。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17. 【解析】	根据下文fighting to pay the bill可知，他们在抢着买单，所以是挥舞着钱。故选A。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18. 【解析】	根据语境可知他们实际上在抢着买单。故选B。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19. 【解析】	根据下文British food culture和In a Britain restaurant，可以推测出作者在对中国和英国的餐馆买单现象进行对比。故选D。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20. 【解析】	根据句意“英国的饮食文化通常暗示你为你自己所点的食物付款”。故选A。</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165263" y="273064"/>
            <a:ext cx="9589414"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In a Britain restaurant, you’ll just pay for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 It’s called “splitting the bill” or “going Dutch”. I guess there is one reason that could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some of the differences between East and West. How you pay the bill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how you order, as well as how you eat.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in Chinese restaurants, the group decides on each dish, so the group eats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of the dishes.</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95592" y="3227691"/>
            <a:ext cx="9312523"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himself 	 B. myself 	    C. yourself 		D. herself </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22. A. express 	 B. encourage 	    C. explain 		D. enter </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23. A. tries on	 B. depends on	    C. holds on 		D. keeps on </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24. A. Always 	 B. Seldom 	    C. Never	            D. Usually </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25. A. all 	 B. none 	    C. either 		D. neither</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394703" y="43401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77839" y="396675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394703" y="36476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383686" y="328633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394702" y="47039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2974" y="136522"/>
            <a:ext cx="11889026"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21.【解析】	根据下文going Dutch（AA制）可知，在英国餐馆里自己要为自己买单。故选C。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22.【解析】	根据上文的reason和下文可知，作者在分析这种中西文化的差异，所以是解释差异。故选C。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23.【解析】	根据句意“你怎么买单取决于你怎么点餐，也取决于你怎样吃”，固定短语：depend on意为“依靠，取决于”。故选B。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24.【解析】	根据常识可知，在中国餐厅里大家都是一起点餐，一起吃饭的。故选D。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25.【解析】	根据常识可知，中国餐厅里大家通常一起吃所有的食物。故选A。</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93431" y="441988"/>
            <a:ext cx="9859880"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Can you imagine trying to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how much each person needs to pay if you’re all sharing! The opposite is true for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food. Each person chooses the food that he or she wants.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isn’t commonly practiced. So it is simple to pay for what you ordered. I personally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both practices. It’s nice to treat your friends to dinner sometimes. And it’s also nice to be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 And on days when I miss Western food, I know there’ll be no “fighting” over who should pay!</a:t>
            </a:r>
            <a:endParaRPr lang="en-US" altLang="zh-CN"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484801" y="3132246"/>
            <a:ext cx="11500756" cy="1938020"/>
          </a:xfrm>
          <a:prstGeom prst="rect">
            <a:avLst/>
          </a:prstGeom>
          <a:solidFill>
            <a:schemeClr val="bg1">
              <a:lumMod val="85000"/>
            </a:schemeClr>
          </a:solid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26. A. find out 		B. look out 		C. work out 		D. check out </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27. A. Eastern-style 	B. Western-style 	C. Northern-style 	D. Southern-style </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28. A. Receiving 	B. Giving 		C. Owning 		D. Sharing </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29. A. compare 		B. prefer 		C. enjoy 		D. hate </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30. A. controlled 	B. treated 		C. punished 		D. avoided</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683228" y="4313049"/>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787" y="397676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683228" y="362977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696026" y="322354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
        <p:nvSpPr>
          <p:cNvPr id="11" name="文本框 10"/>
          <p:cNvSpPr txBox="1"/>
          <p:nvPr/>
        </p:nvSpPr>
        <p:spPr>
          <a:xfrm>
            <a:off x="696026" y="4700870"/>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26. 【解析】	根据中国餐馆里的用餐方式可知，大家都是一起分享食物的，如果要算</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清楚每个人应该付多少钱是不容易的。故选C。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27. 【解析】	根据opposite（相反的）可知，前面在讲中国的方式，所以接下来应该讲西方的方式。故选B。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28.</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【解析】	根据上文“Each person chooses the food that he or she wants（每个人选择自己想要的食物）”可知，分享食物在西方的文化中是不实际的。故选D。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29. 【解析】	根据下文“有时招待朋友吃饭是很好的，并且被招待也是很好的”可知，作者对于两种方式都很喜欢，而prefer意为“更喜欢”。故选C。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30. 【解析】	根据上下文语境可知被招待也是很好的。故选B。</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endParaRPr lang="zh-CN" altLang="en-US" sz="2800" dirty="0">
              <a:latin typeface="+mn-ea"/>
            </a:endParaRPr>
          </a:p>
        </p:txBody>
      </p:sp>
      <p:sp>
        <p:nvSpPr>
          <p:cNvPr id="8" name="文本框 7"/>
          <p:cNvSpPr txBox="1"/>
          <p:nvPr/>
        </p:nvSpPr>
        <p:spPr>
          <a:xfrm>
            <a:off x="637606" y="1961023"/>
            <a:ext cx="10872876"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Young people and older people do not always agree. They sometimes have different ideas about living, working and playing. But in one special program in New York State, adults and teenagers live together in a friendly way.</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Each summer 200 teenagers and 50 adults live together for eight weeks as members of a special work group. Everyone works several hours each day. they do so not just to keep busy but to find meaning and fun in work. Some teenagers work in the forests or on the farms near the village. Some learn to make things like tables and chairs and to build houses. The adults teach them these skills.</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11357" y="419171"/>
            <a:ext cx="10317462"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There are several free hours each day. Weekends are free, too. During the free hours some of the teenagers learn photo-taking or drawing. Others sit around and talk or sing. Each teenager chooses his own way to pass his free time.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When people live together, they should have rules. In this program the teenagers and the adults make the rules together. If someone breaks a rule, the problem goes before the whole group. They talk about it and ask, “Why did it happen? What should we do about it?”</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One of the teenagers has said something about it, “You have to stop thinking only about yourself. You should learn how to think about the group.”</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21404" y="962356"/>
            <a:ext cx="10785854"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In one special program in New York State, young and older people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don’t work well together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are friendly to each other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teach each other new ways of building houses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spend eight weeks together, working as farmers</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617940" y="133222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解析：细节理解题。根据第一段的内容可知，在纽约的一个特殊项目里青少年</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和成年人能友好相处。故选B。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05651" y="831201"/>
            <a:ext cx="1154849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All the members work some time every day mainly to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lead a busy life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learn new skills of farms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get used to the life on the farms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find useful things and pleasure in work</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656847" y="83120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细节理解题。根据第二段“Everyone works several hours each day. They do so not just to keep busy but to find meaning and fun in work”可知答案。故选D。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38672" y="726015"/>
            <a:ext cx="10491328"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Living together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the teenagers don’t have to obey the rules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the members have to obey the rules the adults make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the members have no free time but on weekends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the members should not break the rules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463055" y="72601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解析：细节理解题。根据倒数第二段的内容可知，群体成员都要遵守群体规</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则。故选D。</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14529"/>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850496"/>
            <a:ext cx="1152730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Who make the rules in this program?   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The teenagers and the adults. 		 B. The teenagers.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The adults.					 D. The program.</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551159" y="704620"/>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32211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解析：细节理解题。根据倒数第二段可知，规则是由全体成员共同制定的。故</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选A。</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What is the best title for the passage?   _________</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The Rules of Living Together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Life in New York State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Teenagers and Adults Together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Free Hours in the Special Work Group</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497543" y="74784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解析：主旨大意题。根据短文内容，可以确定这篇文章的题目为“共同生活的</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原则”。其他选项都有片面性。故选A。</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73425" y="629630"/>
            <a:ext cx="11645149" cy="4893647"/>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Playing sports is one of most people’s favorite activities. It is not just a fun activity but also necessary in our life.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Sports are excellent physical exercise. People who play sports have a more positive body image than those who do not. Playing sports from an early age strengthens the bones and muscles. And it reduces blood sugar level. Thus sports provide the body with complete exercise.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Playing sports is very beneficial for the development of social skills in a person. Sports teach a person the importance of teamwork—how to communicate and work with others. They encourage thinking together and help people develop planning skills. Playing sports requires people to plan thoughtfully. They need to think the best ways to score goals and plan how to win carefully. Sports build confidence in people and give them a sense of achievement. Sports thus play an important role in one’s social well-being.</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21512" y="569570"/>
            <a:ext cx="10317462" cy="3046988"/>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Playing sports has a lot of other mental benefits. Sports are very helpful in keeping a person happy. Exercise causes the production of happiness hormones in a person’s body, so </a:t>
            </a:r>
            <a:r>
              <a:rPr lang="en-US" altLang="zh-CN" sz="2400" u="sng" dirty="0">
                <a:latin typeface="Times New Roman" panose="02020603050405020304" pitchFamily="18" charset="0"/>
                <a:cs typeface="Times New Roman" panose="02020603050405020304" pitchFamily="18" charset="0"/>
              </a:rPr>
              <a:t>it</a:t>
            </a:r>
            <a:r>
              <a:rPr lang="en-US" altLang="zh-CN" sz="2400" dirty="0">
                <a:latin typeface="Times New Roman" panose="02020603050405020304" pitchFamily="18" charset="0"/>
                <a:cs typeface="Times New Roman" panose="02020603050405020304" pitchFamily="18" charset="0"/>
              </a:rPr>
              <a:t> contributes to his or her mental health. Sports help people get positive energy. What’s more, research has showed that people who play sports regularly can deal with stress in life more easily. People who enjoy doing sport activities have fewer mental problems.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Playing sports helps people become healthier, so we should keep playing sports in our whole life.</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686283"/>
            <a:ext cx="1046969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How many benefits of playing sports are mentioned in the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passage?    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One. 	B. Two. 	C. Three. 	D. Four.</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384627" y="1024837"/>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09155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解析：细节理解题。通读全文可知，第二、三、四段分别讲了运动的三个好</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处。故选C。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W: Fine, thanks. How are you doing?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M: __________.</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See you then		 D. Oh, not too bad</a:t>
            </a:r>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Ⅰ. 补全对话（5小题，共10分） 【建议用时：5 mins】</a:t>
            </a:r>
            <a:endParaRPr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1076078" cy="521970"/>
          </a:xfrm>
          <a:prstGeom prst="rect">
            <a:avLst/>
          </a:prstGeom>
          <a:noFill/>
        </p:spPr>
        <p:txBody>
          <a:bodyPr wrap="square" rtlCol="0">
            <a:spAutoFit/>
          </a:bodyPr>
          <a:lstStyle/>
          <a:p>
            <a:r>
              <a:rPr sz="2800" dirty="0">
                <a:latin typeface="+mn-ea"/>
              </a:rPr>
              <a:t>阅读下列简短对话，从A、B、C、D中选出最佳答案，将对话补全。</a:t>
            </a:r>
            <a:endParaRPr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639007" y="733436"/>
            <a:ext cx="10895449"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According to the passage, playing sports is good for people EXCEPT __________.</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helping to keep people’s health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helping people to develop social skills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helping people to keep happy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helping to improve people’s intelligence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213068" y="113529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解析：细节理解题。文中没有提到运动使人的智力提高。故选D。</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14400" y="76829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The underlined word “</a:t>
            </a:r>
            <a:r>
              <a:rPr lang="en-US" altLang="zh-CN" sz="2400" b="1" u="sng" dirty="0">
                <a:latin typeface="微软雅黑" panose="020B0503020204020204" pitchFamily="34" charset="-122"/>
                <a:ea typeface="微软雅黑" panose="020B0503020204020204" pitchFamily="34" charset="-122"/>
              </a:rPr>
              <a:t>it</a:t>
            </a:r>
            <a:r>
              <a:rPr lang="en-US" altLang="zh-CN" sz="2400" b="1" dirty="0">
                <a:latin typeface="微软雅黑" panose="020B0503020204020204" pitchFamily="34" charset="-122"/>
                <a:ea typeface="微软雅黑" panose="020B0503020204020204" pitchFamily="34" charset="-122"/>
              </a:rPr>
              <a:t>” in  Paragraph 4 refers to ___________.</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exercise 			B. happiness hormones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a person’s boy 	D. sports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909946" y="74021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词义推断题。主要考查代词所指代的内容，代词一般指代上文所提及的内容，根据上下文，这里指的是运动对人的精神健康是有帮助的，故选A。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609600" y="638085"/>
            <a:ext cx="1130147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Which of the following is NOT true?  _________</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Your bones and muscles can be strengthened if you play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sports from an early age.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People who play sports have no stress.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Playing sports makes people feel confident.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Playing sports is one of the most important activities in people’s life.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195238" y="638085"/>
            <a:ext cx="65152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09600" y="4301854"/>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解析：细节理解题。根据倒数第二段可知，运动能减压，而非运动的人没有压</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力。故选B。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169624" y="791155"/>
            <a:ext cx="108204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What’s the best title for this passage?  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The Importance of Playing Sports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How to Play Sports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Introduction of Sports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Benefits of Playing Sports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097298" y="79115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解析：主旨大意题。综合全文可知，短文主要讲了运动的好处。故选D。</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custDataLst>
              <p:tags r:id="rId2"/>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endParaRPr lang="zh-CN" altLang="en-US" sz="2800" dirty="0">
              <a:latin typeface="+mn-ea"/>
            </a:endParaRPr>
          </a:p>
        </p:txBody>
      </p:sp>
      <p:sp>
        <p:nvSpPr>
          <p:cNvPr id="2" name="文本框 1"/>
          <p:cNvSpPr txBox="1"/>
          <p:nvPr>
            <p:custDataLst>
              <p:tags r:id="rId3"/>
            </p:custDataLst>
          </p:nvPr>
        </p:nvSpPr>
        <p:spPr>
          <a:xfrm>
            <a:off x="810326" y="698032"/>
            <a:ext cx="10317462"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Mary Cassatt is considered one of America’s most famous female artists. </a:t>
            </a:r>
            <a:r>
              <a:rPr lang="en-US" altLang="zh-CN" sz="2400" u="sng" dirty="0">
                <a:latin typeface="Times New Roman" panose="02020603050405020304" pitchFamily="18" charset="0"/>
                <a:cs typeface="Times New Roman" panose="02020603050405020304" pitchFamily="18" charset="0"/>
              </a:rPr>
              <a:t>41______</a:t>
            </a:r>
            <a:r>
              <a:rPr lang="en-US" altLang="zh-CN" sz="2400" dirty="0">
                <a:latin typeface="Times New Roman" panose="02020603050405020304" pitchFamily="18" charset="0"/>
                <a:cs typeface="Times New Roman" panose="02020603050405020304" pitchFamily="18" charset="0"/>
              </a:rPr>
              <a:t> Her father, Robert, was a wealthy investor. Her mother, Katherine, had a deep knowledge of books, art and the French language.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When Mary was seven years old, her family moved to Europe for several years. Mary saw the great art museums, and she wanted to become an artist. When she was seventeen, she said that she wanted to go to Paris to study art.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It was not considered proper work for a woman. Her father refused to let her study art. Finally he said she could study it if she went to a school near their home.</a:t>
            </a:r>
            <a:endParaRPr lang="en-US" altLang="zh-CN" sz="2400" dirty="0">
              <a:latin typeface="Times New Roman" panose="02020603050405020304" pitchFamily="18" charset="0"/>
              <a:cs typeface="Times New Roman" panose="02020603050405020304" pitchFamily="18" charset="0"/>
            </a:endParaRPr>
          </a:p>
        </p:txBody>
      </p:sp>
      <p:sp>
        <p:nvSpPr>
          <p:cNvPr id="4" name="文本框 3"/>
          <p:cNvSpPr txBox="1"/>
          <p:nvPr>
            <p:custDataLst>
              <p:tags r:id="rId4"/>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They called themselves impressionists (印象派画家).</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B. She worked hard to improve her work.</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C. At that time people thought that only men could become painters.</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D. She was born in eighteen forty-four near Pittsburgh, Pennsylvania.</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E. Mary Cassatt attended the Pennsylvania Academy of Fine Arts.</a:t>
            </a:r>
            <a:endParaRPr lang="zh-CN" altLang="en-US" sz="2400">
              <a:latin typeface="Times New Roman" panose="02020603050405020304" pitchFamily="18" charset="0"/>
              <a:cs typeface="Times New Roman" panose="02020603050405020304" pitchFamily="18" charset="0"/>
            </a:endParaRPr>
          </a:p>
        </p:txBody>
      </p:sp>
      <p:sp>
        <p:nvSpPr>
          <p:cNvPr id="7" name="文本框 6"/>
          <p:cNvSpPr txBox="1"/>
          <p:nvPr>
            <p:custDataLst>
              <p:tags r:id="rId5"/>
            </p:custDataLst>
          </p:nvPr>
        </p:nvSpPr>
        <p:spPr>
          <a:xfrm>
            <a:off x="1417320" y="134165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6"/>
            </p:custDataLst>
          </p:nvPr>
        </p:nvSpPr>
        <p:spPr>
          <a:xfrm>
            <a:off x="9425940" y="2906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10" name="图片 9">
            <a:hlinkClick r:id="rId7" action="ppaction://hlinksldjump"/>
          </p:cNvPr>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9041194" y="4344463"/>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2" name="内容占位符 2"/>
          <p:cNvSpPr>
            <a:spLocks noGrp="1"/>
          </p:cNvSpPr>
          <p:nvPr>
            <p:custDataLst>
              <p:tags r:id="rId1"/>
            </p:custDataLst>
          </p:nvPr>
        </p:nvSpPr>
        <p:spPr>
          <a:xfrm>
            <a:off x="332740" y="303530"/>
            <a:ext cx="10660380"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	文章结构题。根据上文“Mary Cassatt is considered one of America’s most famous female artists（Mary Cassatt被认为美国最知名的女性艺术家之一）”以及后文“Her father, Robert, was a wealthy investor. Her mother, Katherine, had a deep knowledge of books, art and the French language（她父亲罗伯特是一个富有的投资者，她母亲凯瑟琳，学识渊博，艺术造诣颇高，会说法语）”可知，D项“She was born in eighteen forty-four near Pittsburgh, Pennsylvania（1844年，她出生于宾夕法尼亚州的匹兹堡）”符合语境，故选D。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	文章结构题。根据上文“When she was seventeen,she said that she wanted to go to Paris to study art（当她17岁时，她说她想要去巴黎学习艺术）”以及后文“It was not considered proper work for a woman（这被认为不是适合女性的工作）”可知，C项“At that time people thought that only men could become painters（在那时，人们认为只有男性才能成为画家）”符合语境，故选C。</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899775" y="4556125"/>
            <a:ext cx="1242060" cy="2165985"/>
            <a:chOff x="2577298" y="4016905"/>
            <a:chExt cx="1469899" cy="1671175"/>
          </a:xfrm>
        </p:grpSpPr>
        <p:sp>
          <p:nvSpPr>
            <p:cNvPr id="70" name="Freeform 30"/>
            <p:cNvSpPr/>
            <p:nvPr>
              <p:custDataLst>
                <p:tags r:id="rId2"/>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3"/>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4"/>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5"/>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6"/>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7"/>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9"/>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0"/>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1"/>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2"/>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3"/>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4"/>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5"/>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6"/>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7"/>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8"/>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19"/>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0"/>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1"/>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2"/>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3" action="ppaction://hlinksldjump"/>
          </p:cNvPr>
          <p:cNvSpPr/>
          <p:nvPr>
            <p:custDataLst>
              <p:tags r:id="rId24"/>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custDataLst>
              <p:tags r:id="rId2"/>
            </p:custDataLst>
          </p:nvPr>
        </p:nvSpPr>
        <p:spPr>
          <a:xfrm>
            <a:off x="746826" y="232577"/>
            <a:ext cx="10317462" cy="378460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43           </a:t>
            </a:r>
            <a:r>
              <a:rPr lang="en-US" altLang="zh-CN" sz="2400" dirty="0">
                <a:latin typeface="Times New Roman" panose="02020603050405020304" pitchFamily="18" charset="0"/>
                <a:cs typeface="Times New Roman" panose="02020603050405020304" pitchFamily="18" charset="0"/>
              </a:rPr>
              <a:t> At her graduation (毕业) in 1866, she again said that she had to go abroad to learn more about painting. Her father agreed to let her go. At 22, she sailed for Paris. She lived in France, but she went to other countries in Europe.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She spent a lot of time in museums. </a:t>
            </a:r>
            <a:r>
              <a:rPr lang="en-US" altLang="zh-CN" sz="2400" u="sng" dirty="0">
                <a:latin typeface="Times New Roman" panose="02020603050405020304" pitchFamily="18" charset="0"/>
                <a:cs typeface="Times New Roman" panose="02020603050405020304" pitchFamily="18" charset="0"/>
              </a:rPr>
              <a:t>44            </a:t>
            </a:r>
            <a:r>
              <a:rPr lang="en-US" altLang="zh-CN" sz="2400" dirty="0">
                <a:latin typeface="Times New Roman" panose="02020603050405020304" pitchFamily="18" charset="0"/>
                <a:cs typeface="Times New Roman" panose="02020603050405020304" pitchFamily="18" charset="0"/>
              </a:rPr>
              <a:t> She studied the famous paintings of the old masters, and she copied and sketched (画素描) for hours. She found, though, that she preferred the new ideas used by a group of artists living in Paris. </a:t>
            </a:r>
            <a:r>
              <a:rPr lang="en-US" altLang="zh-CN" sz="2400" u="sng" dirty="0">
                <a:latin typeface="Times New Roman" panose="02020603050405020304" pitchFamily="18" charset="0"/>
                <a:cs typeface="Times New Roman" panose="02020603050405020304" pitchFamily="18" charset="0"/>
              </a:rPr>
              <a:t>45             </a:t>
            </a:r>
            <a:r>
              <a:rPr lang="en-US" altLang="zh-CN" sz="2400" dirty="0">
                <a:latin typeface="Times New Roman" panose="02020603050405020304" pitchFamily="18" charset="0"/>
                <a:cs typeface="Times New Roman" panose="02020603050405020304" pitchFamily="18" charset="0"/>
              </a:rPr>
              <a:t> Like them Mary Cassatt tried to show real people and the real world. Because these ideas were new, it took some years before people recognized (承认) her as the great artist that she was.</a:t>
            </a:r>
            <a:endParaRPr lang="en-US" altLang="zh-CN" sz="2400" dirty="0">
              <a:latin typeface="Times New Roman" panose="02020603050405020304" pitchFamily="18" charset="0"/>
              <a:cs typeface="Times New Roman" panose="02020603050405020304" pitchFamily="18" charset="0"/>
            </a:endParaRPr>
          </a:p>
        </p:txBody>
      </p:sp>
      <p:sp>
        <p:nvSpPr>
          <p:cNvPr id="2" name="文本框 1"/>
          <p:cNvSpPr txBox="1"/>
          <p:nvPr>
            <p:custDataLst>
              <p:tags r:id="rId3"/>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They called themselves impressionists (印象派画家).</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B. She worked hard to improve her work.</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C. At that time people thought that only men could become painters.</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D. She was born in eighteen forty-four near Pittsburgh, Pennsylvania.</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E. Mary Cassatt attended the Pennsylvania Academy of Fine Arts.</a:t>
            </a:r>
            <a:endParaRPr lang="zh-CN" altLang="en-US" sz="2400">
              <a:latin typeface="Times New Roman" panose="02020603050405020304" pitchFamily="18" charset="0"/>
              <a:cs typeface="Times New Roman" panose="02020603050405020304" pitchFamily="18" charset="0"/>
            </a:endParaRPr>
          </a:p>
        </p:txBody>
      </p:sp>
      <p:sp>
        <p:nvSpPr>
          <p:cNvPr id="6" name="文本框 5"/>
          <p:cNvSpPr txBox="1"/>
          <p:nvPr>
            <p:custDataLst>
              <p:tags r:id="rId4"/>
            </p:custDataLst>
          </p:nvPr>
        </p:nvSpPr>
        <p:spPr>
          <a:xfrm>
            <a:off x="1753235" y="54091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1" name="文本框 10"/>
          <p:cNvSpPr txBox="1"/>
          <p:nvPr>
            <p:custDataLst>
              <p:tags r:id="rId5"/>
            </p:custDataLst>
          </p:nvPr>
        </p:nvSpPr>
        <p:spPr>
          <a:xfrm>
            <a:off x="6038215" y="160962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12" name="图片 11">
            <a:hlinkClick r:id="rId6" action="ppaction://hlinksldjump"/>
          </p:cNvPr>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9095169" y="4442888"/>
            <a:ext cx="1158340" cy="646232"/>
          </a:xfrm>
          <a:prstGeom prst="rect">
            <a:avLst/>
          </a:prstGeom>
        </p:spPr>
      </p:pic>
      <p:sp>
        <p:nvSpPr>
          <p:cNvPr id="13" name="文本框 12"/>
          <p:cNvSpPr txBox="1"/>
          <p:nvPr>
            <p:custDataLst>
              <p:tags r:id="rId9"/>
            </p:custDataLst>
          </p:nvPr>
        </p:nvSpPr>
        <p:spPr>
          <a:xfrm>
            <a:off x="1155065" y="27418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2" name="内容占位符 2"/>
          <p:cNvSpPr>
            <a:spLocks noGrp="1"/>
          </p:cNvSpPr>
          <p:nvPr>
            <p:custDataLst>
              <p:tags r:id="rId1"/>
            </p:custDataLst>
          </p:nvPr>
        </p:nvSpPr>
        <p:spPr>
          <a:xfrm>
            <a:off x="332740" y="0"/>
            <a:ext cx="11615420"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43. 【解析】	文章结构题。根据上文“At her graduation in 1866, she again said that she had to go abroad to learn more about painting（1866年毕业后，她再一次表明她要去国外学习更多关于绘画的内容）”可知，E项“Mary Cassatt attended the Pennsylvania Academy of Fine Arts（Mary Cassatt进入宾夕法尼亚美术学院学习）”符合语境，故选E。</a:t>
            </a:r>
            <a:endParaRPr sz="2200" b="1" dirty="0">
              <a:solidFill>
                <a:schemeClr val="tx1"/>
              </a:solidFill>
              <a:uFillTx/>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44. 【解析】	文章结构题。根据上文“She spent a lot of time in</a:t>
            </a:r>
            <a:r>
              <a:rPr lang="en-US" sz="2200" b="1" dirty="0">
                <a:solidFill>
                  <a:schemeClr val="tx1"/>
                </a:solidFill>
                <a:uFillTx/>
                <a:latin typeface="微软雅黑" panose="020B0503020204020204" pitchFamily="34" charset="-122"/>
                <a:ea typeface="微软雅黑" panose="020B0503020204020204" pitchFamily="34" charset="-122"/>
              </a:rPr>
              <a:t> </a:t>
            </a:r>
            <a:r>
              <a:rPr sz="2200" b="1" dirty="0">
                <a:solidFill>
                  <a:schemeClr val="tx1"/>
                </a:solidFill>
                <a:uFillTx/>
                <a:latin typeface="微软雅黑" panose="020B0503020204020204" pitchFamily="34" charset="-122"/>
                <a:ea typeface="微软雅黑" panose="020B0503020204020204" pitchFamily="34" charset="-122"/>
              </a:rPr>
              <a:t>museums（她在博物馆度过了许多时光）”以及下文“She studied the famous paintings of the old masters, and she copied and sketched for hours（她学习了许多经典画作，她长时间模仿、练习素描）”可知，B项“She worked hard to improve her work（她努力练习，改进作品）”符合语境，故选B。</a:t>
            </a:r>
            <a:endParaRPr sz="2200" b="1" dirty="0">
              <a:solidFill>
                <a:schemeClr val="tx1"/>
              </a:solidFill>
              <a:uFillTx/>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45. 【解析】	文章结构题。根据上文“She found, though, that she preferred the new ideas used by a group of artists living in Paris（但是，她发现她更喜欢巴</a:t>
            </a:r>
            <a:endParaRPr sz="2200" b="1" dirty="0">
              <a:solidFill>
                <a:schemeClr val="tx1"/>
              </a:solidFill>
              <a:uFillTx/>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黎那一群艺术家们的新潮想法）”以及下文“Like them Mary Cassatt tried </a:t>
            </a:r>
            <a:endParaRPr sz="2200" b="1" dirty="0">
              <a:solidFill>
                <a:schemeClr val="tx1"/>
              </a:solidFill>
              <a:uFillTx/>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to show real people and the real world（像他们一样，Mary Cassatt尝试</a:t>
            </a:r>
            <a:endParaRPr sz="2200" b="1" dirty="0">
              <a:solidFill>
                <a:schemeClr val="tx1"/>
              </a:solidFill>
              <a:uFillTx/>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展现真实的人和世界）”可知，A项“They called themselves impressionists</a:t>
            </a:r>
            <a:endParaRPr sz="2200" b="1" dirty="0">
              <a:solidFill>
                <a:schemeClr val="tx1"/>
              </a:solidFill>
              <a:uFillTx/>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（他们被称为印象派画家）”符合语境，故选A。</a:t>
            </a:r>
            <a:endParaRPr sz="2200" b="1" dirty="0">
              <a:solidFill>
                <a:schemeClr val="tx1"/>
              </a:solidFill>
              <a:uFillTx/>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2"/>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3"/>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4"/>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5"/>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6"/>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7"/>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9"/>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0"/>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1"/>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2"/>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3"/>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4"/>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5"/>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6"/>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7"/>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8"/>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19"/>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0"/>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1"/>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2"/>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3" action="ppaction://hlinksldjump"/>
          </p:cNvPr>
          <p:cNvSpPr/>
          <p:nvPr>
            <p:custDataLst>
              <p:tags r:id="rId24"/>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endParaRPr lang="zh-CN" altLang="en-US" sz="2800" dirty="0">
              <a:latin typeface="+mn-ea"/>
            </a:endParaRPr>
          </a:p>
        </p:txBody>
      </p:sp>
      <p:sp>
        <p:nvSpPr>
          <p:cNvPr id="8" name="文本框 7"/>
          <p:cNvSpPr txBox="1"/>
          <p:nvPr/>
        </p:nvSpPr>
        <p:spPr>
          <a:xfrm>
            <a:off x="746843" y="2138399"/>
            <a:ext cx="10318168"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Mr. and Mrs. Brown were farmers in South Australia. They had a kangaroo in</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(they) family. The kangaroo was called Lulu. Several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(year) ago, Mr. Brown’s son gave Lulu to him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a gift for his 60th birthday. Soon Mr. Brown and Lulu became good friends and Lulu often followed him around the farm.</a:t>
            </a:r>
            <a:endParaRPr lang="en-US" altLang="zh-CN"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endParaRPr sz="2800" dirty="0">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6485097" y="285490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as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9158766" y="2499652"/>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years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269722" y="2536925"/>
            <a:ext cx="114297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their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762000" y="550413"/>
            <a:ext cx="10240377" cy="2245360"/>
          </a:xfrm>
          <a:prstGeom prst="rect">
            <a:avLst/>
          </a:prstGeom>
          <a:noFill/>
        </p:spPr>
        <p:txBody>
          <a:bodyPr wrap="square" rtlCol="0">
            <a:spAutoFit/>
          </a:bodyPr>
          <a:lstStyle/>
          <a:p>
            <a:pPr marL="514350" indent="-514350">
              <a:buAutoNum type="arabicPeriod"/>
            </a:pPr>
            <a:r>
              <a:rPr lang="en-US" altLang="zh-CN" sz="2800" b="1" dirty="0">
                <a:latin typeface="微软雅黑" panose="020B0503020204020204" pitchFamily="34" charset="-122"/>
                <a:ea typeface="微软雅黑" panose="020B0503020204020204" pitchFamily="34" charset="-122"/>
              </a:rPr>
              <a:t>M: I’m going to Beijing tomorrow. My plane leaves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at  8∶30 tomorrow morning.</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Is that so? 			B. How wonderful!</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Have a good trip. 	D. Well, goodbye. </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453120" y="1412187"/>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前面的人说“我明天要去北京”，所以说话人应该祝他旅途愉快。故</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46.【解析】本题考查代词，根据句意“他们家有一只袋鼠”，可知名词family前要使用形容词性物主代词their。</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47.【解析】本题考查名词的复数形式，several意为“几个”，year是可数名词，所以用复数形式。</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48.【解析】本题考查介词，根据句意“布朗先生的儿子送给他一只袋鼠作为他的60岁生日礼物”，句子中缺少介词as，意为“作为，当做”。</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15018" y="371232"/>
            <a:ext cx="10761963"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One day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Mr. Brown was working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his farm, a heavy branch fell on top of him suddenly. Mr. Brown fell to the ground and didn’t know</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happened next. Lulu stood next to Mr. Brown and started barking. “She sounded like a dog. She barked and barked. And she didn’t stopp,” said Mrs. Brown. After hearing Lulu’s barks, Mrs. Brown quickly went to see what had happened. She saw Mr. Brown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(lie) on the ground and sent him to the hospital right away.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(luck), Mr. Brown was saved. </a:t>
            </a:r>
            <a:endParaRPr lang="en-US" altLang="zh-CN"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1333675" y="1042006"/>
            <a:ext cx="183183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what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8351251" y="40924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on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654084" y="371232"/>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when/while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2912507" y="2174445"/>
            <a:ext cx="147220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lying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3" name="文本框 12"/>
          <p:cNvSpPr txBox="1"/>
          <p:nvPr/>
        </p:nvSpPr>
        <p:spPr>
          <a:xfrm>
            <a:off x="1164498" y="2587223"/>
            <a:ext cx="200101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Luckily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49. 【解析】本题考查连词，根据句意“当他在农场工作时，一颗大树枝突然落在他的身上”，这是一个时间状语从句，而谓语动词was working是延续性动作，可用when或while引导。</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50. 【解析】本题考查介词，固定短语：on the farm意为“在农场”。</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51. what 【解析】本题考查连词，根据句意“布朗先生倒在地上，不知道接下来发生了什么事”，句子中“ </a:t>
            </a:r>
            <a:r>
              <a:rPr lang="en-US" sz="2400" b="1" dirty="0">
                <a:latin typeface="微软雅黑" panose="020B0503020204020204" pitchFamily="34" charset="-122"/>
                <a:ea typeface="微软雅黑" panose="020B0503020204020204" pitchFamily="34" charset="-122"/>
              </a:rPr>
              <a:t>___________</a:t>
            </a:r>
            <a:r>
              <a:rPr sz="2400" b="1" dirty="0">
                <a:latin typeface="微软雅黑" panose="020B0503020204020204" pitchFamily="34" charset="-122"/>
                <a:ea typeface="微软雅黑" panose="020B0503020204020204" pitchFamily="34" charset="-122"/>
              </a:rPr>
              <a:t> happened next”作动词know的宾语。</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52. 【解析】本题考查非谓语动词，固定短语：see sb. doing意为“看见某人在做某事（动作正在发生）”，而see sb. do意为“看见某人做了某事（动作已经完</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成）”，根据句意“她见到布朗先生正躺在地上”，说明动词lie要用现在分词形式lying。</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53. 【解析】本题考查词性转换，根据句意“很幸运，布朗先生获</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救了”，副词Luckily放在句首，修饰整句话。</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345752" y="376837"/>
            <a:ext cx="11572023" cy="119888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“Lulu is great!” said Mr. Brown. “She saved me! She is a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(friend) and very clever kangaroo. ” After Mr. Brown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(leave) the hospital, he took Lulu everywhere he went.</a:t>
            </a:r>
            <a:endParaRPr lang="en-US" altLang="zh-CN" sz="2400" dirty="0">
              <a:latin typeface="Times New Roman" panose="02020603050405020304" pitchFamily="18" charset="0"/>
              <a:cs typeface="Times New Roman" panose="02020603050405020304" pitchFamily="18" charset="0"/>
            </a:endParaRPr>
          </a:p>
        </p:txBody>
      </p:sp>
      <p:sp>
        <p:nvSpPr>
          <p:cNvPr id="10" name="文本框 9"/>
          <p:cNvSpPr txBox="1"/>
          <p:nvPr/>
        </p:nvSpPr>
        <p:spPr>
          <a:xfrm>
            <a:off x="5290927" y="746168"/>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left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8117224" y="376837"/>
            <a:ext cx="170346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friendly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54. 【解析】本题考查词性转换，分析句子可知，名词kangaroo前应该用形容词修饰，意为“一只友好的、聪明的袋鼠”。</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55. 【解析】本题考查动词时态，根据句意“在布朗先生离开医院以后，去哪里他都会带上Lulu”，after引导的时间状语从句中的谓语动词leave发生在过去，所以用一般过去式left。</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endParaRPr lang="zh-CN" altLang="en-US" sz="2800" dirty="0">
              <a:latin typeface="+mn-ea"/>
            </a:endParaRPr>
          </a:p>
        </p:txBody>
      </p:sp>
      <p:sp>
        <p:nvSpPr>
          <p:cNvPr id="8" name="文本框 7"/>
          <p:cNvSpPr txBox="1"/>
          <p:nvPr/>
        </p:nvSpPr>
        <p:spPr>
          <a:xfrm>
            <a:off x="126694" y="1267733"/>
            <a:ext cx="11938612" cy="5077460"/>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56. Many Chinese students find 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觉得学好英语是必要的</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57. Tom 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已经习惯了早起</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after being a doctor for two years.</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58. We are glad to see 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我们修建的图书馆</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59. Lily will go climbing with her sister 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如果明天不下雨</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60. Have you made sure 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他什么时候到达机场</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4077349" y="5194236"/>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when he will arrive at the airport</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3614216" y="3468556"/>
            <a:ext cx="68151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the library that we built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1192527" y="2222233"/>
            <a:ext cx="630164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has been used to getting up early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5081905" y="1109783"/>
            <a:ext cx="634809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it necessary to learn/study English well</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6096000" y="4134530"/>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if it doesn’t rain tomorrow</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462337" y="755609"/>
            <a:ext cx="10317462" cy="341503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 【写作内容】假设你是李华，昨天在超市买了一盏台灯，但是回家使用时发现它坏了。你回到超市与营业员交涉，但该营业员态度恶劣，并对你提出的问题不予受理。请根据上述内容用英语向她的经理写一封投诉信。</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【写作要求】正文约40个英文单词，文中不可出现你自己的真实姓名、学校名称等信息。</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endParaRPr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2" action="ppaction://hlinksldjump"/>
          </p:cNvPr>
          <p:cNvSpPr/>
          <p:nvPr>
            <p:custDataLst>
              <p:tags r:id="rId3"/>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endParaRPr lang="zh-CN" altLang="zh-CN"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9815" y="219973"/>
            <a:ext cx="11608019"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Dear Manager,</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     I feel sorry to trouble you but I am afraid that I have to make a complaint.</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     Yesterday I bought a lamp in your supermarket, but when I got home and turned it on, it didn’t work. So I took it back and talked to the shop assistant about the problem. To my surprise, she was rude to me and refused to examine it.</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     I am waiting for a reasonable explanation and expecting an early reply. </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Yours sincerely,</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Li Hua</a:t>
            </a:r>
            <a:endParaRPr lang="en-US" altLang="zh-CN"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04255" y="543931"/>
            <a:ext cx="10668000"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Can I speak to Mr. Wang, please?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Who are you? 		B. I’m Wang.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Speaking. 			D. Are you John?</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308195" y="928652"/>
            <a:ext cx="44825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解析：这是一个打电话的情景，如果接电话的人正好是要找的那个人，一般都</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会用speaking来表示“我就是，请说”的意思。故选C。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endParaRPr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66037" y="222101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take   	B. took 	C. has taken 	D. had taken</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2" name="文本框 1"/>
          <p:cNvSpPr txBox="1"/>
          <p:nvPr>
            <p:custDataLst>
              <p:tags r:id="rId2"/>
            </p:custDataLst>
          </p:nvPr>
        </p:nvSpPr>
        <p:spPr>
          <a:xfrm>
            <a:off x="761999" y="917772"/>
            <a:ext cx="11044989" cy="521970"/>
          </a:xfrm>
          <a:prstGeom prst="rect">
            <a:avLst/>
          </a:prstGeom>
          <a:noFill/>
        </p:spPr>
        <p:txBody>
          <a:bodyPr wrap="square" rtlCol="0">
            <a:spAutoFit/>
          </a:bodyPr>
          <a:lstStyle/>
          <a:p>
            <a:r>
              <a:rPr sz="2800" dirty="0">
                <a:latin typeface="+mn-ea"/>
              </a:rPr>
              <a:t>阅读下列句子，从A、B、C、D中选出可以填入空白处的最佳答案。</a:t>
            </a:r>
            <a:endParaRPr sz="2800" dirty="0">
              <a:latin typeface="+mn-ea"/>
            </a:endParaRPr>
          </a:p>
        </p:txBody>
      </p:sp>
      <p:sp>
        <p:nvSpPr>
          <p:cNvPr id="14" name="文本框 13"/>
          <p:cNvSpPr txBox="1"/>
          <p:nvPr>
            <p:custDataLst>
              <p:tags r:id="rId3"/>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46913" y="1027506"/>
            <a:ext cx="1144508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In my opinion, Susan is __________ of the two students.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cleverer 	  B. cleverest 	C. the cleverer 	D. the cleverest</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本题是对形容词的考查。本题考查“在两者之间较……的”，使用the+</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比较级，故选C。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14400" y="1012952"/>
            <a:ext cx="11556694"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It is in Shenzhen __________ we have seen so many tall buildings.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where 	B. that 	C. which 	D. when</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本题是对强调句的考查。根据强调句句型应使用that，故选B。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77258" y="1027506"/>
            <a:ext cx="11450692"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__________ you can improve your English depends on your efforts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and will.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Whether 	 B. If     	C. That         	D. How </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64050" y="1027506"/>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本题是对主语从句的考查。在主语从句中表“是否”含义时，用</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whether，故选A。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614899" y="1008762"/>
            <a:ext cx="115992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Let’s go and meet them at the school gate,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shall we 		B. will you 		C. shan’t we	 D. won’t you</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36434" y="942703"/>
            <a:ext cx="385478"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983164"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本题是对反义疑问句的考查。由于陈述部分是Let’s的祈使句，故选A。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14400" y="960071"/>
            <a:ext cx="1099483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You must keep as many words in mind as possible, __________ 	     you’ll fail in the exam.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and	 B. or 		C. but 	D. so</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58502" y="960071"/>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本题是对并列句的考查。根据题意，用“否则的话”，故选B。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20384" y="1120673"/>
            <a:ext cx="1199562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Beijing is the most beautiful city __________ I have ever visited.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which	B. that 	C. where	 D. in which </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flipH="1">
            <a:off x="667095" y="112067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本题是对定语从句的考查。当先行词前有最高级修饰时，应用that，故</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1205356"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I have a lot of homework to do. I will __________ go shopping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__________ go to see a film this weekend with my classmates.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either… or…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rPr>
              <a:t>B. neither… nor…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rPr>
              <a:t>C. not only… but also...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rPr>
              <a:t>D. both… and...</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解析：本题是对并列词的考查。根据句意“我有很多家庭作业要做，所以这个</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周末我既不能和同学去购物也不能和他们去看电影”，故选B。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It is ten years since my friend __________ here for America.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has left     	B. had left	     C. left 	   D. leaves </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err="1">
                <a:latin typeface="微软雅黑" panose="020B0503020204020204" pitchFamily="34" charset="-122"/>
                <a:ea typeface="微软雅黑" panose="020B0503020204020204" pitchFamily="34" charset="-122"/>
              </a:rPr>
              <a:t>本题是对时态的考查。since引导的时间状语从句通常使用一般过去时，故选C</a:t>
            </a:r>
            <a:r>
              <a:rPr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535734" y="877254"/>
            <a:ext cx="11120531"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I’m sorry. This window table is taken, but No. 3 is free.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I will take it. </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It’s not good 		B. I don’t like it</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It doesn’t matter 	D. Of course not</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060154" y="1347315"/>
            <a:ext cx="141213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177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根据上文的“I’m sorry”和下文答语“I will take it（我就要它吧）”可知，说话人要表达“没关系”。故选C。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He is lucky enough to avoid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hurt 	B. hurting 		C. being hurt	 D. to be hurt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63472" y="984419"/>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本题是对非谓语动词的考查。avoid后接动名词作宾语，从句意思是“他很幸运没有受到伤害”，必须使用非谓语动词的被动式，故选C。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__________, he can carry a heavy box easily and go upstairs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quickly like a young man.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As he is old		 B. Old as he is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As old he is 		 D. Old as is he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88582" y="984419"/>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本题是对让步状语从句的考查。由as引导的时间状语通常要倒装，故</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486394" y="2792275"/>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重点句型回顾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5</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92214" y="885691"/>
            <a:ext cx="11607572" cy="4831080"/>
          </a:xfrm>
          <a:prstGeom prst="rect">
            <a:avLst/>
          </a:prstGeom>
          <a:noFill/>
        </p:spPr>
        <p:txBody>
          <a:bodyPr wrap="square" rtlCol="0">
            <a:spAutoFit/>
          </a:bodyPr>
          <a:lstStyle/>
          <a:p>
            <a:pPr algn="just"/>
            <a:r>
              <a:rPr sz="2800" dirty="0">
                <a:latin typeface="Times New Roman" panose="02020603050405020304" pitchFamily="18" charset="0"/>
                <a:cs typeface="Times New Roman" panose="02020603050405020304" pitchFamily="18" charset="0"/>
              </a:rPr>
              <a:t>also 较正式，多位于动词前，不用于句末</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too 多用于口语，多位于句末，前面有逗号</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as well 多用于口语，只用于句末，不用逗号</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either 用于否定句中，多位于句末</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I like playing the guitar, and she likes playing the guitar, __________.</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A. also </a:t>
            </a:r>
            <a:r>
              <a:rPr lang="en-US" sz="2800" dirty="0">
                <a:latin typeface="Times New Roman" panose="02020603050405020304" pitchFamily="18" charset="0"/>
                <a:cs typeface="Times New Roman" panose="02020603050405020304" pitchFamily="18" charset="0"/>
              </a:rPr>
              <a:t>				</a:t>
            </a:r>
            <a:r>
              <a:rPr sz="2800" dirty="0">
                <a:latin typeface="Times New Roman" panose="02020603050405020304" pitchFamily="18" charset="0"/>
                <a:cs typeface="Times New Roman" panose="02020603050405020304" pitchFamily="18" charset="0"/>
              </a:rPr>
              <a:t>B. too </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C. as well </a:t>
            </a:r>
            <a:r>
              <a:rPr lang="en-US" sz="2800" dirty="0">
                <a:latin typeface="Times New Roman" panose="02020603050405020304" pitchFamily="18" charset="0"/>
                <a:cs typeface="Times New Roman" panose="02020603050405020304" pitchFamily="18" charset="0"/>
              </a:rPr>
              <a:t>				</a:t>
            </a:r>
            <a:r>
              <a:rPr sz="2800" dirty="0">
                <a:latin typeface="Times New Roman" panose="02020603050405020304" pitchFamily="18" charset="0"/>
                <a:cs typeface="Times New Roman" panose="02020603050405020304" pitchFamily="18" charset="0"/>
              </a:rPr>
              <a:t>D. either</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so+be/助动词/情态动词+主语 </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neither/nor+be/助动词/情态动词+主语</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注：so+主语+be/助动词/情态动词表示“的确如此”</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neither/nor+be/助动词/情态动词+主语（用于否定）</a:t>
            </a:r>
            <a:endParaRPr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292214" y="291088"/>
            <a:ext cx="7287391"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也</a:t>
            </a:r>
            <a:endParaRPr lang="zh-CN" altLang="en-US" sz="2800" dirty="0">
              <a:latin typeface="方正粗黑宋简体" panose="02000000000000000000" pitchFamily="2" charset="-122"/>
              <a:ea typeface="方正粗黑宋简体" panose="02000000000000000000" pitchFamily="2" charset="-122"/>
            </a:endParaRPr>
          </a:p>
        </p:txBody>
      </p:sp>
      <p:sp>
        <p:nvSpPr>
          <p:cNvPr id="6" name="文本框 5"/>
          <p:cNvSpPr txBox="1"/>
          <p:nvPr/>
        </p:nvSpPr>
        <p:spPr>
          <a:xfrm>
            <a:off x="8866743" y="2628273"/>
            <a:ext cx="14591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92213" y="885691"/>
            <a:ext cx="11738205" cy="3538220"/>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—Mary was cooking in the kitchen.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So did my aunt 				B. So was my aunt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C. Neither was my aunt		 	D. Neither did my aunt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—He made great progress.</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 and so __________.</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So he did; David did 			B. So did he; David did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C. So did he; did David 			D. So he did; did David</a:t>
            </a:r>
            <a:endParaRPr lang="en-US" altLang="zh-CN" sz="2800"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1496459" y="1317266"/>
            <a:ext cx="14591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1233739" y="3014459"/>
            <a:ext cx="14591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1"/>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endParaRPr lang="zh-CN" altLang="en-US" sz="6000" b="1" dirty="0">
              <a:solidFill>
                <a:srgbClr val="0099FF"/>
              </a:solidFill>
              <a:latin typeface="微软雅黑" panose="020B0503020204020204" pitchFamily="34" charset="-122"/>
              <a:ea typeface="微软雅黑" panose="020B0503020204020204" pitchFamily="34" charset="-122"/>
            </a:endParaRPr>
          </a:p>
        </p:txBody>
      </p:sp>
      <p:pic>
        <p:nvPicPr>
          <p:cNvPr id="158724"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158725" name="左箭头 158724">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150238" y="821300"/>
            <a:ext cx="11041762"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W: Which would you rather have, tea or coffee?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__________ </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Coffee, please. 		B. Yes, coffee.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Why not? 			D. Sure, I would</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612925" y="1297984"/>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从tea or coffee可知，这是一个选择疑问句，所以不能用yes或no来回答。故选A。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463312" y="828844"/>
            <a:ext cx="11655242" cy="2677656"/>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Do you feel like going to a movie?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a:t>
            </a:r>
            <a:r>
              <a:rPr lang="en-US" altLang="zh-CN" sz="2800" b="1" i="1" dirty="0">
                <a:latin typeface="微软雅黑" panose="020B0503020204020204" pitchFamily="34" charset="-122"/>
                <a:ea typeface="微软雅黑" panose="020B0503020204020204" pitchFamily="34" charset="-122"/>
              </a:rPr>
              <a:t>Bumblebee.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Wonderful. I’d love to.</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Pardon				 B. How long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What’s on 			 D. What about you</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015042" y="1209849"/>
            <a:ext cx="23035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根据对话中的movie和</a:t>
            </a:r>
            <a:r>
              <a:rPr sz="2400" i="1" dirty="0">
                <a:latin typeface="微软雅黑" panose="020B0503020204020204" pitchFamily="34" charset="-122"/>
                <a:ea typeface="微软雅黑" panose="020B0503020204020204" pitchFamily="34" charset="-122"/>
              </a:rPr>
              <a:t>Bumblebee</a:t>
            </a:r>
            <a:r>
              <a:rPr sz="2400" dirty="0">
                <a:latin typeface="微软雅黑" panose="020B0503020204020204" pitchFamily="34" charset="-122"/>
                <a:ea typeface="微软雅黑" panose="020B0503020204020204" pitchFamily="34" charset="-122"/>
              </a:rPr>
              <a:t>（《大黄蜂》）可知，说话人在问上映的电影是什么，故选C。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18823b99-7eed-48a8-bb7b-6cb7f9c58055"/>
  <p:tag name="COMMONDATA" val="eyJoZGlkIjoiMjhjNGUxNWFjMjhlNDdjNWVkN2JmMzA2Y2JjZmYzMTUifQ=="/>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21119</Words>
  <Application>WPS 演示</Application>
  <PresentationFormat>宽屏</PresentationFormat>
  <Paragraphs>967</Paragraphs>
  <Slides>75</Slides>
  <Notes>15</Notes>
  <HiddenSlides>9</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75</vt:i4>
      </vt:variant>
    </vt:vector>
  </HeadingPairs>
  <TitlesOfParts>
    <vt:vector size="89" baseType="lpstr">
      <vt:lpstr>Arial</vt:lpstr>
      <vt:lpstr>宋体</vt:lpstr>
      <vt:lpstr>Wingdings</vt:lpstr>
      <vt:lpstr>Raleway Light</vt:lpstr>
      <vt:lpstr>微软雅黑</vt:lpstr>
      <vt:lpstr>Calibri</vt:lpstr>
      <vt:lpstr>Lato Light</vt:lpstr>
      <vt:lpstr>Lato Regular</vt:lpstr>
      <vt:lpstr>Segoe Print</vt:lpstr>
      <vt:lpstr>方正粗黑宋简体</vt:lpstr>
      <vt:lpstr>Arial Unicode MS</vt:lpstr>
      <vt:lpstr>等线</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Administrator</cp:lastModifiedBy>
  <cp:revision>1046</cp:revision>
  <dcterms:created xsi:type="dcterms:W3CDTF">2016-10-04T09:02:00Z</dcterms:created>
  <dcterms:modified xsi:type="dcterms:W3CDTF">2023-03-23T08:27:29Z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B08F4ACB6BD64B0CBB29D37F0ABFAED9</vt:lpwstr>
  </property>
</Properties>
</file>