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7"/>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2" r:id="rId48"/>
    <p:sldId id="1139" r:id="rId49"/>
    <p:sldId id="1140" r:id="rId50"/>
    <p:sldId id="947" r:id="rId51"/>
    <p:sldId id="1144" r:id="rId52"/>
    <p:sldId id="1145" r:id="rId53"/>
    <p:sldId id="1146" r:id="rId54"/>
    <p:sldId id="1147" r:id="rId55"/>
    <p:sldId id="1148" r:id="rId56"/>
    <p:sldId id="1149" r:id="rId57"/>
    <p:sldId id="979" r:id="rId58"/>
    <p:sldId id="1150" r:id="rId59"/>
    <p:sldId id="1151" r:id="rId60"/>
    <p:sldId id="1193" r:id="rId61"/>
    <p:sldId id="1182" r:id="rId62"/>
    <p:sldId id="1183" r:id="rId63"/>
    <p:sldId id="1184" r:id="rId64"/>
    <p:sldId id="1185" r:id="rId65"/>
    <p:sldId id="1186" r:id="rId66"/>
    <p:sldId id="1187" r:id="rId67"/>
    <p:sldId id="1188" r:id="rId68"/>
    <p:sldId id="1189" r:id="rId69"/>
    <p:sldId id="1190" r:id="rId70"/>
    <p:sldId id="1191" r:id="rId71"/>
    <p:sldId id="1192" r:id="rId72"/>
    <p:sldId id="1152" r:id="rId73"/>
    <p:sldId id="1153" r:id="rId74"/>
    <p:sldId id="1159" r:id="rId75"/>
    <p:sldId id="935" r:id="rId76"/>
  </p:sldIdLst>
  <p:sldSz cx="12192000" cy="6858000"/>
  <p:notesSz cx="6858000" cy="9144000"/>
  <p:custDataLst>
    <p:tags r:id="rId8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48"/>
            <p14:sldId id="1149"/>
            <p14:sldId id="979"/>
            <p14:sldId id="1150"/>
            <p14:sldId id="1151"/>
            <p14:sldId id="1193"/>
            <p14:sldId id="1182"/>
            <p14:sldId id="1183"/>
            <p14:sldId id="1184"/>
            <p14:sldId id="1185"/>
            <p14:sldId id="1186"/>
            <p14:sldId id="1187"/>
            <p14:sldId id="1188"/>
            <p14:sldId id="1189"/>
            <p14:sldId id="1190"/>
            <p14:sldId id="1191"/>
            <p14:sldId id="1192"/>
            <p14:sldId id="1152"/>
            <p14:sldId id="1153"/>
            <p14:sldId id="1159"/>
            <p14:sldId id="935"/>
          </p14:sldIdLst>
        </p14:section>
      </p14:sectionLst>
    </p:ext>
    <p:ext uri="{EFAFB233-063F-42B5-8137-9DF3F51BA10A}">
      <p15:sldGuideLst xmlns:p15="http://schemas.microsoft.com/office/powerpoint/2012/main">
        <p15:guide id="1" orient="horz" pos="2097" userDrawn="1">
          <p15:clr>
            <a:srgbClr val="A4A3A4"/>
          </p15:clr>
        </p15:guide>
        <p15:guide id="2" pos="662" userDrawn="1">
          <p15:clr>
            <a:srgbClr val="A4A3A4"/>
          </p15:clr>
        </p15:guide>
        <p15:guide id="3" pos="7086" userDrawn="1">
          <p15:clr>
            <a:srgbClr val="A4A3A4"/>
          </p15:clr>
        </p15:guide>
        <p15:guide id="4" pos="377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662"/>
        <p:guide pos="7086"/>
        <p:guide pos="377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85.xml"/><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70.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slide" Target="slide58.xml"/><Relationship Id="rId25" Type="http://schemas.openxmlformats.org/officeDocument/2006/relationships/slide" Target="slide55.xml"/><Relationship Id="rId24" Type="http://schemas.openxmlformats.org/officeDocument/2006/relationships/slide" Target="slide53.xml"/><Relationship Id="rId23" Type="http://schemas.openxmlformats.org/officeDocument/2006/relationships/slide" Target="slide29.xml"/><Relationship Id="rId22" Type="http://schemas.openxmlformats.org/officeDocument/2006/relationships/slide" Target="slide48.xml"/><Relationship Id="rId21" Type="http://schemas.openxmlformats.org/officeDocument/2006/relationships/tags" Target="../tags/tag18.xml"/><Relationship Id="rId20" Type="http://schemas.openxmlformats.org/officeDocument/2006/relationships/slide" Target="slide22.xml"/><Relationship Id="rId2" Type="http://schemas.openxmlformats.org/officeDocument/2006/relationships/tags" Target="../tags/tag4.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xml"/><Relationship Id="rId7" Type="http://schemas.openxmlformats.org/officeDocument/2006/relationships/slide" Target="slide45.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openxmlformats.org/officeDocument/2006/relationships/slideLayout" Target="../slideLayouts/slideLayout7.xml"/><Relationship Id="rId10" Type="http://schemas.openxmlformats.org/officeDocument/2006/relationships/tags" Target="../tags/tag29.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5" Type="http://schemas.openxmlformats.org/officeDocument/2006/relationships/slideLayout" Target="../slideLayouts/slideLayout7.xml"/><Relationship Id="rId24" Type="http://schemas.openxmlformats.org/officeDocument/2006/relationships/tags" Target="../tags/tag52.xml"/><Relationship Id="rId23" Type="http://schemas.openxmlformats.org/officeDocument/2006/relationships/slide" Target="slide44.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57.xml"/><Relationship Id="rId6" Type="http://schemas.openxmlformats.org/officeDocument/2006/relationships/slide" Target="slide4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5" Type="http://schemas.openxmlformats.org/officeDocument/2006/relationships/slideLayout" Target="../slideLayouts/slideLayout7.xml"/><Relationship Id="rId24" Type="http://schemas.openxmlformats.org/officeDocument/2006/relationships/tags" Target="../tags/tag80.xml"/><Relationship Id="rId23" Type="http://schemas.openxmlformats.org/officeDocument/2006/relationships/slide" Target="slide46.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1.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tags" Target="../tags/tag8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12147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174730"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79" y="1012953"/>
            <a:ext cx="11657421"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If you can’t do the thing well, Mr. Wang will </a:t>
            </a:r>
            <a:r>
              <a:rPr lang="en-US" altLang="zh-CN" sz="2400" b="1" u="sng" dirty="0">
                <a:latin typeface="微软雅黑" panose="020B0503020204020204" pitchFamily="34" charset="-122"/>
                <a:ea typeface="微软雅黑" panose="020B0503020204020204" pitchFamily="34" charset="-122"/>
              </a:rPr>
              <a:t>take the place of</a:t>
            </a:r>
            <a:r>
              <a:rPr lang="en-US" altLang="zh-CN" sz="2400" b="1" dirty="0">
                <a:latin typeface="微软雅黑" panose="020B0503020204020204" pitchFamily="34" charset="-122"/>
                <a:ea typeface="微软雅黑" panose="020B0503020204020204" pitchFamily="34" charset="-122"/>
              </a:rPr>
              <a:t>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发生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举行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代替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帮助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要是你办事不得力，王先生就会找人取代你。</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am so happy to have a ticket for Lady </a:t>
            </a:r>
            <a:r>
              <a:rPr lang="en-US" altLang="zh-CN" sz="2400" b="1" dirty="0" err="1">
                <a:latin typeface="微软雅黑" panose="020B0503020204020204" pitchFamily="34" charset="-122"/>
                <a:ea typeface="微软雅黑" panose="020B0503020204020204" pitchFamily="34" charset="-122"/>
              </a:rPr>
              <a:t>Gaga’s</a:t>
            </a: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live</a:t>
            </a:r>
            <a:r>
              <a:rPr lang="en-US" altLang="zh-CN" sz="2400" b="1" dirty="0">
                <a:latin typeface="微软雅黑" panose="020B0503020204020204" pitchFamily="34" charset="-122"/>
                <a:ea typeface="微软雅黑" panose="020B0503020204020204" pitchFamily="34" charset="-122"/>
              </a:rPr>
              <a:t> concert.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生存的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现场的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活着的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居住的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我很高兴得到了一张Lady Gaga的现场演唱会门票。</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can </a:t>
            </a:r>
            <a:r>
              <a:rPr lang="en-US" altLang="zh-CN" sz="2400" b="1" u="sng" dirty="0">
                <a:latin typeface="微软雅黑" panose="020B0503020204020204" pitchFamily="34" charset="-122"/>
                <a:ea typeface="微软雅黑" panose="020B0503020204020204" pitchFamily="34" charset="-122"/>
              </a:rPr>
              <a:t>hardly</a:t>
            </a:r>
            <a:r>
              <a:rPr lang="en-US" altLang="zh-CN" sz="2400" b="1" dirty="0">
                <a:latin typeface="微软雅黑" panose="020B0503020204020204" pitchFamily="34" charset="-122"/>
                <a:ea typeface="微软雅黑" panose="020B0503020204020204" pitchFamily="34" charset="-122"/>
              </a:rPr>
              <a:t> move because he has been ill for a month.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努力地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艰难地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痛苦地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几乎不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解析：他病了一个月，因此几乎不能动身。</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693028"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After living in the hotel for five days, I decide to </a:t>
            </a:r>
            <a:r>
              <a:rPr lang="en-US" altLang="zh-CN" sz="2400" b="1" u="sng" dirty="0">
                <a:latin typeface="微软雅黑" panose="020B0503020204020204" pitchFamily="34" charset="-122"/>
                <a:ea typeface="微软雅黑" panose="020B0503020204020204" pitchFamily="34" charset="-122"/>
              </a:rPr>
              <a:t>check out</a:t>
            </a:r>
            <a:r>
              <a:rPr lang="en-US" altLang="zh-CN" sz="2400" b="1" dirty="0">
                <a:latin typeface="微软雅黑" panose="020B0503020204020204" pitchFamily="34" charset="-122"/>
                <a:ea typeface="微软雅黑" panose="020B0503020204020204" pitchFamily="34" charset="-122"/>
              </a:rPr>
              <a:t> at two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this afternoon.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登记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检查</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开支票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结账退房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我在这个酒店已待了五天，决定今天下午两点结账退房。</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Though your help doesn’t work, we thank you </a:t>
            </a:r>
            <a:r>
              <a:rPr lang="en-US" altLang="zh-CN" sz="2400" b="1" u="sng" dirty="0">
                <a:latin typeface="微软雅黑" panose="020B0503020204020204" pitchFamily="34" charset="-122"/>
                <a:ea typeface="微软雅黑" panose="020B0503020204020204" pitchFamily="34" charset="-122"/>
              </a:rPr>
              <a:t>all the same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仍然</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继续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一直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同时</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解析：虽然你没有帮上忙，但我们仍然感谢你。</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He is very </a:t>
            </a:r>
            <a:r>
              <a:rPr lang="en-US" altLang="zh-CN" sz="2400" b="1" u="sng" dirty="0">
                <a:latin typeface="微软雅黑" panose="020B0503020204020204" pitchFamily="34" charset="-122"/>
                <a:ea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rPr>
              <a:t> with his naughty daughter.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生气的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无理的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耐心的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担心的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解析：他对待顽皮的女儿很有耐心。</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a:t>
            </a:r>
            <a:r>
              <a:rPr lang="en-US" altLang="zh-CN" sz="2400" b="1" u="sng" dirty="0">
                <a:latin typeface="微软雅黑" panose="020B0503020204020204" pitchFamily="34" charset="-122"/>
                <a:ea typeface="微软雅黑" panose="020B0503020204020204" pitchFamily="34" charset="-122"/>
              </a:rPr>
              <a:t>happened to</a:t>
            </a:r>
            <a:r>
              <a:rPr lang="en-US" altLang="zh-CN" sz="2400" b="1" dirty="0">
                <a:latin typeface="微软雅黑" panose="020B0503020204020204" pitchFamily="34" charset="-122"/>
                <a:ea typeface="微软雅黑" panose="020B0503020204020204" pitchFamily="34" charset="-122"/>
              </a:rPr>
              <a:t> be out when you called.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碰巧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出现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发生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正要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7037" y="103438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解析：你打电话来的时候我碰巧出去了。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We always </a:t>
            </a:r>
            <a:r>
              <a:rPr lang="en-US" altLang="zh-CN" sz="2400" b="1" u="sng" dirty="0">
                <a:latin typeface="微软雅黑" panose="020B0503020204020204" pitchFamily="34" charset="-122"/>
                <a:ea typeface="微软雅黑" panose="020B0503020204020204" pitchFamily="34" charset="-122"/>
              </a:rPr>
              <a:t>get lost</a:t>
            </a:r>
            <a:r>
              <a:rPr lang="en-US" altLang="zh-CN" sz="2400" b="1" dirty="0">
                <a:latin typeface="微软雅黑" panose="020B0503020204020204" pitchFamily="34" charset="-122"/>
                <a:ea typeface="微软雅黑" panose="020B0503020204020204" pitchFamily="34" charset="-122"/>
              </a:rPr>
              <a:t> in London.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丢失东西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迷路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失去信心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晕倒</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解析：我们在伦敦老是迷路。</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1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1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1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0" action="ppaction://hlinksldjump"/>
            </p:cNvPr>
            <p:cNvSpPr txBox="1"/>
            <p:nvPr>
              <p:custDataLst>
                <p:tags r:id="rId2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2"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3"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24"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5"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6"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27"/>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Can you </a:t>
            </a:r>
            <a:r>
              <a:rPr lang="en-US" altLang="zh-CN" sz="2400" b="1" u="sng" dirty="0">
                <a:latin typeface="微软雅黑" panose="020B0503020204020204" pitchFamily="34" charset="-122"/>
                <a:ea typeface="微软雅黑" panose="020B0503020204020204" pitchFamily="34" charset="-122"/>
              </a:rPr>
              <a:t>work out</a:t>
            </a:r>
            <a:r>
              <a:rPr lang="en-US" altLang="zh-CN" sz="2400" b="1" dirty="0">
                <a:latin typeface="微软雅黑" panose="020B0503020204020204" pitchFamily="34" charset="-122"/>
                <a:ea typeface="微软雅黑" panose="020B0503020204020204" pitchFamily="34" charset="-122"/>
              </a:rPr>
              <a:t> this math problem for 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计算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猜测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修改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测试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解析：你可以帮我算出这道数学题吗？</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This new building was </a:t>
            </a:r>
            <a:r>
              <a:rPr lang="en-US" altLang="zh-CN" sz="2400" b="1" u="sng" dirty="0">
                <a:latin typeface="微软雅黑" panose="020B0503020204020204" pitchFamily="34" charset="-122"/>
                <a:ea typeface="微软雅黑" panose="020B0503020204020204" pitchFamily="34" charset="-122"/>
              </a:rPr>
              <a:t>put up</a:t>
            </a:r>
            <a:r>
              <a:rPr lang="en-US" altLang="zh-CN" sz="2400" b="1" dirty="0">
                <a:latin typeface="微软雅黑" panose="020B0503020204020204" pitchFamily="34" charset="-122"/>
                <a:ea typeface="微软雅黑" panose="020B0503020204020204" pitchFamily="34" charset="-122"/>
              </a:rPr>
              <a:t> not long ago.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拆除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改建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装修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建造</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解析：这栋新楼是不久前建起来的。</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538842"/>
            <a:ext cx="11571507"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Many people go to school for an education.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learn languages, history, geography, physics, chemistry and </a:t>
            </a:r>
            <a:r>
              <a:rPr lang="en-US" altLang="zh-CN" sz="2400" dirty="0" err="1">
                <a:latin typeface="Times New Roman" panose="02020603050405020304" pitchFamily="18" charset="0"/>
                <a:cs typeface="Times New Roman" panose="02020603050405020304" pitchFamily="18" charset="0"/>
              </a:rPr>
              <a:t>maths</a:t>
            </a:r>
            <a:r>
              <a:rPr lang="en-US" altLang="zh-CN" sz="2400" dirty="0">
                <a:latin typeface="Times New Roman" panose="02020603050405020304" pitchFamily="18" charset="0"/>
                <a:cs typeface="Times New Roman" panose="02020603050405020304" pitchFamily="18" charset="0"/>
              </a:rPr>
              <a:t>. Others go to school to learn a skill so that they can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a living. School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is very important and useful. Yet no one can learn everything from school. A teacher, no matter how much he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can not teach his students everything they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to know. </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28031" y="3894045"/>
            <a:ext cx="994946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Students 		B. They	C. We 		D. People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make 		B. do 		C. have 	D. get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education 		B. degree 	C. lesson 	D. task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teaches 		B. knows 	C. learns 	D. </a:t>
            </a:r>
            <a:r>
              <a:rPr lang="en-US" altLang="zh-CN" sz="2400" dirty="0" err="1">
                <a:latin typeface="Times New Roman" panose="02020603050405020304" pitchFamily="18" charset="0"/>
                <a:cs typeface="Times New Roman" panose="02020603050405020304" pitchFamily="18" charset="0"/>
              </a:rPr>
              <a:t>practises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manage 		B. expect 	C. fail 		D. want</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602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根据上文可知，They代many people。故选B。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固定短语：make a living意为“谋生”。故选A。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【解析】	根据上文可知，文章谈及学校教育，故选A。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此处意为“教师懂得的知识”。故选B。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此处意为“学生想要学的”。故选D。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65263" y="273064"/>
            <a:ext cx="9589414"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 teacher’s job is to show his students how to read and how to </a:t>
            </a:r>
            <a:r>
              <a:rPr lang="en-US" altLang="zh-CN" sz="2400" u="sng" dirty="0">
                <a:latin typeface="Times New Roman" panose="02020603050405020304" pitchFamily="18" charset="0"/>
                <a:cs typeface="Times New Roman" panose="02020603050405020304" pitchFamily="18" charset="0"/>
              </a:rPr>
              <a:t>21 </a:t>
            </a:r>
            <a:r>
              <a:rPr lang="en-US" altLang="zh-CN" sz="2400" dirty="0">
                <a:latin typeface="Times New Roman" panose="02020603050405020304" pitchFamily="18" charset="0"/>
                <a:cs typeface="Times New Roman" panose="02020603050405020304" pitchFamily="18" charset="0"/>
              </a:rPr>
              <a:t>. So much more is to be learned</a:t>
            </a:r>
            <a:r>
              <a:rPr lang="en-US" altLang="zh-CN" sz="2400" u="sng" dirty="0">
                <a:latin typeface="Times New Roman" panose="02020603050405020304" pitchFamily="18" charset="0"/>
                <a:cs typeface="Times New Roman" panose="02020603050405020304" pitchFamily="18" charset="0"/>
              </a:rPr>
              <a:t> 22 </a:t>
            </a:r>
            <a:r>
              <a:rPr lang="en-US" altLang="zh-CN" sz="2400" dirty="0">
                <a:latin typeface="Times New Roman" panose="02020603050405020304" pitchFamily="18" charset="0"/>
                <a:cs typeface="Times New Roman" panose="02020603050405020304" pitchFamily="18" charset="0"/>
              </a:rPr>
              <a:t>school by the students themselves.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 is always more important to know how to study by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than to memorize (</a:t>
            </a:r>
            <a:r>
              <a:rPr lang="zh-CN" altLang="en-US" sz="2400" dirty="0">
                <a:latin typeface="Times New Roman" panose="02020603050405020304" pitchFamily="18" charset="0"/>
                <a:cs typeface="Times New Roman" panose="02020603050405020304" pitchFamily="18" charset="0"/>
              </a:rPr>
              <a:t>熟记</a:t>
            </a:r>
            <a:r>
              <a:rPr lang="en-US" altLang="zh-CN" sz="2400" dirty="0">
                <a:latin typeface="Times New Roman" panose="02020603050405020304" pitchFamily="18" charset="0"/>
                <a:cs typeface="Times New Roman" panose="02020603050405020304" pitchFamily="18" charset="0"/>
              </a:rPr>
              <a:t>) some facts or formula (</a:t>
            </a:r>
            <a:r>
              <a:rPr lang="zh-CN" altLang="en-US" sz="2400" dirty="0">
                <a:latin typeface="Times New Roman" panose="02020603050405020304" pitchFamily="18" charset="0"/>
                <a:cs typeface="Times New Roman" panose="02020603050405020304" pitchFamily="18" charset="0"/>
              </a:rPr>
              <a:t>公式</a:t>
            </a:r>
            <a:r>
              <a:rPr lang="en-US" altLang="zh-CN" sz="2400" dirty="0">
                <a:latin typeface="Times New Roman" panose="02020603050405020304" pitchFamily="18" charset="0"/>
                <a:cs typeface="Times New Roman" panose="02020603050405020304" pitchFamily="18" charset="0"/>
              </a:rPr>
              <a:t>). It is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quite easy to learn a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fact in history or a formula in mathematics.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9635" y="3227936"/>
            <a:ext cx="892835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study 	B. play 	C. think 	D. work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from 	B. in 		C. within 	D. outside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heart 	B. students 	C. us 		D. oneself</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not 	B. actually 	C. seldom 	D. known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real 	B. true 		C. certain 	D. great</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根据常识，教师的工作就是教会学生如何阅读，如何思考。故选C。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根据句意“很多知识都是学生通过课外学习获取的”。故选D。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by oneself意为“依靠自己”。故选D。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根据句意“事实上，学习历史事实或数学公式是相当简单的”。故选B。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此处意为“某个”。故选C。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0" y="441988"/>
            <a:ext cx="1063656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But it is very difficult to use a formula in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out a </a:t>
            </a:r>
            <a:r>
              <a:rPr lang="en-US" altLang="zh-CN" sz="2400" dirty="0" err="1">
                <a:latin typeface="Times New Roman" panose="02020603050405020304" pitchFamily="18" charset="0"/>
                <a:cs typeface="Times New Roman" panose="02020603050405020304" pitchFamily="18" charset="0"/>
              </a:rPr>
              <a:t>maths</a:t>
            </a:r>
            <a:r>
              <a:rPr lang="en-US" altLang="zh-CN" sz="2400" dirty="0">
                <a:latin typeface="Times New Roman" panose="02020603050405020304" pitchFamily="18" charset="0"/>
                <a:cs typeface="Times New Roman" panose="02020603050405020304" pitchFamily="18" charset="0"/>
              </a:rPr>
              <a:t> problem. Great scientists, such as Einstein, Newton and Galileo, didn’t learn many things from school. But they were all so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that they invented so many things for mankind.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for their success is that they knew how to study. They read books that were not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at school. They worked hard all their lives, wasting not a single moment. They would ask many questions as they read and they did thousands of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432298" y="3169568"/>
            <a:ext cx="1085990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26. A. setting 	    B. working 		C. making 		D. doing</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27. A. famous 	    B. popular 		C. successful 		D. modest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28. A. reason 	    B. experiment 	C. result 		D. way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29. A. kept 	    B. showed 		C. expressed 		D. taught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30. A. duties 	    B. jobs 		C. experiments 	D. records</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固定短语：work out意为“算出，解决”。故选B。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根据上文可知，那些伟大的科学家都很成功。故选C。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	根据句意“他们成功的原因”。故选A。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根据句意可知“他们读的书并不是学校教的”。故选D。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根据历史事实，那些伟大的科学家曾经“做了大量的实验”。故选C。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Mr. Howe was going to fail in the business. Mr. Johnson, his friend was more worried than the businessman himself. He has lent ten thousand dollars to Mr. Howe six months before. Of course he wished Mr. Howe to be successful in order that the businessman could pay his debts. Mr. Johnson didn’t expect anybody could help the poor businessman and didn’t expect several people made Mr. Howe pay them his debts. When the poor businessman had to go to ask him for some advice, Mr. Johnson thought for a while and found a way. He said to his friend. “I can teach you how to deal with the creditors (</a:t>
            </a:r>
            <a:r>
              <a:rPr lang="zh-CN" altLang="en-US" sz="2400" dirty="0">
                <a:latin typeface="Times New Roman" panose="02020603050405020304" pitchFamily="18" charset="0"/>
                <a:cs typeface="Times New Roman" panose="02020603050405020304" pitchFamily="18" charset="0"/>
              </a:rPr>
              <a:t>债主</a:t>
            </a:r>
            <a:r>
              <a:rPr lang="en-US" altLang="zh-CN" sz="2400" dirty="0">
                <a:latin typeface="Times New Roman" panose="02020603050405020304" pitchFamily="18" charset="0"/>
                <a:cs typeface="Times New Roman" panose="02020603050405020304" pitchFamily="18" charset="0"/>
              </a:rPr>
              <a:t>). But you ought to promise you’ll pay me your debt.”</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Ⅳ. </a:t>
            </a:r>
            <a:r>
              <a:rPr lang="zh-CN" altLang="en-US" sz="2800" dirty="0">
                <a:latin typeface="方正粗黑宋简体" panose="02000000000000000000" pitchFamily="2" charset="-122"/>
                <a:ea typeface="方正粗黑宋简体" panose="02000000000000000000" pitchFamily="2" charset="-122"/>
              </a:rPr>
              <a:t>阅读理解（</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25 mins】</a:t>
            </a:r>
            <a:endParaRPr lang="zh-CN" altLang="en-US"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 promise,” said Mr. Howe.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“It’s certain that they’ll take you before the judge,” said Mr. Johnson. “No matter what the judge asks you, you’ll say only ‘Oh?’”</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Mr. Howe did as his friend advised him to. He didn’t say anything but “Oh?” in court (</a:t>
            </a:r>
            <a:r>
              <a:rPr lang="zh-CN" altLang="en-US" sz="2400" dirty="0">
                <a:latin typeface="Times New Roman" panose="02020603050405020304" pitchFamily="18" charset="0"/>
                <a:cs typeface="Times New Roman" panose="02020603050405020304" pitchFamily="18" charset="0"/>
              </a:rPr>
              <a:t>法院</a:t>
            </a:r>
            <a:r>
              <a:rPr lang="en-US" altLang="zh-CN" sz="2400" dirty="0">
                <a:latin typeface="Times New Roman" panose="02020603050405020304" pitchFamily="18" charset="0"/>
                <a:cs typeface="Times New Roman" panose="02020603050405020304" pitchFamily="18" charset="0"/>
              </a:rPr>
              <a:t>). The judge lost his patience and said angrily. “Only fools can have lent money to such a fool!” And then he drove the man out of court. These two friends were both happy.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“Now pay me your debt, my friend!”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“Oh?”</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404" y="962356"/>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We can learn from the story that Mr. Howe was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 lucky businessman 		B. an unlucky businessman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an honest businessman 	D. a poor creditor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273655" y="8781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事实判断题。根据首句“Mr. Howe was going to fail in the business”以及首段内容，可知Mr. </a:t>
            </a:r>
            <a:r>
              <a:rPr sz="2400" dirty="0" err="1">
                <a:latin typeface="微软雅黑" panose="020B0503020204020204" pitchFamily="34" charset="-122"/>
                <a:ea typeface="微软雅黑" panose="020B0503020204020204" pitchFamily="34" charset="-122"/>
              </a:rPr>
              <a:t>Howe做生意并不顺利，背负了很多债务，且从下文可知，他因欠债而上法庭，说明他是一个倒霉的生意人。故选B</a:t>
            </a:r>
            <a:r>
              <a:rPr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Mr. Jackson was afraid his friend would __________. </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not return the 10,000 dollars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be taken before the judge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succeed in his business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become a fool</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97541"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细节理解题。根据首段可知Mr. Johnson借给了Mr. Howe一笔钱，且希</a:t>
            </a:r>
            <a:endParaRPr sz="2400" dirty="0">
              <a:latin typeface="微软雅黑" panose="020B0503020204020204" pitchFamily="34" charset="-122"/>
              <a:ea typeface="微软雅黑" panose="020B0503020204020204" pitchFamily="34" charset="-122"/>
            </a:endParaRPr>
          </a:p>
          <a:p>
            <a:pPr algn="just"/>
            <a:r>
              <a:rPr sz="2400" dirty="0">
                <a:latin typeface="微软雅黑" panose="020B0503020204020204" pitchFamily="34" charset="-122"/>
                <a:ea typeface="微软雅黑" panose="020B0503020204020204" pitchFamily="34" charset="-122"/>
              </a:rPr>
              <a:t>望他能还债。另外，Mr. Howe问及Mr. Johnson怎样应对债主时，Mr. Johnson答应教他怎么做，同时要求他承诺还欠他的钱。由此说明Mr. Johnson害怕Mr. Howe不能还钱。故选A。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21726" y="679020"/>
            <a:ext cx="11260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Mr. Jackson taught Mr. Howe to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play a joke on the creditors 	B. have a joke with the judge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pretend to be a fool 			D. give excuses to the judge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369487" y="5187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细节理解题。根据第三段最后一句可知，Mr. Johnson建议Mr. Howe无论法官问什么，只要回答他“哦”，由此可见他建议Mr. Howe装傻。故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The judge drove Mr. Howe out of court because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he thought the creditors were all fools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he didn’t believe the man was a creditor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he had not enough time to talk with a foolish man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he thought the man was a fool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247752" y="755587"/>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细节理解题。根据第四段可知，法官因为Mr. Howe的回答非常恼火，认为他是一个傻子，因此把他赶出去。故选D。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We can infer from the story that __________.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Mr. Howe failed to fool the judge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Mr. Johnson’s advice didn’t work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Mr. Johnson ate his own bitter fruit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as he promised, Mr. Howe paid his friend his debt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161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961914"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推理判断题。故事结尾提到，当Mr. Johnson向Mr. Howe提出还钱时，</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Mr. Howe回答他“哦”，再次装傻。由此可见Mr. Johnson自食其果，故选C。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fiddler crab (</a:t>
            </a:r>
            <a:r>
              <a:rPr lang="zh-CN" altLang="en-US" sz="2400" dirty="0">
                <a:latin typeface="Times New Roman" panose="02020603050405020304" pitchFamily="18" charset="0"/>
                <a:cs typeface="Times New Roman" panose="02020603050405020304" pitchFamily="18" charset="0"/>
              </a:rPr>
              <a:t>蟹</a:t>
            </a:r>
            <a:r>
              <a:rPr lang="en-US" altLang="zh-CN" sz="2400" dirty="0">
                <a:latin typeface="Times New Roman" panose="02020603050405020304" pitchFamily="18" charset="0"/>
                <a:cs typeface="Times New Roman" panose="02020603050405020304" pitchFamily="18" charset="0"/>
              </a:rPr>
              <a:t>) is a living clock. It indicates (</a:t>
            </a:r>
            <a:r>
              <a:rPr lang="zh-CN" altLang="en-US" sz="2400" dirty="0">
                <a:latin typeface="Times New Roman" panose="02020603050405020304" pitchFamily="18" charset="0"/>
                <a:cs typeface="Times New Roman" panose="02020603050405020304" pitchFamily="18" charset="0"/>
              </a:rPr>
              <a:t>显示</a:t>
            </a:r>
            <a:r>
              <a:rPr lang="en-US" altLang="zh-CN" sz="2400" dirty="0">
                <a:latin typeface="Times New Roman" panose="02020603050405020304" pitchFamily="18" charset="0"/>
                <a:cs typeface="Times New Roman" panose="02020603050405020304" pitchFamily="18" charset="0"/>
              </a:rPr>
              <a:t>) the time of day by the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of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its skin, which is dark by day and pale by night. The crab’s changing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follows a regular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twenty-four hour plan that exactly matches the daily rhythm (</a:t>
            </a:r>
            <a:r>
              <a:rPr lang="zh-CN" altLang="en-US" sz="2400" dirty="0">
                <a:latin typeface="Times New Roman" panose="02020603050405020304" pitchFamily="18" charset="0"/>
                <a:cs typeface="Times New Roman" panose="02020603050405020304" pitchFamily="18" charset="0"/>
              </a:rPr>
              <a:t>节奏</a:t>
            </a:r>
            <a:r>
              <a:rPr lang="en-US" altLang="zh-CN" sz="2400" dirty="0">
                <a:latin typeface="Times New Roman" panose="02020603050405020304" pitchFamily="18" charset="0"/>
                <a:cs typeface="Times New Roman" panose="02020603050405020304" pitchFamily="18" charset="0"/>
              </a:rPr>
              <a:t>) of the sun.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Does the crab actually keep time, or does its skin simply answer to the sun’s rays, changing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according to the amount of light strikes it? To find out, biologists kept crabs in a dark room for two months. Even without daylight, the crab’s skin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continued to change exactly on time.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This characteristic (</a:t>
            </a:r>
            <a:r>
              <a:rPr lang="zh-CN" altLang="en-US" sz="2400" dirty="0">
                <a:latin typeface="Times New Roman" panose="02020603050405020304" pitchFamily="18" charset="0"/>
                <a:cs typeface="Times New Roman" panose="02020603050405020304" pitchFamily="18" charset="0"/>
              </a:rPr>
              <a:t>特性</a:t>
            </a:r>
            <a:r>
              <a:rPr lang="en-US" altLang="zh-CN" sz="2400" dirty="0">
                <a:latin typeface="Times New Roman" panose="02020603050405020304" pitchFamily="18" charset="0"/>
                <a:cs typeface="Times New Roman" panose="02020603050405020304" pitchFamily="18" charset="0"/>
              </a:rPr>
              <a:t>) probably developed gradually in answer to the daily rising and setting of the sun, to help protect the crab from sunlight and enemies. After millions of years it has become completely regulated (</a:t>
            </a:r>
            <a:r>
              <a:rPr lang="zh-CN" altLang="en-US" sz="2400" dirty="0">
                <a:latin typeface="Times New Roman" panose="02020603050405020304" pitchFamily="18" charset="0"/>
                <a:cs typeface="Times New Roman" panose="02020603050405020304" pitchFamily="18" charset="0"/>
              </a:rPr>
              <a:t>受控制</a:t>
            </a:r>
            <a:r>
              <a:rPr lang="en-US" altLang="zh-CN" sz="2400" dirty="0">
                <a:latin typeface="Times New Roman" panose="02020603050405020304" pitchFamily="18" charset="0"/>
                <a:cs typeface="Times New Roman" panose="02020603050405020304" pitchFamily="18" charset="0"/>
              </a:rPr>
              <a:t>) inside the living body of the crab.</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193899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biologists noticed that once each day the </a:t>
            </a:r>
            <a:r>
              <a:rPr lang="en-US" altLang="zh-CN" sz="2400" dirty="0" err="1">
                <a:latin typeface="Times New Roman" panose="02020603050405020304" pitchFamily="18" charset="0"/>
                <a:cs typeface="Times New Roman" panose="02020603050405020304" pitchFamily="18" charset="0"/>
              </a:rPr>
              <a:t>colour</a:t>
            </a:r>
            <a:r>
              <a:rPr lang="en-US" altLang="zh-CN" sz="2400" dirty="0">
                <a:latin typeface="Times New Roman" panose="02020603050405020304" pitchFamily="18" charset="0"/>
                <a:cs typeface="Times New Roman" panose="02020603050405020304" pitchFamily="18" charset="0"/>
              </a:rPr>
              <a:t> of the fiddler crab is especially dark, and that each day this happens fifty minutes later than on the day before. From this they discovered that each crab follows not only the rhythm of the sun but also that of the tides (</a:t>
            </a:r>
            <a:r>
              <a:rPr lang="zh-CN" altLang="en-US" sz="2400" dirty="0">
                <a:latin typeface="Times New Roman" panose="02020603050405020304" pitchFamily="18" charset="0"/>
                <a:cs typeface="Times New Roman" panose="02020603050405020304" pitchFamily="18" charset="0"/>
              </a:rPr>
              <a:t>潮汐</a:t>
            </a:r>
            <a:r>
              <a:rPr lang="en-US" altLang="zh-CN" sz="2400" dirty="0">
                <a:latin typeface="Times New Roman" panose="02020603050405020304" pitchFamily="18" charset="0"/>
                <a:cs typeface="Times New Roman" panose="02020603050405020304" pitchFamily="18" charset="0"/>
              </a:rPr>
              <a:t>). The crab’s period of greatest darkening is exactly the time of low tide on the beach where it was caught!</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686283"/>
            <a:ext cx="1107011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fiddler crab is like a clock because it changes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in a regular 24-hour rhythm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in answer to the sun’s rays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at low tide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every fifty minutes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576094" y="6862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细节理解题。根据首段最后一句可知，蟹的颜色会随着一天24小时时间</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的变化而发生变化，故选A。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19503" y="733436"/>
            <a:ext cx="1155299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crab’s changing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__________.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tells the crab what time it is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protects the crab from the sunlight and enemies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keeps the crab warm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is of no real use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745247" y="7334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解析：细节理解题。根据第三段第一句可知，蟹身体颜色变化的特性是由于日</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出日落逐渐形成的，也为了防御敌人。故选B。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34458" y="803669"/>
            <a:ext cx="1145754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When the fiddler crabs were kept in the dark, they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did not change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more quickly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more slowly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changed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 on the same timetable</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89979" y="84724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90708" y="4287203"/>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细节理解题。根据第二段最后一句可知，蟹虽然被关在暗室里，但颜色依然在变化。故选D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9600" y="638085"/>
            <a:ext cx="1130147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The crab’s </a:t>
            </a:r>
            <a:r>
              <a:rPr lang="en-US" altLang="zh-CN" sz="2400" b="1" dirty="0" err="1">
                <a:latin typeface="微软雅黑" panose="020B0503020204020204" pitchFamily="34" charset="-122"/>
                <a:ea typeface="微软雅黑" panose="020B0503020204020204" pitchFamily="34" charset="-122"/>
              </a:rPr>
              <a:t>colour</a:t>
            </a:r>
            <a:r>
              <a:rPr lang="en-US" altLang="zh-CN" sz="2400" b="1" dirty="0">
                <a:latin typeface="微软雅黑" panose="020B0503020204020204" pitchFamily="34" charset="-122"/>
                <a:ea typeface="微软雅黑" panose="020B0503020204020204" pitchFamily="34" charset="-122"/>
              </a:rPr>
              <a:t>-changing ability was probably developed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in the process of evolution (</a:t>
            </a:r>
            <a:r>
              <a:rPr lang="zh-CN" altLang="en-US" sz="2400" b="1" dirty="0">
                <a:latin typeface="微软雅黑" panose="020B0503020204020204" pitchFamily="34" charset="-122"/>
                <a:ea typeface="微软雅黑" panose="020B0503020204020204" pitchFamily="34" charset="-122"/>
              </a:rPr>
              <a:t>进化</a:t>
            </a:r>
            <a:r>
              <a:rPr lang="en-US" altLang="zh-CN" sz="2400" b="1" dirty="0">
                <a:latin typeface="微软雅黑" panose="020B0503020204020204" pitchFamily="34" charset="-122"/>
                <a:ea typeface="微软雅黑" panose="020B0503020204020204" pitchFamily="34" charset="-122"/>
              </a:rPr>
              <a:t>) 	B. over millions of years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by the work of biologists 			D. both A and B</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57619" y="1041917"/>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解析：细节理解题。根据第三段最后一句可知，蟹身体颜色变化的特性是经过</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数百万年进化而成的，故选D。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894902" y="850966"/>
            <a:ext cx="99261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best title for this passage would be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Sun and the Tides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Discoveries in Biology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 Living Clock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 Scientific Study</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解析：主旨大意题。文章主要讲述了蟹身体颜色变化的规律和原因，说明了蟹</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就像一个活闹钟。故选C。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Life comes in a package.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Life is a learning process. Experiences in life teach us new lessons and make us a better person. With each passing day we learn to deal with various situations.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Love makes you feel wanted. Without love a person could become cruel. In the early stage of our life, our parents are the ones who show us with love and care. They teach us about what is right and wrong, good and bad.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It is only after marriage and having children that a person understands others’ feelings.</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746760" y="4345305"/>
            <a:ext cx="10777220" cy="1938992"/>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Love plays a main role in our life.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Failure is the path to success.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This package includes happiness and sadness, failure and success, hope and despair.</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Tomorrow is unknown, for it could either be bright or dark.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E. But we don’t always care about it.</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4914265" y="111178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1707515" y="21982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7579424" y="4452413"/>
            <a:ext cx="1158340" cy="646232"/>
          </a:xfrm>
          <a:prstGeom prst="rect">
            <a:avLst/>
          </a:prstGeom>
        </p:spPr>
      </p:pic>
      <p:sp>
        <p:nvSpPr>
          <p:cNvPr id="11" name="文本框 10"/>
          <p:cNvSpPr txBox="1"/>
          <p:nvPr>
            <p:custDataLst>
              <p:tags r:id="rId10"/>
            </p:custDataLst>
          </p:nvPr>
        </p:nvSpPr>
        <p:spPr>
          <a:xfrm>
            <a:off x="10057765" y="297931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文章结构题。根据上文“生活是个包裹”与C项“This package includes happiness and sadness, failure and success, hope and despair（这个包裹里面有幸福和悲伤，失败和成功，希望和失望）”形成了前后呼应，故选C。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文章主旨题。根据下文“爱让你感觉被需要”可以看出，选项需要的是跟爱有关的句子，而A项“Love plays a main role in our life（爱在我们的生活中起了主要作用）”符合语境，故选A。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文章结构题。根据下文“只有我们在结婚有了孩子之后，我们才能真正理解其他人的感情”可知，上下文形成条件关系，E项“But we don’t always care about it（但我们一直不在乎它）”符合语境，故选E。</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312420" y="334010"/>
            <a:ext cx="113671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Happiness can bring people a peaceful mind. No mind is happy without peace. Sadness is the cause of the death of a loved one or the failure. But all of these things will pass away.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It helps us to touch the sky, teaches us to survive and shows us a specific way. Success brings in money, pride and self-respect.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Hope is what keeps life going. Parents always hope their children will do well. Hope makes us dream. Hope builds in patience. Life doesn’t teach us to despair even in the darkest hour, because after every night there is a day.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Life doesn’t teach us to regret over yesterday, for it has passed and is out of our control.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So the only choice is to work hard today, so that we will enjoy a better tomorrow.</a:t>
            </a:r>
            <a:endParaRPr lang="en-US" altLang="zh-CN" sz="2400" dirty="0">
              <a:latin typeface="Times New Roman" panose="02020603050405020304" pitchFamily="18" charset="0"/>
              <a:cs typeface="Times New Roman" panose="02020603050405020304" pitchFamily="18" charset="0"/>
            </a:endParaRPr>
          </a:p>
        </p:txBody>
      </p:sp>
      <p:sp>
        <p:nvSpPr>
          <p:cNvPr id="2" name="文本框 1"/>
          <p:cNvSpPr txBox="1"/>
          <p:nvPr>
            <p:custDataLst>
              <p:tags r:id="rId3"/>
            </p:custDataLst>
          </p:nvPr>
        </p:nvSpPr>
        <p:spPr>
          <a:xfrm>
            <a:off x="746760" y="4345305"/>
            <a:ext cx="10777220" cy="1938992"/>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Love plays a main role in our life.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Failure is the path to success.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This package includes happiness and sadness, failure and success, hope and despair.</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Tomorrow is unknown, for it could either be bright or dark.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E. But we don’t always care about it.</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custDataLst>
              <p:tags r:id="rId4"/>
            </p:custDataLst>
          </p:nvPr>
        </p:nvSpPr>
        <p:spPr>
          <a:xfrm>
            <a:off x="1436370" y="10120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5"/>
            </p:custDataLst>
          </p:nvPr>
        </p:nvSpPr>
        <p:spPr>
          <a:xfrm>
            <a:off x="746760" y="32269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3" name="图片 12">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7772464" y="450765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文章结构题。根据后文“Success brings in money, pride and self-respect（成功带来金钱、荣誉和自尊）”与B项“Failure is the path to success（失败是通向成功的道路）”形成对比，故选B。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文章结构题。根据前文“Life doesn’t teach us not to</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regret over yesterday（生活教育我们不要为昨天而后悔）”与D项“Tomorrow is unknown, for it could either be bright or dark（明天是未知的，因为明天可能是明亮的，可能是黑暗的）”形成今昔对比，故选D。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746842" y="2138399"/>
            <a:ext cx="10683157"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Virginia Tech, a US college, there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(be) a special “graduate” at the graduation season. He is an eight-year-old therapy dog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(call) Moose. He is very lovely. He had helped thousands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students reduce stress at the school by the end of 2022. He has made a great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(contribute). When many students go to a new school, they always experience stress. Some of them can’t get </a:t>
            </a:r>
            <a:r>
              <a:rPr lang="en-US" altLang="zh-CN" sz="2400" u="sng" dirty="0">
                <a:latin typeface="Times New Roman" panose="02020603050405020304" pitchFamily="18" charset="0"/>
                <a:cs typeface="Times New Roman" panose="02020603050405020304" pitchFamily="18" charset="0"/>
              </a:rPr>
              <a:t>50__________</a:t>
            </a:r>
            <a:r>
              <a:rPr lang="en-US" altLang="zh-CN" sz="2400" dirty="0">
                <a:latin typeface="Times New Roman" panose="02020603050405020304" pitchFamily="18" charset="0"/>
                <a:cs typeface="Times New Roman" panose="02020603050405020304" pitchFamily="18" charset="0"/>
              </a:rPr>
              <a:t>(use) to college life and don’t know how to communicate with other students.</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Ⅴ. </a:t>
            </a:r>
            <a:r>
              <a:rPr lang="zh-CN" altLang="en-US" sz="2800" dirty="0">
                <a:latin typeface="方正粗黑宋简体" panose="02000000000000000000" pitchFamily="2" charset="-122"/>
                <a:ea typeface="方正粗黑宋简体" panose="02000000000000000000" pitchFamily="2" charset="-122"/>
              </a:rPr>
              <a:t>语法填空（</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6693535" y="2856230"/>
            <a:ext cx="8636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of</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203565" y="2480310"/>
            <a:ext cx="165036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called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437609" y="2138399"/>
            <a:ext cx="1375479"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is</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3" name="文本框 12"/>
          <p:cNvSpPr txBox="1"/>
          <p:nvPr/>
        </p:nvSpPr>
        <p:spPr>
          <a:xfrm>
            <a:off x="7226754" y="3226951"/>
            <a:ext cx="32742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contribution</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506470" y="4001770"/>
            <a:ext cx="10718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used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10590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—Excuse me, could you tell me how I can get to the Neil    	Hostel?</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—Sorry, I’m a stranger 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Thanks a lot 		B. That’s a pity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Thanks anyway 		D. I’m very sorry to hear it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34479" y="1889241"/>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解析：根据上下文可知这是关于问路的对话。由于对方也是新来的，所以没能</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指路。但出于礼貌，问路人仍应予以感谢。故选C。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【解析】本题考查动词的时态和主谓一致。根据分析句子结构解题法，从上下文</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可以判断出此处是一般现在时，且句子主语是单数。故填 is。</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【解析】本题考查非谓语动词。根据句意“他是一条叫做Moose的八岁的治疗犬”</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可知，此处需要用过去分词。故填 called。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【解析】本题考查固定搭配。根据分析句子结构解题法，此处是词组 thousands </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of。故填 of。</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【解析】本题考查动词和名词之间词性的转换。根据分析句子结构解题法，</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此处是词组 make a contribution。故填 contribution。</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【解析】本题考查固定搭配。根据上下文可以推断出此处是词组 get used to。故</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填 used。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49467" y="727088"/>
            <a:ext cx="11490593"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At Virginia Tech, they can turn to Moose. Students like to pat the dog and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talk to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(he). Moose is always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(friend) and patient. One student said, “When no one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(understand) me, Moose always does. He is the cleverest dog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I have ever seen.” On graduation day, Moose received </a:t>
            </a:r>
            <a:r>
              <a:rPr lang="en-US" altLang="zh-CN" sz="2400" u="sng" dirty="0">
                <a:latin typeface="Times New Roman" panose="02020603050405020304" pitchFamily="18" charset="0"/>
                <a:cs typeface="Times New Roman" panose="02020603050405020304" pitchFamily="18" charset="0"/>
              </a:rPr>
              <a:t>55________</a:t>
            </a:r>
            <a:r>
              <a:rPr lang="en-US" altLang="zh-CN" sz="2400" dirty="0">
                <a:latin typeface="Times New Roman" panose="02020603050405020304" pitchFamily="18" charset="0"/>
                <a:cs typeface="Times New Roman" panose="02020603050405020304" pitchFamily="18" charset="0"/>
              </a:rPr>
              <a:t>special degree. The school wanted to thank him for his service over the years. However, this “graduate” will stay on at the school. Moose will always be a friend of the students at Virginia Tech.</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3600023" y="1463058"/>
            <a:ext cx="250863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understands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5963891" y="1077319"/>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friendly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739265" y="1077595"/>
            <a:ext cx="106045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him</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3060521" y="1802761"/>
            <a:ext cx="1472206"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that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1001366" y="2185938"/>
            <a:ext cx="1601119"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【解析】本题考查代词。根据分析句子结构解题法，此处做 to 的宾语，需要宾</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格形式。故填 him。</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【解析】本题考查名词和形容词之间词性的转换。根据上下文可知，Moose</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总是友好的和有耐心的，此处需要形容词。故填 friendly。</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【解析】本题考查动词时态和主谓一致。根据分析句子结构解题法，本</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句为一般现在时，且主语为第三人称单数。故填 understands。</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【解析】本题考查定语从句关系词。根据分析句子结构解题法，定语从句修饰</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的关系词为最高级 the cleverest dog。故填 that。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【解析】本题考查冠词。根据分析句子结构解题法及句意可知，Moose收到一个特殊的学位。故填a。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126694" y="1267733"/>
            <a:ext cx="11938612" cy="4459041"/>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Bright light _____________________________________________________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对你的眼睛有害</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so don’t read in the sun.</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不管你说什么</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will not believe you.</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The hospital 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我爸爸工作的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is in the north of the city.</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We came back home 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我们一完成工作</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从山顶上看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the city looks more beautiful.</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619351" y="4706303"/>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Seen from the top of the mountain </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680224" y="3022956"/>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/in which my father works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9351" y="2445314"/>
            <a:ext cx="933863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No matter what / Whatever you said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680224" y="1379045"/>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is bad for / does harm to / is harmful to your eyes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547621" y="4076724"/>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soon as we finished the work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792620"/>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【写作内容】假设你是Lily，昨天（四月二日）你帮妈妈打扫屋子的时候，不幸从梯子上摔下来伤了腿，但伤得不重。医生让你在家里好好休息。因此，你向吴老师请假两天。</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【评分标准】格式正确，信息完整，语言规范，语篇连贯。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April 3rd</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Dear Miss Wu,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I’m sorry I can’t go to school today. I helped my mother clean the house yesterday. Unluckily, I fell off the ladder and hurt my leg, but I wasn’t badly hurt. The doctor asked me to stay in bed and have a good rest. So I ask for a leave of absence for two days. </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 sincerely,</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Lily</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TextBox 280"/>
          <p:cNvSpPr txBox="1"/>
          <p:nvPr>
            <p:custDataLst>
              <p:tags r:id="rId3"/>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190541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—I’m terribly sorry. I’ve broken your cup.</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 hope I can do something for it.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Don’t mention it 			B. Never mind</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Relax yourself 				D. Yes, please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577946" y="928652"/>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前面的人因为打破了杯子而道歉，说话人表达没关系。故选B。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4676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Since 1990 there have been two __________ in this school.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woman headmasters 	B. woman headmaster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women headmaster 		D. women headmasters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本题是对名词复数的考查。“女校长”的复数要把woman和headmaster同时变为复数形式，故选D。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1012952"/>
            <a:ext cx="1155669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Listen to me. I have __________ to tell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anything new 		B. something new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new something 	D. nothing new</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解析：本题是对不定代词的考查。形容词修饰不定代词时，不定代词放前面，</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形容词放在后面，故选B。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Older people __________ well.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looks after 			B. must look after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must be looked after 	D. looked after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解析：本题是对被动语态的考查。由题干可知，“老人要被好好照顾”，因此</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用must+be done的形式，故选C。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92800" y="942703"/>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Did the woman __________ Wu Ling ring me up this morning?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called	B. calls 	C. calling	 D. call</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解析：本题是对非谓语动词的考查。根据句意“那个叫做吴玲的女人”，由于</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名字是被别人叫的，因此使用过去分词，表被动，故选A。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lang="en-US" altLang="zh-CN" sz="2400" b="1" dirty="0">
                <a:latin typeface="微软雅黑" panose="020B0503020204020204" pitchFamily="34" charset="-122"/>
                <a:ea typeface="微软雅黑" panose="020B0503020204020204" pitchFamily="34" charset="-122"/>
                <a:sym typeface="+mn-ea"/>
              </a:rPr>
              <a:t>5. </a:t>
            </a:r>
            <a:r>
              <a:rPr lang="en-US" altLang="zh-CN" sz="2400" b="1" dirty="0">
                <a:latin typeface="微软雅黑" panose="020B0503020204020204" pitchFamily="34" charset="-122"/>
                <a:ea typeface="微软雅黑" panose="020B0503020204020204" pitchFamily="34" charset="-122"/>
              </a:rPr>
              <a:t>Did you have any trouble __________ the post office?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to have found 		B. with finding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to find 			D. in finding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11291"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本题是对动词短语的考查。have trouble in doing sth.，故选D。</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My brother studied at the high school __________ he joined the army.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since 	B. before 	C. when 	D. after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解析：本题是对连词的考查。根据句意“我的兄弟参军前在读高中”，故选B。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Toddy, feed the chicken,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does he 	B. do you 	C. will you	 D. will he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88898" y="93714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解析：本题是对反义疑问句的考查。陈述句部分为祈使句，反义疑问句通常用</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will you，故选C。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45722" y="1012952"/>
            <a:ext cx="11546278"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Only after school __________ home.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can we go 	B. we can go 	C. did we went 	D. we did go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14400"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本题是对倒装句的考查。only+短语放在句首，须部分倒装，故选A。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house __________ we live is not big.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in that	 B. which	 C. in which		 D. that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本题是对定语从句的考查。先行词是the house，在从句中充当宾语，而live是不及物动词，因此关系代词which前加上介词in，故选C。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3" y="984419"/>
            <a:ext cx="1129716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Please tell me __________ last year.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where does your sister work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B. where your sister worked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where your sister works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D. where did your sister work</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本题是对宾语从句的考查。从句必须使用陈述句语序，故排除A、D项，又因为last</a:t>
            </a:r>
            <a:r>
              <a:rPr sz="2400" dirty="0">
                <a:latin typeface="微软雅黑" panose="020B0503020204020204" pitchFamily="34" charset="-122"/>
                <a:ea typeface="微软雅黑" panose="020B0503020204020204" pitchFamily="34" charset="-122"/>
              </a:rPr>
              <a:t> year，谓语动词必须使用过去式，故选B。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535734" y="877254"/>
            <a:ext cx="1150570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—Please help yourself to the fruit.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—__________. It’s really very delicious.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—Have some more, please.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Sorry, I can’t help 			 B. No, I can’t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 don’t like fruit				 D. Thank you</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前面的人邀请吃水果，说话人表达感谢。故选D。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1277273"/>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确数、约数、</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oneself</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相关短语</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58966" y="3799830"/>
            <a:ext cx="11607572" cy="224536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She is a </a:t>
            </a:r>
            <a:r>
              <a:rPr lang="en-US" altLang="zh-CN" sz="2800" u="sng" dirty="0">
                <a:latin typeface="Times New Roman" panose="02020603050405020304" pitchFamily="18" charset="0"/>
                <a:cs typeface="Times New Roman" panose="02020603050405020304" pitchFamily="18" charset="0"/>
              </a:rPr>
              <a:t>five-year-old</a:t>
            </a:r>
            <a:r>
              <a:rPr lang="en-US" altLang="zh-CN" sz="2800" dirty="0">
                <a:latin typeface="Times New Roman" panose="02020603050405020304" pitchFamily="18" charset="0"/>
                <a:cs typeface="Times New Roman" panose="02020603050405020304" pitchFamily="18" charset="0"/>
              </a:rPr>
              <a:t> girl. (</a:t>
            </a:r>
            <a:r>
              <a:rPr lang="zh-CN" altLang="en-US" sz="2800" dirty="0">
                <a:latin typeface="Times New Roman" panose="02020603050405020304" pitchFamily="18" charset="0"/>
                <a:cs typeface="Times New Roman" panose="02020603050405020304" pitchFamily="18" charset="0"/>
              </a:rPr>
              <a:t>前置</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is a girl of </a:t>
            </a:r>
            <a:r>
              <a:rPr lang="en-US" altLang="zh-CN" sz="2800" u="sng" dirty="0">
                <a:latin typeface="Times New Roman" panose="02020603050405020304" pitchFamily="18" charset="0"/>
                <a:cs typeface="Times New Roman" panose="02020603050405020304" pitchFamily="18" charset="0"/>
              </a:rPr>
              <a:t>five years old</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后置</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teacher asked us to write _________________________________ (</a:t>
            </a:r>
            <a:r>
              <a:rPr lang="zh-CN" altLang="en-US" sz="2800" dirty="0">
                <a:latin typeface="Times New Roman" panose="02020603050405020304" pitchFamily="18" charset="0"/>
                <a:cs typeface="Times New Roman" panose="02020603050405020304" pitchFamily="18" charset="0"/>
              </a:rPr>
              <a:t>一篇</a:t>
            </a:r>
            <a:r>
              <a:rPr lang="en-US" altLang="zh-CN" sz="2800" dirty="0">
                <a:latin typeface="Times New Roman" panose="02020603050405020304" pitchFamily="18" charset="0"/>
                <a:cs typeface="Times New Roman" panose="02020603050405020304" pitchFamily="18" charset="0"/>
              </a:rPr>
              <a:t>5000</a:t>
            </a:r>
            <a:r>
              <a:rPr lang="zh-CN" altLang="en-US" sz="2800" dirty="0">
                <a:latin typeface="Times New Roman" panose="02020603050405020304" pitchFamily="18" charset="0"/>
                <a:cs typeface="Times New Roman" panose="02020603050405020304" pitchFamily="18" charset="0"/>
              </a:rPr>
              <a:t>字的作文</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This building is our library, which is _________________________ (300</a:t>
            </a:r>
            <a:r>
              <a:rPr lang="zh-CN" altLang="en-US" sz="2800" dirty="0">
                <a:latin typeface="Times New Roman" panose="02020603050405020304" pitchFamily="18" charset="0"/>
                <a:cs typeface="Times New Roman" panose="02020603050405020304" pitchFamily="18" charset="0"/>
              </a:rPr>
              <a:t>米高</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885691"/>
            <a:ext cx="11607572" cy="181588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200</a:t>
            </a:r>
            <a:r>
              <a:rPr lang="zh-CN" altLang="en-US" sz="2800" dirty="0">
                <a:latin typeface="Times New Roman" panose="02020603050405020304" pitchFamily="18" charset="0"/>
                <a:cs typeface="Times New Roman" panose="02020603050405020304" pitchFamily="18" charset="0"/>
              </a:rPr>
              <a:t>个学生 </a:t>
            </a:r>
            <a:r>
              <a:rPr lang="en-US" altLang="zh-CN" sz="2800" dirty="0">
                <a:latin typeface="Times New Roman" panose="02020603050405020304" pitchFamily="18" charset="0"/>
                <a:cs typeface="Times New Roman" panose="02020603050405020304" pitchFamily="18" charset="0"/>
              </a:rPr>
              <a:t>two hundred students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几百个学生 </a:t>
            </a:r>
            <a:r>
              <a:rPr lang="en-US" altLang="zh-CN" sz="2800" dirty="0">
                <a:latin typeface="Times New Roman" panose="02020603050405020304" pitchFamily="18" charset="0"/>
                <a:cs typeface="Times New Roman" panose="02020603050405020304" pitchFamily="18" charset="0"/>
              </a:rPr>
              <a:t>hundreds of students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3000</a:t>
            </a:r>
            <a:r>
              <a:rPr lang="zh-CN" altLang="en-US" sz="2800" dirty="0">
                <a:latin typeface="Times New Roman" panose="02020603050405020304" pitchFamily="18" charset="0"/>
                <a:cs typeface="Times New Roman" panose="02020603050405020304" pitchFamily="18" charset="0"/>
              </a:rPr>
              <a:t>个男生 </a:t>
            </a:r>
            <a:r>
              <a:rPr lang="en-US" altLang="zh-CN" sz="2800" dirty="0">
                <a:latin typeface="Times New Roman" panose="02020603050405020304" pitchFamily="18" charset="0"/>
                <a:cs typeface="Times New Roman" panose="02020603050405020304" pitchFamily="18" charset="0"/>
              </a:rPr>
              <a:t>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几千个男生 </a:t>
            </a:r>
            <a:r>
              <a:rPr lang="en-US" altLang="zh-CN" sz="2800" dirty="0">
                <a:latin typeface="Times New Roman" panose="02020603050405020304" pitchFamily="18" charset="0"/>
                <a:cs typeface="Times New Roman" panose="02020603050405020304" pitchFamily="18" charset="0"/>
              </a:rPr>
              <a:t>________________________</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58966" y="327589"/>
            <a:ext cx="7287391" cy="52197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一、确数与约数</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文本框 5"/>
          <p:cNvSpPr txBox="1"/>
          <p:nvPr/>
        </p:nvSpPr>
        <p:spPr>
          <a:xfrm>
            <a:off x="2436254" y="1661547"/>
            <a:ext cx="32628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thousand boys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380858" y="2109061"/>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thousands of boys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5401945" y="4661535"/>
            <a:ext cx="5832475"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five-thousand-word composition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864533" y="5461756"/>
            <a:ext cx="556546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hundred meters high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92214" y="3246378"/>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二、数词</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名词充当形容词，作定语</a:t>
            </a:r>
            <a:endParaRPr lang="zh-CN" altLang="en-US"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546214" y="1182231"/>
            <a:ext cx="8510703" cy="2246769"/>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enjoy oneself 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by oneself 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of oneself 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oneself understood ______________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oneself at home _________________</a:t>
            </a:r>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2879688" y="116134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玩得愉快</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546214" y="601962"/>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a:t>
            </a:r>
            <a:r>
              <a:rPr lang="en-US" altLang="zh-CN" sz="2800" dirty="0">
                <a:latin typeface="方正粗黑宋简体" panose="02000000000000000000" pitchFamily="2" charset="-122"/>
                <a:ea typeface="方正粗黑宋简体" panose="02000000000000000000" pitchFamily="2" charset="-122"/>
              </a:rPr>
              <a:t>oneself </a:t>
            </a:r>
            <a:r>
              <a:rPr lang="zh-CN" altLang="en-US" sz="2800" dirty="0">
                <a:latin typeface="方正粗黑宋简体" panose="02000000000000000000" pitchFamily="2" charset="-122"/>
                <a:ea typeface="方正粗黑宋简体" panose="02000000000000000000" pitchFamily="2" charset="-122"/>
              </a:rPr>
              <a:t>短语</a:t>
            </a:r>
            <a:endParaRPr lang="zh-CN" altLang="en-US" sz="2800" dirty="0">
              <a:latin typeface="方正粗黑宋简体" panose="02000000000000000000" pitchFamily="2" charset="-122"/>
              <a:ea typeface="方正粗黑宋简体" panose="02000000000000000000" pitchFamily="2" charset="-122"/>
            </a:endParaRPr>
          </a:p>
        </p:txBody>
      </p:sp>
      <p:sp>
        <p:nvSpPr>
          <p:cNvPr id="7" name="文本框 6"/>
          <p:cNvSpPr txBox="1"/>
          <p:nvPr/>
        </p:nvSpPr>
        <p:spPr>
          <a:xfrm>
            <a:off x="2664933" y="1659442"/>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独自地</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554568" y="209669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自动地</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4372789" y="2500762"/>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使自己被</a:t>
            </a:r>
            <a:r>
              <a:rPr lang="en-US" altLang="zh-CN" sz="2800" dirty="0">
                <a:solidFill>
                  <a:srgbClr val="C00000"/>
                </a:solidFill>
                <a:latin typeface="Times New Roman" panose="02020603050405020304" pitchFamily="18" charset="0"/>
                <a:cs typeface="Times New Roman" panose="02020603050405020304" pitchFamily="18" charset="0"/>
              </a:rPr>
              <a:t>……</a:t>
            </a:r>
            <a:r>
              <a:rPr lang="zh-CN" altLang="en-US" sz="2800" dirty="0">
                <a:solidFill>
                  <a:srgbClr val="C00000"/>
                </a:solidFill>
                <a:latin typeface="Times New Roman" panose="02020603050405020304" pitchFamily="18" charset="0"/>
                <a:cs typeface="Times New Roman" panose="02020603050405020304" pitchFamily="18" charset="0"/>
              </a:rPr>
              <a:t>理解</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165474" y="2938017"/>
            <a:ext cx="5045112" cy="523220"/>
          </a:xfrm>
          <a:prstGeom prst="rect">
            <a:avLst/>
          </a:prstGeom>
          <a:noFill/>
        </p:spPr>
        <p:txBody>
          <a:bodyPr wrap="square" rtlCol="0">
            <a:spAutoFit/>
          </a:bodyPr>
          <a:lstStyle/>
          <a:p>
            <a:r>
              <a:rPr lang="zh-CN" altLang="en-US" sz="2800" dirty="0">
                <a:solidFill>
                  <a:srgbClr val="C00000"/>
                </a:solidFill>
                <a:latin typeface="Times New Roman" panose="02020603050405020304" pitchFamily="18" charset="0"/>
                <a:cs typeface="Times New Roman" panose="02020603050405020304" pitchFamily="18" charset="0"/>
              </a:rPr>
              <a:t>不要客气</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1041762" cy="310769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—Excuse me, Madam. Do you mind if I smoke 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—Oh, I’m sorry. Then I’ll go somewhere else.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Well, yes, but actually, this is a non-smoking area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Of course not. This is a non-smoking area</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All right, it’s none of my business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No, I’m sorry. No one can smoke here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解析：前面的人问“您介意我在这儿吸烟吗”，从下文可知，说话人表示介</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意。故选A。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63312" y="828844"/>
            <a:ext cx="11655242" cy="353822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—Hello, may I speak to Tom?</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—Sorry, he is out.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—Oh, yes. Please tell him to meet his boss at the airport at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3∶00 this afternoon.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Would you tell me who you are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What is your plan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Do you want me to leave a message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Can you call again later</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4681123"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前面的人想找Tom听电话，可是Tom不在，所以说话人向对方提出留言</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的建议。故选C。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COMMONDATA" val="eyJoZGlkIjoiMjhjNGUxNWFjMjhlNDdjNWVkN2JmMzA2Y2JjZmYzMTUifQ=="/>
  <p:tag name="KSO_WPP_MARK_KEY" val="fe2f0a96-f061-40a4-8a6b-7d97ac43c84d"/>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19317</Words>
  <Application>WPS 演示</Application>
  <PresentationFormat>宽屏</PresentationFormat>
  <Paragraphs>975</Paragraphs>
  <Slides>73</Slides>
  <Notes>15</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73</vt:i4>
      </vt:variant>
    </vt:vector>
  </HeadingPairs>
  <TitlesOfParts>
    <vt:vector size="87"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1053</cp:revision>
  <dcterms:created xsi:type="dcterms:W3CDTF">2016-10-04T09:02:00Z</dcterms:created>
  <dcterms:modified xsi:type="dcterms:W3CDTF">2023-03-23T07:40:41Z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