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2"/>
  </p:handoutMasterIdLst>
  <p:sldIdLst>
    <p:sldId id="869" r:id="rId3"/>
    <p:sldId id="781" r:id="rId5"/>
    <p:sldId id="946" r:id="rId6"/>
    <p:sldId id="1086" r:id="rId7"/>
    <p:sldId id="1087" r:id="rId8"/>
    <p:sldId id="1088" r:id="rId9"/>
    <p:sldId id="1089" r:id="rId10"/>
    <p:sldId id="1090" r:id="rId11"/>
    <p:sldId id="1091" r:id="rId12"/>
    <p:sldId id="1093" r:id="rId13"/>
    <p:sldId id="1094" r:id="rId14"/>
    <p:sldId id="1095" r:id="rId15"/>
    <p:sldId id="1096" r:id="rId16"/>
    <p:sldId id="1097" r:id="rId17"/>
    <p:sldId id="1098" r:id="rId18"/>
    <p:sldId id="1099" r:id="rId19"/>
    <p:sldId id="1100" r:id="rId20"/>
    <p:sldId id="1101" r:id="rId21"/>
    <p:sldId id="1102" r:id="rId22"/>
    <p:sldId id="1114" r:id="rId23"/>
    <p:sldId id="945" r:id="rId24"/>
    <p:sldId id="1117" r:id="rId25"/>
    <p:sldId id="1204" r:id="rId26"/>
    <p:sldId id="1116" r:id="rId27"/>
    <p:sldId id="1118" r:id="rId28"/>
    <p:sldId id="1119" r:id="rId29"/>
    <p:sldId id="1120" r:id="rId30"/>
    <p:sldId id="1123" r:id="rId31"/>
    <p:sldId id="1124" r:id="rId32"/>
    <p:sldId id="1125" r:id="rId33"/>
    <p:sldId id="1115" r:id="rId34"/>
    <p:sldId id="1126" r:id="rId35"/>
    <p:sldId id="1127" r:id="rId36"/>
    <p:sldId id="1128" r:id="rId37"/>
    <p:sldId id="1129" r:id="rId38"/>
    <p:sldId id="1130" r:id="rId39"/>
    <p:sldId id="1131" r:id="rId40"/>
    <p:sldId id="1132" r:id="rId41"/>
    <p:sldId id="1133" r:id="rId42"/>
    <p:sldId id="1134" r:id="rId43"/>
    <p:sldId id="1135" r:id="rId44"/>
    <p:sldId id="1136" r:id="rId45"/>
    <p:sldId id="1137" r:id="rId46"/>
    <p:sldId id="1163" r:id="rId47"/>
    <p:sldId id="1138" r:id="rId48"/>
    <p:sldId id="1164" r:id="rId49"/>
    <p:sldId id="947" r:id="rId50"/>
    <p:sldId id="1144" r:id="rId51"/>
    <p:sldId id="1145" r:id="rId52"/>
    <p:sldId id="1146" r:id="rId53"/>
    <p:sldId id="1147" r:id="rId54"/>
    <p:sldId id="1148" r:id="rId55"/>
    <p:sldId id="1149" r:id="rId56"/>
    <p:sldId id="1197" r:id="rId57"/>
    <p:sldId id="979" r:id="rId58"/>
    <p:sldId id="1150" r:id="rId59"/>
    <p:sldId id="1151" r:id="rId60"/>
    <p:sldId id="935" r:id="rId61"/>
  </p:sldIdLst>
  <p:sldSz cx="12192000" cy="6858000"/>
  <p:notesSz cx="6858000" cy="9144000"/>
  <p:custDataLst>
    <p:tags r:id="rId6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1086"/>
            <p14:sldId id="1087"/>
            <p14:sldId id="1088"/>
            <p14:sldId id="1089"/>
            <p14:sldId id="1090"/>
            <p14:sldId id="1091"/>
            <p14:sldId id="1093"/>
            <p14:sldId id="1094"/>
            <p14:sldId id="1095"/>
            <p14:sldId id="1096"/>
            <p14:sldId id="1097"/>
            <p14:sldId id="1098"/>
            <p14:sldId id="1099"/>
            <p14:sldId id="1100"/>
            <p14:sldId id="1101"/>
            <p14:sldId id="1102"/>
            <p14:sldId id="1114"/>
            <p14:sldId id="945"/>
            <p14:sldId id="1117"/>
            <p14:sldId id="1204"/>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3"/>
            <p14:sldId id="1138"/>
            <p14:sldId id="1164"/>
            <p14:sldId id="947"/>
            <p14:sldId id="1144"/>
            <p14:sldId id="1145"/>
            <p14:sldId id="1146"/>
            <p14:sldId id="1147"/>
            <p14:sldId id="1148"/>
            <p14:sldId id="1149"/>
            <p14:sldId id="1197"/>
            <p14:sldId id="979"/>
            <p14:sldId id="1150"/>
            <p14:sldId id="1151"/>
            <p14:sldId id="935"/>
          </p14:sldIdLst>
        </p14:section>
      </p14:sectionLst>
    </p:ext>
    <p:ext uri="{EFAFB233-063F-42B5-8137-9DF3F51BA10A}">
      <p15:sldGuideLst xmlns:p15="http://schemas.microsoft.com/office/powerpoint/2012/main">
        <p15:guide id="1" orient="horz" pos="2092" userDrawn="1">
          <p15:clr>
            <a:srgbClr val="A4A3A4"/>
          </p15:clr>
        </p15:guide>
        <p15:guide id="2" pos="590" userDrawn="1">
          <p15:clr>
            <a:srgbClr val="A4A3A4"/>
          </p15:clr>
        </p15:guide>
        <p15:guide id="3" pos="7089" userDrawn="1">
          <p15:clr>
            <a:srgbClr val="A4A3A4"/>
          </p15:clr>
        </p15:guide>
        <p15:guide id="4"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849" autoAdjust="0"/>
    <p:restoredTop sz="96763" autoAdjust="0"/>
  </p:normalViewPr>
  <p:slideViewPr>
    <p:cSldViewPr snapToGrid="0" showGuides="1">
      <p:cViewPr varScale="1">
        <p:scale>
          <a:sx n="55" d="100"/>
          <a:sy n="55" d="100"/>
        </p:scale>
        <p:origin x="84" y="1200"/>
      </p:cViewPr>
      <p:guideLst>
        <p:guide orient="horz" pos="2092"/>
        <p:guide pos="590"/>
        <p:guide pos="7089"/>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7" Type="http://schemas.openxmlformats.org/officeDocument/2006/relationships/tags" Target="tags/tag23.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 Target="slide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slide" Target="slide52.xml"/><Relationship Id="rId8" Type="http://schemas.openxmlformats.org/officeDocument/2006/relationships/slide" Target="slide28.xml"/><Relationship Id="rId7" Type="http://schemas.openxmlformats.org/officeDocument/2006/relationships/slide" Target="slide47.xml"/><Relationship Id="rId6" Type="http://schemas.openxmlformats.org/officeDocument/2006/relationships/slide" Target="slide20.xml"/><Relationship Id="rId5" Type="http://schemas.openxmlformats.org/officeDocument/2006/relationships/slide" Target="slide9.xml"/><Relationship Id="rId4" Type="http://schemas.openxmlformats.org/officeDocument/2006/relationships/image" Target="../media/image4.emf"/><Relationship Id="rId3" Type="http://schemas.openxmlformats.org/officeDocument/2006/relationships/slide" Target="slide3.xml"/><Relationship Id="rId2" Type="http://schemas.openxmlformats.org/officeDocument/2006/relationships/slide" Target="slide1.xml"/><Relationship Id="rId12" Type="http://schemas.openxmlformats.org/officeDocument/2006/relationships/notesSlide" Target="../notesSlides/notesSlide2.xml"/><Relationship Id="rId11" Type="http://schemas.openxmlformats.org/officeDocument/2006/relationships/slideLayout" Target="../slideLayouts/slideLayout13.xml"/><Relationship Id="rId10" Type="http://schemas.openxmlformats.org/officeDocument/2006/relationships/slide" Target="slide55.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image" Target="../media/image6.png"/><Relationship Id="rId2" Type="http://schemas.openxmlformats.org/officeDocument/2006/relationships/slide" Target="slide22.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5.xml"/><Relationship Id="rId1" Type="http://schemas.openxmlformats.org/officeDocument/2006/relationships/slide" Target="slide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4.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8.xml"/><Relationship Id="rId3" Type="http://schemas.openxmlformats.org/officeDocument/2006/relationships/image" Target="../media/image6.png"/><Relationship Id="rId2" Type="http://schemas.openxmlformats.org/officeDocument/2006/relationships/slide" Target="slide27.xml"/><Relationship Id="rId1" Type="http://schemas.openxmlformats.org/officeDocument/2006/relationships/slide" Target="slide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12.xml"/><Relationship Id="rId5" Type="http://schemas.openxmlformats.org/officeDocument/2006/relationships/slide" Target="slide44.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3.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17.xml"/><Relationship Id="rId6" Type="http://schemas.openxmlformats.org/officeDocument/2006/relationships/slide" Target="slide46.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 Target="slide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5.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image" Target="../media/image6.png"/><Relationship Id="rId2" Type="http://schemas.openxmlformats.org/officeDocument/2006/relationships/slide" Target="slide49.xml"/><Relationship Id="rId1" Type="http://schemas.openxmlformats.org/officeDocument/2006/relationships/slide" Target="slide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image" Target="../media/image6.png"/><Relationship Id="rId2" Type="http://schemas.openxmlformats.org/officeDocument/2006/relationships/slide" Target="slide51.xml"/><Relationship Id="rId1" Type="http://schemas.openxmlformats.org/officeDocument/2006/relationships/slide" Target="slide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tags" Target="../tags/tag21.xml"/><Relationship Id="rId2" Type="http://schemas.openxmlformats.org/officeDocument/2006/relationships/slide" Target="slide54.xml"/><Relationship Id="rId1" Type="http://schemas.openxmlformats.org/officeDocument/2006/relationships/slide" Target="slide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3.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sp>
        <p:nvSpPr>
          <p:cNvPr id="11" name="Title 3"/>
          <p:cNvSpPr txBox="1"/>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15" name="Title 3"/>
          <p:cNvSpPr txBox="1"/>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8448"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cxnSp>
        <p:nvCxnSpPr>
          <p:cNvPr id="10" name="直接连接符 9"/>
          <p:cNvCxnSpPr/>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2269490"/>
            <a:ext cx="8813800" cy="829945"/>
          </a:xfrm>
          <a:prstGeom prst="rect">
            <a:avLst/>
          </a:prstGeom>
          <a:noFill/>
        </p:spPr>
        <p:txBody>
          <a:bodyPr wrap="square" rtlCol="0">
            <a:spAutoFit/>
          </a:bodyPr>
          <a:lstStyle/>
          <a:p>
            <a:pPr algn="l"/>
            <a:r>
              <a:rPr lang="en-US" altLang="zh-CN" sz="2400" b="1" dirty="0">
                <a:latin typeface="微软雅黑" panose="020B0503020204020204" pitchFamily="34" charset="-122"/>
                <a:ea typeface="微软雅黑" panose="020B0503020204020204" pitchFamily="34" charset="-122"/>
              </a:rPr>
              <a:t>(     ) 6. There are only three</a:t>
            </a:r>
            <a:r>
              <a:rPr lang="en-US" altLang="zh-CN" sz="2400" b="1" u="sng" dirty="0">
                <a:latin typeface="微软雅黑" panose="020B0503020204020204" pitchFamily="34" charset="-122"/>
                <a:ea typeface="微软雅黑" panose="020B0503020204020204" pitchFamily="34" charset="-122"/>
              </a:rPr>
              <a:t> flights</a:t>
            </a:r>
            <a:r>
              <a:rPr lang="en-US" altLang="zh-CN" sz="2400" b="1" dirty="0">
                <a:latin typeface="微软雅黑" panose="020B0503020204020204" pitchFamily="34" charset="-122"/>
                <a:ea typeface="微软雅黑" panose="020B0503020204020204" pitchFamily="34" charset="-122"/>
              </a:rPr>
              <a:t> a day to London.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        A. 旅行 	B. 航班 	C. 名额 	D. 机会</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1336" y="2269617"/>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本题考查名词。flight 意为“航班”（名词），结合句意“每天只有三趟去伦敦的航班”，故本题正确答案为 B。</a:t>
            </a:r>
            <a:endParaRPr lang="zh-CN" altLang="en-US" sz="2400" dirty="0">
              <a:latin typeface="微软雅黑" panose="020B0503020204020204" pitchFamily="34" charset="-122"/>
              <a:ea typeface="微软雅黑" panose="020B0503020204020204" pitchFamily="34" charset="-122"/>
            </a:endParaRPr>
          </a:p>
        </p:txBody>
      </p:sp>
      <p:sp>
        <p:nvSpPr>
          <p:cNvPr id="11" name="文本框 10"/>
          <p:cNvSpPr txBox="1"/>
          <p:nvPr>
            <p:custDataLst>
              <p:tags r:id="rId2"/>
            </p:custDataLst>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custDataLst>
              <p:tags r:id="rId3"/>
            </p:custDataLst>
          </p:nvPr>
        </p:nvSpPr>
        <p:spPr>
          <a:xfrm>
            <a:off x="762000" y="1145540"/>
            <a:ext cx="11430000" cy="521970"/>
          </a:xfrm>
          <a:prstGeom prst="rect">
            <a:avLst/>
          </a:prstGeom>
          <a:noFill/>
        </p:spPr>
        <p:txBody>
          <a:bodyPr wrap="square" rtlCol="0">
            <a:spAutoFit/>
          </a:bodyPr>
          <a:lstStyle/>
          <a:p>
            <a:r>
              <a:rPr sz="2800" dirty="0">
                <a:latin typeface="+mn-ea"/>
              </a:rPr>
              <a:t>阅读下列句子，从 A、B、C、D 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We waited for him to give us the </a:t>
            </a:r>
            <a:r>
              <a:rPr lang="en-US" altLang="zh-CN" sz="2400" b="1" u="sng" dirty="0">
                <a:latin typeface="微软雅黑" panose="020B0503020204020204" pitchFamily="34" charset="-122"/>
                <a:ea typeface="微软雅黑" panose="020B0503020204020204" pitchFamily="34" charset="-122"/>
              </a:rPr>
              <a:t>signal</a:t>
            </a:r>
            <a:r>
              <a:rPr lang="en-US" altLang="zh-CN" sz="2400" b="1" dirty="0">
                <a:latin typeface="微软雅黑" panose="020B0503020204020204" pitchFamily="34" charset="-122"/>
                <a:ea typeface="微软雅黑" panose="020B0503020204020204" pitchFamily="34" charset="-122"/>
              </a:rPr>
              <a:t> to move.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命令 	B. 许可 	C. 标志 	D. 信号</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98976" y="1012952"/>
            <a:ext cx="570230"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 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解析：本题考查名词。signal 意为“信号”（名词），结合句意“我们等待他</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给我们发出移动的信号”，故本题正确答案为 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John is a</a:t>
            </a:r>
            <a:r>
              <a:rPr lang="en-US" altLang="zh-CN" sz="2400" b="1" u="sng" dirty="0">
                <a:latin typeface="微软雅黑" panose="020B0503020204020204" pitchFamily="34" charset="-122"/>
                <a:ea typeface="微软雅黑" panose="020B0503020204020204" pitchFamily="34" charset="-122"/>
              </a:rPr>
              <a:t> professional </a:t>
            </a:r>
            <a:r>
              <a:rPr lang="en-US" altLang="zh-CN" sz="2400" b="1" dirty="0">
                <a:latin typeface="微软雅黑" panose="020B0503020204020204" pitchFamily="34" charset="-122"/>
                <a:ea typeface="微软雅黑" panose="020B0503020204020204" pitchFamily="34" charset="-122"/>
              </a:rPr>
              <a:t>football player.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职业的 	B. 完美的 	C. 一流的	 D. 国际的</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解析：本题考查形容词。professional 意为“职业的”（形容词），结合句意“约翰是一名职业足球运动员”，故本题正确答案为 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She closed her eyes and </a:t>
            </a:r>
            <a:r>
              <a:rPr lang="en-US" altLang="zh-CN" sz="2400" b="1" u="sng" dirty="0">
                <a:latin typeface="微软雅黑" panose="020B0503020204020204" pitchFamily="34" charset="-122"/>
                <a:ea typeface="微软雅黑" panose="020B0503020204020204" pitchFamily="34" charset="-122"/>
              </a:rPr>
              <a:t>pretended</a:t>
            </a:r>
            <a:r>
              <a:rPr lang="en-US" altLang="zh-CN" sz="2400" b="1" dirty="0">
                <a:latin typeface="微软雅黑" panose="020B0503020204020204" pitchFamily="34" charset="-122"/>
                <a:ea typeface="微软雅黑" panose="020B0503020204020204" pitchFamily="34" charset="-122"/>
              </a:rPr>
              <a:t> to be asleep.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假装 	B. 试图 	C. 想象 	D. 尽力</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解析：本题考查动词。pretend 意为“假装”（动词），结合句意“她闭上眼睛假装在睡觉”，故本题正确答案为 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a:t>
            </a:r>
            <a:r>
              <a:rPr lang="en-US" altLang="zh-CN" sz="2400" b="1" u="sng" dirty="0">
                <a:latin typeface="微软雅黑" panose="020B0503020204020204" pitchFamily="34" charset="-122"/>
                <a:ea typeface="微软雅黑" panose="020B0503020204020204" pitchFamily="34" charset="-122"/>
              </a:rPr>
              <a:t>Traditionally</a:t>
            </a:r>
            <a:r>
              <a:rPr lang="en-US" altLang="zh-CN" sz="2400" b="1" dirty="0">
                <a:latin typeface="微软雅黑" panose="020B0503020204020204" pitchFamily="34" charset="-122"/>
                <a:ea typeface="微软雅黑" panose="020B0503020204020204" pitchFamily="34" charset="-122"/>
              </a:rPr>
              <a:t>, children receive lucky money during the Spring Festival.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习惯上	 B. 大体上 	C. 传统上	 D. 主观上</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227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解析：本题考查副词。traditionally 意为“传统地”（副词），结合句意“传统上，孩子在春节期间会收到红包”，故本题正确答案为 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a:t>
            </a:r>
            <a:r>
              <a:rPr sz="2400" b="1" dirty="0">
                <a:latin typeface="微软雅黑" panose="020B0503020204020204" pitchFamily="34" charset="-122"/>
                <a:ea typeface="微软雅黑" panose="020B0503020204020204" pitchFamily="34" charset="-122"/>
              </a:rPr>
              <a:t>11. He promised to come at the weekend and he </a:t>
            </a:r>
            <a:r>
              <a:rPr sz="2400" b="1" u="sng" dirty="0">
                <a:latin typeface="微软雅黑" panose="020B0503020204020204" pitchFamily="34" charset="-122"/>
                <a:ea typeface="微软雅黑" panose="020B0503020204020204" pitchFamily="34" charset="-122"/>
              </a:rPr>
              <a:t>kept his word</a:t>
            </a:r>
            <a:r>
              <a:rPr sz="2400" b="1" dirty="0">
                <a:latin typeface="微软雅黑" panose="020B0503020204020204" pitchFamily="34" charset="-122"/>
                <a:ea typeface="微软雅黑" panose="020B0503020204020204" pitchFamily="34" charset="-122"/>
              </a:rPr>
              <a:t>. </a:t>
            </a:r>
            <a:endParaRPr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sz="2400" b="1" dirty="0">
                <a:latin typeface="微软雅黑" panose="020B0503020204020204" pitchFamily="34" charset="-122"/>
                <a:ea typeface="微软雅黑" panose="020B0503020204020204" pitchFamily="34" charset="-122"/>
              </a:rPr>
              <a:t>A. 言行不一</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B. 信守诺言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C. 沉默不语 </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D. 信口开河</a:t>
            </a:r>
            <a:endParaRPr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解析：本题考查动词短语。keep one’s word 意为“信守诺言”（动词短语），结合句意“他承诺周末来，并且信守了诺言”，故本题正确答案为 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58562"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The </a:t>
            </a:r>
            <a:r>
              <a:rPr lang="en-US" altLang="zh-CN" sz="2400" b="1" u="sng" dirty="0">
                <a:latin typeface="微软雅黑" panose="020B0503020204020204" pitchFamily="34" charset="-122"/>
                <a:ea typeface="微软雅黑" panose="020B0503020204020204" pitchFamily="34" charset="-122"/>
              </a:rPr>
              <a:t>couple</a:t>
            </a:r>
            <a:r>
              <a:rPr lang="en-US" altLang="zh-CN" sz="2400" b="1" dirty="0">
                <a:latin typeface="微软雅黑" panose="020B0503020204020204" pitchFamily="34" charset="-122"/>
                <a:ea typeface="微软雅黑" panose="020B0503020204020204" pitchFamily="34" charset="-122"/>
              </a:rPr>
              <a:t> raised a baby girl.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夫妇 	B. 兄弟	 C. 父母 	D. 姐妹</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021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解析：本题考查名词。couple 意为“夫妇”（名词），结合句意“这对夫妇抚养了一个小女孩”，故本题正确答案为 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There has been a rapid increase in oill </a:t>
            </a:r>
            <a:r>
              <a:rPr lang="en-US" altLang="zh-CN" sz="2400" b="1" u="sng" dirty="0">
                <a:latin typeface="微软雅黑" panose="020B0503020204020204" pitchFamily="34" charset="-122"/>
                <a:ea typeface="微软雅黑" panose="020B0503020204020204" pitchFamily="34" charset="-122"/>
              </a:rPr>
              <a:t>exports</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资源 	B. 出口	 C. 报告 	D. 价格</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解析：本题考查名词。export 意为“出口”（名词），结合句意“石油出口已经在迅速增长”，故本题正确答案为 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The mother </a:t>
            </a:r>
            <a:r>
              <a:rPr lang="en-US" altLang="zh-CN" sz="2400" b="1" u="sng" dirty="0">
                <a:latin typeface="微软雅黑" panose="020B0503020204020204" pitchFamily="34" charset="-122"/>
                <a:ea typeface="微软雅黑" panose="020B0503020204020204" pitchFamily="34" charset="-122"/>
              </a:rPr>
              <a:t>brought up </a:t>
            </a:r>
            <a:r>
              <a:rPr lang="en-US" altLang="zh-CN" sz="2400" b="1" dirty="0">
                <a:latin typeface="微软雅黑" panose="020B0503020204020204" pitchFamily="34" charset="-122"/>
                <a:ea typeface="微软雅黑" panose="020B0503020204020204" pitchFamily="34" charset="-122"/>
              </a:rPr>
              <a:t>three children on her own.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宠爱 	B. 带来 	C. 抚养 	D. 批评</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227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解析：本题考查动词短语。bring up 意为“抚养”（动词短语），结合句意“这位母亲独自抚养了三个孩子”，故本题正确答案为 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How many guests are there </a:t>
            </a:r>
            <a:r>
              <a:rPr lang="en-US" altLang="zh-CN" sz="2400" b="1" u="sng" dirty="0">
                <a:latin typeface="微软雅黑" panose="020B0503020204020204" pitchFamily="34" charset="-122"/>
                <a:ea typeface="微软雅黑" panose="020B0503020204020204" pitchFamily="34" charset="-122"/>
              </a:rPr>
              <a:t>in total</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rPr>
              <a:t>A. 究竟 	B. 大概	 C. 至少 	D. 总共</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4185" cy="52197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解析：本题考查介词短语。in total 意为“总共”（介词短语），结合句意“总共有多少位客人”，故本题正确答案为 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24" name="组合 23"/>
          <p:cNvGrpSpPr/>
          <p:nvPr/>
        </p:nvGrpSpPr>
        <p:grpSpPr>
          <a:xfrm>
            <a:off x="4242435" y="459740"/>
            <a:ext cx="2507615" cy="1325245"/>
            <a:chOff x="600968" y="3106355"/>
            <a:chExt cx="2871854" cy="1446993"/>
          </a:xfrm>
        </p:grpSpPr>
        <p:sp>
          <p:nvSpPr>
            <p:cNvPr id="25" name="Oval 2"/>
            <p:cNvSpPr/>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8" name="TextBox 9">
              <a:hlinkClick r:id="rId2" action="ppaction://hlinksldjump"/>
            </p:cNvPr>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27" name="TextBox 8">
              <a:hlinkClick r:id="rId3" action="ppaction://hlinksldjump"/>
            </p:cNvPr>
            <p:cNvSpPr txBox="1"/>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 name="组合 1"/>
          <p:cNvGrpSpPr/>
          <p:nvPr/>
        </p:nvGrpSpPr>
        <p:grpSpPr>
          <a:xfrm>
            <a:off x="-942340" y="-901700"/>
            <a:ext cx="5632450" cy="5855970"/>
            <a:chOff x="-942302" y="-901699"/>
            <a:chExt cx="6304204" cy="6680198"/>
          </a:xfrm>
        </p:grpSpPr>
        <p:pic>
          <p:nvPicPr>
            <p:cNvPr id="4" name="图片 3"/>
            <p:cNvPicPr>
              <a:picLocks noChangeAspect="1"/>
            </p:cNvPicPr>
            <p:nvPr/>
          </p:nvPicPr>
          <p:blipFill>
            <a:blip r:embed="rId4">
              <a:grayscl/>
            </a:blip>
            <a:stretch>
              <a:fillRect/>
            </a:stretch>
          </p:blipFill>
          <p:spPr>
            <a:xfrm>
              <a:off x="-942302" y="-901699"/>
              <a:ext cx="6304204" cy="6680198"/>
            </a:xfrm>
            <a:prstGeom prst="rect">
              <a:avLst/>
            </a:prstGeom>
          </p:spPr>
        </p:pic>
        <p:sp>
          <p:nvSpPr>
            <p:cNvPr id="8" name="TextBox 14"/>
            <p:cNvSpPr txBox="1"/>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TextBox 14"/>
            <p:cNvSpPr txBox="1"/>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944360" y="535305"/>
            <a:ext cx="2506345" cy="1197243"/>
            <a:chOff x="670169" y="3066142"/>
            <a:chExt cx="3085160" cy="1609039"/>
          </a:xfrm>
        </p:grpSpPr>
        <p:sp>
          <p:nvSpPr>
            <p:cNvPr id="36" name="Oval 2"/>
            <p:cNvSpPr/>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154"/>
            <p:cNvSpPr>
              <a:spLocks noChangeArrowheads="1"/>
            </p:cNvSpPr>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9"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8" name="TextBox 8">
              <a:hlinkClick r:id="rId5" action="ppaction://hlinksldjump"/>
            </p:cNvPr>
            <p:cNvSpPr txBox="1"/>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0" name="组合 39"/>
          <p:cNvGrpSpPr/>
          <p:nvPr/>
        </p:nvGrpSpPr>
        <p:grpSpPr>
          <a:xfrm>
            <a:off x="9629775" y="549910"/>
            <a:ext cx="2334260" cy="1200340"/>
            <a:chOff x="690028" y="3066142"/>
            <a:chExt cx="2870858" cy="1512245"/>
          </a:xfrm>
        </p:grpSpPr>
        <p:sp>
          <p:nvSpPr>
            <p:cNvPr id="41" name="Oval 2"/>
            <p:cNvSpPr/>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154"/>
            <p:cNvSpPr>
              <a:spLocks noChangeArrowheads="1"/>
            </p:cNvSpPr>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43" name="TextBox 8">
              <a:hlinkClick r:id="rId6" action="ppaction://hlinksldjump"/>
            </p:cNvPr>
            <p:cNvSpPr txBox="1"/>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45" name="组合 44"/>
          <p:cNvGrpSpPr/>
          <p:nvPr/>
        </p:nvGrpSpPr>
        <p:grpSpPr>
          <a:xfrm>
            <a:off x="7016750" y="2504440"/>
            <a:ext cx="2589530" cy="1210205"/>
            <a:chOff x="1128687" y="3045991"/>
            <a:chExt cx="1985645" cy="1600199"/>
          </a:xfrm>
        </p:grpSpPr>
        <p:sp>
          <p:nvSpPr>
            <p:cNvPr id="46"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49"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48" name="TextBox 8">
              <a:hlinkClick r:id="rId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0" name="组合 49"/>
          <p:cNvGrpSpPr/>
          <p:nvPr/>
        </p:nvGrpSpPr>
        <p:grpSpPr>
          <a:xfrm>
            <a:off x="4441190" y="2487930"/>
            <a:ext cx="2390775" cy="1211580"/>
            <a:chOff x="690029" y="3235990"/>
            <a:chExt cx="2862963" cy="1317358"/>
          </a:xfrm>
        </p:grpSpPr>
        <p:sp>
          <p:nvSpPr>
            <p:cNvPr id="51"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5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53" name="TextBox 8">
              <a:hlinkClick r:id="rId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56" name="组合 55"/>
          <p:cNvGrpSpPr/>
          <p:nvPr/>
        </p:nvGrpSpPr>
        <p:grpSpPr>
          <a:xfrm>
            <a:off x="9892703" y="2488184"/>
            <a:ext cx="1985645" cy="1353261"/>
            <a:chOff x="1128688" y="3221717"/>
            <a:chExt cx="1985645" cy="1353261"/>
          </a:xfrm>
        </p:grpSpPr>
        <p:sp>
          <p:nvSpPr>
            <p:cNvPr id="59" name="TextBox 8">
              <a:hlinkClick r:id="rId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57"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61" name="组合 60"/>
          <p:cNvGrpSpPr/>
          <p:nvPr/>
        </p:nvGrpSpPr>
        <p:grpSpPr>
          <a:xfrm>
            <a:off x="4618355" y="4302760"/>
            <a:ext cx="1986915" cy="1441071"/>
            <a:chOff x="963732" y="3066142"/>
            <a:chExt cx="2150600" cy="1521110"/>
          </a:xfrm>
        </p:grpSpPr>
        <p:sp>
          <p:nvSpPr>
            <p:cNvPr id="6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65"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64" name="TextBox 8">
              <a:hlinkClick r:id="rId1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1000"/>
                                        <p:tgtEl>
                                          <p:spTgt spid="45"/>
                                        </p:tgtEl>
                                      </p:cBhvr>
                                    </p:animEffect>
                                    <p:anim calcmode="lin" valueType="num">
                                      <p:cBhvr>
                                        <p:cTn id="43" dur="1000" fill="hold"/>
                                        <p:tgtEl>
                                          <p:spTgt spid="45"/>
                                        </p:tgtEl>
                                        <p:attrNameLst>
                                          <p:attrName>ppt_x</p:attrName>
                                        </p:attrNameLst>
                                      </p:cBhvr>
                                      <p:tavLst>
                                        <p:tav tm="0">
                                          <p:val>
                                            <p:strVal val="#ppt_x"/>
                                          </p:val>
                                        </p:tav>
                                        <p:tav tm="100000">
                                          <p:val>
                                            <p:strVal val="#ppt_x"/>
                                          </p:val>
                                        </p:tav>
                                      </p:tavLst>
                                    </p:anim>
                                    <p:anim calcmode="lin" valueType="num">
                                      <p:cBhvr>
                                        <p:cTn id="44" dur="100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fade">
                                      <p:cBhvr>
                                        <p:cTn id="48" dur="1000"/>
                                        <p:tgtEl>
                                          <p:spTgt spid="56"/>
                                        </p:tgtEl>
                                      </p:cBhvr>
                                    </p:animEffect>
                                    <p:anim calcmode="lin" valueType="num">
                                      <p:cBhvr>
                                        <p:cTn id="49" dur="1000" fill="hold"/>
                                        <p:tgtEl>
                                          <p:spTgt spid="56"/>
                                        </p:tgtEl>
                                        <p:attrNameLst>
                                          <p:attrName>ppt_x</p:attrName>
                                        </p:attrNameLst>
                                      </p:cBhvr>
                                      <p:tavLst>
                                        <p:tav tm="0">
                                          <p:val>
                                            <p:strVal val="#ppt_x"/>
                                          </p:val>
                                        </p:tav>
                                        <p:tav tm="100000">
                                          <p:val>
                                            <p:strVal val="#ppt_x"/>
                                          </p:val>
                                        </p:tav>
                                      </p:tavLst>
                                    </p:anim>
                                    <p:anim calcmode="lin" valueType="num">
                                      <p:cBhvr>
                                        <p:cTn id="50" dur="1000" fill="hold"/>
                                        <p:tgtEl>
                                          <p:spTgt spid="5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fade">
                                      <p:cBhvr>
                                        <p:cTn id="54" dur="1000"/>
                                        <p:tgtEl>
                                          <p:spTgt spid="61"/>
                                        </p:tgtEl>
                                      </p:cBhvr>
                                    </p:animEffect>
                                    <p:anim calcmode="lin" valueType="num">
                                      <p:cBhvr>
                                        <p:cTn id="55" dur="1000" fill="hold"/>
                                        <p:tgtEl>
                                          <p:spTgt spid="61"/>
                                        </p:tgtEl>
                                        <p:attrNameLst>
                                          <p:attrName>ppt_x</p:attrName>
                                        </p:attrNameLst>
                                      </p:cBhvr>
                                      <p:tavLst>
                                        <p:tav tm="0">
                                          <p:val>
                                            <p:strVal val="#ppt_x"/>
                                          </p:val>
                                        </p:tav>
                                        <p:tav tm="100000">
                                          <p:val>
                                            <p:strVal val="#ppt_x"/>
                                          </p:val>
                                        </p:tav>
                                      </p:tavLst>
                                    </p:anim>
                                    <p:anim calcmode="lin" valueType="num">
                                      <p:cBhvr>
                                        <p:cTn id="56"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537267" y="606822"/>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874395" y="1560195"/>
            <a:ext cx="10904855" cy="2084070"/>
          </a:xfrm>
          <a:prstGeom prst="rect">
            <a:avLst/>
          </a:prstGeom>
          <a:noFill/>
        </p:spPr>
        <p:txBody>
          <a:bodyPr wrap="square" rtlCol="0">
            <a:spAutoFit/>
          </a:bodyPr>
          <a:lstStyle/>
          <a:p>
            <a:pPr algn="just">
              <a:lnSpc>
                <a:spcPct val="90000"/>
              </a:lnSpc>
            </a:pPr>
            <a:r>
              <a:rPr lang="en-US" altLang="zh-CN" sz="2400" dirty="0">
                <a:latin typeface="Times New Roman" panose="02020603050405020304" pitchFamily="18" charset="0"/>
                <a:cs typeface="Times New Roman" panose="02020603050405020304" pitchFamily="18" charset="0"/>
              </a:rPr>
              <a:t>       A water bird was too old to catch fish like before. One day, he came up with a good idea. Then he sat by the side of a lake, looking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 A crab (螃蟹) living near the lake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that and asked what was wrong with him. The bird said he felt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the creatures (生物) living around the lake, for a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man had said with certainty that the lake would dry up soon. The crab became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 He went to the fishes in the lake and told them the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news. These poor fishes were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but the bird said he could help.</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74395" y="3696335"/>
            <a:ext cx="9523730" cy="267652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16. A. hungry 		B. angry 	C. sad 			D. sleepy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17. A. heard 		B. realized 	C. supported 		D. noticed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18. A. sick of 		B. proud of 	C. happy for 		D. sorry for</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19. A. strange 		B. wise 	C. strong 		D. handsome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20. A. worried 	B. bored 	C. disappointed 	D. dissatisfied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21. A. funny 		B. bad 		C. interesting 		D. exciting</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22. A. injured 		B. separated 	C. frightened 		D. educated</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462102" y="4805680"/>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462102" y="441817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462102" y="408324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462102" y="369605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280" y="112395"/>
            <a:ext cx="11729720"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tooltip=""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16178" y="4569797"/>
            <a:ext cx="1158340" cy="646232"/>
          </a:xfrm>
          <a:prstGeom prst="rect">
            <a:avLst/>
          </a:prstGeom>
        </p:spPr>
      </p:pic>
      <p:sp>
        <p:nvSpPr>
          <p:cNvPr id="2" name="文本框 1"/>
          <p:cNvSpPr txBox="1"/>
          <p:nvPr>
            <p:custDataLst>
              <p:tags r:id="rId4"/>
            </p:custDataLst>
          </p:nvPr>
        </p:nvSpPr>
        <p:spPr>
          <a:xfrm>
            <a:off x="462280" y="5140325"/>
            <a:ext cx="5194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文本框 3"/>
          <p:cNvSpPr txBox="1"/>
          <p:nvPr>
            <p:custDataLst>
              <p:tags r:id="rId5"/>
            </p:custDataLst>
          </p:nvPr>
        </p:nvSpPr>
        <p:spPr>
          <a:xfrm>
            <a:off x="462102" y="5528310"/>
            <a:ext cx="462915" cy="460375"/>
          </a:xfrm>
          <a:prstGeom prst="rect">
            <a:avLst/>
          </a:prstGeom>
          <a:noFill/>
        </p:spPr>
        <p:txBody>
          <a:bodyPr wrap="square" rtlCol="0">
            <a:spAutoFit/>
          </a:bodyPr>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7" name="文本框 6"/>
          <p:cNvSpPr txBox="1"/>
          <p:nvPr>
            <p:custDataLst>
              <p:tags r:id="rId6"/>
            </p:custDataLst>
          </p:nvPr>
        </p:nvSpPr>
        <p:spPr>
          <a:xfrm>
            <a:off x="462102" y="5899785"/>
            <a:ext cx="4629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 grpId="0"/>
      <p:bldP spid="4"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7975" y="55880"/>
            <a:ext cx="10405110" cy="6417945"/>
          </a:xfrm>
        </p:spPr>
        <p:txBody>
          <a:bodyPr>
            <a:normAutofit lnSpcReduction="2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16. 【解析】	本题考查形容词辨析。根据上下文提示，一只水鸟太老了不能像从前那样捕鱼了，他想到一个好主意，谎称湖水将会干涸，因此他假装替湖里的鱼忧伤，神情应该是悲伤的。A 项 hungry（饥饿的）、B 项 angry（生气的）、C 项 sad（悲伤的）和 D 项 sleepy（困倦的），故本题正确答案为 C。</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17. 【解析】	本题考查动词辨析。根据下文提示，一只螃蟹问他怎么了，因此这只螃蟹是先注意到这只水鸟。A 项 heard（听到）、B 项 realize（意识到）、C 项 support（支持）和 D 项 notice（注意），故本题正确答案为 D。</a:t>
            </a:r>
            <a:endParaRPr sz="2400" b="1" dirty="0">
              <a:latin typeface="微软雅黑" panose="020B0503020204020204" pitchFamily="34" charset="-122"/>
              <a:ea typeface="微软雅黑" panose="020B0503020204020204" pitchFamily="34" charset="-122"/>
            </a:endParaRPr>
          </a:p>
          <a:p>
            <a:pPr marL="0" indent="0">
              <a:lnSpc>
                <a:spcPct val="120000"/>
              </a:lnSpc>
              <a:buNone/>
            </a:pPr>
            <a:r>
              <a:rPr sz="2400" b="1" dirty="0">
                <a:latin typeface="微软雅黑" panose="020B0503020204020204" pitchFamily="34" charset="-122"/>
                <a:ea typeface="微软雅黑" panose="020B0503020204020204" pitchFamily="34" charset="-122"/>
              </a:rPr>
              <a:t>18. 【解析】	本题考查对上下文的的理解和固定搭配。根据下文提示，这个湖将会干涸，推断这只鸟为湖周边的生物感到难过。A 项 fell sick of（对……感到厌烦）、B 项 feel proud of（对……感到骄傲）、C 项 feel happy for</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（对……感到高兴）和 D 项 feel sorry for（对……感到难过），故本题正确答案为 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02290" y="4712335"/>
            <a:ext cx="1432560" cy="212217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 tooltip="" action="ppaction://hlinkshowjump?jump=nextslide"/>
          </p:cNvPr>
          <p:cNvSpPr/>
          <p:nvPr/>
        </p:nvSpPr>
        <p:spPr>
          <a:xfrm>
            <a:off x="8737600" y="6121400"/>
            <a:ext cx="1772285" cy="75057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下一页</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7975" y="55880"/>
            <a:ext cx="10890250" cy="6417945"/>
          </a:xfrm>
        </p:spPr>
        <p:txBody>
          <a:bodyPr>
            <a:normAutofit lnSpcReduction="1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19. 【解析】本题考查形容词辨析。根据下文提示，预测湖会干涸的应该是一个睿智的人。A 项 strange（奇怪的）、B 项 wise（睿智的）、C 项 strong（强壮的）和 D 项 handsome（英俊的），故本题正确答案为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20. 【解析】本题考查形容词词义。根据上文提示，螃蟹得知湖要干涸会感到担忧。A 项 worried（担忧的）、B 项 bored（无聊的）、C 项 disappointed（失望的）和 D 项 dissatisfied（不满的），故本题正确答案为 A。</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21. 【解析】本题考查形容词词义。根据句意及常识可知，湖要干涸对于鱼而言是一个坏消息。A 项 funny（滑稽的）、B 项 bad（坏的）、C 项 interesting（有趣的）和 D 项 exciting（令人激动的），故本题正确答案为 B。</a:t>
            </a:r>
            <a:endParaRPr sz="2400" b="1" dirty="0">
              <a:latin typeface="微软雅黑" panose="020B0503020204020204" pitchFamily="34" charset="-122"/>
              <a:ea typeface="微软雅黑" panose="020B0503020204020204" pitchFamily="34" charset="-122"/>
            </a:endParaRPr>
          </a:p>
          <a:p>
            <a:pPr marL="0" indent="0">
              <a:lnSpc>
                <a:spcPct val="110000"/>
              </a:lnSpc>
              <a:buNone/>
            </a:pPr>
            <a:r>
              <a:rPr sz="2400" b="1" dirty="0">
                <a:latin typeface="微软雅黑" panose="020B0503020204020204" pitchFamily="34" charset="-122"/>
                <a:ea typeface="微软雅黑" panose="020B0503020204020204" pitchFamily="34" charset="-122"/>
              </a:rPr>
              <a:t>22. 【解析】本题考查形容词词义。根据文意，这些可怜的鱼感到害怕。A 项 injured（受伤的）、B 项 separated（分居的）、C 项 frightened（害怕的）和D 项 educated（有教养的），故本题正确答案为 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02290" y="4712335"/>
            <a:ext cx="1432560" cy="212217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tooltip=""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7879" y="862426"/>
            <a:ext cx="10317462"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There was a very big lake some distance from their lake. He said he could </a:t>
            </a:r>
            <a:r>
              <a:rPr sz="2400" u="sng" dirty="0">
                <a:latin typeface="Times New Roman" panose="02020603050405020304" pitchFamily="18" charset="0"/>
                <a:cs typeface="Times New Roman" panose="02020603050405020304" pitchFamily="18" charset="0"/>
              </a:rPr>
              <a:t>23</a:t>
            </a:r>
            <a:r>
              <a:rPr sz="2400" dirty="0">
                <a:latin typeface="Times New Roman" panose="02020603050405020304" pitchFamily="18" charset="0"/>
                <a:cs typeface="Times New Roman" panose="02020603050405020304" pitchFamily="18" charset="0"/>
              </a:rPr>
              <a:t> all of them there one by one. All the fishes agreed to the </a:t>
            </a:r>
            <a:r>
              <a:rPr sz="2400" u="sng" dirty="0">
                <a:latin typeface="Times New Roman" panose="02020603050405020304" pitchFamily="18" charset="0"/>
                <a:cs typeface="Times New Roman" panose="02020603050405020304" pitchFamily="18" charset="0"/>
              </a:rPr>
              <a:t>24</a:t>
            </a:r>
            <a:r>
              <a:rPr sz="2400" dirty="0">
                <a:latin typeface="Times New Roman" panose="02020603050405020304" pitchFamily="18" charset="0"/>
                <a:cs typeface="Times New Roman" panose="02020603050405020304" pitchFamily="18" charset="0"/>
              </a:rPr>
              <a:t> . Not surprisingly, those fishes taken by the bird became the bird’s </a:t>
            </a:r>
            <a:r>
              <a:rPr sz="2400" u="sng" dirty="0">
                <a:latin typeface="Times New Roman" panose="02020603050405020304" pitchFamily="18" charset="0"/>
                <a:cs typeface="Times New Roman" panose="02020603050405020304" pitchFamily="18" charset="0"/>
              </a:rPr>
              <a:t>25</a:t>
            </a:r>
            <a:r>
              <a:rPr sz="2400" dirty="0">
                <a:latin typeface="Times New Roman" panose="02020603050405020304" pitchFamily="18" charset="0"/>
                <a:cs typeface="Times New Roman" panose="02020603050405020304" pitchFamily="18" charset="0"/>
              </a:rPr>
              <a:t> .</a:t>
            </a:r>
            <a:endParaRPr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913255" y="4100195"/>
            <a:ext cx="8364855" cy="119888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23. A. take 	B. meet 	 C. call 	D. see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24. A. dream 	B. plan 	 C. request 	D. condition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25. A. friends 	B. choices	 C. dinner 	D. favorite</a:t>
            </a:r>
            <a:endParaRPr lang="en-US" altLang="zh-CN" sz="2400" dirty="0">
              <a:latin typeface="Times New Roman" panose="02020603050405020304" pitchFamily="18" charset="0"/>
              <a:cs typeface="Times New Roman" panose="02020603050405020304" pitchFamily="18" charset="0"/>
            </a:endParaRPr>
          </a:p>
        </p:txBody>
      </p:sp>
      <p:sp>
        <p:nvSpPr>
          <p:cNvPr id="16" name="文本框 15"/>
          <p:cNvSpPr txBox="1"/>
          <p:nvPr/>
        </p:nvSpPr>
        <p:spPr>
          <a:xfrm>
            <a:off x="1413174" y="483854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12618" y="448710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12697" y="409991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6183516"/>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8479" y="189865"/>
            <a:ext cx="11142265" cy="6207125"/>
          </a:xfrm>
        </p:spPr>
        <p:txBody>
          <a:bodyPr>
            <a:normAutofit/>
          </a:bodyPr>
          <a:lstStyle/>
          <a:p>
            <a:pPr marL="0" indent="0">
              <a:buNone/>
            </a:pPr>
            <a:r>
              <a:rPr lang="zh-CN" altLang="en-US" sz="3145" b="1" dirty="0">
                <a:solidFill>
                  <a:srgbClr val="002060"/>
                </a:solidFill>
                <a:uFillTx/>
                <a:latin typeface="微软雅黑" panose="020B0503020204020204" pitchFamily="34" charset="-122"/>
                <a:ea typeface="微软雅黑" panose="020B0503020204020204" pitchFamily="34" charset="-122"/>
              </a:rPr>
              <a:t>解  析：</a:t>
            </a:r>
            <a:endParaRPr lang="en-US" altLang="zh-CN" sz="3145" b="1" dirty="0">
              <a:solidFill>
                <a:srgbClr val="002060"/>
              </a:solidFill>
              <a:uFillTx/>
              <a:latin typeface="微软雅黑" panose="020B0503020204020204" pitchFamily="34" charset="-122"/>
              <a:ea typeface="微软雅黑" panose="020B0503020204020204" pitchFamily="34" charset="-122"/>
            </a:endParaRPr>
          </a:p>
          <a:p>
            <a:pPr marL="0" indent="0">
              <a:lnSpc>
                <a:spcPct val="110000"/>
              </a:lnSpc>
              <a:buNone/>
            </a:pPr>
            <a:r>
              <a:rPr sz="2400" b="1">
                <a:solidFill>
                  <a:schemeClr val="tx1"/>
                </a:solidFill>
                <a:uFillTx/>
                <a:latin typeface="微软雅黑" panose="020B0503020204020204" pitchFamily="34" charset="-122"/>
                <a:ea typeface="微软雅黑" panose="020B0503020204020204" pitchFamily="34" charset="-122"/>
              </a:rPr>
              <a:t>23.  【解析】本题考查动词词义。根据上文提示，距离他们的湖一段距离有一个大湖，因此这只鸟说他可以携带鱼去那里。A 项 take（携带）、B 项 meet（遇见）、C 项 call（打电话）和 D 项 see（看见），故本题正确答案为 A。</a:t>
            </a:r>
            <a:endParaRPr sz="2400" b="1">
              <a:solidFill>
                <a:schemeClr val="tx1"/>
              </a:solidFill>
              <a:uFillTx/>
              <a:latin typeface="微软雅黑" panose="020B0503020204020204" pitchFamily="34" charset="-122"/>
              <a:ea typeface="微软雅黑" panose="020B0503020204020204" pitchFamily="34" charset="-122"/>
            </a:endParaRPr>
          </a:p>
          <a:p>
            <a:pPr marL="0" indent="0">
              <a:lnSpc>
                <a:spcPct val="110000"/>
              </a:lnSpc>
              <a:buNone/>
            </a:pPr>
            <a:r>
              <a:rPr sz="2400" b="1">
                <a:solidFill>
                  <a:schemeClr val="tx1"/>
                </a:solidFill>
                <a:uFillTx/>
                <a:latin typeface="微软雅黑" panose="020B0503020204020204" pitchFamily="34" charset="-122"/>
                <a:ea typeface="微软雅黑" panose="020B0503020204020204" pitchFamily="34" charset="-122"/>
              </a:rPr>
              <a:t>24.  【解析】本题考查名词词义。根据上文提示，鸟提出的是一个计划，鱼同意了这个计划。A 项 dream（梦）、B 项 plan（计划）、C 项 request（请求）和 D 项 condition（条件），故本题正确答案为 B。</a:t>
            </a:r>
            <a:endParaRPr sz="2400" b="1">
              <a:solidFill>
                <a:schemeClr val="tx1"/>
              </a:solidFill>
              <a:uFillTx/>
              <a:latin typeface="微软雅黑" panose="020B0503020204020204" pitchFamily="34" charset="-122"/>
              <a:ea typeface="微软雅黑" panose="020B0503020204020204" pitchFamily="34" charset="-122"/>
            </a:endParaRPr>
          </a:p>
          <a:p>
            <a:pPr marL="0" indent="0">
              <a:lnSpc>
                <a:spcPct val="110000"/>
              </a:lnSpc>
              <a:buNone/>
            </a:pPr>
            <a:r>
              <a:rPr sz="2400" b="1">
                <a:solidFill>
                  <a:schemeClr val="tx1"/>
                </a:solidFill>
                <a:uFillTx/>
                <a:latin typeface="微软雅黑" panose="020B0503020204020204" pitchFamily="34" charset="-122"/>
                <a:ea typeface="微软雅黑" panose="020B0503020204020204" pitchFamily="34" charset="-122"/>
              </a:rPr>
              <a:t>25.  【解析】本题考查对上下文的理解。根据下文提示，几天后鸟厌倦了吃鱼，得知那些鱼成了鸟的晚餐。A 项 friend（朋友）、B 项 choice（选择）、C 项dinner（晚餐）和 D 项 favorite（受宠幸者），故本题正确答案为 C。</a:t>
            </a:r>
            <a:endParaRPr sz="2400" b="1">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55630" y="5297805"/>
            <a:ext cx="1342390" cy="147447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6725" y="713105"/>
            <a:ext cx="11115675"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After some days, the bird was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of eating fish, and he offered to help the crab move to the big lake, too. But when he was going to drop the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on the rocks and then eat him, the crab realized he was in great </a:t>
            </a:r>
            <a:r>
              <a:rPr lang="en-US" altLang="zh-CN" sz="2400" u="sng" dirty="0">
                <a:latin typeface="Times New Roman" panose="02020603050405020304" pitchFamily="18" charset="0"/>
                <a:cs typeface="Times New Roman" panose="02020603050405020304" pitchFamily="18" charset="0"/>
              </a:rPr>
              <a:t>28 </a:t>
            </a:r>
            <a:r>
              <a:rPr lang="en-US" altLang="zh-CN" sz="2400" dirty="0">
                <a:latin typeface="Times New Roman" panose="02020603050405020304" pitchFamily="18" charset="0"/>
                <a:cs typeface="Times New Roman" panose="02020603050405020304" pitchFamily="18" charset="0"/>
              </a:rPr>
              <a:t>. With his powerful claws (钳子), he wouldn’t let go off the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bird. They both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to the ground and died.</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534795" y="3507105"/>
            <a:ext cx="812165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26. A. fond 		B. sure		C. afraid 	D. tired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27. A. bird 		B. fish 		C. crab		D. man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28. A. shape 		B. state 	C. need 	D. danger</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29. A. old 		B. kind 	C. lucky 	D. happy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30. A. moved 		B. fell 		C. jumped 	D. flew</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99966" y="470333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4316258"/>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100260" y="3913931"/>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506954"/>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6507" y="5992080"/>
            <a:ext cx="1158340" cy="646232"/>
          </a:xfrm>
          <a:prstGeom prst="rect">
            <a:avLst/>
          </a:prstGeom>
        </p:spPr>
      </p:pic>
      <p:sp>
        <p:nvSpPr>
          <p:cNvPr id="2" name="文本框 1"/>
          <p:cNvSpPr txBox="1"/>
          <p:nvPr>
            <p:custDataLst>
              <p:tags r:id="rId4"/>
            </p:custDataLst>
          </p:nvPr>
        </p:nvSpPr>
        <p:spPr>
          <a:xfrm>
            <a:off x="1100601" y="503861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2715" y="95250"/>
            <a:ext cx="11139380"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26. 【解析】本题考查形容词词义。根据句意“几天后鸟厌倦了吃鱼，得知那些鱼成了鸟的晚餐”。A 项 be fond of（对……感到喜欢）、B 项 be sure of（对……确定）、C 项 be afraid of（对……感到害怕）和 D 项 be tired of（对……感到厌烦），故本题正确答案为 D。</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27. 【解析】本题考查对上下文的理解。根据上文提到鸟厌倦了吃鱼，提出要帮助螃蟹搬到大湖去，可以推测出他想把这只螃蟹丢到石头上，然后吃掉螃蟹。A 项 bird（鸟）、B 项 fish（鱼）、C 项 crab（螃蟹）和 D 项 man（人类），故本题正确答案为 C。</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28. 【解析】本题考查名词词义。根据上文提示，螃蟹意识到自己有危险。A项shape（形状）、B 项 state（状态）、C 项 need（需要）和 D 项 danger（危险），故本题正确答案为 D。</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29. 【解析】本题考查形容词词义。根据文章首句，这只鸟很老。A 项 old（老的）、B 项 kind（好心的）、C 项 lucky（幸运的）和 D 项 happy（高兴的），故本题正确答案为 A。</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30. 【解析】本题考查动词词义。根据下文提示，两个都死了，因此两个都摔到了地上。A 项 move（移动）、B 项 fall（跌落）、C 项 jump（跳）和 D 项 fly（飞），故本题正确答案为 B。</a:t>
            </a:r>
            <a:endParaRPr sz="220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992485" y="4891405"/>
            <a:ext cx="1257300" cy="183070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937269" y="1667719"/>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As a fifth grade math teacher, Jenny met a problem in teaching. She noticed that some students entered her classroom at the second grade level, some were already at the eighth grade level, and then there were others in between. That is why Jenny began to take a more individualized teaching approach (方法)—mixed age classrooms.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Often found in non-traditional schools, mixed age classrooms were popular until the mid-19th century, when they were replaced by an age-centered, single-grade system. However, many schools turned to mixed age education again in the 1990s, arguing that it was more child-centered and suited students’ development.</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140" y="448310"/>
            <a:ext cx="11131550" cy="56311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In mixed age classrooms, students of different ages may be in a single class together, but they are grouped by ability in different subjects. In this way, students receive education based on what they know and what they’re ready to learn next. Every child moves forward at their own pace and is not limited by their age. For example, 9-to-11-year-old children who are very good at math are given the chance to learn algebra (代数), a subject which is not taught until the eighth grade, when students are 12 or 13.</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Studies have shown that mixed age classroom are as effective as single-grade schooling in terms of learning achievement but better in terms of social skills. That is because students are learning how to work and play with others of different ages. Older children often take on a leadership role and help guide their classmates. That can be beneficial to their social skills.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However, mixed age education also brings some challenges, especially to teachers. Teaching can be more difficult because mixed age classes tend to be larger and teachers are required to make sure that students are in right groups. Applying such an approach to standardizing learning can be difficult, though not impossible.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06120" y="793750"/>
            <a:ext cx="11157585" cy="1938020"/>
          </a:xfrm>
          <a:prstGeom prst="rect">
            <a:avLst/>
          </a:prstGeom>
          <a:noFill/>
        </p:spPr>
        <p:txBody>
          <a:bodyPr wrap="square" rtlCol="0">
            <a:spAutoFit/>
          </a:bodyPr>
          <a:lstStyle/>
          <a:p>
            <a:pPr algn="l"/>
            <a:r>
              <a:rPr lang="en-US" altLang="zh-CN" sz="2400" b="1" dirty="0">
                <a:latin typeface="微软雅黑" panose="020B0503020204020204" pitchFamily="34" charset="-122"/>
                <a:ea typeface="微软雅黑" panose="020B0503020204020204" pitchFamily="34" charset="-122"/>
              </a:rPr>
              <a:t>31. Jenny’s problem in teaching was that her students ________.</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came from different grades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were at different learning levels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often went to wrong classrooms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preferred to be in the eighth grade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422520" y="79386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细节理解题。题干意为“Jenny 的教学难题是她的学生 ________”。根据第一段第二句“some students entered her classroom at the second grade level, some were already at the eighth grade level, and then there were others in between（有些学生是二年级水平，一些学生已经是八年级水平，还有一些处于两者之间）”，故本题正确答案为 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8" y="793863"/>
            <a:ext cx="9443362"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In the1990s, many schools returned to mixed age education to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gain popularity among students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follow education policies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meet students’ development needs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include more students in a class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729685" y="1121622"/>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230695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解析：细节理解题。题干意为“在 20 世纪 90 年代，许多学校回归到混龄教育，目的是 ________”。根据第二段第二句“many schools turned to mixed age education again in the 1990s, arguing that it was more child-centered and suited students’ development（在 20 世纪 90 年代，许多学校再次转向混龄教育，认为这种教育更加以儿童为中心，适合学生的发展）”，而C 项意为“满足学生的发展需要”，故本题正确答案为 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5890" y="793750"/>
            <a:ext cx="9267825" cy="2676525"/>
          </a:xfrm>
          <a:prstGeom prst="rect">
            <a:avLst/>
          </a:prstGeom>
          <a:noFill/>
        </p:spPr>
        <p:txBody>
          <a:bodyPr wrap="square" rtlCol="0">
            <a:spAutoFit/>
          </a:bodyPr>
          <a:lstStyle/>
          <a:p>
            <a:pPr algn="l"/>
            <a:r>
              <a:rPr sz="2800" b="1" dirty="0"/>
              <a:t>33. Students in mixed age classrooms are divided according to their ________.</a:t>
            </a:r>
            <a:endParaRPr sz="2800" b="1" dirty="0"/>
          </a:p>
          <a:p>
            <a:pPr algn="l"/>
            <a:r>
              <a:rPr sz="2800" b="1" dirty="0"/>
              <a:t>A. interest</a:t>
            </a:r>
            <a:endParaRPr sz="2800" b="1" dirty="0"/>
          </a:p>
          <a:p>
            <a:pPr algn="l"/>
            <a:r>
              <a:rPr sz="2800" b="1" dirty="0"/>
              <a:t>B. age</a:t>
            </a:r>
            <a:endParaRPr sz="2800" b="1" dirty="0"/>
          </a:p>
          <a:p>
            <a:pPr algn="l"/>
            <a:r>
              <a:rPr sz="2800" b="1" dirty="0"/>
              <a:t>C. subjects</a:t>
            </a:r>
            <a:endParaRPr sz="2800" b="1" dirty="0"/>
          </a:p>
          <a:p>
            <a:pPr algn="l"/>
            <a:r>
              <a:rPr sz="2800" b="1" dirty="0"/>
              <a:t>D. abilities</a:t>
            </a:r>
            <a:endParaRPr sz="2800" b="1" dirty="0"/>
          </a:p>
        </p:txBody>
      </p:sp>
      <p:sp>
        <p:nvSpPr>
          <p:cNvPr id="7" name="文本框 6"/>
          <p:cNvSpPr txBox="1"/>
          <p:nvPr/>
        </p:nvSpPr>
        <p:spPr>
          <a:xfrm>
            <a:off x="2545715" y="1176847"/>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细节理解题。题干意为“在混龄班中根据 ________ 对学生进行分组”。</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根据第三段第一句“but they are grouped by ability（他们被按照能力分</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组）”，故本题正确答案为 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63737" y="793863"/>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Paragraph 4 mainly tells us that children in mixed age classrooms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acquire social skills better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achieve better learning results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spend more time studying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receive more mental guidance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787420" y="100591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230695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细节理解题。题干意为“第四段主要告诉我们混龄班的孩子 ________”。</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根据第四段第一句“mixed age classroom are as effective as single-grade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schooling in terms of learning achievements but better in terms of social skills（在教学效果方面，混龄班和同龄班一样好，但是混龄班在提高社交技能方面效果更好）”，而 A 项意为“获得更好的社交能力”，故本题正</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确答案为 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44172" y="793863"/>
            <a:ext cx="1117981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35. What is discussed about mixed age education in the last paragraph?</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Its future.</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Its history.</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Its difficulties.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Its standards.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794244" y="123455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主旨大意题。题干意为“最后一段讨论了关于混龄教育的什么内容”。</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根据第五段第一句“mixed age education also brings some challenges（混龄教育也带来了一些挑战）”，即混龄教育的困难，故本题正确答案为 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1786" y="415457"/>
            <a:ext cx="10317462" cy="56311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 man who lived a long time ago believed that he could read the future in the stars. He called himself an astrologer (占星师). He spent his time at night watching the sky and was always busy worrying about the future. Some villagers often came to him, hoping to know what might happen to them in the future.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One evening he was walking along the open road outside the village. His eyes were fixed on the stars. He thought he saw the end of the world was near. He was lost in thought. As he was looking at the stars, he kept walking without looking down. Suddenly, he fell into a pond.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He was struggling in the water, unable to climb out. He cried for help. Hearing his cries, the villagers came up to help.</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As they pulled him out of the water, one of them said, “You think you can read the future in the stars, and yet you fail to see what is at your feet. This may reach you to pay more attention to what is right in front of you, and let the future take care of itself.”</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31786" y="764779"/>
            <a:ext cx="10317462"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“What use is it to read the stars when you can’t see what’s right here on the earth?” said another.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We all want our future to be bright and happy, but time doesn’t stop for anyone. Each tomorrow turns into today, and your present is also a part of your future. There is always a tomorrow to look forward to. You can’t go back to yesterday. So, live your present life well while you work for a better tomorrow.</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88644" y="917007"/>
            <a:ext cx="10418411"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According to Paragraph 1, the man thought that he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could change the villager’s future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was able to create his future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could see the future in the stars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came from the stars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807109" y="7295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细节理解题。题干意为“根据第一段，那个人认为他 ________”。根据</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第一段第一句“a man … believe that he could read the future in the stars（一个人认为他能观星预测未来）”，故本题正确答案为 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8625" y="793750"/>
            <a:ext cx="10873105"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Some villagers often visited the man to 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ask about their future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get some protection from him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watch the stars with him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build a good relationship with him</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13944" y="60272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 节 理 解 题。 题 干 意 为“ 一 些 村 民 经 常 拜 访 这 个 人， 目 的 是________”。根据第一段最后一句“hoping to know what might happen to them in the future（希望了解未来什么事情会发生在自己身上）”，即询</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问自己的未来，故本题正确答案为 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577201" y="207332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I’m sorry. I lost the book you lent me.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 I have another copy.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Don’t worry 		B. I’m afraid not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What a pity 			D. You’d better not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897969" y="2419878"/>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通读对话，我们了解到说话人因弄丢了对方借给他的书而向对方道歉，</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但对方说还有一本，因此 A 项“Don’t worry（别担心）”最符合语境。</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B、C、D 项的意思分别是“恐怕没有”“真可惜”和“你最好不要”，均不符合上下文语境，故本题正确答案为 A。</a:t>
            </a:r>
            <a:endParaRPr lang="zh-CN" altLang="en-US" sz="2400" dirty="0">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534255" y="208617"/>
            <a:ext cx="968240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Ⅰ．补全对话（5小题，共10分）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【建议用时：5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custDataLst>
              <p:tags r:id="rId3"/>
            </p:custDataLst>
          </p:nvPr>
        </p:nvSpPr>
        <p:spPr>
          <a:xfrm>
            <a:off x="762000" y="1066262"/>
            <a:ext cx="11177954" cy="523220"/>
          </a:xfrm>
          <a:prstGeom prst="rect">
            <a:avLst/>
          </a:prstGeom>
          <a:noFill/>
        </p:spPr>
        <p:txBody>
          <a:bodyPr wrap="square" rtlCol="0">
            <a:spAutoFit/>
          </a:bodyPr>
          <a:lstStyle/>
          <a:p>
            <a:r>
              <a:rPr sz="2800" dirty="0">
                <a:latin typeface="+mn-ea"/>
              </a:rPr>
              <a:t>阅读下列简短对话，从 A、B、C、D 中选出最佳答案，将对话补全。</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917476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man fell into the pond because 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he knew a disaster was coming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he couldn’t see the road clearly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 was too worried about his future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he fixed too much attention on the stars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69699" y="7938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细节理解题。题干意为“那个人掉进池塘，因为 ________”。根据第二</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段第五句“he was looking at the star, he kept waling without looking down（他正在看星星，继续往前走没有注意脚下）”，D项意为“他太过关注星星”，故本题正确答案为 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7" y="793863"/>
            <a:ext cx="8077200" cy="1938020"/>
          </a:xfrm>
          <a:prstGeom prst="rect">
            <a:avLst/>
          </a:prstGeom>
          <a:noFill/>
        </p:spPr>
        <p:txBody>
          <a:bodyPr wrap="none" rtlCol="0">
            <a:spAutoFit/>
          </a:bodyPr>
          <a:lstStyle/>
          <a:p>
            <a:pPr algn="l"/>
            <a:r>
              <a:rPr lang="en-US" altLang="zh-CN" sz="2400" b="1" dirty="0">
                <a:latin typeface="微软雅黑" panose="020B0503020204020204" pitchFamily="34" charset="-122"/>
                <a:ea typeface="微软雅黑" panose="020B0503020204020204" pitchFamily="34" charset="-122"/>
              </a:rPr>
              <a:t>39. Some villagers suggested that the man ________. </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A. should not walk in the dark</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B. should ask for help from others</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C. should not think he knew everything</a:t>
            </a:r>
            <a:endParaRPr lang="en-US" altLang="zh-CN" sz="2400" b="1" dirty="0">
              <a:latin typeface="微软雅黑" panose="020B0503020204020204" pitchFamily="34" charset="-122"/>
              <a:ea typeface="微软雅黑" panose="020B0503020204020204" pitchFamily="34" charset="-122"/>
            </a:endParaRPr>
          </a:p>
          <a:p>
            <a:pPr algn="l"/>
            <a:r>
              <a:rPr lang="en-US" altLang="zh-CN" sz="2400" b="1" dirty="0">
                <a:latin typeface="微软雅黑" panose="020B0503020204020204" pitchFamily="34" charset="-122"/>
                <a:ea typeface="微软雅黑" panose="020B0503020204020204" pitchFamily="34" charset="-122"/>
              </a:rPr>
              <a:t>D. should focus more on the present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239879" y="699883"/>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细节理解题。题干意为“一些村民建议这个人 ________”。根据第四段</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第二句“to pay more attention to what is right in front of you（多关注你眼前的事）”，再根据第五段“当你不能看到地球上的东西，去解读星辰</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有什么用处呢”，而 D 项意为“多关注当下的事”，故本题正确答案为 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13000"/>
            <a:ext cx="108204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author’s view on the future?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future can be read in the stars.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future is built on the present.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It is necessary to study the future.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future is the most important.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075930" y="7790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主旨大意题。题干意为“作者对于未来的观点是什么”，根据最后一段</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最后一句“So, live your present well while you work for a better tomorrow（过好当下，同时为了更好的明天而努力）”，即要兼顾现在和未来，而 B项意为“未来建立在现在的基础之上”，故本题正确答案为 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635" y="697865"/>
            <a:ext cx="1143952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Being grateful has positive effects on both physical and mental health. Studies have found that giving thanks can help people sleep better, reduce stress and improve interpersonal relationships.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Here are some tips for you.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Start a thank-you journal. Make it a habit to write down the things that you’re grateful for.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Make it as easy as possible.</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2"/>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B）阅读下面短文，从短文后的选项中选出可以填入空格处的最佳选项。</a:t>
            </a:r>
            <a:endParaRPr lang="zh-CN" altLang="en-US" sz="2800" dirty="0">
              <a:latin typeface="+mn-ea"/>
            </a:endParaRPr>
          </a:p>
        </p:txBody>
      </p:sp>
      <p:sp>
        <p:nvSpPr>
          <p:cNvPr id="2" name="文本框 1"/>
          <p:cNvSpPr txBox="1"/>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Pay attention to the world around you. </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He is really nice or waits an extra minute for you. </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How do you express gratefulness in you daily life?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Even better, deliver it in person and read it to them. </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You can write it in your notebook or do it on your phone.</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4296410" y="173852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1496060" y="24827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7579424" y="466958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818" y="303425"/>
            <a:ext cx="1075094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本题用一个问句“日常生活中如何表达感恩呢”，与下文“以下有几条建议”自然衔接，故本题正确答案为 C。</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空格的前一句意为“写下你感恩的事物并养成这种习惯”，接下来说“你可以写在笔记本里或者在手机上写下来”，故本题正确答案为 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71475" y="382905"/>
            <a:ext cx="1143063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Write a letter. Some people may have helped you on some occasions, but you didn’t have a chance to thank them in time. Think of them and send them a letter. </a:t>
            </a:r>
            <a:r>
              <a:rPr lang="en-US" altLang="zh-CN" sz="2400" u="sng" dirty="0">
                <a:latin typeface="Times New Roman" panose="02020603050405020304" pitchFamily="18" charset="0"/>
                <a:cs typeface="Times New Roman" panose="02020603050405020304" pitchFamily="18" charset="0"/>
                <a:sym typeface="+mn-ea"/>
              </a:rPr>
              <a:t>43________</a:t>
            </a:r>
            <a:r>
              <a:rPr lang="en-US" altLang="zh-CN" sz="2400" dirty="0">
                <a:latin typeface="Times New Roman" panose="02020603050405020304" pitchFamily="18" charset="0"/>
                <a:cs typeface="Times New Roman" panose="02020603050405020304" pitchFamily="18" charset="0"/>
                <a:sym typeface="+mn-ea"/>
              </a:rPr>
              <a:t> </a:t>
            </a:r>
            <a:endParaRPr lang="en-US" altLang="zh-CN" sz="2400" dirty="0">
              <a:latin typeface="Times New Roman" panose="02020603050405020304" pitchFamily="18" charset="0"/>
              <a:cs typeface="Times New Roman" panose="02020603050405020304" pitchFamily="18" charset="0"/>
              <a:sym typeface="+mn-ea"/>
            </a:endParaRPr>
          </a:p>
          <a:p>
            <a:pPr indent="457200" algn="just"/>
            <a:r>
              <a:rPr lang="en-US" altLang="zh-CN" sz="2400" dirty="0">
                <a:latin typeface="Times New Roman" panose="02020603050405020304" pitchFamily="18" charset="0"/>
                <a:cs typeface="Times New Roman" panose="02020603050405020304" pitchFamily="18" charset="0"/>
                <a:sym typeface="+mn-ea"/>
              </a:rPr>
              <a:t>Think small. The smaller you start, the more you will be able to see things you’re grateful for. For example, a bus driver picks you up.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You may think, “I’m going to write about this later in my journal. I’m so grateful for this.”</a:t>
            </a:r>
            <a:endParaRPr lang="en-US" altLang="zh-CN" sz="2400" dirty="0">
              <a:latin typeface="Times New Roman" panose="02020603050405020304" pitchFamily="18" charset="0"/>
              <a:cs typeface="Times New Roman" panose="02020603050405020304" pitchFamily="18" charset="0"/>
              <a:sym typeface="+mn-ea"/>
            </a:endParaRPr>
          </a:p>
          <a:p>
            <a:pPr indent="457200"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Take notice of everything that makes up your environment. Think of the sky, the cold air, and the warmth of your sweater. The act of simply noticing and naming things is a great way to express gratefulness. Being grateful reminds you of your connection with the world around you.</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2"/>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Pay attention to the world around you. </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He is really nice or waits an extra minute for you. </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How do you express gratefulness in you daily life?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Even better, deliver it in person and read it to them. </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You can write it in your notebook or do it on your phone.</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3"/>
            </p:custDataLst>
          </p:nvPr>
        </p:nvSpPr>
        <p:spPr>
          <a:xfrm>
            <a:off x="10161270" y="74856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7284720" y="14902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5"/>
            </p:custDataLst>
          </p:nvPr>
        </p:nvSpPr>
        <p:spPr>
          <a:xfrm>
            <a:off x="1466850" y="21950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9" name="图片 8">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8606219" y="499089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2740" y="303530"/>
            <a:ext cx="10413365" cy="418211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第三段主旨是“写信表达感恩”，根据空格的前一句“想着他们，给他们寄一封信”，下文同样应该跟信有关，而 D 项意为“更好的做法是亲自投递，并且把信读给他们听”，故本题正确答案为 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第四段主旨是第一句“从小处着眼”。根据空格的前一句“一个公车司机搭载了你”，那么下文继续讲述司机，而 B 项意为“他很善良，或者多等了你一会儿”，故本题正确答案为 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空格的后一句意为“注意构成你的周围环境的一切事物”，而 A 项意为“注意你周围的世界”，前后意思呼应，故本题正确答案为 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阅读下面短文，在空格处填入一个适当的词或用括号中词语的正确形式填空。</a:t>
            </a:r>
            <a:endParaRPr lang="zh-CN" altLang="en-US" sz="2800" dirty="0">
              <a:latin typeface="+mn-ea"/>
            </a:endParaRPr>
          </a:p>
        </p:txBody>
      </p:sp>
      <p:sp>
        <p:nvSpPr>
          <p:cNvPr id="8" name="文本框 7"/>
          <p:cNvSpPr txBox="1"/>
          <p:nvPr/>
        </p:nvSpPr>
        <p:spPr>
          <a:xfrm>
            <a:off x="462289" y="1667719"/>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Mary joined a company recently. She did well in her projects and gave support to other team members when needed. However, some of them did not like </a:t>
            </a:r>
            <a:r>
              <a:rPr lang="en-US" altLang="zh-CN" sz="2400" u="sng" dirty="0">
                <a:latin typeface="Times New Roman" panose="02020603050405020304" pitchFamily="18" charset="0"/>
                <a:cs typeface="Times New Roman" panose="02020603050405020304" pitchFamily="18" charset="0"/>
              </a:rPr>
              <a:t>46____________</a:t>
            </a:r>
            <a:r>
              <a:rPr lang="en-US" altLang="zh-CN" sz="2400" dirty="0">
                <a:latin typeface="Times New Roman" panose="02020603050405020304" pitchFamily="18" charset="0"/>
                <a:cs typeface="Times New Roman" panose="02020603050405020304" pitchFamily="18" charset="0"/>
              </a:rPr>
              <a:t> (she) active performance. They created </a:t>
            </a:r>
            <a:r>
              <a:rPr lang="en-US" altLang="zh-CN" sz="2400" u="sng" dirty="0">
                <a:latin typeface="Times New Roman" panose="02020603050405020304" pitchFamily="18" charset="0"/>
                <a:cs typeface="Times New Roman" panose="02020603050405020304" pitchFamily="18" charset="0"/>
              </a:rPr>
              <a:t>47      ______             </a:t>
            </a:r>
            <a:r>
              <a:rPr lang="en-US" altLang="zh-CN" sz="2400" dirty="0">
                <a:latin typeface="Times New Roman" panose="02020603050405020304" pitchFamily="18" charset="0"/>
                <a:cs typeface="Times New Roman" panose="02020603050405020304" pitchFamily="18" charset="0"/>
              </a:rPr>
              <a:t> (problem) for her. They did not accept her ideas or ask her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(attend) meetings. The work Mary once enjoyed now started to give her stress. She was planning to quit. One day while Mary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(have) lunch, Coral, the manager, came and sat next to her. She noticed that Mary was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(happy) and asked, “Any problems? Let me see if I could help.”</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9040495" y="2376170"/>
            <a:ext cx="2108200" cy="428625"/>
          </a:xfrm>
          <a:prstGeom prst="rect">
            <a:avLst/>
          </a:prstGeom>
          <a:noFill/>
        </p:spPr>
        <p:txBody>
          <a:bodyPr wrap="square" rtlCol="0">
            <a:no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problems</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980633" y="240338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her</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8060055" y="2722880"/>
            <a:ext cx="19704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attend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0448" y="5044628"/>
            <a:ext cx="1158340" cy="646232"/>
          </a:xfrm>
          <a:prstGeom prst="rect">
            <a:avLst/>
          </a:prstGeom>
        </p:spPr>
      </p:pic>
      <p:sp>
        <p:nvSpPr>
          <p:cNvPr id="2" name="文本框 1"/>
          <p:cNvSpPr txBox="1"/>
          <p:nvPr>
            <p:custDataLst>
              <p:tags r:id="rId4"/>
            </p:custDataLst>
          </p:nvPr>
        </p:nvSpPr>
        <p:spPr>
          <a:xfrm>
            <a:off x="5779135" y="3455035"/>
            <a:ext cx="2199005" cy="460375"/>
          </a:xfrm>
          <a:prstGeom prst="rect">
            <a:avLst/>
          </a:prstGeom>
          <a:noFill/>
        </p:spPr>
        <p:txBody>
          <a:bodyPr wrap="square" rtlCol="0">
            <a:spAutoFit/>
          </a:bodyPr>
          <a:p>
            <a:r>
              <a:rPr lang="en-US" altLang="zh-CN" sz="2400" dirty="0">
                <a:solidFill>
                  <a:srgbClr val="C00000"/>
                </a:solidFill>
                <a:latin typeface="方正粗黑宋简体" panose="02000000000000000000" pitchFamily="2" charset="-122"/>
                <a:ea typeface="方正粗黑宋简体" panose="02000000000000000000" pitchFamily="2" charset="-122"/>
              </a:rPr>
              <a:t> was having</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4" name="文本框 3"/>
          <p:cNvSpPr txBox="1"/>
          <p:nvPr>
            <p:custDataLst>
              <p:tags r:id="rId5"/>
            </p:custDataLst>
          </p:nvPr>
        </p:nvSpPr>
        <p:spPr>
          <a:xfrm>
            <a:off x="8372475" y="3850005"/>
            <a:ext cx="260159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unhappy</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3" grpId="0"/>
      <p:bldP spid="2"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46.  【解析】本题考查人称代词变化。根据分析句子结构解题法，填入词后有名词，应填入形容词性物主代词，故本题正确答案为 her。</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47.  【解析】本题考查可数名词单复数变化。根据句意“他们给她制造了些问题”，应填入名词复数形式，故本题正确答案为 problems。</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48.  【解析】本题考查非谓语动词。根据动词搭配 ask sb. to do，应填入不定式，故本题正确答案为 to attend。</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49.  【解析】本题考查动词时态变化。本题考查动词时态，根据分析句子结构解题法，连词 while 后常用延续性动词表示进行时态，意为“当玛丽正在吃饭时”，故本题正确答案为 was having。</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50.  【解析】本题考查形容词词义变化。根据第一段第三、四句可知，Mary 的同事不喜欢她的积极表现，给她制造麻烦，因此句意应为“玛丽不开心”，故本题正确答案为 unhappy。</a:t>
            </a:r>
            <a:endParaRPr sz="2400" b="1">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7830" y="40840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085166" y="6126489"/>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667371" y="1045895"/>
            <a:ext cx="9344776"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Do you mind me leaving now?</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 Have a nice weekend.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Yes, I do		 B. Good idea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Of course not 		D. I don’t agree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179445" y="1530350"/>
            <a:ext cx="422275" cy="485140"/>
          </a:xfrm>
          <a:prstGeom prst="rect">
            <a:avLst/>
          </a:prstGeom>
          <a:noFill/>
        </p:spPr>
        <p:txBody>
          <a:bodyPr wrap="none" rtlCol="0">
            <a:no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42925" y="4403090"/>
            <a:ext cx="1034288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根据“Do you mind me leaving now（你介意我现在离开吗）”可知，说话人提出了离开的请求，对方的回应“Have a nice weekend（祝周末过得愉快）”说明同意说话人的请求，因此 C 项“Of course not（当然不介意）”最符合语境，故本题正确答案为 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8230" y="1376837"/>
            <a:ext cx="9925797"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Mary told Carol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had happened. After listening to her, Carol said, “Please come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my house for dinner tomorrow.”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Mary went to Carol’s house. Before dinner, Mary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(ask) to put some potatoes and eggs in a pot and boil them for a while, “Look,” Carol said. “We cook them in the same water.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the results are different. Potatoes bocame soft while eggs turn hard. When you give up, you are like a cooked potato, easy to mash ( 捣烂 ). When you don’t, you become a </a:t>
            </a:r>
            <a:r>
              <a:rPr lang="en-US" altLang="zh-CN" sz="2400" u="sng" dirty="0">
                <a:latin typeface="Times New Roman" panose="02020603050405020304" pitchFamily="18" charset="0"/>
                <a:cs typeface="Times New Roman" panose="02020603050405020304" pitchFamily="18" charset="0"/>
              </a:rPr>
              <a:t>55____________</a:t>
            </a:r>
            <a:r>
              <a:rPr lang="en-US" altLang="zh-CN" sz="2400" dirty="0">
                <a:latin typeface="Times New Roman" panose="02020603050405020304" pitchFamily="18" charset="0"/>
                <a:cs typeface="Times New Roman" panose="02020603050405020304" pitchFamily="18" charset="0"/>
              </a:rPr>
              <a:t>(boil) egg, hard to break.”</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7808249" y="2057904"/>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was asked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828404" y="178325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469640" y="1322705"/>
            <a:ext cx="14681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6363155" y="2838093"/>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1490" y="4798034"/>
            <a:ext cx="1158340" cy="646232"/>
          </a:xfrm>
          <a:prstGeom prst="rect">
            <a:avLst/>
          </a:prstGeom>
        </p:spPr>
      </p:pic>
      <p:sp>
        <p:nvSpPr>
          <p:cNvPr id="2" name="文本框 1"/>
          <p:cNvSpPr txBox="1"/>
          <p:nvPr>
            <p:custDataLst>
              <p:tags r:id="rId4"/>
            </p:custDataLst>
          </p:nvPr>
        </p:nvSpPr>
        <p:spPr>
          <a:xfrm>
            <a:off x="1305380" y="3962678"/>
            <a:ext cx="2373330" cy="460375"/>
          </a:xfrm>
          <a:prstGeom prst="rect">
            <a:avLst/>
          </a:prstGeom>
          <a:noFill/>
        </p:spPr>
        <p:txBody>
          <a:bodyPr wrap="square" rtlCol="0">
            <a:spAutoFit/>
          </a:bodyPr>
          <a:p>
            <a:r>
              <a:rPr lang="en-US" altLang="zh-CN" sz="2400" dirty="0">
                <a:solidFill>
                  <a:srgbClr val="C00000"/>
                </a:solidFill>
                <a:latin typeface="方正粗黑宋简体" panose="02000000000000000000" pitchFamily="2" charset="-122"/>
                <a:ea typeface="方正粗黑宋简体" panose="02000000000000000000" pitchFamily="2" charset="-122"/>
              </a:rPr>
              <a:t> boiled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303425"/>
            <a:ext cx="11586520"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【解析】本题考查宾语从句的从属连词。根据句意，表示“所……的事”，故本题正确答案为 what。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【解析】本题考查固定搭配。动词 come 是不及物动词，后面接宾语时需要用介词 to，意为“来到某处”，故本题正确答案为 to。</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【解析】本题考查动词的语态变化（被动时态）。根据分析句子结构解题法，动词 ask 与主语 Mary 是被动关系，意为“玛丽被要求去做某事”，应用过去时被动语态，故本题正确答案为 was asked。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54.【解析】本题考查并列连词。根据句意，前后两句构成转折关系，故本题正确答案为 but。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【解析】本题考查非谓语动词。根据分析句子结构解题法，填入动词表示被动含义，意为“被煮过的、煮熟的”，故本题正确答案为boiled。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197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276225" y="1236345"/>
            <a:ext cx="11639550" cy="3709035"/>
          </a:xfrm>
          <a:prstGeom prst="rect">
            <a:avLst/>
          </a:prstGeom>
          <a:noFill/>
        </p:spPr>
        <p:txBody>
          <a:bodyPr wrap="square" rtlCol="0">
            <a:spAutoFit/>
          </a:bodyPr>
          <a:lstStyle/>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56. You need to act properly, ______________________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 ( 因为你已经是个成年人了 ).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57. He will be very happy ________________________ ( 如果你能帮助他 ).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58. What you said ________________________ ( 使他很伤心 ).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59. 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________________________________________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 ( 我给 Tom 讲了个故事 ) and he shared it with his brother.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40000"/>
              </a:lnSpc>
            </a:pPr>
            <a:r>
              <a:rPr sz="2400" b="1" dirty="0">
                <a:latin typeface="微软雅黑" panose="020B0503020204020204" pitchFamily="34" charset="-122"/>
                <a:ea typeface="微软雅黑" panose="020B0503020204020204" pitchFamily="34" charset="-122"/>
                <a:cs typeface="微软雅黑" panose="020B0503020204020204" pitchFamily="34" charset="-122"/>
              </a:rPr>
              <a:t>60. He was often seen __________________</a:t>
            </a:r>
            <a:r>
              <a:rPr lang="en-US" sz="2400" b="1" dirty="0">
                <a:latin typeface="微软雅黑" panose="020B0503020204020204" pitchFamily="34" charset="-122"/>
                <a:ea typeface="微软雅黑" panose="020B0503020204020204" pitchFamily="34" charset="-122"/>
                <a:cs typeface="微软雅黑" panose="020B0503020204020204" pitchFamily="34" charset="-122"/>
              </a:rPr>
              <a:t>__________</a:t>
            </a:r>
            <a:r>
              <a:rPr sz="2400" b="1" dirty="0">
                <a:latin typeface="微软雅黑" panose="020B0503020204020204" pitchFamily="34" charset="-122"/>
                <a:ea typeface="微软雅黑" panose="020B0503020204020204" pitchFamily="34" charset="-122"/>
                <a:cs typeface="微软雅黑" panose="020B0503020204020204" pitchFamily="34" charset="-122"/>
              </a:rPr>
              <a:t>______ ( 在操场上打篮球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932555" y="4340225"/>
            <a:ext cx="58375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play basketball on the playground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350260" y="2818765"/>
            <a:ext cx="317500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made him very sad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291330" y="2390775"/>
            <a:ext cx="327088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if you can help him</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271770" y="1353185"/>
            <a:ext cx="64846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 you were already an adult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1205230" y="3336925"/>
            <a:ext cx="635762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 told Tom a story / I told a story to Tom</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4638575" y="5709894"/>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7015" y="113665"/>
            <a:ext cx="11421745"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56. because you were already an adult 【解析】本题考查由 because 引导的原因状语从句。already 意为“已经”，故本题正确答案为 because you were already an adult。</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57. if you can help him 【解析】本题考查由if引导的条件状语从句。根据主将从现的原则，从句要用一般现在时，故本题正确答案为 if you can help him。</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58. made him very sad 【解析】本题考查主语从句。根据从句中的谓语动词 said 可以判断出主句的谓语动词应该也使用过去式，故本题正确答案为 made him very sad。</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59. I told Tom a story / I told a story to Tom 【解析】本题考查由 and 连接的两个并列从句。根据 and 后的简单句是一般过去时，可以判断出 and 前面也要使用一般过去时。固定短语：tell sb. a story / tell a story to sb.（给某人讲故事），故本题正确答案为 I told Tom a story / I told a story to Tom。</a:t>
            </a:r>
            <a:endParaRPr sz="2200" b="1" dirty="0">
              <a:solidFill>
                <a:schemeClr val="tx1"/>
              </a:solidFill>
              <a:uFillTx/>
              <a:latin typeface="微软雅黑" panose="020B0503020204020204" pitchFamily="34" charset="-122"/>
              <a:ea typeface="微软雅黑" panose="020B0503020204020204" pitchFamily="34" charset="-122"/>
            </a:endParaRPr>
          </a:p>
          <a:p>
            <a:pPr marL="0" indent="0">
              <a:buNone/>
            </a:pPr>
            <a:r>
              <a:rPr sz="2200" b="1" dirty="0">
                <a:solidFill>
                  <a:schemeClr val="tx1"/>
                </a:solidFill>
                <a:uFillTx/>
                <a:latin typeface="微软雅黑" panose="020B0503020204020204" pitchFamily="34" charset="-122"/>
                <a:ea typeface="微软雅黑" panose="020B0503020204020204" pitchFamily="34" charset="-122"/>
              </a:rPr>
              <a:t>60. to play basketball on the playground 【解析】本题考查固定搭配在被动语态中的用法。固定短语 see sb. do sth.（看见某人做了某事）的被动结构为 sb. be seen to do sth.，故本题的正确答案为 to play basketball on the playground。</a:t>
            </a:r>
            <a:endParaRPr sz="220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01630" y="4634668"/>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46" y="1093685"/>
            <a:ext cx="10317462" cy="286131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【写作内容】假如你是李华，寒假即将来临，请用英文给你的外国朋友 Tom 写一封信件，邀请他寒假到你家住一段时间。</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 40 个英文单词，文中不可出现你自己的真实姓名、学校等信息。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780" y="385445"/>
            <a:ext cx="11586210" cy="3965575"/>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Dear Tom,</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How are you? The winter vacation is coming, and I would like to invite you to come and stay at my house for a few days. It would be wonderful if we could spend some time together during the Spring Festival.</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Let me know if you are available and interested. I am looking forward to hearing from you soon.</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 Hua</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08940" y="922655"/>
            <a:ext cx="1136142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Would you like to go to the beach this weekend?</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 The weather is lovely.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 depends 		B. I’m afraid not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I don’t care 	D. Sounds great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871131" y="1380854"/>
            <a:ext cx="4641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解析：通读对话，我们了解到说话人向对方发出邀请，提出周末去海滩，而对</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方的回应“天气很好”说明对方接受了邀请，因此 D 项“Sounds great（听</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起来好极了）”最符合语境。而 A 项意为“看情况”，B 项意为“恐怕不行”，C 项意为“我不在乎”，A、B、C 项均不符合上下文语境，故本题正确答案为 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3875405"/>
            <a:ext cx="10668000" cy="2982595"/>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79070" y="922655"/>
            <a:ext cx="1159129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Thank you for taking care of my dog while I was away.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It’s my pleasure 			B. What a lovely dog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You are so kind 			D. It doesn’t matter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371072" y="1376630"/>
            <a:ext cx="45021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040679"/>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解析：根据“Thank you for taking care of my dog while I was away（感谢你在我离开时照顾我的狗）”并结合选项，我们可以判断出 A 项“It’s my </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pleasure（乐意效劳）”最符合语境。B、C、D 项的意思分别是“多么可爱的狗”“你真好”和“没关系”，均不符合上下文语境，故本题正确答案为 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77520" y="922655"/>
            <a:ext cx="1129284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Sir, 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Yes, I’d like chicken with rice.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what’s your favorite food B. may I take your order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would you like some drink D. do you like the food here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62430" y="768178"/>
            <a:ext cx="426085" cy="521970"/>
          </a:xfrm>
          <a:prstGeom prst="rect">
            <a:avLst/>
          </a:prstGeom>
          <a:noFill/>
        </p:spPr>
        <p:txBody>
          <a:bodyPr wrap="none" rtlCol="0">
            <a:spAutoFit/>
          </a:bodyPr>
          <a:lstStyle/>
          <a:p>
            <a:pPr algn="l"/>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50900" y="4493434"/>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根据“Yes, I’d like chicken with rice（是的，我要鸡肉饭）”并结合选项，上一句应该是服务员询问客人是否需要点餐，因此 B 项“may I take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your order（您要点餐了吗）”最符合语境。而 A 项意为“你最喜欢什么食物”，C 项意为“您想喝点什么吗”，D 项意为“您喜欢这里的食物吗”，A、C、D 项均不符合上下文语境，故本题正确答案为 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87c4ee51-efdd-43e9-82ba-ac7c402e2b96"/>
  <p:tag name="COMMONDATA" val="eyJoZGlkIjoiMjhjNGUxNWFjMjhlNDdjNWVkN2JmMzA2Y2JjZmYzMTU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20502</Words>
  <Application>WPS 演示</Application>
  <PresentationFormat>宽屏</PresentationFormat>
  <Paragraphs>752</Paragraphs>
  <Slides>58</Slides>
  <Notes>10</Notes>
  <HiddenSlides>10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58</vt:i4>
      </vt:variant>
    </vt:vector>
  </HeadingPairs>
  <TitlesOfParts>
    <vt:vector size="72"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1038</cp:revision>
  <dcterms:created xsi:type="dcterms:W3CDTF">2016-10-04T09:02:00Z</dcterms:created>
  <dcterms:modified xsi:type="dcterms:W3CDTF">2023-03-23T08:30:03Z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