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79"/>
  </p:handoutMasterIdLst>
  <p:sldIdLst>
    <p:sldId id="869" r:id="rId3"/>
    <p:sldId id="781" r:id="rId5"/>
    <p:sldId id="946" r:id="rId6"/>
    <p:sldId id="943" r:id="rId7"/>
    <p:sldId id="1086" r:id="rId8"/>
    <p:sldId id="1087" r:id="rId9"/>
    <p:sldId id="1088" r:id="rId10"/>
    <p:sldId id="1089" r:id="rId11"/>
    <p:sldId id="1090" r:id="rId12"/>
    <p:sldId id="1091" r:id="rId13"/>
    <p:sldId id="944" r:id="rId14"/>
    <p:sldId id="1093" r:id="rId15"/>
    <p:sldId id="1094" r:id="rId16"/>
    <p:sldId id="1095" r:id="rId17"/>
    <p:sldId id="1096" r:id="rId18"/>
    <p:sldId id="1097" r:id="rId19"/>
    <p:sldId id="1098" r:id="rId20"/>
    <p:sldId id="1099" r:id="rId21"/>
    <p:sldId id="1100" r:id="rId22"/>
    <p:sldId id="1101" r:id="rId23"/>
    <p:sldId id="1102" r:id="rId24"/>
    <p:sldId id="1114" r:id="rId25"/>
    <p:sldId id="945" r:id="rId26"/>
    <p:sldId id="1117" r:id="rId27"/>
    <p:sldId id="1116" r:id="rId28"/>
    <p:sldId id="1118" r:id="rId29"/>
    <p:sldId id="1119" r:id="rId30"/>
    <p:sldId id="1120" r:id="rId31"/>
    <p:sldId id="1123" r:id="rId32"/>
    <p:sldId id="1124" r:id="rId33"/>
    <p:sldId id="1125" r:id="rId34"/>
    <p:sldId id="1115" r:id="rId35"/>
    <p:sldId id="1126" r:id="rId36"/>
    <p:sldId id="1127" r:id="rId37"/>
    <p:sldId id="1128" r:id="rId38"/>
    <p:sldId id="1129" r:id="rId39"/>
    <p:sldId id="1130" r:id="rId40"/>
    <p:sldId id="1131" r:id="rId41"/>
    <p:sldId id="1132" r:id="rId42"/>
    <p:sldId id="1133" r:id="rId43"/>
    <p:sldId id="1134" r:id="rId44"/>
    <p:sldId id="1135" r:id="rId45"/>
    <p:sldId id="1136" r:id="rId46"/>
    <p:sldId id="1137" r:id="rId47"/>
    <p:sldId id="1138" r:id="rId48"/>
    <p:sldId id="1139" r:id="rId49"/>
    <p:sldId id="1140" r:id="rId50"/>
    <p:sldId id="947" r:id="rId51"/>
    <p:sldId id="1144" r:id="rId52"/>
    <p:sldId id="1145" r:id="rId53"/>
    <p:sldId id="1146" r:id="rId54"/>
    <p:sldId id="1147" r:id="rId55"/>
    <p:sldId id="1148" r:id="rId56"/>
    <p:sldId id="1149" r:id="rId57"/>
    <p:sldId id="979" r:id="rId58"/>
    <p:sldId id="1150" r:id="rId59"/>
    <p:sldId id="1151" r:id="rId60"/>
    <p:sldId id="1174" r:id="rId61"/>
    <p:sldId id="1163" r:id="rId62"/>
    <p:sldId id="1164" r:id="rId63"/>
    <p:sldId id="1165" r:id="rId64"/>
    <p:sldId id="1166" r:id="rId65"/>
    <p:sldId id="1167" r:id="rId66"/>
    <p:sldId id="1168" r:id="rId67"/>
    <p:sldId id="1169" r:id="rId68"/>
    <p:sldId id="1170" r:id="rId69"/>
    <p:sldId id="1171" r:id="rId70"/>
    <p:sldId id="1172" r:id="rId71"/>
    <p:sldId id="1173" r:id="rId72"/>
    <p:sldId id="1152" r:id="rId73"/>
    <p:sldId id="1153" r:id="rId74"/>
    <p:sldId id="1159" r:id="rId75"/>
    <p:sldId id="1154" r:id="rId76"/>
    <p:sldId id="1156" r:id="rId77"/>
    <p:sldId id="935" r:id="rId78"/>
  </p:sldIdLst>
  <p:sldSz cx="12192000" cy="6858000"/>
  <p:notesSz cx="6858000" cy="9144000"/>
  <p:custDataLst>
    <p:tags r:id="rId8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B43C17-AD12-431A-BBD5-8934384C4FA8}">
          <p14:sldIdLst>
            <p14:sldId id="869"/>
            <p14:sldId id="781"/>
            <p14:sldId id="946"/>
            <p14:sldId id="943"/>
            <p14:sldId id="1086"/>
            <p14:sldId id="1087"/>
            <p14:sldId id="1088"/>
            <p14:sldId id="1089"/>
            <p14:sldId id="1090"/>
            <p14:sldId id="1091"/>
            <p14:sldId id="944"/>
            <p14:sldId id="1093"/>
            <p14:sldId id="1094"/>
            <p14:sldId id="1095"/>
            <p14:sldId id="1096"/>
            <p14:sldId id="1097"/>
            <p14:sldId id="1098"/>
            <p14:sldId id="1099"/>
            <p14:sldId id="1100"/>
            <p14:sldId id="1101"/>
            <p14:sldId id="1102"/>
            <p14:sldId id="1114"/>
            <p14:sldId id="945"/>
            <p14:sldId id="1117"/>
            <p14:sldId id="1116"/>
            <p14:sldId id="1118"/>
            <p14:sldId id="1119"/>
            <p14:sldId id="1120"/>
            <p14:sldId id="1123"/>
            <p14:sldId id="1124"/>
            <p14:sldId id="1125"/>
            <p14:sldId id="1115"/>
            <p14:sldId id="1126"/>
            <p14:sldId id="1127"/>
            <p14:sldId id="1128"/>
            <p14:sldId id="1129"/>
            <p14:sldId id="1130"/>
            <p14:sldId id="1131"/>
            <p14:sldId id="1132"/>
            <p14:sldId id="1133"/>
            <p14:sldId id="1134"/>
            <p14:sldId id="1135"/>
            <p14:sldId id="1136"/>
            <p14:sldId id="1137"/>
            <p14:sldId id="1138"/>
            <p14:sldId id="1139"/>
            <p14:sldId id="1140"/>
            <p14:sldId id="947"/>
            <p14:sldId id="1144"/>
            <p14:sldId id="1145"/>
            <p14:sldId id="1146"/>
            <p14:sldId id="1147"/>
            <p14:sldId id="1148"/>
            <p14:sldId id="1149"/>
            <p14:sldId id="979"/>
            <p14:sldId id="1150"/>
            <p14:sldId id="1151"/>
            <p14:sldId id="1174"/>
            <p14:sldId id="1163"/>
            <p14:sldId id="1164"/>
            <p14:sldId id="1165"/>
            <p14:sldId id="1166"/>
            <p14:sldId id="1167"/>
            <p14:sldId id="1168"/>
            <p14:sldId id="1169"/>
            <p14:sldId id="1170"/>
            <p14:sldId id="1171"/>
            <p14:sldId id="1172"/>
            <p14:sldId id="1173"/>
            <p14:sldId id="1152"/>
            <p14:sldId id="1153"/>
            <p14:sldId id="1159"/>
            <p14:sldId id="1154"/>
            <p14:sldId id="1156"/>
            <p14:sldId id="935"/>
          </p14:sldIdLst>
        </p14:section>
      </p14:sectionLst>
    </p:ext>
    <p:ext uri="{EFAFB233-063F-42B5-8137-9DF3F51BA10A}">
      <p15:sldGuideLst xmlns:p15="http://schemas.microsoft.com/office/powerpoint/2012/main">
        <p15:guide id="1" orient="horz" pos="2142" userDrawn="1">
          <p15:clr>
            <a:srgbClr val="A4A3A4"/>
          </p15:clr>
        </p15:guide>
        <p15:guide id="2" pos="663" userDrawn="1">
          <p15:clr>
            <a:srgbClr val="A4A3A4"/>
          </p15:clr>
        </p15:guide>
        <p15:guide id="3" pos="7092" userDrawn="1">
          <p15:clr>
            <a:srgbClr val="A4A3A4"/>
          </p15:clr>
        </p15:guide>
        <p15:guide id="4" pos="387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DC1"/>
    <a:srgbClr val="DBCEEF"/>
    <a:srgbClr val="8064A2"/>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26" autoAdjust="0"/>
    <p:restoredTop sz="96763" autoAdjust="0"/>
  </p:normalViewPr>
  <p:slideViewPr>
    <p:cSldViewPr snapToGrid="0" showGuides="1">
      <p:cViewPr varScale="1">
        <p:scale>
          <a:sx n="60" d="100"/>
          <a:sy n="60" d="100"/>
        </p:scale>
        <p:origin x="78" y="996"/>
      </p:cViewPr>
      <p:guideLst>
        <p:guide orient="horz" pos="2142"/>
        <p:guide pos="663"/>
        <p:guide pos="7092"/>
        <p:guide pos="3878"/>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4" Type="http://schemas.openxmlformats.org/officeDocument/2006/relationships/tags" Target="tags/tag84.xml"/><Relationship Id="rId83" Type="http://schemas.openxmlformats.org/officeDocument/2006/relationships/commentAuthors" Target="commentAuthors.xml"/><Relationship Id="rId82" Type="http://schemas.openxmlformats.org/officeDocument/2006/relationships/tableStyles" Target="tableStyles.xml"/><Relationship Id="rId81" Type="http://schemas.openxmlformats.org/officeDocument/2006/relationships/viewProps" Target="viewProps.xml"/><Relationship Id="rId80" Type="http://schemas.openxmlformats.org/officeDocument/2006/relationships/presProps" Target="presProps.xml"/><Relationship Id="rId8" Type="http://schemas.openxmlformats.org/officeDocument/2006/relationships/slide" Target="slides/slide5.xml"/><Relationship Id="rId79" Type="http://schemas.openxmlformats.org/officeDocument/2006/relationships/handoutMaster" Target="handoutMasters/handoutMaster1.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2A5DADB-2AE5-4A83-B4C0-0DB768112B53}"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86A5625-ABE0-4648-8BE3-3CCAD31BD75F}"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D996EF8-52D5-4FA0-AEE2-D901311C1926}"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B22B32A-9FFD-4A71-A3E8-A0E0DBB7AB02}" type="datetime1">
              <a:rPr lang="id-ID" altLang="zh-CN" smtClean="0"/>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6653E9B-E608-4754-9967-6C5213412B25}"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C8D4C0A-BE53-4AF0-9DA9-92676813E05D}"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C9B80AA9-DE97-4D65-8BB9-E1B06786BCD0}"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3E9D28CB-D3C5-4026-B94D-06B4CF30BC66}" type="datetime1">
              <a:rPr lang="id-ID" altLang="zh-CN" smtClean="0"/>
            </a:fld>
            <a:endParaRPr lang="en-US"/>
          </a:p>
        </p:txBody>
      </p:sp>
      <p:sp>
        <p:nvSpPr>
          <p:cNvPr id="8" name="页脚占位符 7"/>
          <p:cNvSpPr>
            <a:spLocks noGrp="1"/>
          </p:cNvSpPr>
          <p:nvPr>
            <p:ph type="ftr" sz="quarter" idx="11"/>
          </p:nvPr>
        </p:nvSpPr>
        <p:spPr/>
        <p:txBody>
          <a:bodyPr/>
          <a:lstStyle/>
          <a:p>
            <a:r>
              <a:rPr lang="en-US"/>
              <a:t>Startup Presentation</a:t>
            </a:r>
            <a:endParaRPr lang="en-US"/>
          </a:p>
        </p:txBody>
      </p:sp>
      <p:sp>
        <p:nvSpPr>
          <p:cNvPr id="9" name="灯片编号占位符 8"/>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46B2D1A-4817-440E-98A4-02C04FAB5599}" type="datetime1">
              <a:rPr lang="id-ID" altLang="zh-CN" smtClean="0"/>
            </a:fld>
            <a:endParaRPr lang="en-US"/>
          </a:p>
        </p:txBody>
      </p:sp>
      <p:sp>
        <p:nvSpPr>
          <p:cNvPr id="4" name="页脚占位符 3"/>
          <p:cNvSpPr>
            <a:spLocks noGrp="1"/>
          </p:cNvSpPr>
          <p:nvPr>
            <p:ph type="ftr" sz="quarter" idx="11"/>
          </p:nvPr>
        </p:nvSpPr>
        <p:spPr/>
        <p:txBody>
          <a:bodyPr/>
          <a:lstStyle/>
          <a:p>
            <a:r>
              <a:rPr lang="en-US"/>
              <a:t>Startup Presentation</a:t>
            </a:r>
            <a:endParaRPr lang="en-US"/>
          </a:p>
        </p:txBody>
      </p:sp>
      <p:sp>
        <p:nvSpPr>
          <p:cNvPr id="5" name="灯片编号占位符 4"/>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fld>
            <a:endParaRPr lang="en-US"/>
          </a:p>
        </p:txBody>
      </p:sp>
      <p:sp>
        <p:nvSpPr>
          <p:cNvPr id="3" name="页脚占位符 2"/>
          <p:cNvSpPr>
            <a:spLocks noGrp="1"/>
          </p:cNvSpPr>
          <p:nvPr>
            <p:ph type="ftr" sz="quarter" idx="11"/>
          </p:nvPr>
        </p:nvSpPr>
        <p:spPr/>
        <p:txBody>
          <a:bodyPr/>
          <a:lstStyle/>
          <a:p>
            <a:r>
              <a:rPr lang="en-US"/>
              <a:t>Startup Presentation</a:t>
            </a:r>
            <a:endParaRPr lang="en-US"/>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9A053A1-681A-4FE7-BF45-D5BAB0C264FE}"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38F7A4D-81BB-4FE1-900D-2FB0A82DC7B5}"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3" Type="http://schemas.openxmlformats.org/officeDocument/2006/relationships/theme" Target="../theme/theme1.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endParaRPr lang="en-US"/>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2.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tags" Target="../tags/tag1.xml"/><Relationship Id="rId3" Type="http://schemas.openxmlformats.org/officeDocument/2006/relationships/slide" Target="slide2.xml"/><Relationship Id="rId2" Type="http://schemas.openxmlformats.org/officeDocument/2006/relationships/image" Target="../media/image2.emf"/><Relationship Id="rId1" Type="http://schemas.openxmlformats.org/officeDocument/2006/relationships/image" Target="../media/image1.emf"/></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2.xml.rels><?xml version="1.0" encoding="UTF-8" standalone="yes"?>
<Relationships xmlns="http://schemas.openxmlformats.org/package/2006/relationships"><Relationship Id="rId9" Type="http://schemas.openxmlformats.org/officeDocument/2006/relationships/image" Target="../media/image4.emf"/><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slide" Target="slide3.xml"/><Relationship Id="rId5" Type="http://schemas.openxmlformats.org/officeDocument/2006/relationships/tags" Target="../tags/tag6.xml"/><Relationship Id="rId4" Type="http://schemas.openxmlformats.org/officeDocument/2006/relationships/slide" Target="slide4.xml"/><Relationship Id="rId33" Type="http://schemas.openxmlformats.org/officeDocument/2006/relationships/notesSlide" Target="../notesSlides/notesSlide2.xml"/><Relationship Id="rId32" Type="http://schemas.openxmlformats.org/officeDocument/2006/relationships/slideLayout" Target="../slideLayouts/slideLayout13.xml"/><Relationship Id="rId31" Type="http://schemas.openxmlformats.org/officeDocument/2006/relationships/tags" Target="../tags/tag22.xml"/><Relationship Id="rId30" Type="http://schemas.openxmlformats.org/officeDocument/2006/relationships/slide" Target="slide22.xml"/><Relationship Id="rId3" Type="http://schemas.openxmlformats.org/officeDocument/2006/relationships/tags" Target="../tags/tag5.xml"/><Relationship Id="rId29" Type="http://schemas.openxmlformats.org/officeDocument/2006/relationships/tags" Target="../tags/tag21.xml"/><Relationship Id="rId28" Type="http://schemas.openxmlformats.org/officeDocument/2006/relationships/tags" Target="../tags/tag20.xml"/><Relationship Id="rId27" Type="http://schemas.openxmlformats.org/officeDocument/2006/relationships/tags" Target="../tags/tag19.xml"/><Relationship Id="rId26" Type="http://schemas.openxmlformats.org/officeDocument/2006/relationships/tags" Target="../tags/tag18.xml"/><Relationship Id="rId25" Type="http://schemas.openxmlformats.org/officeDocument/2006/relationships/slide" Target="slide70.xml"/><Relationship Id="rId24" Type="http://schemas.openxmlformats.org/officeDocument/2006/relationships/tags" Target="../tags/tag17.xml"/><Relationship Id="rId23" Type="http://schemas.openxmlformats.org/officeDocument/2006/relationships/tags" Target="../tags/tag16.xml"/><Relationship Id="rId22" Type="http://schemas.openxmlformats.org/officeDocument/2006/relationships/tags" Target="../tags/tag15.xml"/><Relationship Id="rId21" Type="http://schemas.openxmlformats.org/officeDocument/2006/relationships/slide" Target="slide58.xml"/><Relationship Id="rId20" Type="http://schemas.openxmlformats.org/officeDocument/2006/relationships/slide" Target="slide55.xml"/><Relationship Id="rId2" Type="http://schemas.openxmlformats.org/officeDocument/2006/relationships/tags" Target="../tags/tag4.xml"/><Relationship Id="rId19" Type="http://schemas.openxmlformats.org/officeDocument/2006/relationships/slide" Target="slide53.xml"/><Relationship Id="rId18" Type="http://schemas.openxmlformats.org/officeDocument/2006/relationships/slide" Target="slide29.xml"/><Relationship Id="rId17" Type="http://schemas.openxmlformats.org/officeDocument/2006/relationships/slide" Target="slide48.xml"/><Relationship Id="rId16" Type="http://schemas.openxmlformats.org/officeDocument/2006/relationships/tags" Target="../tags/tag14.xml"/><Relationship Id="rId15" Type="http://schemas.openxmlformats.org/officeDocument/2006/relationships/slide" Target="slide10.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3.emf"/></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24.xml"/><Relationship Id="rId1" Type="http://schemas.openxmlformats.org/officeDocument/2006/relationships/slide" Target="slide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26.xml"/><Relationship Id="rId1" Type="http://schemas.openxmlformats.org/officeDocument/2006/relationships/slide" Target="slide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5.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28.xml"/><Relationship Id="rId1" Type="http://schemas.openxmlformats.org/officeDocument/2006/relationships/slide" Target="slide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7.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8.xml"/><Relationship Id="rId7" Type="http://schemas.openxmlformats.org/officeDocument/2006/relationships/slide" Target="slide45.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0" Type="http://schemas.openxmlformats.org/officeDocument/2006/relationships/slideLayout" Target="../slideLayouts/slideLayout7.xml"/><Relationship Id="rId1" Type="http://schemas.openxmlformats.org/officeDocument/2006/relationships/slide" Target="slide2.xml"/></Relationships>
</file>

<file path=ppt/slides/_rels/slide45.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5" Type="http://schemas.openxmlformats.org/officeDocument/2006/relationships/slideLayout" Target="../slideLayouts/slideLayout7.xml"/><Relationship Id="rId24" Type="http://schemas.openxmlformats.org/officeDocument/2006/relationships/tags" Target="../tags/tag51.xml"/><Relationship Id="rId23" Type="http://schemas.openxmlformats.org/officeDocument/2006/relationships/slide" Target="slide44.xml"/><Relationship Id="rId22" Type="http://schemas.openxmlformats.org/officeDocument/2006/relationships/tags" Target="../tags/tag50.xml"/><Relationship Id="rId21" Type="http://schemas.openxmlformats.org/officeDocument/2006/relationships/tags" Target="../tags/tag49.xml"/><Relationship Id="rId20" Type="http://schemas.openxmlformats.org/officeDocument/2006/relationships/tags" Target="../tags/tag48.xml"/><Relationship Id="rId2" Type="http://schemas.openxmlformats.org/officeDocument/2006/relationships/tags" Target="../tags/tag30.xml"/><Relationship Id="rId19" Type="http://schemas.openxmlformats.org/officeDocument/2006/relationships/tags" Target="../tags/tag47.xml"/><Relationship Id="rId18" Type="http://schemas.openxmlformats.org/officeDocument/2006/relationships/tags" Target="../tags/tag46.xml"/><Relationship Id="rId17" Type="http://schemas.openxmlformats.org/officeDocument/2006/relationships/tags" Target="../tags/tag45.xml"/><Relationship Id="rId16" Type="http://schemas.openxmlformats.org/officeDocument/2006/relationships/tags" Target="../tags/tag44.xml"/><Relationship Id="rId15" Type="http://schemas.openxmlformats.org/officeDocument/2006/relationships/tags" Target="../tags/tag43.xml"/><Relationship Id="rId14" Type="http://schemas.openxmlformats.org/officeDocument/2006/relationships/tags" Target="../tags/tag42.xml"/><Relationship Id="rId13" Type="http://schemas.openxmlformats.org/officeDocument/2006/relationships/tags" Target="../tags/tag41.xml"/><Relationship Id="rId12" Type="http://schemas.openxmlformats.org/officeDocument/2006/relationships/tags" Target="../tags/tag40.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tags" Target="../tags/tag29.xml"/></Relationships>
</file>

<file path=ppt/slides/_rels/slide46.xml.rels><?xml version="1.0" encoding="UTF-8" standalone="yes"?>
<Relationships xmlns="http://schemas.openxmlformats.org/package/2006/relationships"><Relationship Id="rId9" Type="http://schemas.openxmlformats.org/officeDocument/2006/relationships/tags" Target="../tags/tag57.xml"/><Relationship Id="rId8" Type="http://schemas.openxmlformats.org/officeDocument/2006/relationships/slide" Target="slide2.xml"/><Relationship Id="rId7" Type="http://schemas.openxmlformats.org/officeDocument/2006/relationships/image" Target="../media/image6.png"/><Relationship Id="rId6" Type="http://schemas.openxmlformats.org/officeDocument/2006/relationships/tags" Target="../tags/tag56.xml"/><Relationship Id="rId5" Type="http://schemas.openxmlformats.org/officeDocument/2006/relationships/slide" Target="slide47.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0" Type="http://schemas.openxmlformats.org/officeDocument/2006/relationships/slideLayout" Target="../slideLayouts/slideLayout7.xml"/><Relationship Id="rId1" Type="http://schemas.openxmlformats.org/officeDocument/2006/relationships/tags" Target="../tags/tag52.xml"/></Relationships>
</file>

<file path=ppt/slides/_rels/slide47.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tags" Target="../tags/tag65.xml"/><Relationship Id="rId7" Type="http://schemas.openxmlformats.org/officeDocument/2006/relationships/tags" Target="../tags/tag64.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5" Type="http://schemas.openxmlformats.org/officeDocument/2006/relationships/slideLayout" Target="../slideLayouts/slideLayout7.xml"/><Relationship Id="rId24" Type="http://schemas.openxmlformats.org/officeDocument/2006/relationships/tags" Target="../tags/tag80.xml"/><Relationship Id="rId23" Type="http://schemas.openxmlformats.org/officeDocument/2006/relationships/slide" Target="slide46.xml"/><Relationship Id="rId22" Type="http://schemas.openxmlformats.org/officeDocument/2006/relationships/tags" Target="../tags/tag79.xml"/><Relationship Id="rId21" Type="http://schemas.openxmlformats.org/officeDocument/2006/relationships/tags" Target="../tags/tag78.xml"/><Relationship Id="rId20" Type="http://schemas.openxmlformats.org/officeDocument/2006/relationships/tags" Target="../tags/tag77.xml"/><Relationship Id="rId2" Type="http://schemas.openxmlformats.org/officeDocument/2006/relationships/tags" Target="../tags/tag59.xml"/><Relationship Id="rId19" Type="http://schemas.openxmlformats.org/officeDocument/2006/relationships/tags" Target="../tags/tag76.xml"/><Relationship Id="rId18" Type="http://schemas.openxmlformats.org/officeDocument/2006/relationships/tags" Target="../tags/tag75.xml"/><Relationship Id="rId17" Type="http://schemas.openxmlformats.org/officeDocument/2006/relationships/tags" Target="../tags/tag74.xml"/><Relationship Id="rId16" Type="http://schemas.openxmlformats.org/officeDocument/2006/relationships/tags" Target="../tags/tag73.xml"/><Relationship Id="rId15" Type="http://schemas.openxmlformats.org/officeDocument/2006/relationships/tags" Target="../tags/tag72.xml"/><Relationship Id="rId14" Type="http://schemas.openxmlformats.org/officeDocument/2006/relationships/tags" Target="../tags/tag71.xml"/><Relationship Id="rId13" Type="http://schemas.openxmlformats.org/officeDocument/2006/relationships/tags" Target="../tags/tag70.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tags" Target="../tags/tag58.xml"/></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50.xml"/><Relationship Id="rId1" Type="http://schemas.openxmlformats.org/officeDocument/2006/relationships/slide" Target="slide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9.xml"/></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52.xml"/><Relationship Id="rId1" Type="http://schemas.openxmlformats.org/officeDocument/2006/relationships/slide" Target="slide2.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1.xml"/></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5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81.xml"/><Relationship Id="rId2" Type="http://schemas.openxmlformats.org/officeDocument/2006/relationships/slide" Target="slide57.xml"/><Relationship Id="rId1" Type="http://schemas.openxmlformats.org/officeDocument/2006/relationships/slide" Target="slide2.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6.xml"/></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5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slide" Target="slide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0.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5.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2.xml"/><Relationship Id="rId3" Type="http://schemas.openxmlformats.org/officeDocument/2006/relationships/slide" Target="slide2.xml"/><Relationship Id="rId2" Type="http://schemas.openxmlformats.org/officeDocument/2006/relationships/image" Target="../media/image2.emf"/><Relationship Id="rId1"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1"/>
          <a:stretch>
            <a:fillRect/>
          </a:stretch>
        </p:blipFill>
        <p:spPr>
          <a:xfrm>
            <a:off x="415925" y="2722563"/>
            <a:ext cx="11360150" cy="6411912"/>
          </a:xfrm>
          <a:prstGeom prst="rect">
            <a:avLst/>
          </a:prstGeom>
          <a:noFill/>
          <a:ln w="9525">
            <a:noFill/>
          </a:ln>
        </p:spPr>
      </p:pic>
      <p:pic>
        <p:nvPicPr>
          <p:cNvPr id="7175" name="图片 16"/>
          <p:cNvPicPr>
            <a:picLocks noChangeAspect="1"/>
          </p:cNvPicPr>
          <p:nvPr/>
        </p:nvPicPr>
        <p:blipFill>
          <a:blip r:embed="rId2"/>
          <a:stretch>
            <a:fillRect/>
          </a:stretch>
        </p:blipFill>
        <p:spPr>
          <a:xfrm rot="1503710">
            <a:off x="9744075" y="-609600"/>
            <a:ext cx="1328738" cy="2081213"/>
          </a:xfrm>
          <a:prstGeom prst="rect">
            <a:avLst/>
          </a:prstGeom>
          <a:noFill/>
          <a:ln w="9525">
            <a:noFill/>
          </a:ln>
        </p:spPr>
      </p:pic>
      <p:sp>
        <p:nvSpPr>
          <p:cNvPr id="8" name="TextBox 7"/>
          <p:cNvSpPr txBox="1"/>
          <p:nvPr/>
        </p:nvSpPr>
        <p:spPr>
          <a:xfrm>
            <a:off x="9203388" y="817244"/>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lang="en-US" altLang="zh-CN" sz="2000" dirty="0">
                <a:solidFill>
                  <a:schemeClr val="bg1"/>
                </a:solidFill>
                <a:latin typeface="微软雅黑" panose="020B0503020204020204" pitchFamily="34" charset="-122"/>
                <a:ea typeface="微软雅黑" panose="020B0503020204020204" pitchFamily="34" charset="-122"/>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实战篇</a:t>
            </a:r>
            <a:endPar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endParaRPr>
          </a:p>
        </p:txBody>
      </p:sp>
      <p:sp>
        <p:nvSpPr>
          <p:cNvPr id="7181" name="左箭头 7180">
            <a:hlinkClick r:id="rId3"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endParaRPr lang="zh-CN" altLang="en-US" dirty="0">
              <a:latin typeface="Arial" panose="020B0604020202020204" pitchFamily="34" charset="0"/>
            </a:endParaRPr>
          </a:p>
        </p:txBody>
      </p:sp>
      <p:sp>
        <p:nvSpPr>
          <p:cNvPr id="2" name="Title 3"/>
          <p:cNvSpPr txBox="1"/>
          <p:nvPr>
            <p:custDataLst>
              <p:tags r:id="rId4"/>
            </p:custDataLst>
          </p:nvPr>
        </p:nvSpPr>
        <p:spPr>
          <a:xfrm>
            <a:off x="1576070" y="908050"/>
            <a:ext cx="747331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rPr>
              <a:t>广东省高职备考新实践</a:t>
            </a:r>
            <a:endPar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endParaRPr>
          </a:p>
        </p:txBody>
      </p:sp>
      <p:sp>
        <p:nvSpPr>
          <p:cNvPr id="3" name="Title 3"/>
          <p:cNvSpPr txBox="1"/>
          <p:nvPr>
            <p:custDataLst>
              <p:tags r:id="rId5"/>
            </p:custDataLst>
          </p:nvPr>
        </p:nvSpPr>
        <p:spPr>
          <a:xfrm>
            <a:off x="5375275" y="2610803"/>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李玲艳　</a:t>
            </a: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endParaRPr lang="en-US" altLang="zh-CN" sz="2800" b="1" dirty="0">
              <a:solidFill>
                <a:schemeClr val="bg1"/>
              </a:solidFill>
              <a:effectLst>
                <a:outerShdw blurRad="38100" dist="38100" dir="2700000" algn="tl">
                  <a:srgbClr val="000000">
                    <a:alpha val="43137"/>
                  </a:srgbClr>
                </a:outerShdw>
              </a:effectLst>
              <a:latin typeface="+mn-ea"/>
              <a:ea typeface="+mn-ea"/>
              <a:cs typeface="+mn-ea"/>
            </a:endParaRP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黄　静　</a:t>
            </a:r>
            <a:endParaRPr lang="zh-CN" altLang="en-US" sz="2800" b="1" dirty="0">
              <a:solidFill>
                <a:schemeClr val="bg1"/>
              </a:solidFill>
              <a:effectLst>
                <a:outerShdw blurRad="38100" dist="38100" dir="2700000" algn="tl">
                  <a:srgbClr val="000000">
                    <a:alpha val="43137"/>
                  </a:srgbClr>
                </a:outerShdw>
              </a:effectLst>
              <a:latin typeface="+mn-ea"/>
              <a:ea typeface="+mn-ea"/>
              <a:cs typeface="+mn-ea"/>
            </a:endParaRP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梁惠琼</a:t>
            </a:r>
            <a:endParaRPr lang="zh-CN" altLang="en-US" sz="2800" b="1" dirty="0">
              <a:solidFill>
                <a:schemeClr val="bg1"/>
              </a:solidFill>
              <a:effectLst>
                <a:outerShdw blurRad="38100" dist="38100" dir="2700000" algn="tl">
                  <a:srgbClr val="000000">
                    <a:alpha val="43137"/>
                  </a:srgbClr>
                </a:outerShdw>
              </a:effectLst>
              <a:latin typeface="+mn-ea"/>
              <a:ea typeface="+mn-ea"/>
              <a:cs typeface="+mn-ea"/>
            </a:endParaRPr>
          </a:p>
        </p:txBody>
      </p:sp>
      <p:cxnSp>
        <p:nvCxnSpPr>
          <p:cNvPr id="4" name="直接连接符 3"/>
          <p:cNvCxnSpPr/>
          <p:nvPr>
            <p:custDataLst>
              <p:tags r:id="rId6"/>
            </p:custDataLst>
          </p:nvPr>
        </p:nvCxnSpPr>
        <p:spPr>
          <a:xfrm flipV="1">
            <a:off x="1652588" y="2012633"/>
            <a:ext cx="7048500" cy="3619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949"/>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035"/>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Ⅱ.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词汇</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2205161" y="2007984"/>
            <a:ext cx="6459855" cy="267652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We had </a:t>
            </a:r>
            <a:r>
              <a:rPr lang="en-US" altLang="zh-CN" sz="2400" b="1" u="sng" dirty="0">
                <a:latin typeface="微软雅黑" panose="020B0503020204020204" pitchFamily="34" charset="-122"/>
                <a:ea typeface="微软雅黑" panose="020B0503020204020204" pitchFamily="34" charset="-122"/>
              </a:rPr>
              <a:t>enough</a:t>
            </a:r>
            <a:r>
              <a:rPr lang="en-US" altLang="zh-CN" sz="2400" b="1" dirty="0">
                <a:latin typeface="微软雅黑" panose="020B0503020204020204" pitchFamily="34" charset="-122"/>
                <a:ea typeface="微软雅黑" panose="020B0503020204020204" pitchFamily="34" charset="-122"/>
              </a:rPr>
              <a:t> time to do the work.</a:t>
            </a:r>
            <a:endParaRPr lang="en-US" altLang="zh-CN" sz="2400" b="1" dirty="0">
              <a:latin typeface="微软雅黑" panose="020B0503020204020204" pitchFamily="34" charset="-122"/>
              <a:ea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rPr>
              <a:t>很短的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一半的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很长的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足够的</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534255" y="333791"/>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Ⅱ. 词汇（10小题，共20分）</a:t>
            </a:r>
            <a:r>
              <a:rPr lang="en-US" sz="2800" dirty="0">
                <a:latin typeface="方正粗黑宋简体" panose="02000000000000000000" pitchFamily="2" charset="-122"/>
                <a:ea typeface="方正粗黑宋简体" panose="02000000000000000000" pitchFamily="2" charset="-122"/>
              </a:rPr>
              <a:t>              </a:t>
            </a:r>
            <a:r>
              <a:rPr sz="2800" dirty="0">
                <a:latin typeface="方正粗黑宋简体" panose="02000000000000000000" pitchFamily="2" charset="-122"/>
                <a:ea typeface="方正粗黑宋简体" panose="02000000000000000000" pitchFamily="2" charset="-122"/>
              </a:rPr>
              <a:t> 【建议用时：10 mins】</a:t>
            </a:r>
            <a:endParaRPr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617855" y="1066165"/>
            <a:ext cx="11381640" cy="523220"/>
          </a:xfrm>
          <a:prstGeom prst="rect">
            <a:avLst/>
          </a:prstGeom>
          <a:noFill/>
        </p:spPr>
        <p:txBody>
          <a:bodyPr wrap="square" rtlCol="0">
            <a:spAutoFit/>
          </a:bodyPr>
          <a:lstStyle/>
          <a:p>
            <a:r>
              <a:rPr sz="2800" dirty="0">
                <a:latin typeface="+mn-ea"/>
              </a:rPr>
              <a:t>阅读下列句子，从A、B、C、D中选出句中画线的单词或词组的意义。</a:t>
            </a:r>
            <a:endParaRPr sz="2800" dirty="0">
              <a:latin typeface="+mn-ea"/>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534579" y="1012953"/>
            <a:ext cx="1130855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In </a:t>
            </a:r>
            <a:r>
              <a:rPr lang="en-US" altLang="zh-CN" sz="2400" b="1" u="sng" dirty="0">
                <a:latin typeface="微软雅黑" panose="020B0503020204020204" pitchFamily="34" charset="-122"/>
                <a:ea typeface="微软雅黑" panose="020B0503020204020204" pitchFamily="34" charset="-122"/>
              </a:rPr>
              <a:t>ancient</a:t>
            </a:r>
            <a:r>
              <a:rPr lang="en-US" altLang="zh-CN" sz="2400" b="1" dirty="0">
                <a:latin typeface="微软雅黑" panose="020B0503020204020204" pitchFamily="34" charset="-122"/>
                <a:ea typeface="微软雅黑" panose="020B0503020204020204" pitchFamily="34" charset="-122"/>
              </a:rPr>
              <a:t> times people used all kinds of things as money.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古代的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现代的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未来的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年老的</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62000" y="1012953"/>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400745"/>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解析：在古代，人们把各种东西当作钱用。</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66015" y="1012952"/>
            <a:ext cx="10668001"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Only in this moment did he </a:t>
            </a:r>
            <a:r>
              <a:rPr lang="en-US" altLang="zh-CN" sz="2400" b="1" u="sng" dirty="0">
                <a:latin typeface="微软雅黑" panose="020B0503020204020204" pitchFamily="34" charset="-122"/>
                <a:ea typeface="微软雅黑" panose="020B0503020204020204" pitchFamily="34" charset="-122"/>
              </a:rPr>
              <a:t>realize</a:t>
            </a:r>
            <a:r>
              <a:rPr lang="en-US" altLang="zh-CN" sz="2400" b="1" dirty="0">
                <a:latin typeface="微软雅黑" panose="020B0503020204020204" pitchFamily="34" charset="-122"/>
                <a:ea typeface="微软雅黑" panose="020B0503020204020204" pitchFamily="34" charset="-122"/>
              </a:rPr>
              <a:t> that he had done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something wrong.</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回想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记忆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意识到</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后悔</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解析：只有在这种时刻他才意识到他做错了事。</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We </a:t>
            </a:r>
            <a:r>
              <a:rPr lang="en-US" altLang="zh-CN" sz="2400" b="1" u="sng" dirty="0">
                <a:latin typeface="微软雅黑" panose="020B0503020204020204" pitchFamily="34" charset="-122"/>
                <a:ea typeface="微软雅黑" panose="020B0503020204020204" pitchFamily="34" charset="-122"/>
              </a:rPr>
              <a:t>called at</a:t>
            </a:r>
            <a:r>
              <a:rPr lang="en-US" altLang="zh-CN" sz="2400" b="1" dirty="0">
                <a:latin typeface="微软雅黑" panose="020B0503020204020204" pitchFamily="34" charset="-122"/>
                <a:ea typeface="微软雅黑" panose="020B0503020204020204" pitchFamily="34" charset="-122"/>
              </a:rPr>
              <a:t> our new neighbor’s house last week.</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想起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号召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打电话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拜访</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90022"/>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解析：我们上个星期拜访了我们的新邻居。</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Please call me</a:t>
            </a:r>
            <a:r>
              <a:rPr lang="en-US" altLang="zh-CN" sz="2400" b="1" u="sng" dirty="0">
                <a:latin typeface="微软雅黑" panose="020B0503020204020204" pitchFamily="34" charset="-122"/>
                <a:ea typeface="微软雅黑" panose="020B0503020204020204" pitchFamily="34" charset="-122"/>
              </a:rPr>
              <a:t> immediately</a:t>
            </a:r>
            <a:r>
              <a:rPr lang="en-US" altLang="zh-CN" sz="2400" b="1" dirty="0">
                <a:latin typeface="微软雅黑" panose="020B0503020204020204" pitchFamily="34" charset="-122"/>
                <a:ea typeface="微软雅黑" panose="020B0503020204020204" pitchFamily="34" charset="-122"/>
              </a:rPr>
              <a:t> after you arrive in Tianjin.</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在</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之后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在</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之前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立刻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顺便</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322023" y="1012952"/>
            <a:ext cx="376795"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解析：请到达天津后立刻打电话给我。</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472610" y="988214"/>
            <a:ext cx="1220780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He wants to be an engineer after he </a:t>
            </a:r>
            <a:r>
              <a:rPr lang="en-US" altLang="zh-CN" sz="2400" b="1" u="sng" dirty="0">
                <a:latin typeface="微软雅黑" panose="020B0503020204020204" pitchFamily="34" charset="-122"/>
                <a:ea typeface="微软雅黑" panose="020B0503020204020204" pitchFamily="34" charset="-122"/>
              </a:rPr>
              <a:t>graduates</a:t>
            </a:r>
            <a:r>
              <a:rPr lang="en-US" altLang="zh-CN" sz="2400" b="1" dirty="0">
                <a:latin typeface="微软雅黑" panose="020B0503020204020204" pitchFamily="34" charset="-122"/>
                <a:ea typeface="微软雅黑" panose="020B0503020204020204" pitchFamily="34" charset="-122"/>
              </a:rPr>
              <a:t> from the university.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祝贺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毕业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从事</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教育</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62000" y="988213"/>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解析：大学毕业后他想成为一名工程师。</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11. The bank has many </a:t>
            </a:r>
            <a:r>
              <a:rPr lang="en-US" altLang="zh-CN" sz="2400" b="1" u="sng" dirty="0">
                <a:latin typeface="微软雅黑" panose="020B0503020204020204" pitchFamily="34" charset="-122"/>
                <a:ea typeface="微软雅黑" panose="020B0503020204020204" pitchFamily="34" charset="-122"/>
              </a:rPr>
              <a:t>branches</a:t>
            </a:r>
            <a:r>
              <a:rPr lang="en-US" altLang="zh-CN" sz="2400" b="1" dirty="0">
                <a:latin typeface="微软雅黑" panose="020B0503020204020204" pitchFamily="34" charset="-122"/>
                <a:ea typeface="微软雅黑" panose="020B0503020204020204" pitchFamily="34" charset="-122"/>
              </a:rPr>
              <a:t> in all parts of country.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树干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树枝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分行</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部门</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38200" y="4613855"/>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解析：这家银行在全国各地有分行。</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038014" y="956182"/>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12. I can’t </a:t>
            </a:r>
            <a:r>
              <a:rPr lang="en-US" altLang="zh-CN" sz="2400" b="1" u="sng" dirty="0">
                <a:latin typeface="微软雅黑" panose="020B0503020204020204" pitchFamily="34" charset="-122"/>
                <a:ea typeface="微软雅黑" panose="020B0503020204020204" pitchFamily="34" charset="-122"/>
              </a:rPr>
              <a:t>put up with</a:t>
            </a:r>
            <a:r>
              <a:rPr lang="en-US" altLang="zh-CN" sz="2400" b="1" dirty="0">
                <a:latin typeface="微软雅黑" panose="020B0503020204020204" pitchFamily="34" charset="-122"/>
                <a:ea typeface="微软雅黑" panose="020B0503020204020204" pitchFamily="34" charset="-122"/>
              </a:rPr>
              <a:t> a lot of noise when I’m working.</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发出</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忍受</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察觉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制止</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57209" y="4313283"/>
            <a:ext cx="901899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解析：我工作时不能容忍有噪音。</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121563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13. He is a </a:t>
            </a:r>
            <a:r>
              <a:rPr lang="en-US" altLang="zh-CN" sz="2400" b="1" u="sng" dirty="0">
                <a:latin typeface="微软雅黑" panose="020B0503020204020204" pitchFamily="34" charset="-122"/>
                <a:ea typeface="微软雅黑" panose="020B0503020204020204" pitchFamily="34" charset="-122"/>
              </a:rPr>
              <a:t>professional</a:t>
            </a:r>
            <a:r>
              <a:rPr lang="en-US" altLang="zh-CN" sz="2400" b="1" dirty="0">
                <a:latin typeface="微软雅黑" panose="020B0503020204020204" pitchFamily="34" charset="-122"/>
                <a:ea typeface="微软雅黑" panose="020B0503020204020204" pitchFamily="34" charset="-122"/>
              </a:rPr>
              <a:t> football player. He has taken part in many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matches.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专业的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业余的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较好的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较差的</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1"/>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解析：他是一名专业的足球运动员，参加过许多比赛。</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10203295" y="-379542"/>
            <a:ext cx="2649028" cy="2886671"/>
          </a:xfrm>
          <a:prstGeom prst="rect">
            <a:avLst/>
          </a:prstGeom>
        </p:spPr>
      </p:pic>
      <p:grpSp>
        <p:nvGrpSpPr>
          <p:cNvPr id="3" name="组合 2"/>
          <p:cNvGrpSpPr/>
          <p:nvPr/>
        </p:nvGrpSpPr>
        <p:grpSpPr>
          <a:xfrm>
            <a:off x="4242435" y="459740"/>
            <a:ext cx="2507615" cy="1325245"/>
            <a:chOff x="600968" y="3106355"/>
            <a:chExt cx="2871854" cy="1446993"/>
          </a:xfrm>
        </p:grpSpPr>
        <p:sp>
          <p:nvSpPr>
            <p:cNvPr id="6" name="Oval 2"/>
            <p:cNvSpPr/>
            <p:nvPr>
              <p:custDataLst>
                <p:tags r:id="rId2"/>
              </p:custDataLst>
            </p:nvPr>
          </p:nvSpPr>
          <p:spPr>
            <a:xfrm>
              <a:off x="1763818" y="3106355"/>
              <a:ext cx="725781" cy="59072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154"/>
            <p:cNvSpPr>
              <a:spLocks noChangeArrowheads="1"/>
            </p:cNvSpPr>
            <p:nvPr>
              <p:custDataLst>
                <p:tags r:id="rId3"/>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 name="TextBox 9">
              <a:hlinkClick r:id="rId4" action="ppaction://hlinksldjump"/>
            </p:cNvPr>
            <p:cNvSpPr txBox="1"/>
            <p:nvPr>
              <p:custDataLst>
                <p:tags r:id="rId5"/>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0" name="TextBox 8">
              <a:hlinkClick r:id="rId6" action="ppaction://hlinksldjump"/>
            </p:cNvPr>
            <p:cNvSpPr txBox="1"/>
            <p:nvPr>
              <p:custDataLst>
                <p:tags r:id="rId7"/>
              </p:custDataLst>
            </p:nvPr>
          </p:nvSpPr>
          <p:spPr>
            <a:xfrm flipH="1">
              <a:off x="600968" y="4016877"/>
              <a:ext cx="2871854" cy="47008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Ⅰ.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补全对话</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11" name="组合 10"/>
          <p:cNvGrpSpPr/>
          <p:nvPr/>
        </p:nvGrpSpPr>
        <p:grpSpPr>
          <a:xfrm>
            <a:off x="-942340" y="-901700"/>
            <a:ext cx="5632450" cy="5855970"/>
            <a:chOff x="-942302" y="-901699"/>
            <a:chExt cx="6304204" cy="6680198"/>
          </a:xfrm>
        </p:grpSpPr>
        <p:pic>
          <p:nvPicPr>
            <p:cNvPr id="12" name="图片 11"/>
            <p:cNvPicPr>
              <a:picLocks noChangeAspect="1"/>
            </p:cNvPicPr>
            <p:nvPr>
              <p:custDataLst>
                <p:tags r:id="rId8"/>
              </p:custDataLst>
            </p:nvPr>
          </p:nvPicPr>
          <p:blipFill>
            <a:blip r:embed="rId9">
              <a:grayscl/>
            </a:blip>
            <a:stretch>
              <a:fillRect/>
            </a:stretch>
          </p:blipFill>
          <p:spPr>
            <a:xfrm>
              <a:off x="-942302" y="-901699"/>
              <a:ext cx="6304204" cy="6680198"/>
            </a:xfrm>
            <a:prstGeom prst="rect">
              <a:avLst/>
            </a:prstGeom>
          </p:spPr>
        </p:pic>
        <p:sp>
          <p:nvSpPr>
            <p:cNvPr id="13" name="TextBox 14"/>
            <p:cNvSpPr txBox="1"/>
            <p:nvPr>
              <p:custDataLst>
                <p:tags r:id="rId10"/>
              </p:custDataLst>
            </p:nvPr>
          </p:nvSpPr>
          <p:spPr>
            <a:xfrm rot="20454621">
              <a:off x="108399" y="445504"/>
              <a:ext cx="3997788" cy="946760"/>
            </a:xfrm>
            <a:prstGeom prst="rect">
              <a:avLst/>
            </a:prstGeom>
            <a:noFill/>
          </p:spPr>
          <p:txBody>
            <a:bodyPr wrap="square" rtlCol="0">
              <a:spAutoFit/>
            </a:bodyPr>
            <a:lstStyle/>
            <a:p>
              <a:pPr algn="ctr"/>
              <a:r>
                <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endPar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4" name="TextBox 14"/>
            <p:cNvSpPr txBox="1"/>
            <p:nvPr>
              <p:custDataLst>
                <p:tags r:id="rId11"/>
              </p:custDataLst>
            </p:nvPr>
          </p:nvSpPr>
          <p:spPr>
            <a:xfrm rot="20454621">
              <a:off x="819881" y="3267396"/>
              <a:ext cx="4351169" cy="876495"/>
            </a:xfrm>
            <a:prstGeom prst="rect">
              <a:avLst/>
            </a:prstGeom>
            <a:noFill/>
          </p:spPr>
          <p:txBody>
            <a:bodyPr wrap="square" rtlCol="0">
              <a:spAutoFit/>
            </a:bodyPr>
            <a:lstStyle/>
            <a:p>
              <a:pPr algn="ctr"/>
              <a:r>
                <a:rPr lang="en-US" altLang="zh-CN" sz="44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400" b="1" spc="300" dirty="0">
                  <a:solidFill>
                    <a:schemeClr val="accent1"/>
                  </a:solidFill>
                  <a:latin typeface="微软雅黑" panose="020B0503020204020204" pitchFamily="34" charset="-122"/>
                  <a:ea typeface="微软雅黑" panose="020B0503020204020204" pitchFamily="34" charset="-122"/>
                </a:rPr>
                <a:t>TENTS</a:t>
              </a:r>
              <a:endParaRPr lang="en-US" altLang="zh-CN" sz="4400" b="1" spc="300" dirty="0">
                <a:solidFill>
                  <a:schemeClr val="accent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6944360" y="535305"/>
            <a:ext cx="2506345" cy="1197243"/>
            <a:chOff x="670169" y="3066142"/>
            <a:chExt cx="3085160" cy="1609039"/>
          </a:xfrm>
        </p:grpSpPr>
        <p:sp>
          <p:nvSpPr>
            <p:cNvPr id="16" name="Oval 2"/>
            <p:cNvSpPr/>
            <p:nvPr>
              <p:custDataLst>
                <p:tags r:id="rId12"/>
              </p:custDataLst>
            </p:nvPr>
          </p:nvSpPr>
          <p:spPr>
            <a:xfrm>
              <a:off x="1763693" y="3066142"/>
              <a:ext cx="752726" cy="744174"/>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54"/>
            <p:cNvSpPr>
              <a:spLocks noChangeArrowheads="1"/>
            </p:cNvSpPr>
            <p:nvPr>
              <p:custDataLst>
                <p:tags r:id="rId13"/>
              </p:custDataLst>
            </p:nvPr>
          </p:nvSpPr>
          <p:spPr bwMode="auto">
            <a:xfrm>
              <a:off x="1990370" y="3239384"/>
              <a:ext cx="289209" cy="38915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8" name="TextBox 9"/>
            <p:cNvSpPr txBox="1"/>
            <p:nvPr>
              <p:custDataLst>
                <p:tags r:id="rId14"/>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9" name="TextBox 8">
              <a:hlinkClick r:id="rId15" action="ppaction://hlinksldjump"/>
            </p:cNvPr>
            <p:cNvSpPr txBox="1"/>
            <p:nvPr>
              <p:custDataLst>
                <p:tags r:id="rId16"/>
              </p:custDataLst>
            </p:nvPr>
          </p:nvSpPr>
          <p:spPr>
            <a:xfrm flipH="1">
              <a:off x="670169" y="4096568"/>
              <a:ext cx="3085160" cy="57861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Ⅱ.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词汇</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20" name="组合 19"/>
          <p:cNvGrpSpPr/>
          <p:nvPr/>
        </p:nvGrpSpPr>
        <p:grpSpPr>
          <a:xfrm>
            <a:off x="7016750" y="2504440"/>
            <a:ext cx="2589530" cy="1210205"/>
            <a:chOff x="1128687" y="3045991"/>
            <a:chExt cx="1985645" cy="1600199"/>
          </a:xfrm>
        </p:grpSpPr>
        <p:sp>
          <p:nvSpPr>
            <p:cNvPr id="21" name="Oval 2"/>
            <p:cNvSpPr/>
            <p:nvPr/>
          </p:nvSpPr>
          <p:spPr>
            <a:xfrm>
              <a:off x="1896554" y="3045991"/>
              <a:ext cx="467927" cy="72544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154"/>
            <p:cNvSpPr>
              <a:spLocks noChangeArrowheads="1"/>
            </p:cNvSpPr>
            <p:nvPr/>
          </p:nvSpPr>
          <p:spPr bwMode="auto">
            <a:xfrm>
              <a:off x="2043116" y="3219795"/>
              <a:ext cx="187950" cy="37867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3" name="TextBox 9"/>
            <p:cNvSpPr txBox="1"/>
            <p:nvPr/>
          </p:nvSpPr>
          <p:spPr>
            <a:xfrm flipH="1">
              <a:off x="1288976" y="4353998"/>
              <a:ext cx="1665060" cy="2921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30" name="TextBox 8">
              <a:hlinkClick r:id="rId17" action="ppaction://hlinksldjump"/>
            </p:cNvPr>
            <p:cNvSpPr txBox="1"/>
            <p:nvPr/>
          </p:nvSpPr>
          <p:spPr>
            <a:xfrm flipH="1">
              <a:off x="1128687" y="4035985"/>
              <a:ext cx="1985645" cy="56927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Ⅴ.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语法填空</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31" name="组合 30"/>
          <p:cNvGrpSpPr/>
          <p:nvPr/>
        </p:nvGrpSpPr>
        <p:grpSpPr>
          <a:xfrm>
            <a:off x="4441190" y="2487930"/>
            <a:ext cx="2390775" cy="1211580"/>
            <a:chOff x="690029" y="3235990"/>
            <a:chExt cx="2862963" cy="1317358"/>
          </a:xfrm>
        </p:grpSpPr>
        <p:sp>
          <p:nvSpPr>
            <p:cNvPr id="32" name="Oval 2"/>
            <p:cNvSpPr/>
            <p:nvPr/>
          </p:nvSpPr>
          <p:spPr>
            <a:xfrm>
              <a:off x="1759173" y="3235990"/>
              <a:ext cx="725436" cy="58342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154"/>
            <p:cNvSpPr>
              <a:spLocks noChangeArrowheads="1"/>
            </p:cNvSpPr>
            <p:nvPr/>
          </p:nvSpPr>
          <p:spPr bwMode="auto">
            <a:xfrm>
              <a:off x="1985777" y="3372697"/>
              <a:ext cx="279072" cy="30448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70" name="TextBox 8">
              <a:hlinkClick r:id="rId18" action="ppaction://hlinksldjump"/>
            </p:cNvPr>
            <p:cNvSpPr txBox="1"/>
            <p:nvPr/>
          </p:nvSpPr>
          <p:spPr>
            <a:xfrm flipH="1">
              <a:off x="690029" y="4035985"/>
              <a:ext cx="2862963" cy="468118"/>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Ⅳ.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阅读理解</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71" name="组合 70"/>
          <p:cNvGrpSpPr/>
          <p:nvPr/>
        </p:nvGrpSpPr>
        <p:grpSpPr>
          <a:xfrm>
            <a:off x="9892703" y="2488184"/>
            <a:ext cx="1985645" cy="1353261"/>
            <a:chOff x="1128688" y="3221717"/>
            <a:chExt cx="1985645" cy="1353261"/>
          </a:xfrm>
        </p:grpSpPr>
        <p:sp>
          <p:nvSpPr>
            <p:cNvPr id="72" name="TextBox 8">
              <a:hlinkClick r:id="rId19" action="ppaction://hlinksldjump"/>
            </p:cNvPr>
            <p:cNvSpPr txBox="1"/>
            <p:nvPr/>
          </p:nvSpPr>
          <p:spPr>
            <a:xfrm flipH="1">
              <a:off x="1128688" y="3969945"/>
              <a:ext cx="1985645" cy="43053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Ⅵ.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完成句子</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sp>
          <p:nvSpPr>
            <p:cNvPr id="73" name="Oval 2"/>
            <p:cNvSpPr/>
            <p:nvPr/>
          </p:nvSpPr>
          <p:spPr>
            <a:xfrm>
              <a:off x="1919898" y="3221717"/>
              <a:ext cx="569595" cy="56642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154"/>
            <p:cNvSpPr>
              <a:spLocks noChangeArrowheads="1"/>
            </p:cNvSpPr>
            <p:nvPr/>
          </p:nvSpPr>
          <p:spPr bwMode="auto">
            <a:xfrm>
              <a:off x="2095158" y="3367132"/>
              <a:ext cx="219075" cy="29654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75" name="TextBox 9"/>
            <p:cNvSpPr txBox="1"/>
            <p:nvPr/>
          </p:nvSpPr>
          <p:spPr>
            <a:xfrm flipH="1">
              <a:off x="1288976" y="4353998"/>
              <a:ext cx="1665060" cy="22098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76" name="组合 75"/>
          <p:cNvGrpSpPr/>
          <p:nvPr/>
        </p:nvGrpSpPr>
        <p:grpSpPr>
          <a:xfrm>
            <a:off x="4618355" y="4302760"/>
            <a:ext cx="1986915" cy="1441071"/>
            <a:chOff x="963732" y="3066142"/>
            <a:chExt cx="2150600" cy="1521110"/>
          </a:xfrm>
        </p:grpSpPr>
        <p:sp>
          <p:nvSpPr>
            <p:cNvPr id="77" name="Oval 2"/>
            <p:cNvSpPr/>
            <p:nvPr/>
          </p:nvSpPr>
          <p:spPr>
            <a:xfrm>
              <a:off x="1763763" y="3066142"/>
              <a:ext cx="650885" cy="61932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Freeform 154"/>
            <p:cNvSpPr>
              <a:spLocks noChangeArrowheads="1"/>
            </p:cNvSpPr>
            <p:nvPr/>
          </p:nvSpPr>
          <p:spPr bwMode="auto">
            <a:xfrm>
              <a:off x="1986452" y="3199526"/>
              <a:ext cx="276987" cy="349880"/>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79" name="TextBox 9"/>
            <p:cNvSpPr txBox="1"/>
            <p:nvPr/>
          </p:nvSpPr>
          <p:spPr>
            <a:xfrm flipH="1">
              <a:off x="1288976" y="4353998"/>
              <a:ext cx="1665060" cy="233254"/>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80" name="TextBox 8">
              <a:hlinkClick r:id="rId20" action="ppaction://hlinksldjump"/>
            </p:cNvPr>
            <p:cNvSpPr txBox="1"/>
            <p:nvPr/>
          </p:nvSpPr>
          <p:spPr>
            <a:xfrm flipH="1">
              <a:off x="963732" y="3914032"/>
              <a:ext cx="2150600" cy="45444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Ⅶ.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应用写作</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81" name="组合 80"/>
          <p:cNvGrpSpPr/>
          <p:nvPr/>
        </p:nvGrpSpPr>
        <p:grpSpPr>
          <a:xfrm>
            <a:off x="6825051" y="4286233"/>
            <a:ext cx="2948940" cy="1473208"/>
            <a:chOff x="-181865" y="2878432"/>
            <a:chExt cx="3507670" cy="1735958"/>
          </a:xfrm>
        </p:grpSpPr>
        <p:sp>
          <p:nvSpPr>
            <p:cNvPr id="82" name="Oval 2"/>
            <p:cNvSpPr/>
            <p:nvPr/>
          </p:nvSpPr>
          <p:spPr>
            <a:xfrm>
              <a:off x="1094613" y="2878432"/>
              <a:ext cx="726610" cy="71682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Freeform 154"/>
            <p:cNvSpPr>
              <a:spLocks noChangeArrowheads="1"/>
            </p:cNvSpPr>
            <p:nvPr/>
          </p:nvSpPr>
          <p:spPr bwMode="auto">
            <a:xfrm>
              <a:off x="1288728" y="3065496"/>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4" name="TextBox 9"/>
            <p:cNvSpPr txBox="1"/>
            <p:nvPr/>
          </p:nvSpPr>
          <p:spPr>
            <a:xfrm flipH="1">
              <a:off x="1288976" y="4353998"/>
              <a:ext cx="1665060" cy="2603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85" name="TextBox 8">
              <a:hlinkClick r:id="rId21" action="ppaction://hlinksldjump"/>
            </p:cNvPr>
            <p:cNvSpPr txBox="1"/>
            <p:nvPr/>
          </p:nvSpPr>
          <p:spPr>
            <a:xfrm flipH="1">
              <a:off x="-181865" y="3845924"/>
              <a:ext cx="3507670" cy="507316"/>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附加题：语法</a:t>
              </a:r>
              <a:endParaRPr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86" name="组合 85"/>
          <p:cNvGrpSpPr/>
          <p:nvPr/>
        </p:nvGrpSpPr>
        <p:grpSpPr>
          <a:xfrm>
            <a:off x="10107930" y="4302760"/>
            <a:ext cx="1978025" cy="1439260"/>
            <a:chOff x="305007" y="2920280"/>
            <a:chExt cx="2649029" cy="1693776"/>
          </a:xfrm>
        </p:grpSpPr>
        <p:sp>
          <p:nvSpPr>
            <p:cNvPr id="87" name="Oval 2"/>
            <p:cNvSpPr/>
            <p:nvPr>
              <p:custDataLst>
                <p:tags r:id="rId22"/>
              </p:custDataLst>
            </p:nvPr>
          </p:nvSpPr>
          <p:spPr>
            <a:xfrm>
              <a:off x="1076329" y="2920280"/>
              <a:ext cx="762818" cy="59858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Freeform 154"/>
            <p:cNvSpPr>
              <a:spLocks noChangeArrowheads="1"/>
            </p:cNvSpPr>
            <p:nvPr>
              <p:custDataLst>
                <p:tags r:id="rId23"/>
              </p:custDataLst>
            </p:nvPr>
          </p:nvSpPr>
          <p:spPr bwMode="auto">
            <a:xfrm>
              <a:off x="1310839" y="3031121"/>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9" name="TextBox 9"/>
            <p:cNvSpPr txBox="1"/>
            <p:nvPr>
              <p:custDataLst>
                <p:tags r:id="rId24"/>
              </p:custDataLst>
            </p:nvPr>
          </p:nvSpPr>
          <p:spPr>
            <a:xfrm flipH="1">
              <a:off x="1288976" y="4353998"/>
              <a:ext cx="1665060" cy="260058"/>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0" name="TextBox 8">
              <a:hlinkClick r:id="rId25" action="ppaction://hlinksldjump"/>
            </p:cNvPr>
            <p:cNvSpPr txBox="1"/>
            <p:nvPr>
              <p:custDataLst>
                <p:tags r:id="rId26"/>
              </p:custDataLst>
            </p:nvPr>
          </p:nvSpPr>
          <p:spPr>
            <a:xfrm flipH="1">
              <a:off x="305007" y="3845924"/>
              <a:ext cx="2353553" cy="506664"/>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知识回顾</a:t>
              </a:r>
              <a:endParaRPr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91" name="组合 90"/>
          <p:cNvGrpSpPr/>
          <p:nvPr/>
        </p:nvGrpSpPr>
        <p:grpSpPr>
          <a:xfrm>
            <a:off x="9629775" y="549910"/>
            <a:ext cx="2334260" cy="1200340"/>
            <a:chOff x="690028" y="3066142"/>
            <a:chExt cx="2870858" cy="1512245"/>
          </a:xfrm>
        </p:grpSpPr>
        <p:sp>
          <p:nvSpPr>
            <p:cNvPr id="92" name="Oval 2"/>
            <p:cNvSpPr/>
            <p:nvPr>
              <p:custDataLst>
                <p:tags r:id="rId27"/>
              </p:custDataLst>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Freeform 154"/>
            <p:cNvSpPr>
              <a:spLocks noChangeArrowheads="1"/>
            </p:cNvSpPr>
            <p:nvPr>
              <p:custDataLst>
                <p:tags r:id="rId28"/>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4" name="TextBox 9"/>
            <p:cNvSpPr txBox="1"/>
            <p:nvPr>
              <p:custDataLst>
                <p:tags r:id="rId29"/>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95" name="TextBox 8">
              <a:hlinkClick r:id="rId30" action="ppaction://hlinksldjump"/>
            </p:cNvPr>
            <p:cNvSpPr txBox="1"/>
            <p:nvPr>
              <p:custDataLst>
                <p:tags r:id="rId31"/>
              </p:custDataLst>
            </p:nvPr>
          </p:nvSpPr>
          <p:spPr>
            <a:xfrm flipH="1">
              <a:off x="690028" y="4035985"/>
              <a:ext cx="2870858" cy="54240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Ⅲ.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完形填空</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1000" fill="hold"/>
                                        <p:tgtEl>
                                          <p:spTgt spid="11"/>
                                        </p:tgtEl>
                                        <p:attrNameLst>
                                          <p:attrName>ppt_w</p:attrName>
                                        </p:attrNameLst>
                                      </p:cBhvr>
                                      <p:tavLst>
                                        <p:tav tm="0">
                                          <p:val>
                                            <p:fltVal val="0"/>
                                          </p:val>
                                        </p:tav>
                                        <p:tav tm="100000">
                                          <p:val>
                                            <p:strVal val="#ppt_w"/>
                                          </p:val>
                                        </p:tav>
                                      </p:tavLst>
                                    </p:anim>
                                    <p:anim calcmode="lin" valueType="num">
                                      <p:cBhvr>
                                        <p:cTn id="12" dur="1000" fill="hold"/>
                                        <p:tgtEl>
                                          <p:spTgt spid="11"/>
                                        </p:tgtEl>
                                        <p:attrNameLst>
                                          <p:attrName>ppt_h</p:attrName>
                                        </p:attrNameLst>
                                      </p:cBhvr>
                                      <p:tavLst>
                                        <p:tav tm="0">
                                          <p:val>
                                            <p:fltVal val="0"/>
                                          </p:val>
                                        </p:tav>
                                        <p:tav tm="100000">
                                          <p:val>
                                            <p:strVal val="#ppt_h"/>
                                          </p:val>
                                        </p:tav>
                                      </p:tavLst>
                                    </p:anim>
                                    <p:anim calcmode="lin" valueType="num">
                                      <p:cBhvr>
                                        <p:cTn id="13" dur="1000" fill="hold"/>
                                        <p:tgtEl>
                                          <p:spTgt spid="11"/>
                                        </p:tgtEl>
                                        <p:attrNameLst>
                                          <p:attrName>style.rotation</p:attrName>
                                        </p:attrNameLst>
                                      </p:cBhvr>
                                      <p:tavLst>
                                        <p:tav tm="0">
                                          <p:val>
                                            <p:fltVal val="90"/>
                                          </p:val>
                                        </p:tav>
                                        <p:tav tm="100000">
                                          <p:val>
                                            <p:fltVal val="0"/>
                                          </p:val>
                                        </p:tav>
                                      </p:tavLst>
                                    </p:anim>
                                    <p:animEffect transition="in" filter="fade">
                                      <p:cBhvr>
                                        <p:cTn id="14" dur="1000"/>
                                        <p:tgtEl>
                                          <p:spTgt spid="11"/>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fade">
                                      <p:cBhvr>
                                        <p:cTn id="30" dur="1000"/>
                                        <p:tgtEl>
                                          <p:spTgt spid="31"/>
                                        </p:tgtEl>
                                      </p:cBhvr>
                                    </p:animEffect>
                                    <p:anim calcmode="lin" valueType="num">
                                      <p:cBhvr>
                                        <p:cTn id="31" dur="1000" fill="hold"/>
                                        <p:tgtEl>
                                          <p:spTgt spid="31"/>
                                        </p:tgtEl>
                                        <p:attrNameLst>
                                          <p:attrName>ppt_x</p:attrName>
                                        </p:attrNameLst>
                                      </p:cBhvr>
                                      <p:tavLst>
                                        <p:tav tm="0">
                                          <p:val>
                                            <p:strVal val="#ppt_x"/>
                                          </p:val>
                                        </p:tav>
                                        <p:tav tm="100000">
                                          <p:val>
                                            <p:strVal val="#ppt_x"/>
                                          </p:val>
                                        </p:tav>
                                      </p:tavLst>
                                    </p:anim>
                                    <p:anim calcmode="lin" valueType="num">
                                      <p:cBhvr>
                                        <p:cTn id="32" dur="1000" fill="hold"/>
                                        <p:tgtEl>
                                          <p:spTgt spid="31"/>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1000"/>
                                        <p:tgtEl>
                                          <p:spTgt spid="20"/>
                                        </p:tgtEl>
                                      </p:cBhvr>
                                    </p:animEffect>
                                    <p:anim calcmode="lin" valueType="num">
                                      <p:cBhvr>
                                        <p:cTn id="37" dur="1000" fill="hold"/>
                                        <p:tgtEl>
                                          <p:spTgt spid="20"/>
                                        </p:tgtEl>
                                        <p:attrNameLst>
                                          <p:attrName>ppt_x</p:attrName>
                                        </p:attrNameLst>
                                      </p:cBhvr>
                                      <p:tavLst>
                                        <p:tav tm="0">
                                          <p:val>
                                            <p:strVal val="#ppt_x"/>
                                          </p:val>
                                        </p:tav>
                                        <p:tav tm="100000">
                                          <p:val>
                                            <p:strVal val="#ppt_x"/>
                                          </p:val>
                                        </p:tav>
                                      </p:tavLst>
                                    </p:anim>
                                    <p:anim calcmode="lin" valueType="num">
                                      <p:cBhvr>
                                        <p:cTn id="38" dur="1000" fill="hold"/>
                                        <p:tgtEl>
                                          <p:spTgt spid="20"/>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71"/>
                                        </p:tgtEl>
                                        <p:attrNameLst>
                                          <p:attrName>style.visibility</p:attrName>
                                        </p:attrNameLst>
                                      </p:cBhvr>
                                      <p:to>
                                        <p:strVal val="visible"/>
                                      </p:to>
                                    </p:set>
                                    <p:animEffect transition="in" filter="fade">
                                      <p:cBhvr>
                                        <p:cTn id="42" dur="1000"/>
                                        <p:tgtEl>
                                          <p:spTgt spid="71"/>
                                        </p:tgtEl>
                                      </p:cBhvr>
                                    </p:animEffect>
                                    <p:anim calcmode="lin" valueType="num">
                                      <p:cBhvr>
                                        <p:cTn id="43" dur="1000" fill="hold"/>
                                        <p:tgtEl>
                                          <p:spTgt spid="71"/>
                                        </p:tgtEl>
                                        <p:attrNameLst>
                                          <p:attrName>ppt_x</p:attrName>
                                        </p:attrNameLst>
                                      </p:cBhvr>
                                      <p:tavLst>
                                        <p:tav tm="0">
                                          <p:val>
                                            <p:strVal val="#ppt_x"/>
                                          </p:val>
                                        </p:tav>
                                        <p:tav tm="100000">
                                          <p:val>
                                            <p:strVal val="#ppt_x"/>
                                          </p:val>
                                        </p:tav>
                                      </p:tavLst>
                                    </p:anim>
                                    <p:anim calcmode="lin" valueType="num">
                                      <p:cBhvr>
                                        <p:cTn id="44" dur="1000" fill="hold"/>
                                        <p:tgtEl>
                                          <p:spTgt spid="71"/>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76"/>
                                        </p:tgtEl>
                                        <p:attrNameLst>
                                          <p:attrName>style.visibility</p:attrName>
                                        </p:attrNameLst>
                                      </p:cBhvr>
                                      <p:to>
                                        <p:strVal val="visible"/>
                                      </p:to>
                                    </p:set>
                                    <p:animEffect transition="in" filter="fade">
                                      <p:cBhvr>
                                        <p:cTn id="48" dur="1000"/>
                                        <p:tgtEl>
                                          <p:spTgt spid="76"/>
                                        </p:tgtEl>
                                      </p:cBhvr>
                                    </p:animEffect>
                                    <p:anim calcmode="lin" valueType="num">
                                      <p:cBhvr>
                                        <p:cTn id="49" dur="1000" fill="hold"/>
                                        <p:tgtEl>
                                          <p:spTgt spid="76"/>
                                        </p:tgtEl>
                                        <p:attrNameLst>
                                          <p:attrName>ppt_x</p:attrName>
                                        </p:attrNameLst>
                                      </p:cBhvr>
                                      <p:tavLst>
                                        <p:tav tm="0">
                                          <p:val>
                                            <p:strVal val="#ppt_x"/>
                                          </p:val>
                                        </p:tav>
                                        <p:tav tm="100000">
                                          <p:val>
                                            <p:strVal val="#ppt_x"/>
                                          </p:val>
                                        </p:tav>
                                      </p:tavLst>
                                    </p:anim>
                                    <p:anim calcmode="lin" valueType="num">
                                      <p:cBhvr>
                                        <p:cTn id="50" dur="1000" fill="hold"/>
                                        <p:tgtEl>
                                          <p:spTgt spid="7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81"/>
                                        </p:tgtEl>
                                        <p:attrNameLst>
                                          <p:attrName>style.visibility</p:attrName>
                                        </p:attrNameLst>
                                      </p:cBhvr>
                                      <p:to>
                                        <p:strVal val="visible"/>
                                      </p:to>
                                    </p:set>
                                    <p:animEffect transition="in" filter="fade">
                                      <p:cBhvr>
                                        <p:cTn id="54" dur="1000"/>
                                        <p:tgtEl>
                                          <p:spTgt spid="81"/>
                                        </p:tgtEl>
                                      </p:cBhvr>
                                    </p:animEffect>
                                    <p:anim calcmode="lin" valueType="num">
                                      <p:cBhvr>
                                        <p:cTn id="55" dur="1000" fill="hold"/>
                                        <p:tgtEl>
                                          <p:spTgt spid="81"/>
                                        </p:tgtEl>
                                        <p:attrNameLst>
                                          <p:attrName>ppt_x</p:attrName>
                                        </p:attrNameLst>
                                      </p:cBhvr>
                                      <p:tavLst>
                                        <p:tav tm="0">
                                          <p:val>
                                            <p:strVal val="#ppt_x"/>
                                          </p:val>
                                        </p:tav>
                                        <p:tav tm="100000">
                                          <p:val>
                                            <p:strVal val="#ppt_x"/>
                                          </p:val>
                                        </p:tav>
                                      </p:tavLst>
                                    </p:anim>
                                    <p:anim calcmode="lin" valueType="num">
                                      <p:cBhvr>
                                        <p:cTn id="56" dur="1000" fill="hold"/>
                                        <p:tgtEl>
                                          <p:spTgt spid="81"/>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nodeType="afterEffect">
                                  <p:stCondLst>
                                    <p:cond delay="0"/>
                                  </p:stCondLst>
                                  <p:childTnLst>
                                    <p:set>
                                      <p:cBhvr>
                                        <p:cTn id="59" dur="1" fill="hold">
                                          <p:stCondLst>
                                            <p:cond delay="0"/>
                                          </p:stCondLst>
                                        </p:cTn>
                                        <p:tgtEl>
                                          <p:spTgt spid="86"/>
                                        </p:tgtEl>
                                        <p:attrNameLst>
                                          <p:attrName>style.visibility</p:attrName>
                                        </p:attrNameLst>
                                      </p:cBhvr>
                                      <p:to>
                                        <p:strVal val="visible"/>
                                      </p:to>
                                    </p:set>
                                    <p:animEffect transition="in" filter="fade">
                                      <p:cBhvr>
                                        <p:cTn id="60" dur="1000"/>
                                        <p:tgtEl>
                                          <p:spTgt spid="86"/>
                                        </p:tgtEl>
                                      </p:cBhvr>
                                    </p:animEffect>
                                    <p:anim calcmode="lin" valueType="num">
                                      <p:cBhvr>
                                        <p:cTn id="61" dur="1000" fill="hold"/>
                                        <p:tgtEl>
                                          <p:spTgt spid="86"/>
                                        </p:tgtEl>
                                        <p:attrNameLst>
                                          <p:attrName>ppt_x</p:attrName>
                                        </p:attrNameLst>
                                      </p:cBhvr>
                                      <p:tavLst>
                                        <p:tav tm="0">
                                          <p:val>
                                            <p:strVal val="#ppt_x"/>
                                          </p:val>
                                        </p:tav>
                                        <p:tav tm="100000">
                                          <p:val>
                                            <p:strVal val="#ppt_x"/>
                                          </p:val>
                                        </p:tav>
                                      </p:tavLst>
                                    </p:anim>
                                    <p:anim calcmode="lin" valueType="num">
                                      <p:cBhvr>
                                        <p:cTn id="62" dur="1000" fill="hold"/>
                                        <p:tgtEl>
                                          <p:spTgt spid="86"/>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91"/>
                                        </p:tgtEl>
                                        <p:attrNameLst>
                                          <p:attrName>style.visibility</p:attrName>
                                        </p:attrNameLst>
                                      </p:cBhvr>
                                      <p:to>
                                        <p:strVal val="visible"/>
                                      </p:to>
                                    </p:set>
                                    <p:animEffect transition="in" filter="fade">
                                      <p:cBhvr>
                                        <p:cTn id="66" dur="1000"/>
                                        <p:tgtEl>
                                          <p:spTgt spid="91"/>
                                        </p:tgtEl>
                                      </p:cBhvr>
                                    </p:animEffect>
                                    <p:anim calcmode="lin" valueType="num">
                                      <p:cBhvr>
                                        <p:cTn id="67" dur="1000" fill="hold"/>
                                        <p:tgtEl>
                                          <p:spTgt spid="91"/>
                                        </p:tgtEl>
                                        <p:attrNameLst>
                                          <p:attrName>ppt_x</p:attrName>
                                        </p:attrNameLst>
                                      </p:cBhvr>
                                      <p:tavLst>
                                        <p:tav tm="0">
                                          <p:val>
                                            <p:strVal val="#ppt_x"/>
                                          </p:val>
                                        </p:tav>
                                        <p:tav tm="100000">
                                          <p:val>
                                            <p:strVal val="#ppt_x"/>
                                          </p:val>
                                        </p:tav>
                                      </p:tavLst>
                                    </p:anim>
                                    <p:anim calcmode="lin" valueType="num">
                                      <p:cBhvr>
                                        <p:cTn id="68"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28269"/>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69" y="1012953"/>
            <a:ext cx="1086973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14. He </a:t>
            </a:r>
            <a:r>
              <a:rPr lang="en-US" altLang="zh-CN" sz="2400" b="1" u="sng" dirty="0">
                <a:latin typeface="微软雅黑" panose="020B0503020204020204" pitchFamily="34" charset="-122"/>
                <a:ea typeface="微软雅黑" panose="020B0503020204020204" pitchFamily="34" charset="-122"/>
              </a:rPr>
              <a:t>recognized</a:t>
            </a:r>
            <a:r>
              <a:rPr lang="en-US" altLang="zh-CN" sz="2400" b="1" dirty="0">
                <a:latin typeface="微软雅黑" panose="020B0503020204020204" pitchFamily="34" charset="-122"/>
                <a:ea typeface="微软雅黑" panose="020B0503020204020204" pitchFamily="34" charset="-122"/>
              </a:rPr>
              <a:t> an old friend on the street yesterday.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公认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认出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推荐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承认</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解析：他昨天在街上认出了他的老朋友。</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21285" y="1012952"/>
            <a:ext cx="11075217"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15. Some of them have come, Ben, Jack and Mike, </a:t>
            </a:r>
            <a:r>
              <a:rPr lang="en-US" altLang="zh-CN" sz="2400" b="1" u="sng" dirty="0">
                <a:latin typeface="微软雅黑" panose="020B0503020204020204" pitchFamily="34" charset="-122"/>
                <a:ea typeface="微软雅黑" panose="020B0503020204020204" pitchFamily="34" charset="-122"/>
              </a:rPr>
              <a:t>for instance</a:t>
            </a:r>
            <a:r>
              <a:rPr lang="en-US" altLang="zh-CN"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首先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等等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请求</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例如</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75337"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解析：他们中的有些人来了，例如本、杰克和迈克。</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Ⅲ.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完形填空</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462337" y="537539"/>
            <a:ext cx="11342670" cy="953135"/>
          </a:xfrm>
          <a:prstGeom prst="rect">
            <a:avLst/>
          </a:prstGeom>
          <a:noFill/>
        </p:spPr>
        <p:txBody>
          <a:bodyPr wrap="square" rtlCol="0">
            <a:spAutoFit/>
          </a:bodyPr>
          <a:lstStyle/>
          <a:p>
            <a:r>
              <a:rPr lang="zh-CN" altLang="en-US" sz="2800" dirty="0">
                <a:latin typeface="+mn-ea"/>
              </a:rPr>
              <a:t>阅读下列短文，并掌握其大意。然后从各题所给的四个选项中，选出一个最佳答案。</a:t>
            </a:r>
            <a:endParaRPr lang="zh-CN" altLang="en-US" sz="2800" dirty="0">
              <a:latin typeface="+mn-ea"/>
            </a:endParaRPr>
          </a:p>
        </p:txBody>
      </p:sp>
      <p:sp>
        <p:nvSpPr>
          <p:cNvPr id="8" name="文本框 7"/>
          <p:cNvSpPr txBox="1"/>
          <p:nvPr/>
        </p:nvSpPr>
        <p:spPr>
          <a:xfrm>
            <a:off x="458912" y="1538842"/>
            <a:ext cx="10326601"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Friends are very important in our everyday life. Everyone </a:t>
            </a:r>
            <a:r>
              <a:rPr lang="en-US" altLang="zh-CN" sz="2400" u="sng" dirty="0">
                <a:latin typeface="Times New Roman" panose="02020603050405020304" pitchFamily="18" charset="0"/>
                <a:cs typeface="Times New Roman" panose="02020603050405020304" pitchFamily="18" charset="0"/>
              </a:rPr>
              <a:t>16</a:t>
            </a:r>
            <a:r>
              <a:rPr lang="en-US" altLang="zh-CN" sz="2400" dirty="0">
                <a:latin typeface="Times New Roman" panose="02020603050405020304" pitchFamily="18" charset="0"/>
                <a:cs typeface="Times New Roman" panose="02020603050405020304" pitchFamily="18" charset="0"/>
              </a:rPr>
              <a:t> friends. We all like to feel close to someone. </a:t>
            </a:r>
            <a:r>
              <a:rPr lang="en-US" altLang="zh-CN" sz="2400" u="sng" dirty="0">
                <a:latin typeface="Times New Roman" panose="02020603050405020304" pitchFamily="18" charset="0"/>
                <a:cs typeface="Times New Roman" panose="02020603050405020304" pitchFamily="18" charset="0"/>
              </a:rPr>
              <a:t>17</a:t>
            </a:r>
            <a:r>
              <a:rPr lang="en-US" altLang="zh-CN" sz="2400" dirty="0">
                <a:latin typeface="Times New Roman" panose="02020603050405020304" pitchFamily="18" charset="0"/>
                <a:cs typeface="Times New Roman" panose="02020603050405020304" pitchFamily="18" charset="0"/>
              </a:rPr>
              <a:t> is nice to have a friend to talk, laugh, and do things with. </a:t>
            </a:r>
            <a:r>
              <a:rPr lang="en-US" altLang="zh-CN" sz="2400" u="sng" dirty="0">
                <a:latin typeface="Times New Roman" panose="02020603050405020304" pitchFamily="18" charset="0"/>
                <a:cs typeface="Times New Roman" panose="02020603050405020304" pitchFamily="18" charset="0"/>
              </a:rPr>
              <a:t>18</a:t>
            </a:r>
            <a:r>
              <a:rPr lang="en-US" altLang="zh-CN" sz="2400" dirty="0">
                <a:latin typeface="Times New Roman" panose="02020603050405020304" pitchFamily="18" charset="0"/>
                <a:cs typeface="Times New Roman" panose="02020603050405020304" pitchFamily="18" charset="0"/>
              </a:rPr>
              <a:t> , sometimes we need to be alone. We don’t always want people </a:t>
            </a:r>
            <a:r>
              <a:rPr lang="en-US" altLang="zh-CN" sz="2400" u="sng" dirty="0">
                <a:latin typeface="Times New Roman" panose="02020603050405020304" pitchFamily="18" charset="0"/>
                <a:cs typeface="Times New Roman" panose="02020603050405020304" pitchFamily="18" charset="0"/>
              </a:rPr>
              <a:t>19</a:t>
            </a:r>
            <a:r>
              <a:rPr lang="en-US" altLang="zh-CN" sz="2400" dirty="0">
                <a:latin typeface="Times New Roman" panose="02020603050405020304" pitchFamily="18" charset="0"/>
                <a:cs typeface="Times New Roman" panose="02020603050405020304" pitchFamily="18" charset="0"/>
              </a:rPr>
              <a:t> . But we would feel lonely if we </a:t>
            </a:r>
            <a:r>
              <a:rPr lang="en-US" altLang="zh-CN" sz="2400" u="sng" dirty="0">
                <a:latin typeface="Times New Roman" panose="02020603050405020304" pitchFamily="18" charset="0"/>
                <a:cs typeface="Times New Roman" panose="02020603050405020304" pitchFamily="18" charset="0"/>
              </a:rPr>
              <a:t>20</a:t>
            </a:r>
            <a:r>
              <a:rPr lang="en-US" altLang="zh-CN" sz="2400" dirty="0">
                <a:latin typeface="Times New Roman" panose="02020603050405020304" pitchFamily="18" charset="0"/>
                <a:cs typeface="Times New Roman" panose="02020603050405020304" pitchFamily="18" charset="0"/>
              </a:rPr>
              <a:t> had a friend. </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391365" y="3944468"/>
            <a:ext cx="8849915"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16. A. loves 	B. hates	 C. needs 	D. becomes</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17. A. It 		B. He 		 C. There 	D. Someone</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18. A. Hardly 	B. Nearly 	 C. Suddenly 	D. Certainly</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19. A. alone 	B. away 	 C. all over 	D. around</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20. A. ever 	B. never 	 C. just 	D. really</a:t>
            </a:r>
            <a:endParaRPr lang="en-US" altLang="zh-CN"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496595" y="505428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483566" y="468427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499710" y="4327900"/>
            <a:ext cx="4298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488693" y="394488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1" name="文本框 20"/>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Ⅲ. 完形填空（15小题，共30分） 【建议用时：20 mins】</a:t>
            </a:r>
            <a:endParaRPr sz="2800" dirty="0">
              <a:latin typeface="方正粗黑宋简体" panose="02000000000000000000" pitchFamily="2" charset="-122"/>
              <a:ea typeface="方正粗黑宋简体" panose="02000000000000000000" pitchFamily="2" charset="-122"/>
            </a:endParaRPr>
          </a:p>
        </p:txBody>
      </p:sp>
      <p:pic>
        <p:nvPicPr>
          <p:cNvPr id="23" name="图片 22">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54502" y="6123266"/>
            <a:ext cx="1158340" cy="646232"/>
          </a:xfrm>
          <a:prstGeom prst="rect">
            <a:avLst/>
          </a:prstGeom>
        </p:spPr>
      </p:pic>
      <p:sp>
        <p:nvSpPr>
          <p:cNvPr id="13" name="文本框 12"/>
          <p:cNvSpPr txBox="1"/>
          <p:nvPr/>
        </p:nvSpPr>
        <p:spPr>
          <a:xfrm>
            <a:off x="1496595" y="545343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0267" y="142069"/>
            <a:ext cx="11627102"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16. 【解析】	根据上文“friends are very important”，可以知道每个人都需要朋友。故选C。</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17. 【解析】	固定句型：It is+</a:t>
            </a:r>
            <a:r>
              <a:rPr sz="2400" b="1" i="1" dirty="0">
                <a:latin typeface="微软雅黑" panose="020B0503020204020204" pitchFamily="34" charset="-122"/>
                <a:ea typeface="微软雅黑" panose="020B0503020204020204" pitchFamily="34" charset="-122"/>
              </a:rPr>
              <a:t>adj</a:t>
            </a:r>
            <a:r>
              <a:rPr sz="2400" b="1" dirty="0">
                <a:latin typeface="微软雅黑" panose="020B0503020204020204" pitchFamily="34" charset="-122"/>
                <a:ea typeface="微软雅黑" panose="020B0503020204020204" pitchFamily="34" charset="-122"/>
              </a:rPr>
              <a:t>.+to do sth.，it在句子中作形式主语。故选A。</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18. 【解析】	根据上下文可知，我们需要和朋友在一起，当然我们也需要独处。故</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选D。</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19. 【解析】	根据上文“we need to be alone”，可以知道我们也不希望周围一直有人相伴。故选D。</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20. 【解析】	根据句意“但是如果没有朋友，我们就会感到孤独”。故选B。</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56351" y="4541178"/>
            <a:ext cx="1742136" cy="231682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1165263" y="273064"/>
            <a:ext cx="9589414"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No two people are </a:t>
            </a:r>
            <a:r>
              <a:rPr lang="en-US" altLang="zh-CN" sz="2400" u="sng" dirty="0">
                <a:latin typeface="Times New Roman" panose="02020603050405020304" pitchFamily="18" charset="0"/>
                <a:cs typeface="Times New Roman" panose="02020603050405020304" pitchFamily="18" charset="0"/>
              </a:rPr>
              <a:t>21</a:t>
            </a:r>
            <a:r>
              <a:rPr lang="en-US" altLang="zh-CN" sz="2400" dirty="0">
                <a:latin typeface="Times New Roman" panose="02020603050405020304" pitchFamily="18" charset="0"/>
                <a:cs typeface="Times New Roman" panose="02020603050405020304" pitchFamily="18" charset="0"/>
              </a:rPr>
              <a:t> . Friends </a:t>
            </a:r>
            <a:r>
              <a:rPr lang="en-US" altLang="zh-CN" sz="2400" u="sng" dirty="0">
                <a:latin typeface="Times New Roman" panose="02020603050405020304" pitchFamily="18" charset="0"/>
                <a:cs typeface="Times New Roman" panose="02020603050405020304" pitchFamily="18" charset="0"/>
              </a:rPr>
              <a:t>22</a:t>
            </a:r>
            <a:r>
              <a:rPr lang="en-US" altLang="zh-CN" sz="2400" dirty="0">
                <a:latin typeface="Times New Roman" panose="02020603050405020304" pitchFamily="18" charset="0"/>
                <a:cs typeface="Times New Roman" panose="02020603050405020304" pitchFamily="18" charset="0"/>
              </a:rPr>
              <a:t> don’t get on well. That doesn’t mean that they no longer like each other. Most of the time they will make up and become </a:t>
            </a:r>
            <a:r>
              <a:rPr lang="en-US" altLang="zh-CN" sz="2400" u="sng" dirty="0">
                <a:latin typeface="Times New Roman" panose="02020603050405020304" pitchFamily="18" charset="0"/>
                <a:cs typeface="Times New Roman" panose="02020603050405020304" pitchFamily="18" charset="0"/>
              </a:rPr>
              <a:t>23</a:t>
            </a:r>
            <a:r>
              <a:rPr lang="en-US" altLang="zh-CN" sz="2400" dirty="0">
                <a:latin typeface="Times New Roman" panose="02020603050405020304" pitchFamily="18" charset="0"/>
                <a:cs typeface="Times New Roman" panose="02020603050405020304" pitchFamily="18" charset="0"/>
              </a:rPr>
              <a:t> again. Sometimes friends move away. Then we feel very </a:t>
            </a:r>
            <a:r>
              <a:rPr lang="en-US" altLang="zh-CN" sz="2400" u="sng" dirty="0">
                <a:latin typeface="Times New Roman" panose="02020603050405020304" pitchFamily="18" charset="0"/>
                <a:cs typeface="Times New Roman" panose="02020603050405020304" pitchFamily="18" charset="0"/>
              </a:rPr>
              <a:t>24</a:t>
            </a:r>
            <a:r>
              <a:rPr lang="en-US" altLang="zh-CN" sz="2400" dirty="0">
                <a:latin typeface="Times New Roman" panose="02020603050405020304" pitchFamily="18" charset="0"/>
                <a:cs typeface="Times New Roman" panose="02020603050405020304" pitchFamily="18" charset="0"/>
              </a:rPr>
              <a:t> . We miss them very much, but we can </a:t>
            </a:r>
            <a:r>
              <a:rPr lang="en-US" altLang="zh-CN" sz="2400" u="sng" dirty="0">
                <a:latin typeface="Times New Roman" panose="02020603050405020304" pitchFamily="18" charset="0"/>
                <a:cs typeface="Times New Roman" panose="02020603050405020304" pitchFamily="18" charset="0"/>
              </a:rPr>
              <a:t>25</a:t>
            </a:r>
            <a:r>
              <a:rPr lang="en-US" altLang="zh-CN" sz="2400" dirty="0">
                <a:latin typeface="Times New Roman" panose="02020603050405020304" pitchFamily="18" charset="0"/>
                <a:cs typeface="Times New Roman" panose="02020603050405020304" pitchFamily="18" charset="0"/>
              </a:rPr>
              <a:t> them and write to them.</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269000" y="3227460"/>
            <a:ext cx="10708928"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21. A. friendly      B. kind    		C. just the same   	D. quite different</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22. A. always	     B. sometimes 	C. often 		D. usually</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23. A. friendly	     B. good 		C. pleased 		D. friends</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24. A. angry 	     B. sad	 	C. happy 		D. alone</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25. A. call 	     B. ask 		C. tell 			D. talk with</a:t>
            </a:r>
            <a:endParaRPr lang="en-US" altLang="zh-CN"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394703" y="434019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377839" y="396675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394703" y="364765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383686" y="328633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7235" y="5846966"/>
            <a:ext cx="1158340" cy="646232"/>
          </a:xfrm>
          <a:prstGeom prst="rect">
            <a:avLst/>
          </a:prstGeom>
        </p:spPr>
      </p:pic>
      <p:sp>
        <p:nvSpPr>
          <p:cNvPr id="11" name="文本框 10"/>
          <p:cNvSpPr txBox="1"/>
          <p:nvPr/>
        </p:nvSpPr>
        <p:spPr>
          <a:xfrm>
            <a:off x="394702" y="470399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2974" y="136522"/>
            <a:ext cx="11560061"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21. 【解析】	根据句意“没有两个人是完全相同的”。故选C。</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22. 【解析】	根据上文可知，人与人之间总有不同之处，所以朋友有时也不好相处。</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故选B。</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23. 【解析】	根据上下文“they will make up”和again可知，产生分歧之后的两人也会再次成为朋友。故选D。</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24. 【解析】	根据上文“Sometimes friends move away”可知，朋友离开应是很难过的事情。故选B。</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25. 【解析】	根据常识，当思念朋友时，可以通过打电话和写信来和朋友联络。故</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选A。</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160000" y="4304597"/>
            <a:ext cx="2075380" cy="2416881"/>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93431" y="441988"/>
            <a:ext cx="9859880"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And we can </a:t>
            </a:r>
            <a:r>
              <a:rPr lang="en-US" altLang="zh-CN" sz="2400" u="sng" dirty="0">
                <a:latin typeface="Times New Roman" panose="02020603050405020304" pitchFamily="18" charset="0"/>
                <a:cs typeface="Times New Roman" panose="02020603050405020304" pitchFamily="18" charset="0"/>
              </a:rPr>
              <a:t>26</a:t>
            </a:r>
            <a:r>
              <a:rPr lang="en-US" altLang="zh-CN" sz="2400" dirty="0">
                <a:latin typeface="Times New Roman" panose="02020603050405020304" pitchFamily="18" charset="0"/>
                <a:cs typeface="Times New Roman" panose="02020603050405020304" pitchFamily="18" charset="0"/>
              </a:rPr>
              <a:t> new friends. It is encouraging to find out how much we like new people when we get to know them. There’s more good news for people who have friends. They live </a:t>
            </a:r>
            <a:r>
              <a:rPr lang="en-US" altLang="zh-CN" sz="2400" u="sng" dirty="0">
                <a:latin typeface="Times New Roman" panose="02020603050405020304" pitchFamily="18" charset="0"/>
                <a:cs typeface="Times New Roman" panose="02020603050405020304" pitchFamily="18" charset="0"/>
              </a:rPr>
              <a:t>27</a:t>
            </a:r>
            <a:r>
              <a:rPr lang="en-US" altLang="zh-CN" sz="2400" dirty="0">
                <a:latin typeface="Times New Roman" panose="02020603050405020304" pitchFamily="18" charset="0"/>
                <a:cs typeface="Times New Roman" panose="02020603050405020304" pitchFamily="18" charset="0"/>
              </a:rPr>
              <a:t> than people who don’t. Why? Friends can make us feel happy. </a:t>
            </a:r>
            <a:r>
              <a:rPr lang="en-US" altLang="zh-CN" sz="2400" u="sng" dirty="0">
                <a:latin typeface="Times New Roman" panose="02020603050405020304" pitchFamily="18" charset="0"/>
                <a:cs typeface="Times New Roman" panose="02020603050405020304" pitchFamily="18" charset="0"/>
              </a:rPr>
              <a:t>28</a:t>
            </a:r>
            <a:r>
              <a:rPr lang="en-US" altLang="zh-CN" sz="2400" dirty="0">
                <a:latin typeface="Times New Roman" panose="02020603050405020304" pitchFamily="18" charset="0"/>
                <a:cs typeface="Times New Roman" panose="02020603050405020304" pitchFamily="18" charset="0"/>
              </a:rPr>
              <a:t> happy helps you stay well. Or it could be just done that someone cares. If someone cares about you, you take </a:t>
            </a:r>
            <a:r>
              <a:rPr lang="en-US" altLang="zh-CN" sz="2400" u="sng" dirty="0">
                <a:latin typeface="Times New Roman" panose="02020603050405020304" pitchFamily="18" charset="0"/>
                <a:cs typeface="Times New Roman" panose="02020603050405020304" pitchFamily="18" charset="0"/>
              </a:rPr>
              <a:t>29</a:t>
            </a:r>
            <a:r>
              <a:rPr lang="en-US" altLang="zh-CN" sz="2400" dirty="0">
                <a:latin typeface="Times New Roman" panose="02020603050405020304" pitchFamily="18" charset="0"/>
                <a:cs typeface="Times New Roman" panose="02020603050405020304" pitchFamily="18" charset="0"/>
              </a:rPr>
              <a:t> care of </a:t>
            </a:r>
            <a:r>
              <a:rPr lang="en-US" altLang="zh-CN" sz="2400" u="sng" dirty="0">
                <a:latin typeface="Times New Roman" panose="02020603050405020304" pitchFamily="18" charset="0"/>
                <a:cs typeface="Times New Roman" panose="02020603050405020304" pitchFamily="18" charset="0"/>
              </a:rPr>
              <a:t>30 </a:t>
            </a:r>
            <a:r>
              <a:rPr lang="en-US" altLang="zh-CN" sz="2400" dirty="0">
                <a:latin typeface="Times New Roman" panose="02020603050405020304" pitchFamily="18" charset="0"/>
                <a:cs typeface="Times New Roman" panose="02020603050405020304" pitchFamily="18" charset="0"/>
              </a:rPr>
              <a:t>.</a:t>
            </a:r>
            <a:endParaRPr lang="en-US" altLang="zh-CN"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860191" y="3137615"/>
            <a:ext cx="9231543" cy="1938020"/>
          </a:xfrm>
          <a:prstGeom prst="rect">
            <a:avLst/>
          </a:prstGeom>
          <a:solidFill>
            <a:schemeClr val="bg1">
              <a:lumMod val="85000"/>
            </a:schemeClr>
          </a:solidFill>
        </p:spPr>
        <p:txBody>
          <a:bodyPr wrap="square" rtlCol="0">
            <a:spAutoFit/>
          </a:bodyPr>
          <a:lstStyle/>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26. A. look for   B. find    	C. make        D. know</a:t>
            </a:r>
            <a:endParaRPr lang="en-US" altLang="zh-CN" sz="2400"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27. A. longer 	 B. shorter 	C. slower 	    D. faster</a:t>
            </a:r>
            <a:endParaRPr lang="en-US" altLang="zh-CN" sz="2400"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28. A. Smelling 	 B. Being 	C. Sounding 	    D. Making</a:t>
            </a:r>
            <a:endParaRPr lang="en-US" altLang="zh-CN" sz="2400"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29. A. less 	 B. better 	C. little 	    D. no</a:t>
            </a:r>
            <a:endParaRPr lang="en-US" altLang="zh-CN" sz="2400"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30. A. you 	 B. your 	C. yours 	    D. yourself</a:t>
            </a:r>
            <a:endParaRPr lang="zh-CN" altLang="en-US"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068510" y="4314155"/>
            <a:ext cx="75514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053093" y="3990352"/>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068510" y="358246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068510" y="316976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49702" y="5345650"/>
            <a:ext cx="1158340" cy="646232"/>
          </a:xfrm>
          <a:prstGeom prst="rect">
            <a:avLst/>
          </a:prstGeom>
        </p:spPr>
      </p:pic>
      <p:sp>
        <p:nvSpPr>
          <p:cNvPr id="11" name="文本框 10"/>
          <p:cNvSpPr txBox="1"/>
          <p:nvPr/>
        </p:nvSpPr>
        <p:spPr>
          <a:xfrm>
            <a:off x="1068509" y="4673073"/>
            <a:ext cx="75514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43667" y="439947"/>
            <a:ext cx="1189796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26. 【解析】	固定短语：make friends意为“交朋友”。故选C。</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27. 【解析】	根据上一句中的good news和句意可知，“有朋友的人比没朋友的人要活得更长久”。故选A。</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28. 【解析】	根据句意“朋友使我们觉得开心，而开心也让我们保持健康”，而happy是形容词，不能单独作主语，所以添加动名词being。故选B。</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29. 【解析】	根据句意“如果别人关心你，你就会加倍珍惜自己”。故选B。</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30. 【解析】	根据句意可知，要照顾好自己。故选D。</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7901" y="2792275"/>
            <a:ext cx="5733446"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Ⅳ.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阅读理解</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061918" y="2792275"/>
            <a:ext cx="5759107"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Ⅰ.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补全对话</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A）阅读下列短文，并做短文后的题目。从四个选项中，选出能回答所提问题或完成所给句子的最佳答案。</a:t>
            </a:r>
            <a:endParaRPr lang="zh-CN" altLang="en-US" sz="2800" dirty="0">
              <a:latin typeface="+mn-ea"/>
            </a:endParaRPr>
          </a:p>
        </p:txBody>
      </p:sp>
      <p:sp>
        <p:nvSpPr>
          <p:cNvPr id="8" name="文本框 7"/>
          <p:cNvSpPr txBox="1"/>
          <p:nvPr/>
        </p:nvSpPr>
        <p:spPr>
          <a:xfrm>
            <a:off x="637606" y="1961023"/>
            <a:ext cx="10872876"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Years ago I worked at a factory in a small country. Every day I got up very early and often did much extra work at night. I was so tired and exhausted. My whole life was hopeless. Then one day I read the following article from a magazine:</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“A woman went to live with her husband in camp on the Mojave Desert during the war. She simply hated the place: the heat was almost </a:t>
            </a:r>
            <a:r>
              <a:rPr lang="en-US" altLang="zh-CN" sz="2400" u="sng" dirty="0">
                <a:latin typeface="Times New Roman" panose="02020603050405020304" pitchFamily="18" charset="0"/>
                <a:cs typeface="Times New Roman" panose="02020603050405020304" pitchFamily="18" charset="0"/>
              </a:rPr>
              <a:t>unbearable</a:t>
            </a:r>
            <a:r>
              <a:rPr lang="en-US" altLang="zh-CN" sz="2400" dirty="0">
                <a:latin typeface="Times New Roman" panose="02020603050405020304" pitchFamily="18" charset="0"/>
                <a:cs typeface="Times New Roman" panose="02020603050405020304" pitchFamily="18" charset="0"/>
              </a:rPr>
              <a:t>, 125 degrees  Fahrenheit in the shade, the wind blew incessantly (</a:t>
            </a:r>
            <a:r>
              <a:rPr lang="zh-CN" altLang="en-US" sz="2400" dirty="0">
                <a:latin typeface="Times New Roman" panose="02020603050405020304" pitchFamily="18" charset="0"/>
                <a:cs typeface="Times New Roman" panose="02020603050405020304" pitchFamily="18" charset="0"/>
              </a:rPr>
              <a:t>不停地</a:t>
            </a:r>
            <a:r>
              <a:rPr lang="en-US" altLang="zh-CN" sz="2400" dirty="0">
                <a:latin typeface="Times New Roman" panose="02020603050405020304" pitchFamily="18" charset="0"/>
                <a:cs typeface="Times New Roman" panose="02020603050405020304" pitchFamily="18" charset="0"/>
              </a:rPr>
              <a:t>), and there was sand—sand everywhere. Finally, in desperation (</a:t>
            </a:r>
            <a:r>
              <a:rPr lang="zh-CN" altLang="en-US" sz="2400" dirty="0">
                <a:latin typeface="Times New Roman" panose="02020603050405020304" pitchFamily="18" charset="0"/>
                <a:cs typeface="Times New Roman" panose="02020603050405020304" pitchFamily="18" charset="0"/>
              </a:rPr>
              <a:t>不顾一切地</a:t>
            </a:r>
            <a:r>
              <a:rPr lang="en-US" altLang="zh-CN" sz="2400" dirty="0">
                <a:latin typeface="Times New Roman" panose="02020603050405020304" pitchFamily="18" charset="0"/>
                <a:cs typeface="Times New Roman" panose="02020603050405020304" pitchFamily="18" charset="0"/>
              </a:rPr>
              <a:t>) she wrote to her parents in Ohio that she couldn’t stand it another minute and was coming home.”</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Ⅳ. 阅读理解（15小题，共45分） 【建议用时：35 mins】</a:t>
            </a:r>
            <a:endParaRPr sz="2800" dirty="0">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11357" y="419171"/>
            <a:ext cx="10317462" cy="378460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Quickly came the reply by airmail from her father—just two lines:</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Two men looked out from prison bars. One saw the mud; the other saw stars.</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The daughter did some real thinking, not only with the intellect (</a:t>
            </a:r>
            <a:r>
              <a:rPr lang="zh-CN" altLang="en-US" sz="2400" dirty="0">
                <a:latin typeface="Times New Roman" panose="02020603050405020304" pitchFamily="18" charset="0"/>
                <a:cs typeface="Times New Roman" panose="02020603050405020304" pitchFamily="18" charset="0"/>
              </a:rPr>
              <a:t>思维</a:t>
            </a:r>
            <a:r>
              <a:rPr lang="en-US" altLang="zh-CN" sz="2400" dirty="0">
                <a:latin typeface="Times New Roman" panose="02020603050405020304" pitchFamily="18" charset="0"/>
                <a:cs typeface="Times New Roman" panose="02020603050405020304" pitchFamily="18" charset="0"/>
              </a:rPr>
              <a:t>) but also with her heart. She decided to stick to her post.</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She made friends with the natives, learned to love the country, and eventually wrote a book about it.</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The desert hadn’t changed, but her attitude had. Because she listened with her heart to the words her father sent, a whole new world opened up to her.</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A change of attitude could change everything.</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After reading the article, I was deep in thought.</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21404" y="962356"/>
            <a:ext cx="10785854"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31. The underlined word “</a:t>
            </a:r>
            <a:r>
              <a:rPr lang="en-US" altLang="zh-CN" sz="2400" b="1" u="sng" dirty="0">
                <a:latin typeface="微软雅黑" panose="020B0503020204020204" pitchFamily="34" charset="-122"/>
                <a:ea typeface="微软雅黑" panose="020B0503020204020204" pitchFamily="34" charset="-122"/>
              </a:rPr>
              <a:t>unbearable</a:t>
            </a:r>
            <a:r>
              <a:rPr lang="en-US" altLang="zh-CN" sz="2400" b="1" dirty="0">
                <a:latin typeface="微软雅黑" panose="020B0503020204020204" pitchFamily="34" charset="-122"/>
                <a:ea typeface="微软雅黑" panose="020B0503020204020204" pitchFamily="34" charset="-122"/>
              </a:rPr>
              <a:t>” in Paragraph 2 is closest in meaning to ___________.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difficult to live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hard to adapt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difficult to stand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hard to imagine</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3411155" y="1354259"/>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词义猜测题。首先可以根据构词法猜测意思。unbearable是先由bear加后缀-able，再加否定前缀un-构成的形容词；bear作动词，是“忍受”的意</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思，因此unbearable就是“难以忍受的”。而且根据文章内容可知，这里很热，阴凉处温度就有125℉，而且后面还提到她一分钟都无法忍受了。故选C。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04945"/>
            <a:ext cx="10668000" cy="28155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305651" y="831201"/>
            <a:ext cx="1154849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32. What did the woman do after she received her father’s reply? _______  </a:t>
            </a:r>
            <a:endParaRPr lang="en-US" altLang="zh-CN" sz="2400" b="1" dirty="0">
              <a:latin typeface="微软雅黑" panose="020B0503020204020204" pitchFamily="34" charset="-122"/>
              <a:ea typeface="微软雅黑" panose="020B0503020204020204" pitchFamily="34" charset="-122"/>
            </a:endParaRP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She went back home.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She was coming home.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She decided to stay there.</a:t>
            </a:r>
            <a:endParaRPr lang="en-US" altLang="zh-CN" sz="2400" b="1" dirty="0">
              <a:latin typeface="微软雅黑" panose="020B0503020204020204" pitchFamily="34" charset="-122"/>
              <a:ea typeface="微软雅黑" panose="020B0503020204020204" pitchFamily="34" charset="-122"/>
            </a:endParaRPr>
          </a:p>
          <a:p>
            <a:r>
              <a:rPr lang="en-US" altLang="zh-CN" sz="2400" b="1">
                <a:latin typeface="微软雅黑" panose="020B0503020204020204" pitchFamily="34" charset="-122"/>
                <a:ea typeface="微软雅黑" panose="020B0503020204020204" pitchFamily="34" charset="-122"/>
              </a:rPr>
              <a:t>D</a:t>
            </a:r>
            <a:r>
              <a:rPr lang="en-US" altLang="zh-CN" sz="2400" b="1" dirty="0">
                <a:latin typeface="微软雅黑" panose="020B0503020204020204" pitchFamily="34" charset="-122"/>
                <a:ea typeface="微软雅黑" panose="020B0503020204020204" pitchFamily="34" charset="-122"/>
              </a:rPr>
              <a:t>. She decided to go back home with her husband.</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847842" y="83120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8204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细节理解题。根据“She decided to stick to her post”可知，最后她决定坚守岗位，即决定留在那里，故选C。其他选项与文中事实不符，故排除。</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38672" y="726015"/>
            <a:ext cx="10491328"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33. From her father’s reply, we can infer that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two men looked out from prison bars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one man was in prison and the other was out of prison</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two men were out of prison</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her parents wanted her to stay there with her husband</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737600" y="726015"/>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解析：推理判断题。父亲给女儿写的信只是一种比喻，只是想表明用不同的心</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态看同样的东西会得到不同的结果，即父亲想要女儿继续留在那里，故选D。其他选项与父亲的意图不符，故排除。</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14529"/>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62000" y="850496"/>
            <a:ext cx="11527306"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34. Which of the following is WRONG according to the passage?  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A woman went to live with her husband in a big city.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The woman finally made friends with the natives.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She wrote to her parents that she was coming home.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The woman received her father’s reply by airmail.</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175709" y="830295"/>
            <a:ext cx="8133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322110"/>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事实判断题。根据第二段第一句可知，他们生活在沙漠里，故A项错误；根据“She made friends with the natives”可知，B项正确；根据第二段最后一句可知，C项正确；根据“Quickly came there reply by airmail from her father”可知，D项正确。故选A。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379089" y="747846"/>
            <a:ext cx="1160726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35. The main idea of this passage is that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a woman went to live with her husband in camp</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the desert hadn’t changed, but her attitude had</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the daughter’s parents wanted her to stay with her husband</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a change of attitude could change everything </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001783" y="74784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主旨大意题。故事中父亲的两句话让女儿改变了生活态度，而且女儿的生活也发生了变化，该故事点明了文章的主题：态度改变一切。文章倒数第二段也直接点明主题。故选D。其他选项都是文章的部分事实，故排除。</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273425" y="629630"/>
            <a:ext cx="11645149" cy="489267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B</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Google, the Internet search-engine company, has announced to give more than twenty-five million dollars to help the poor. The company says it will use the power of information and technology to help people improve their lives.</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Aleem </a:t>
            </a:r>
            <a:r>
              <a:rPr lang="en-US" altLang="zh-CN" sz="2400" dirty="0" err="1">
                <a:latin typeface="Times New Roman" panose="02020603050405020304" pitchFamily="18" charset="0"/>
                <a:cs typeface="Times New Roman" panose="02020603050405020304" pitchFamily="18" charset="0"/>
              </a:rPr>
              <a:t>Walji</a:t>
            </a:r>
            <a:r>
              <a:rPr lang="en-US" altLang="zh-CN" sz="2400" dirty="0">
                <a:latin typeface="Times New Roman" panose="02020603050405020304" pitchFamily="18" charset="0"/>
                <a:cs typeface="Times New Roman" panose="02020603050405020304" pitchFamily="18" charset="0"/>
              </a:rPr>
              <a:t> works for Google.org—the part of the company that gives money to good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causes. He said that the company’s first project will help identify where infectious (</a:t>
            </a:r>
            <a:r>
              <a:rPr lang="zh-CN" altLang="en-US" sz="2400" dirty="0">
                <a:latin typeface="Times New Roman" panose="02020603050405020304" pitchFamily="18" charset="0"/>
                <a:cs typeface="Times New Roman" panose="02020603050405020304" pitchFamily="18" charset="0"/>
              </a:rPr>
              <a:t>有传染性的</a:t>
            </a:r>
            <a:r>
              <a:rPr lang="en-US" altLang="zh-CN" sz="2400" dirty="0">
                <a:latin typeface="Times New Roman" panose="02020603050405020304" pitchFamily="18" charset="0"/>
                <a:cs typeface="Times New Roman" panose="02020603050405020304" pitchFamily="18" charset="0"/>
              </a:rPr>
              <a:t>) diseases are developing. In Southeast Asia and Africa for example, Google.org will work with partners to strengthen early-warning systems and take action against growing health threats.</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a:t>
            </a:r>
            <a:r>
              <a:rPr lang="en-US" altLang="zh-CN" sz="2400" dirty="0" err="1">
                <a:latin typeface="Times New Roman" panose="02020603050405020304" pitchFamily="18" charset="0"/>
                <a:cs typeface="Times New Roman" panose="02020603050405020304" pitchFamily="18" charset="0"/>
              </a:rPr>
              <a:t>Google.org’s</a:t>
            </a:r>
            <a:r>
              <a:rPr lang="en-US" altLang="zh-CN" sz="2400" dirty="0">
                <a:latin typeface="Times New Roman" panose="02020603050405020304" pitchFamily="18" charset="0"/>
                <a:cs typeface="Times New Roman" panose="02020603050405020304" pitchFamily="18" charset="0"/>
              </a:rPr>
              <a:t> second project will invest in ways to help  small-and medium-sized businesses grow. </a:t>
            </a:r>
            <a:r>
              <a:rPr lang="en-US" altLang="zh-CN" sz="2400" dirty="0" err="1">
                <a:latin typeface="Times New Roman" panose="02020603050405020304" pitchFamily="18" charset="0"/>
                <a:cs typeface="Times New Roman" panose="02020603050405020304" pitchFamily="18" charset="0"/>
              </a:rPr>
              <a:t>Walji</a:t>
            </a:r>
            <a:r>
              <a:rPr lang="en-US" altLang="zh-CN" sz="2400" dirty="0">
                <a:latin typeface="Times New Roman" panose="02020603050405020304" pitchFamily="18" charset="0"/>
                <a:cs typeface="Times New Roman" panose="02020603050405020304" pitchFamily="18" charset="0"/>
              </a:rPr>
              <a:t> says micro-finance (</a:t>
            </a:r>
            <a:r>
              <a:rPr lang="zh-CN" altLang="en-US" sz="2400" dirty="0">
                <a:latin typeface="Times New Roman" panose="02020603050405020304" pitchFamily="18" charset="0"/>
                <a:cs typeface="Times New Roman" panose="02020603050405020304" pitchFamily="18" charset="0"/>
              </a:rPr>
              <a:t>小额信贷</a:t>
            </a:r>
            <a:r>
              <a:rPr lang="en-US" altLang="zh-CN" sz="2400" dirty="0">
                <a:latin typeface="Times New Roman" panose="02020603050405020304" pitchFamily="18" charset="0"/>
                <a:cs typeface="Times New Roman" panose="02020603050405020304" pitchFamily="18" charset="0"/>
              </a:rPr>
              <a:t>) is generally small, short-term loans that provides few jobs. Instead, he says Google.org wants to develop ways to bring investors and business owners together to create jobs and improve economic growth.</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21512" y="569570"/>
            <a:ext cx="10317462" cy="2677656"/>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Google.org will also give money to help two climate-change programs announced earlier this year. One of these programs studies ways to make renewable (</a:t>
            </a:r>
            <a:r>
              <a:rPr lang="zh-CN" altLang="en-US" sz="2400" dirty="0">
                <a:latin typeface="Times New Roman" panose="02020603050405020304" pitchFamily="18" charset="0"/>
                <a:cs typeface="Times New Roman" panose="02020603050405020304" pitchFamily="18" charset="0"/>
              </a:rPr>
              <a:t>再生的</a:t>
            </a:r>
            <a:r>
              <a:rPr lang="en-US" altLang="zh-CN" sz="2400" dirty="0">
                <a:latin typeface="Times New Roman" panose="02020603050405020304" pitchFamily="18" charset="0"/>
                <a:cs typeface="Times New Roman" panose="02020603050405020304" pitchFamily="18" charset="0"/>
              </a:rPr>
              <a:t>) energy less costly than coal-based energy. The other is examining the efforts being made to increase the use of electric cars.</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The creators of Google have promised to give Google.org about one percent of company profits and one percent of its total stock value every year. Aleem </a:t>
            </a:r>
            <a:r>
              <a:rPr lang="en-US" altLang="zh-CN" sz="2400" dirty="0" err="1">
                <a:latin typeface="Times New Roman" panose="02020603050405020304" pitchFamily="18" charset="0"/>
                <a:cs typeface="Times New Roman" panose="02020603050405020304" pitchFamily="18" charset="0"/>
              </a:rPr>
              <a:t>Walji</a:t>
            </a:r>
            <a:r>
              <a:rPr lang="en-US" altLang="zh-CN" sz="2400" dirty="0">
                <a:latin typeface="Times New Roman" panose="02020603050405020304" pitchFamily="18" charset="0"/>
                <a:cs typeface="Times New Roman" panose="02020603050405020304" pitchFamily="18" charset="0"/>
              </a:rPr>
              <a:t> says this amount may increase in the future.</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62000" y="704214"/>
            <a:ext cx="11114183"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36. Google will provide a large sum of money in order to __________.</a:t>
            </a:r>
            <a:endParaRPr lang="en-US" altLang="zh-CN" sz="2400" b="1" dirty="0">
              <a:latin typeface="微软雅黑" panose="020B0503020204020204" pitchFamily="34" charset="-122"/>
              <a:ea typeface="微软雅黑" panose="020B0503020204020204" pitchFamily="34" charset="-122"/>
            </a:endParaRP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help poor people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develop new technology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improve its own business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increase the power of information</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160000" y="704214"/>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091553"/>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解析：细节理解题。根据第一段第一句可知答案。故选A。</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842481" y="1770954"/>
            <a:ext cx="11076078" cy="35394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例：</a:t>
            </a:r>
            <a:r>
              <a:rPr lang="en-US" altLang="zh-CN" sz="2800" b="1" dirty="0">
                <a:latin typeface="微软雅黑" panose="020B0503020204020204" pitchFamily="34" charset="-122"/>
                <a:ea typeface="微软雅黑" panose="020B0503020204020204" pitchFamily="34" charset="-122"/>
              </a:rPr>
              <a:t>M: How’s everything going?</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W: Fine, thanks. How are you doing?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M: __________.</a:t>
            </a:r>
            <a:endParaRPr lang="en-US" altLang="zh-CN" sz="2800" b="1" dirty="0">
              <a:latin typeface="微软雅黑" panose="020B0503020204020204" pitchFamily="34" charset="-122"/>
              <a:ea typeface="微软雅黑" panose="020B0503020204020204" pitchFamily="34" charset="-122"/>
            </a:endParaRP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I’m 16  			B. Yes, it is good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See you then		 D. Oh, not too bad</a:t>
            </a:r>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答案是</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34255" y="208617"/>
            <a:ext cx="9185097"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Ⅰ. </a:t>
            </a:r>
            <a:r>
              <a:rPr lang="zh-CN" altLang="en-US" sz="2800" dirty="0">
                <a:latin typeface="方正粗黑宋简体" panose="02000000000000000000" pitchFamily="2" charset="-122"/>
                <a:ea typeface="方正粗黑宋简体" panose="02000000000000000000" pitchFamily="2" charset="-122"/>
              </a:rPr>
              <a:t>补全对话（</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262"/>
            <a:ext cx="10668000" cy="521970"/>
          </a:xfrm>
          <a:prstGeom prst="rect">
            <a:avLst/>
          </a:prstGeom>
          <a:noFill/>
        </p:spPr>
        <p:txBody>
          <a:bodyPr wrap="square" rtlCol="0">
            <a:spAutoFit/>
          </a:bodyPr>
          <a:lstStyle/>
          <a:p>
            <a:r>
              <a:rPr sz="2800" dirty="0">
                <a:latin typeface="+mn-ea"/>
              </a:rPr>
              <a:t>阅读下列简短对话，从A、B、C、D中选出最佳答案，将对话补全</a:t>
            </a:r>
            <a:r>
              <a:rPr lang="zh-CN" altLang="en-US" sz="2800" dirty="0">
                <a:latin typeface="+mn-ea"/>
              </a:rPr>
              <a:t>。</a:t>
            </a:r>
            <a:endParaRPr lang="zh-CN" altLang="en-US" sz="2800" dirty="0">
              <a:latin typeface="+mn-ea"/>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2732" y="4023358"/>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686951" y="665938"/>
            <a:ext cx="10895449"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37. According to Aleem </a:t>
            </a:r>
            <a:r>
              <a:rPr lang="en-US" altLang="zh-CN" sz="2400" b="1" dirty="0" err="1">
                <a:latin typeface="微软雅黑" panose="020B0503020204020204" pitchFamily="34" charset="-122"/>
                <a:ea typeface="微软雅黑" panose="020B0503020204020204" pitchFamily="34" charset="-122"/>
              </a:rPr>
              <a:t>Walji</a:t>
            </a:r>
            <a:r>
              <a:rPr lang="en-US" altLang="zh-CN" sz="2400" b="1" dirty="0">
                <a:latin typeface="微软雅黑" panose="020B0503020204020204" pitchFamily="34" charset="-122"/>
                <a:ea typeface="微软雅黑" panose="020B0503020204020204" pitchFamily="34" charset="-122"/>
              </a:rPr>
              <a:t>, the company’s first project is to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set up a new system to warn people of infectious diseases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find out where infectious diseases develop</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identify the causes of infectious diseases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cure patients of infectious diseases</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88499" y="1073562"/>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68485"/>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细节理解题。根据第二段“He said the company’s first project will help identify where infectious diseases are developing”可知答案。故选B。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62000" y="729102"/>
            <a:ext cx="10668000" cy="2306955"/>
          </a:xfrm>
          <a:prstGeom prst="rect">
            <a:avLst/>
          </a:prstGeom>
          <a:noFill/>
        </p:spPr>
        <p:txBody>
          <a:bodyPr wrap="square" rtlCol="0">
            <a:spAutoFit/>
          </a:bodyPr>
          <a:lstStyle/>
          <a:p>
            <a:r>
              <a:rPr lang="en-US" altLang="zh-CN" sz="2400" b="1">
                <a:latin typeface="微软雅黑" panose="020B0503020204020204" pitchFamily="34" charset="-122"/>
                <a:ea typeface="微软雅黑" panose="020B0503020204020204" pitchFamily="34" charset="-122"/>
              </a:rPr>
              <a:t>38. What kind of businesses will benefit from Google.org’s second project?</a:t>
            </a:r>
            <a:endParaRPr lang="en-US" altLang="zh-CN" sz="2400" b="1">
              <a:latin typeface="微软雅黑" panose="020B0503020204020204" pitchFamily="34" charset="-122"/>
              <a:ea typeface="微软雅黑" panose="020B0503020204020204" pitchFamily="34" charset="-122"/>
            </a:endParaRPr>
          </a:p>
          <a:p>
            <a:r>
              <a:rPr lang="en-US" altLang="zh-CN" sz="2400" b="1">
                <a:latin typeface="微软雅黑" panose="020B0503020204020204" pitchFamily="34" charset="-122"/>
                <a:ea typeface="微软雅黑" panose="020B0503020204020204" pitchFamily="34" charset="-122"/>
              </a:rPr>
              <a:t>A. Large companies. </a:t>
            </a:r>
            <a:endParaRPr lang="en-US" altLang="zh-CN" sz="2400" b="1">
              <a:latin typeface="微软雅黑" panose="020B0503020204020204" pitchFamily="34" charset="-122"/>
              <a:ea typeface="微软雅黑" panose="020B0503020204020204" pitchFamily="34" charset="-122"/>
            </a:endParaRPr>
          </a:p>
          <a:p>
            <a:r>
              <a:rPr lang="en-US" altLang="zh-CN" sz="2400" b="1">
                <a:latin typeface="微软雅黑" panose="020B0503020204020204" pitchFamily="34" charset="-122"/>
                <a:ea typeface="微软雅黑" panose="020B0503020204020204" pitchFamily="34" charset="-122"/>
              </a:rPr>
              <a:t>B. Cross-national companies.</a:t>
            </a:r>
            <a:endParaRPr lang="en-US" altLang="zh-CN" sz="2400" b="1">
              <a:latin typeface="微软雅黑" panose="020B0503020204020204" pitchFamily="34" charset="-122"/>
              <a:ea typeface="微软雅黑" panose="020B0503020204020204" pitchFamily="34" charset="-122"/>
            </a:endParaRPr>
          </a:p>
          <a:p>
            <a:r>
              <a:rPr lang="en-US" altLang="zh-CN" sz="2400" b="1">
                <a:latin typeface="微软雅黑" panose="020B0503020204020204" pitchFamily="34" charset="-122"/>
                <a:ea typeface="微软雅黑" panose="020B0503020204020204" pitchFamily="34" charset="-122"/>
              </a:rPr>
              <a:t>C. Foreign companies. </a:t>
            </a:r>
            <a:endParaRPr lang="en-US" altLang="zh-CN" sz="2400" b="1">
              <a:latin typeface="微软雅黑" panose="020B0503020204020204" pitchFamily="34" charset="-122"/>
              <a:ea typeface="微软雅黑" panose="020B0503020204020204" pitchFamily="34" charset="-122"/>
            </a:endParaRPr>
          </a:p>
          <a:p>
            <a:r>
              <a:rPr lang="en-US" altLang="zh-CN" sz="2400" b="1">
                <a:latin typeface="微软雅黑" panose="020B0503020204020204" pitchFamily="34" charset="-122"/>
                <a:ea typeface="微软雅黑" panose="020B0503020204020204" pitchFamily="34" charset="-122"/>
              </a:rPr>
              <a:t>D. Small-and medium-sized businesses.</a:t>
            </a:r>
            <a:endParaRPr lang="en-US" altLang="zh-CN" sz="2400" b="1">
              <a:latin typeface="微软雅黑" panose="020B0503020204020204" pitchFamily="34" charset="-122"/>
              <a:ea typeface="微软雅黑" panose="020B0503020204020204" pitchFamily="34" charset="-122"/>
            </a:endParaRPr>
          </a:p>
        </p:txBody>
      </p:sp>
      <p:sp>
        <p:nvSpPr>
          <p:cNvPr id="7" name="文本框 6"/>
          <p:cNvSpPr txBox="1"/>
          <p:nvPr/>
        </p:nvSpPr>
        <p:spPr>
          <a:xfrm>
            <a:off x="2711373" y="1042544"/>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76186"/>
            <a:ext cx="9883739"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细节理解题。第三段第一句指出Google.org将帮助中小企业发展。故选D。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62000" y="638085"/>
            <a:ext cx="9847243"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39. From the fourth paragraph, we learn that Google’s money is also invested to help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start more research programs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make more advanced electric cars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develop renewable and coal-based energy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conduct studies related to climate changes</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4595258" y="1034693"/>
            <a:ext cx="65152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细节理解题。第四段指出 Google.org将帮助发展两个与气候相关的研究项目：一是以再生能源而不是煤炭为基础的能源，二是电动汽车的使用。故选D。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850135" y="662658"/>
            <a:ext cx="10820400"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40. From the last paragraph we learn that the investments by Google.org come from __________.</a:t>
            </a:r>
            <a:endParaRPr lang="en-US" altLang="zh-CN" sz="2400" b="1" dirty="0">
              <a:latin typeface="微软雅黑" panose="020B0503020204020204" pitchFamily="34" charset="-122"/>
              <a:ea typeface="微软雅黑" panose="020B0503020204020204" pitchFamily="34" charset="-122"/>
            </a:endParaRP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Google’s profits and stock value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some international IT companies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the company’s own interests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local commercial bank</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5089694" y="993164"/>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细节理解题。最后一段指出 Google的创始人承诺给 Google.org每年公司利益的1%及股票总值的1%。故选A。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2" name="文本框 1"/>
          <p:cNvSpPr txBox="1"/>
          <p:nvPr>
            <p:custDataLst>
              <p:tags r:id="rId2"/>
            </p:custDataLst>
          </p:nvPr>
        </p:nvSpPr>
        <p:spPr>
          <a:xfrm>
            <a:off x="665546" y="621832"/>
            <a:ext cx="10317462"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Once when I was a teenager, my father and I were standing in line to buy tickets for the circus (马戏团). There were so many people that we waited for a long time. </a:t>
            </a:r>
            <a:r>
              <a:rPr lang="en-US" altLang="zh-CN" sz="2400" u="sng" dirty="0">
                <a:latin typeface="Times New Roman" panose="02020603050405020304" pitchFamily="18" charset="0"/>
                <a:cs typeface="Times New Roman" panose="02020603050405020304" pitchFamily="18" charset="0"/>
              </a:rPr>
              <a:t>41           </a:t>
            </a:r>
            <a:r>
              <a:rPr lang="en-US" altLang="zh-CN" sz="2400" dirty="0">
                <a:latin typeface="Times New Roman" panose="02020603050405020304" pitchFamily="18" charset="0"/>
                <a:cs typeface="Times New Roman" panose="02020603050405020304" pitchFamily="18" charset="0"/>
              </a:rPr>
              <a:t> This family made a big impression on me.</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There were eight children, all probably under the age of 12. You could tell they didn’t have a lot of money. Their clothes were not expensive but they were clean. The children talked excitedly about the clowns, elephants and other acts they would see that night. I could tell they’d never been to the circus before. </a:t>
            </a:r>
            <a:r>
              <a:rPr lang="en-US" altLang="zh-CN" sz="2400" u="sng" dirty="0">
                <a:latin typeface="Times New Roman" panose="02020603050405020304" pitchFamily="18" charset="0"/>
                <a:cs typeface="Times New Roman" panose="02020603050405020304" pitchFamily="18" charset="0"/>
              </a:rPr>
              <a:t>42_____</a:t>
            </a:r>
            <a:r>
              <a:rPr lang="en-US" altLang="zh-CN" sz="2400" dirty="0">
                <a:latin typeface="Times New Roman" panose="02020603050405020304" pitchFamily="18" charset="0"/>
                <a:cs typeface="Times New Roman" panose="02020603050405020304" pitchFamily="18" charset="0"/>
              </a:rPr>
              <a:t> The father and mother seemed happy as they could be.</a:t>
            </a:r>
            <a:endParaRPr lang="en-US" altLang="zh-CN" sz="2400" dirty="0">
              <a:latin typeface="Times New Roman" panose="02020603050405020304" pitchFamily="18" charset="0"/>
              <a:cs typeface="Times New Roman" panose="02020603050405020304" pitchFamily="18" charset="0"/>
            </a:endParaRPr>
          </a:p>
        </p:txBody>
      </p:sp>
      <p:sp>
        <p:nvSpPr>
          <p:cNvPr id="6" name="文本框 5"/>
          <p:cNvSpPr txBox="1"/>
          <p:nvPr>
            <p:custDataLst>
              <p:tags r:id="rId3"/>
            </p:custDataLst>
          </p:nvPr>
        </p:nvSpPr>
        <p:spPr>
          <a:xfrm>
            <a:off x="300575" y="99495"/>
            <a:ext cx="11048145" cy="521970"/>
          </a:xfrm>
          <a:prstGeom prst="rect">
            <a:avLst/>
          </a:prstGeom>
          <a:noFill/>
        </p:spPr>
        <p:txBody>
          <a:bodyPr wrap="square" rtlCol="0">
            <a:spAutoFit/>
          </a:bodyPr>
          <a:lstStyle/>
          <a:p>
            <a:r>
              <a:rPr lang="zh-CN" altLang="en-US" sz="2800" dirty="0">
                <a:latin typeface="+mn-ea"/>
              </a:rPr>
              <a:t>B）阅读下面短文，从短文后的选项中选出可以填入空白处的最佳选项。</a:t>
            </a:r>
            <a:endParaRPr lang="zh-CN" altLang="en-US" sz="2800" dirty="0">
              <a:latin typeface="+mn-ea"/>
            </a:endParaRPr>
          </a:p>
        </p:txBody>
      </p:sp>
      <p:sp>
        <p:nvSpPr>
          <p:cNvPr id="4" name="文本框 3"/>
          <p:cNvSpPr txBox="1"/>
          <p:nvPr>
            <p:custDataLst>
              <p:tags r:id="rId4"/>
            </p:custDataLst>
          </p:nvPr>
        </p:nvSpPr>
        <p:spPr>
          <a:xfrm>
            <a:off x="665480" y="4255135"/>
            <a:ext cx="10777220" cy="1938020"/>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The ticket lady told him the price.</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B. It was clearly a very important day out for them.</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C. Finally, there was only one family between the ticket office and us.</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D. Although we did not go to the circus that night, we didn</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t feel regretful.</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E. Seeing this, my dad took a $20 note from his pocket and dropped it on the ground.</a:t>
            </a:r>
            <a:endParaRPr lang="zh-CN" altLang="en-US" sz="2400" dirty="0">
              <a:latin typeface="Times New Roman" panose="02020603050405020304" pitchFamily="18" charset="0"/>
              <a:cs typeface="Times New Roman" panose="02020603050405020304" pitchFamily="18" charset="0"/>
            </a:endParaRPr>
          </a:p>
        </p:txBody>
      </p:sp>
      <p:sp>
        <p:nvSpPr>
          <p:cNvPr id="7" name="文本框 6"/>
          <p:cNvSpPr txBox="1"/>
          <p:nvPr>
            <p:custDataLst>
              <p:tags r:id="rId5"/>
            </p:custDataLst>
          </p:nvPr>
        </p:nvSpPr>
        <p:spPr>
          <a:xfrm>
            <a:off x="2468880" y="164454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custDataLst>
              <p:tags r:id="rId6"/>
            </p:custDataLst>
          </p:nvPr>
        </p:nvSpPr>
        <p:spPr>
          <a:xfrm>
            <a:off x="10130790" y="316791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pic>
        <p:nvPicPr>
          <p:cNvPr id="10" name="图片 9">
            <a:hlinkClick r:id="rId7" action="ppaction://hlinksldjump"/>
          </p:cNvPr>
          <p:cNvPicPr>
            <a:picLocks noChangeAspect="1"/>
          </p:cNvPicPr>
          <p:nvPr>
            <p:custDataLst>
              <p:tags r:id="rId8"/>
            </p:custDataLst>
          </p:nvPr>
        </p:nvPicPr>
        <p:blipFill>
          <a:blip r:embed="rId9">
            <a:extLst>
              <a:ext uri="{28A0092B-C50C-407E-A947-70E740481C1C}">
                <a14:useLocalDpi xmlns:a14="http://schemas.microsoft.com/office/drawing/2010/main" val="0"/>
              </a:ext>
            </a:extLst>
          </a:blip>
          <a:stretch>
            <a:fillRect/>
          </a:stretch>
        </p:blipFill>
        <p:spPr>
          <a:xfrm>
            <a:off x="8972614" y="4352083"/>
            <a:ext cx="1158340" cy="64623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2" name="内容占位符 2"/>
          <p:cNvSpPr>
            <a:spLocks noGrp="1"/>
          </p:cNvSpPr>
          <p:nvPr>
            <p:custDataLst>
              <p:tags r:id="rId1"/>
            </p:custDataLst>
          </p:nvPr>
        </p:nvSpPr>
        <p:spPr>
          <a:xfrm>
            <a:off x="332818" y="303425"/>
            <a:ext cx="10750944" cy="641805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41. 【解析】	文章结构题。根据上文“There were so many people that we waited for a</a:t>
            </a:r>
            <a:r>
              <a:rPr lang="en-US" sz="2400" b="1" dirty="0">
                <a:latin typeface="微软雅黑" panose="020B0503020204020204" pitchFamily="34" charset="-122"/>
                <a:ea typeface="微软雅黑" panose="020B0503020204020204" pitchFamily="34" charset="-122"/>
              </a:rPr>
              <a:t> long time（有许多人排队，所以我们等了很长时间）”以及下文“This family made a big impression on me（这一家人给我留下了很深刻的印象）”可知，C项“Finally, there was only one family between the ticket office and us（最后，我们前面只剩下一家人排队了）”符合语境，故选C。</a:t>
            </a:r>
            <a:endParaRPr lang="en-US" sz="2400" b="1" dirty="0">
              <a:latin typeface="微软雅黑" panose="020B0503020204020204" pitchFamily="34" charset="-122"/>
              <a:ea typeface="微软雅黑" panose="020B0503020204020204" pitchFamily="34" charset="-122"/>
            </a:endParaRPr>
          </a:p>
          <a:p>
            <a:pPr marL="0" indent="0">
              <a:buNone/>
            </a:pPr>
            <a:endParaRPr lang="en-US" sz="2400" b="1" dirty="0">
              <a:latin typeface="微软雅黑" panose="020B0503020204020204" pitchFamily="34" charset="-122"/>
              <a:ea typeface="微软雅黑" panose="020B0503020204020204" pitchFamily="34" charset="-122"/>
            </a:endParaRPr>
          </a:p>
          <a:p>
            <a:pPr marL="0" indent="0">
              <a:buNone/>
            </a:pPr>
            <a:r>
              <a:rPr lang="en-US" sz="2400" b="1" dirty="0">
                <a:latin typeface="微软雅黑" panose="020B0503020204020204" pitchFamily="34" charset="-122"/>
                <a:ea typeface="微软雅黑" panose="020B0503020204020204" pitchFamily="34" charset="-122"/>
              </a:rPr>
              <a:t>42. 【解析】	文章结构题。根据上文“I could tell they’d never been to the circus before（我看得出来他们之前从没来过马戏团）”以及后文“The father and mother seemed happy as they could be（父亲和母亲看上去十分开心）”可知，B项“It was clearly a very important day out for them（很明显，这是非常重要的一天）”符合语境，故选B。</a:t>
            </a:r>
            <a:endParaRPr lang="en-US"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custDataLst>
                <p:tags r:id="rId2"/>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3"/>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4"/>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5"/>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6"/>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7"/>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9"/>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0"/>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1"/>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2"/>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3"/>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4"/>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5"/>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6"/>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7"/>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8"/>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19"/>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0"/>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1"/>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2"/>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3" action="ppaction://hlinksldjump"/>
          </p:cNvPr>
          <p:cNvSpPr/>
          <p:nvPr>
            <p:custDataLst>
              <p:tags r:id="rId24"/>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8" name="文本框 7"/>
          <p:cNvSpPr txBox="1"/>
          <p:nvPr>
            <p:custDataLst>
              <p:tags r:id="rId1"/>
            </p:custDataLst>
          </p:nvPr>
        </p:nvSpPr>
        <p:spPr>
          <a:xfrm>
            <a:off x="313055" y="173990"/>
            <a:ext cx="11358880" cy="452310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The ticket lady asked how many tickets the father wanted. He proudly answered, “Please let me buy eight children’s tickets and two adults’ tickets, so I can take my family to the circus.” </a:t>
            </a:r>
            <a:r>
              <a:rPr lang="en-US" altLang="zh-CN" sz="2400" u="sng" dirty="0">
                <a:latin typeface="Times New Roman" panose="02020603050405020304" pitchFamily="18" charset="0"/>
                <a:cs typeface="Times New Roman" panose="02020603050405020304" pitchFamily="18" charset="0"/>
              </a:rPr>
              <a:t>43________</a:t>
            </a:r>
            <a:r>
              <a:rPr lang="en-US" altLang="zh-CN" sz="2400" dirty="0">
                <a:latin typeface="Times New Roman" panose="02020603050405020304" pitchFamily="18" charset="0"/>
                <a:cs typeface="Times New Roman" panose="02020603050405020304" pitchFamily="18" charset="0"/>
              </a:rPr>
              <a:t>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The man’s wife lowered her head. There was no longer a smile on the man’s face. He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quietly asked, “How much did you say?”</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The ticket lady again told him the price.</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The man obviously didn’t have enough money. But how could he tell his children the bad news? </a:t>
            </a:r>
            <a:r>
              <a:rPr lang="en-US" altLang="zh-CN" sz="2400" u="sng" dirty="0">
                <a:latin typeface="Times New Roman" panose="02020603050405020304" pitchFamily="18" charset="0"/>
                <a:cs typeface="Times New Roman" panose="02020603050405020304" pitchFamily="18" charset="0"/>
              </a:rPr>
              <a:t>44______</a:t>
            </a:r>
            <a:r>
              <a:rPr lang="en-US" altLang="zh-CN" sz="2400" dirty="0">
                <a:latin typeface="Times New Roman" panose="02020603050405020304" pitchFamily="18" charset="0"/>
                <a:cs typeface="Times New Roman" panose="02020603050405020304" pitchFamily="18" charset="0"/>
              </a:rPr>
              <a:t> (We were not rich ourselves at all!) He then tapped the man on the shoulder and said, “Excuse me, sir, you dropped this.”</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The man understood my father was helping him. He picked up the money, looked straight into my dad’s eyes, and in tears replied, “Thank you, sir, thank you. This really means a lot to me and my family.” </a:t>
            </a:r>
            <a:r>
              <a:rPr lang="en-US" altLang="zh-CN" sz="2400" u="sng" dirty="0">
                <a:latin typeface="Times New Roman" panose="02020603050405020304" pitchFamily="18" charset="0"/>
                <a:cs typeface="Times New Roman" panose="02020603050405020304" pitchFamily="18" charset="0"/>
              </a:rPr>
              <a:t>45________</a:t>
            </a:r>
            <a:endParaRPr lang="en-US" altLang="zh-CN" sz="2400" u="sng" dirty="0">
              <a:latin typeface="Times New Roman" panose="02020603050405020304" pitchFamily="18" charset="0"/>
              <a:cs typeface="Times New Roman" panose="02020603050405020304" pitchFamily="18" charset="0"/>
            </a:endParaRPr>
          </a:p>
        </p:txBody>
      </p:sp>
      <p:sp>
        <p:nvSpPr>
          <p:cNvPr id="2" name="文本框 1"/>
          <p:cNvSpPr txBox="1"/>
          <p:nvPr>
            <p:custDataLst>
              <p:tags r:id="rId2"/>
            </p:custDataLst>
          </p:nvPr>
        </p:nvSpPr>
        <p:spPr>
          <a:xfrm>
            <a:off x="313055" y="4783455"/>
            <a:ext cx="10777220" cy="1938020"/>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The ticket lady told him the price.</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B. It was clearly a very important day out for them.</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C. Finally, there was only one family between the ticket office and us.</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D. Although we did not go to the circus that night, we didn</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t feel regretful.</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E. Seeing this, my dad took a $20 note from his pocket and dropped it on the ground.</a:t>
            </a:r>
            <a:endParaRPr lang="zh-CN" altLang="en-US" sz="2400" dirty="0">
              <a:latin typeface="Times New Roman" panose="02020603050405020304" pitchFamily="18" charset="0"/>
              <a:cs typeface="Times New Roman" panose="02020603050405020304" pitchFamily="18" charset="0"/>
            </a:endParaRPr>
          </a:p>
        </p:txBody>
      </p:sp>
      <p:sp>
        <p:nvSpPr>
          <p:cNvPr id="11" name="文本框 10"/>
          <p:cNvSpPr txBox="1"/>
          <p:nvPr>
            <p:custDataLst>
              <p:tags r:id="rId3"/>
            </p:custDataLst>
          </p:nvPr>
        </p:nvSpPr>
        <p:spPr>
          <a:xfrm>
            <a:off x="2568575" y="82095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2" name="文本框 11"/>
          <p:cNvSpPr txBox="1"/>
          <p:nvPr>
            <p:custDataLst>
              <p:tags r:id="rId4"/>
            </p:custDataLst>
          </p:nvPr>
        </p:nvSpPr>
        <p:spPr>
          <a:xfrm>
            <a:off x="2216150" y="265102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E</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pic>
        <p:nvPicPr>
          <p:cNvPr id="13" name="图片 12">
            <a:hlinkClick r:id="rId5" action="ppaction://hlinksldjump"/>
          </p:cNvPr>
          <p:cNvPicPr>
            <a:picLocks noChangeAspect="1"/>
          </p:cNvPicPr>
          <p:nvPr>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8389049" y="4783248"/>
            <a:ext cx="1158340" cy="646232"/>
          </a:xfrm>
          <a:prstGeom prst="rect">
            <a:avLst/>
          </a:prstGeom>
        </p:spPr>
      </p:pic>
      <p:sp>
        <p:nvSpPr>
          <p:cNvPr id="5" name="左箭头 4">
            <a:hlinkClick r:id="rId8" action="ppaction://hlinksldjump"/>
          </p:cNvPr>
          <p:cNvSpPr/>
          <p:nvPr/>
        </p:nvSpPr>
        <p:spPr>
          <a:xfrm>
            <a:off x="11090371" y="610736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14" name="文本框 13"/>
          <p:cNvSpPr txBox="1"/>
          <p:nvPr>
            <p:custDataLst>
              <p:tags r:id="rId9"/>
            </p:custDataLst>
          </p:nvPr>
        </p:nvSpPr>
        <p:spPr>
          <a:xfrm>
            <a:off x="5015865" y="417502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6" name="内容占位符 2"/>
          <p:cNvSpPr>
            <a:spLocks noGrp="1"/>
          </p:cNvSpPr>
          <p:nvPr>
            <p:custDataLst>
              <p:tags r:id="rId1"/>
            </p:custDataLst>
          </p:nvPr>
        </p:nvSpPr>
        <p:spPr>
          <a:xfrm>
            <a:off x="276225" y="86360"/>
            <a:ext cx="11762105" cy="64179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000" b="1" dirty="0">
                <a:latin typeface="微软雅黑" panose="020B0503020204020204" pitchFamily="34" charset="-122"/>
                <a:ea typeface="微软雅黑" panose="020B0503020204020204" pitchFamily="34" charset="-122"/>
              </a:rPr>
              <a:t>43. 【解析】文章结构题。根据上文“He proudly answered, ‘Please let me buy eight </a:t>
            </a:r>
            <a:endParaRPr sz="2000" b="1" dirty="0">
              <a:latin typeface="微软雅黑" panose="020B0503020204020204" pitchFamily="34" charset="-122"/>
              <a:ea typeface="微软雅黑" panose="020B0503020204020204" pitchFamily="34" charset="-122"/>
            </a:endParaRPr>
          </a:p>
          <a:p>
            <a:pPr marL="0" indent="0">
              <a:buNone/>
            </a:pPr>
            <a:r>
              <a:rPr sz="2000" b="1" dirty="0">
                <a:latin typeface="微软雅黑" panose="020B0503020204020204" pitchFamily="34" charset="-122"/>
                <a:ea typeface="微软雅黑" panose="020B0503020204020204" pitchFamily="34" charset="-122"/>
              </a:rPr>
              <a:t>children’s tickets and two adults’ tickets, so I can take my family to the circus.’（他骄傲地回答：“请买八张儿童票和两张成人票，这样我就能带着全家去看马戏团。”）”以及后文“The ticket lady again told him the price（售票员再一次告诉他价格）”可知，A项“The ticket lady told him the price（售票员告诉他价格）”符合语境，故选A。</a:t>
            </a:r>
            <a:endParaRPr sz="2000" b="1" dirty="0">
              <a:latin typeface="微软雅黑" panose="020B0503020204020204" pitchFamily="34" charset="-122"/>
              <a:ea typeface="微软雅黑" panose="020B0503020204020204" pitchFamily="34" charset="-122"/>
            </a:endParaRPr>
          </a:p>
          <a:p>
            <a:pPr marL="0" indent="0">
              <a:buNone/>
            </a:pPr>
            <a:r>
              <a:rPr sz="2000" b="1" dirty="0">
                <a:latin typeface="微软雅黑" panose="020B0503020204020204" pitchFamily="34" charset="-122"/>
                <a:ea typeface="微软雅黑" panose="020B0503020204020204" pitchFamily="34" charset="-122"/>
              </a:rPr>
              <a:t>44. 【解析】文章结构题。根据上文“The man obviously didn’t have enough money.</a:t>
            </a:r>
            <a:r>
              <a:rPr lang="en-US" sz="2000" b="1" dirty="0">
                <a:latin typeface="微软雅黑" panose="020B0503020204020204" pitchFamily="34" charset="-122"/>
                <a:ea typeface="微软雅黑" panose="020B0503020204020204" pitchFamily="34" charset="-122"/>
              </a:rPr>
              <a:t> </a:t>
            </a:r>
            <a:r>
              <a:rPr sz="2000" b="1" dirty="0">
                <a:latin typeface="微软雅黑" panose="020B0503020204020204" pitchFamily="34" charset="-122"/>
                <a:ea typeface="微软雅黑" panose="020B0503020204020204" pitchFamily="34" charset="-122"/>
              </a:rPr>
              <a:t>But how could he tell his children the bad news（这个男人虽然明显没有足够的钱，但是他要如何告诉他的孩子们这个坏消息）”以及下文“We were not rich ourselves at all（我们自己也并不富裕）”“He then tapped the man on the shoulder and said, ‘Excuse me, sir, you dropped this.’（他拍了拍那个男人肩说：“打扰了，先生你的钱掉了。”）”可知，E项“Seeing this, my dad took a $20 note from his pocket and dropped it on the ground（看到这一幕，我的父亲从口袋取出20美元，把它扔到地上）”符合语境，故选E。</a:t>
            </a:r>
            <a:endParaRPr sz="2000" b="1" dirty="0">
              <a:latin typeface="微软雅黑" panose="020B0503020204020204" pitchFamily="34" charset="-122"/>
              <a:ea typeface="微软雅黑" panose="020B0503020204020204" pitchFamily="34" charset="-122"/>
            </a:endParaRPr>
          </a:p>
          <a:p>
            <a:pPr marL="0" indent="0">
              <a:buNone/>
            </a:pPr>
            <a:r>
              <a:rPr sz="2000" b="1" dirty="0">
                <a:latin typeface="微软雅黑" panose="020B0503020204020204" pitchFamily="34" charset="-122"/>
                <a:ea typeface="微软雅黑" panose="020B0503020204020204" pitchFamily="34" charset="-122"/>
              </a:rPr>
              <a:t>45.【解析】归纳总结题。根据全文以及上文中“He picked up the money, looked straight into my dad’s eyes, and in tears replied, ‘Thank you, sir, thank you.This really means a lot to me and my family.’（他捡起钱，直直地看着我父亲的眼睛，哽咽地说：‘谢谢你，先生，</a:t>
            </a:r>
            <a:endParaRPr sz="2000" b="1" dirty="0">
              <a:latin typeface="微软雅黑" panose="020B0503020204020204" pitchFamily="34" charset="-122"/>
              <a:ea typeface="微软雅黑" panose="020B0503020204020204" pitchFamily="34" charset="-122"/>
            </a:endParaRPr>
          </a:p>
          <a:p>
            <a:pPr marL="0" indent="0">
              <a:buNone/>
            </a:pPr>
            <a:r>
              <a:rPr sz="2000" b="1" dirty="0">
                <a:latin typeface="微软雅黑" panose="020B0503020204020204" pitchFamily="34" charset="-122"/>
                <a:ea typeface="微软雅黑" panose="020B0503020204020204" pitchFamily="34" charset="-122"/>
              </a:rPr>
              <a:t>谢谢，这对我和我的家人来说意义重大。’）”可知，D项“Although we did not go to </a:t>
            </a:r>
            <a:endParaRPr sz="2000" b="1" dirty="0">
              <a:latin typeface="微软雅黑" panose="020B0503020204020204" pitchFamily="34" charset="-122"/>
              <a:ea typeface="微软雅黑" panose="020B0503020204020204" pitchFamily="34" charset="-122"/>
            </a:endParaRPr>
          </a:p>
          <a:p>
            <a:pPr marL="0" indent="0">
              <a:buNone/>
            </a:pPr>
            <a:r>
              <a:rPr sz="2000" b="1" dirty="0">
                <a:latin typeface="微软雅黑" panose="020B0503020204020204" pitchFamily="34" charset="-122"/>
                <a:ea typeface="微软雅黑" panose="020B0503020204020204" pitchFamily="34" charset="-122"/>
              </a:rPr>
              <a:t>the circus that night, we didn’t feel regretful（尽管那天我们没能看成马戏团的表演，</a:t>
            </a:r>
            <a:endParaRPr sz="2000" b="1" dirty="0">
              <a:latin typeface="微软雅黑" panose="020B0503020204020204" pitchFamily="34" charset="-122"/>
              <a:ea typeface="微软雅黑" panose="020B0503020204020204" pitchFamily="34" charset="-122"/>
            </a:endParaRPr>
          </a:p>
          <a:p>
            <a:pPr marL="0" indent="0">
              <a:buNone/>
            </a:pPr>
            <a:r>
              <a:rPr sz="2000" b="1" dirty="0">
                <a:latin typeface="微软雅黑" panose="020B0503020204020204" pitchFamily="34" charset="-122"/>
                <a:ea typeface="微软雅黑" panose="020B0503020204020204" pitchFamily="34" charset="-122"/>
              </a:rPr>
              <a:t>但我们不感觉遗憾）”符合语境，故选D。</a:t>
            </a:r>
            <a:endParaRPr sz="2000" b="1" dirty="0">
              <a:latin typeface="微软雅黑" panose="020B0503020204020204" pitchFamily="34" charset="-122"/>
              <a:ea typeface="微软雅黑" panose="020B0503020204020204" pitchFamily="34" charset="-122"/>
            </a:endParaRPr>
          </a:p>
        </p:txBody>
      </p:sp>
      <p:grpSp>
        <p:nvGrpSpPr>
          <p:cNvPr id="8" name="Group 4"/>
          <p:cNvGrpSpPr/>
          <p:nvPr/>
        </p:nvGrpSpPr>
        <p:grpSpPr>
          <a:xfrm>
            <a:off x="11045190" y="4854575"/>
            <a:ext cx="1096645" cy="1867535"/>
            <a:chOff x="2577298" y="4016905"/>
            <a:chExt cx="1469899" cy="1671175"/>
          </a:xfrm>
        </p:grpSpPr>
        <p:sp>
          <p:nvSpPr>
            <p:cNvPr id="11" name="Freeform 30"/>
            <p:cNvSpPr/>
            <p:nvPr>
              <p:custDataLst>
                <p:tags r:id="rId2"/>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 name="Freeform 32"/>
            <p:cNvSpPr/>
            <p:nvPr>
              <p:custDataLst>
                <p:tags r:id="rId3"/>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 name="Freeform 33"/>
            <p:cNvSpPr/>
            <p:nvPr>
              <p:custDataLst>
                <p:tags r:id="rId4"/>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4" name="Freeform 34"/>
            <p:cNvSpPr/>
            <p:nvPr>
              <p:custDataLst>
                <p:tags r:id="rId5"/>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5" name="Freeform 35"/>
            <p:cNvSpPr/>
            <p:nvPr>
              <p:custDataLst>
                <p:tags r:id="rId6"/>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6" name="Freeform 36"/>
            <p:cNvSpPr/>
            <p:nvPr>
              <p:custDataLst>
                <p:tags r:id="rId7"/>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7" name="Freeform 37"/>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8" name="Freeform 38"/>
            <p:cNvSpPr/>
            <p:nvPr>
              <p:custDataLst>
                <p:tags r:id="rId9"/>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Freeform 39"/>
            <p:cNvSpPr/>
            <p:nvPr>
              <p:custDataLst>
                <p:tags r:id="rId10"/>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 name="Freeform 40"/>
            <p:cNvSpPr/>
            <p:nvPr>
              <p:custDataLst>
                <p:tags r:id="rId11"/>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Freeform 41"/>
            <p:cNvSpPr/>
            <p:nvPr>
              <p:custDataLst>
                <p:tags r:id="rId12"/>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44"/>
            <p:cNvSpPr>
              <a:spLocks noEditPoints="1"/>
            </p:cNvSpPr>
            <p:nvPr>
              <p:custDataLst>
                <p:tags r:id="rId13"/>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 name="Freeform 46"/>
            <p:cNvSpPr/>
            <p:nvPr>
              <p:custDataLst>
                <p:tags r:id="rId14"/>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Rectangle 48"/>
            <p:cNvSpPr>
              <a:spLocks noChangeArrowheads="1"/>
            </p:cNvSpPr>
            <p:nvPr>
              <p:custDataLst>
                <p:tags r:id="rId15"/>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5" name="Freeform 49"/>
            <p:cNvSpPr/>
            <p:nvPr>
              <p:custDataLst>
                <p:tags r:id="rId16"/>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 name="Freeform 51"/>
            <p:cNvSpPr/>
            <p:nvPr>
              <p:custDataLst>
                <p:tags r:id="rId17"/>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52"/>
            <p:cNvSpPr/>
            <p:nvPr>
              <p:custDataLst>
                <p:tags r:id="rId18"/>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56"/>
            <p:cNvSpPr/>
            <p:nvPr>
              <p:custDataLst>
                <p:tags r:id="rId19"/>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57"/>
            <p:cNvSpPr/>
            <p:nvPr>
              <p:custDataLst>
                <p:tags r:id="rId20"/>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 name="Freeform 58"/>
            <p:cNvSpPr/>
            <p:nvPr>
              <p:custDataLst>
                <p:tags r:id="rId21"/>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 name="Freeform 59"/>
            <p:cNvSpPr/>
            <p:nvPr>
              <p:custDataLst>
                <p:tags r:id="rId22"/>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3" action="ppaction://hlinksldjump"/>
          </p:cNvPr>
          <p:cNvSpPr/>
          <p:nvPr>
            <p:custDataLst>
              <p:tags r:id="rId24"/>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Ⅴ.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语法填空</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阅读下面短文，按句子结构的语法性和上下文连贯的要求，在空格处填入一个适当的词或使用括号中词语的正确形式填空。</a:t>
            </a:r>
            <a:endParaRPr lang="zh-CN" altLang="en-US" sz="2800" dirty="0">
              <a:latin typeface="+mn-ea"/>
            </a:endParaRPr>
          </a:p>
        </p:txBody>
      </p:sp>
      <p:sp>
        <p:nvSpPr>
          <p:cNvPr id="8" name="文本框 7"/>
          <p:cNvSpPr txBox="1"/>
          <p:nvPr/>
        </p:nvSpPr>
        <p:spPr>
          <a:xfrm>
            <a:off x="158872" y="1862109"/>
            <a:ext cx="11810299" cy="267652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Mrs. Brown lived alone in a big house. She was too old to do the cleaning, so the house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was always dirty. She wanted to sell it, but no one would buy it, </a:t>
            </a:r>
            <a:r>
              <a:rPr lang="en-US" altLang="zh-CN" sz="2400" u="sng" dirty="0">
                <a:latin typeface="Times New Roman" panose="02020603050405020304" pitchFamily="18" charset="0"/>
                <a:cs typeface="Times New Roman" panose="02020603050405020304" pitchFamily="18" charset="0"/>
              </a:rPr>
              <a:t>46         </a:t>
            </a:r>
            <a:r>
              <a:rPr lang="en-US" altLang="zh-CN" sz="2400" dirty="0">
                <a:latin typeface="Times New Roman" panose="02020603050405020304" pitchFamily="18" charset="0"/>
                <a:cs typeface="Times New Roman" panose="02020603050405020304" pitchFamily="18" charset="0"/>
              </a:rPr>
              <a:t> she decided to rent some rooms out</a:t>
            </a:r>
            <a:r>
              <a:rPr lang="en-US" altLang="zh-CN" sz="2400" u="sng" dirty="0">
                <a:latin typeface="Times New Roman" panose="02020603050405020304" pitchFamily="18" charset="0"/>
                <a:cs typeface="Times New Roman" panose="02020603050405020304" pitchFamily="18" charset="0"/>
              </a:rPr>
              <a:t> 47                  </a:t>
            </a:r>
            <a:r>
              <a:rPr lang="en-US" altLang="zh-CN" sz="2400" dirty="0">
                <a:latin typeface="Times New Roman" panose="02020603050405020304" pitchFamily="18" charset="0"/>
                <a:cs typeface="Times New Roman" panose="02020603050405020304" pitchFamily="18" charset="0"/>
              </a:rPr>
              <a:t>(make) some money. She advertised in the newspaper and rented the rooms to the first person </a:t>
            </a:r>
            <a:r>
              <a:rPr lang="en-US" altLang="zh-CN" sz="2400" u="sng" dirty="0">
                <a:latin typeface="Times New Roman" panose="02020603050405020304" pitchFamily="18" charset="0"/>
                <a:cs typeface="Times New Roman" panose="02020603050405020304" pitchFamily="18" charset="0"/>
              </a:rPr>
              <a:t>48          </a:t>
            </a:r>
            <a:r>
              <a:rPr lang="en-US" altLang="zh-CN" sz="2400" dirty="0">
                <a:latin typeface="Times New Roman" panose="02020603050405020304" pitchFamily="18" charset="0"/>
                <a:cs typeface="Times New Roman" panose="02020603050405020304" pitchFamily="18" charset="0"/>
              </a:rPr>
              <a:t> called. He was a young man </a:t>
            </a:r>
            <a:r>
              <a:rPr lang="en-US" altLang="zh-CN" sz="2400" u="sng" dirty="0">
                <a:latin typeface="Times New Roman" panose="02020603050405020304" pitchFamily="18" charset="0"/>
                <a:cs typeface="Times New Roman" panose="02020603050405020304" pitchFamily="18" charset="0"/>
              </a:rPr>
              <a:t>49              </a:t>
            </a:r>
            <a:r>
              <a:rPr lang="en-US" altLang="zh-CN" sz="2400" dirty="0">
                <a:latin typeface="Times New Roman" panose="02020603050405020304" pitchFamily="18" charset="0"/>
                <a:cs typeface="Times New Roman" panose="02020603050405020304" pitchFamily="18" charset="0"/>
              </a:rPr>
              <a:t> (name) Mick. He was tall and fat, and had little hair. One day, Mrs. Brown’s daughter Hillary came to visit. </a:t>
            </a:r>
            <a:r>
              <a:rPr lang="en-US" altLang="zh-CN" sz="2400" u="sng" dirty="0">
                <a:latin typeface="Times New Roman" panose="02020603050405020304" pitchFamily="18" charset="0"/>
                <a:cs typeface="Times New Roman" panose="02020603050405020304" pitchFamily="18" charset="0"/>
              </a:rPr>
              <a:t>50                  </a:t>
            </a:r>
            <a:r>
              <a:rPr lang="en-US" altLang="zh-CN" sz="2400" dirty="0">
                <a:latin typeface="Times New Roman" panose="02020603050405020304" pitchFamily="18" charset="0"/>
                <a:cs typeface="Times New Roman" panose="02020603050405020304" pitchFamily="18" charset="0"/>
              </a:rPr>
              <a:t>she saw Mick, she was scared. “Mom, he looks like a criminal (</a:t>
            </a:r>
            <a:r>
              <a:rPr lang="zh-CN" altLang="en-US" sz="2400" dirty="0">
                <a:latin typeface="Times New Roman" panose="02020603050405020304" pitchFamily="18" charset="0"/>
                <a:cs typeface="Times New Roman" panose="02020603050405020304" pitchFamily="18" charset="0"/>
              </a:rPr>
              <a:t>罪犯</a:t>
            </a:r>
            <a:r>
              <a:rPr lang="en-US" altLang="zh-CN" sz="2400" dirty="0">
                <a:latin typeface="Times New Roman" panose="02020603050405020304" pitchFamily="18" charset="0"/>
                <a:cs typeface="Times New Roman" panose="02020603050405020304" pitchFamily="18" charset="0"/>
              </a:rPr>
              <a:t>). You must be </a:t>
            </a:r>
            <a:r>
              <a:rPr lang="en-US" altLang="zh-CN" sz="2400" u="sng" dirty="0">
                <a:latin typeface="Times New Roman" panose="02020603050405020304" pitchFamily="18" charset="0"/>
                <a:cs typeface="Times New Roman" panose="02020603050405020304" pitchFamily="18" charset="0"/>
              </a:rPr>
              <a:t>51                 </a:t>
            </a:r>
            <a:r>
              <a:rPr lang="en-US" altLang="zh-CN" sz="2400" dirty="0">
                <a:latin typeface="Times New Roman" panose="02020603050405020304" pitchFamily="18" charset="0"/>
                <a:cs typeface="Times New Roman" panose="02020603050405020304" pitchFamily="18" charset="0"/>
              </a:rPr>
              <a:t> (care),” she said.</a:t>
            </a:r>
            <a:endParaRPr lang="en-US" altLang="zh-CN"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Ⅴ. 语法填空（10小题，共20分） 【建议用时：15 mins】</a:t>
            </a:r>
            <a:endParaRPr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8777830" y="2966303"/>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named </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4111767" y="2988956"/>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that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2568950" y="2586247"/>
            <a:ext cx="177090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to make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8737600" y="2198467"/>
            <a:ext cx="747167"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so</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6757" y="5335069"/>
            <a:ext cx="1158340" cy="646232"/>
          </a:xfrm>
          <a:prstGeom prst="rect">
            <a:avLst/>
          </a:prstGeom>
        </p:spPr>
      </p:pic>
      <p:sp>
        <p:nvSpPr>
          <p:cNvPr id="12" name="文本框 11"/>
          <p:cNvSpPr txBox="1"/>
          <p:nvPr/>
        </p:nvSpPr>
        <p:spPr>
          <a:xfrm>
            <a:off x="624912" y="3725373"/>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When</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939165" y="4077970"/>
            <a:ext cx="180276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careful</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762000" y="550413"/>
            <a:ext cx="10240377"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M: Good morning, Garden Hotel. __________?</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Yes, I’d like to book a double room.</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Can I help you 		B. What’s the matter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What do you want 	D. What’s your name</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7829351" y="577814"/>
            <a:ext cx="7027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根据上下文可知这是预订酒店房间的对话，服务员礼貌用语为“Can I </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help you”。故选A。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20945" y="136315"/>
            <a:ext cx="11920687"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46. 【解析】本题考查连词，上下文中的“她想卖掉房子，可是没人买”和“她决定将一些房间出租出去”是因果关系。</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47. 【解析】本题考查非谓语动词，根据句意“她决定将一些房间出租出去是为了赚钱”，所以不定式to make some money表示出租房屋的目的。</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48. 【解析】本题考查定语从句，分析句子结构可知，“ </a:t>
            </a:r>
            <a:r>
              <a:rPr lang="en-US" sz="2400" b="1" u="sng"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 called”是作定语修饰先行词person，意为“她在报纸上刊登广告，并把房子租给第一个打电话的人”，而person前有序数词the first修饰，所以宜用关系代词that。</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49. 【解析】本题考查非谓语动词，过去分词短语a man called Mick（一个叫做迈克的男人）。</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50. 【解析】本题考查连词，根据句意“当她见到迈克时，她很害怕”可知，“ </a:t>
            </a:r>
            <a:endParaRPr sz="2400" b="1" dirty="0">
              <a:latin typeface="微软雅黑" panose="020B0503020204020204" pitchFamily="34" charset="-122"/>
              <a:ea typeface="微软雅黑" panose="020B0503020204020204" pitchFamily="34" charset="-122"/>
            </a:endParaRPr>
          </a:p>
          <a:p>
            <a:pPr marL="0" indent="0">
              <a:buNone/>
            </a:pPr>
            <a:r>
              <a:rPr lang="en-US" sz="2400" b="1" dirty="0">
                <a:latin typeface="微软雅黑" panose="020B0503020204020204" pitchFamily="34" charset="-122"/>
                <a:ea typeface="微软雅黑" panose="020B0503020204020204" pitchFamily="34" charset="-122"/>
              </a:rPr>
              <a:t>_________</a:t>
            </a:r>
            <a:r>
              <a:rPr sz="2400" b="1" dirty="0">
                <a:latin typeface="微软雅黑" panose="020B0503020204020204" pitchFamily="34" charset="-122"/>
                <a:ea typeface="微软雅黑" panose="020B0503020204020204" pitchFamily="34" charset="-122"/>
              </a:rPr>
              <a:t> she saw Mick”是一个时间状语从句。</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51. 【解析】本题考查词性转换，根据句意“你必须要小心”可知，be</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后要加care的形容词形式careful。</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48710"/>
            <a:ext cx="1758137" cy="2272975"/>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345752" y="376837"/>
            <a:ext cx="11572023"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Hillary didn’t visit again </a:t>
            </a:r>
            <a:r>
              <a:rPr lang="en-US" altLang="zh-CN" sz="2400" u="sng" dirty="0">
                <a:latin typeface="Times New Roman" panose="02020603050405020304" pitchFamily="18" charset="0"/>
                <a:cs typeface="Times New Roman" panose="02020603050405020304" pitchFamily="18" charset="0"/>
              </a:rPr>
              <a:t>52           </a:t>
            </a:r>
            <a:r>
              <a:rPr lang="en-US" altLang="zh-CN" sz="2400" dirty="0">
                <a:latin typeface="Times New Roman" panose="02020603050405020304" pitchFamily="18" charset="0"/>
                <a:cs typeface="Times New Roman" panose="02020603050405020304" pitchFamily="18" charset="0"/>
              </a:rPr>
              <a:t> three months later. When she arrived, she couldn’t believe her </a:t>
            </a:r>
            <a:r>
              <a:rPr lang="en-US" altLang="zh-CN" sz="2400" u="sng" dirty="0">
                <a:latin typeface="Times New Roman" panose="02020603050405020304" pitchFamily="18" charset="0"/>
                <a:cs typeface="Times New Roman" panose="02020603050405020304" pitchFamily="18" charset="0"/>
              </a:rPr>
              <a:t>53           </a:t>
            </a:r>
            <a:r>
              <a:rPr lang="en-US" altLang="zh-CN" sz="2400" dirty="0">
                <a:latin typeface="Times New Roman" panose="02020603050405020304" pitchFamily="18" charset="0"/>
                <a:cs typeface="Times New Roman" panose="02020603050405020304" pitchFamily="18" charset="0"/>
              </a:rPr>
              <a:t> (eye). The house was clean and beautiful. Mrs. Brown was cooking and Mick was planting some flowers.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Hillary said, “Mom, your house looks so different now.”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“Yes. Mick helped </a:t>
            </a:r>
            <a:r>
              <a:rPr lang="en-US" altLang="zh-CN" sz="2400" u="sng" dirty="0">
                <a:latin typeface="Times New Roman" panose="02020603050405020304" pitchFamily="18" charset="0"/>
                <a:cs typeface="Times New Roman" panose="02020603050405020304" pitchFamily="18" charset="0"/>
              </a:rPr>
              <a:t>54             </a:t>
            </a:r>
            <a:r>
              <a:rPr lang="en-US" altLang="zh-CN" sz="2400" dirty="0">
                <a:latin typeface="Times New Roman" panose="02020603050405020304" pitchFamily="18" charset="0"/>
                <a:cs typeface="Times New Roman" panose="02020603050405020304" pitchFamily="18" charset="0"/>
              </a:rPr>
              <a:t> (my) a lot,” Mrs. Brown said. “He’ s quite different from </a:t>
            </a:r>
            <a:r>
              <a:rPr lang="en-US" altLang="zh-CN" sz="2400" u="sng" dirty="0">
                <a:latin typeface="Times New Roman" panose="02020603050405020304" pitchFamily="18" charset="0"/>
                <a:cs typeface="Times New Roman" panose="02020603050405020304" pitchFamily="18" charset="0"/>
              </a:rPr>
              <a:t>55                </a:t>
            </a:r>
            <a:r>
              <a:rPr lang="en-US" altLang="zh-CN" sz="2400" dirty="0">
                <a:latin typeface="Times New Roman" panose="02020603050405020304" pitchFamily="18" charset="0"/>
                <a:cs typeface="Times New Roman" panose="02020603050405020304" pitchFamily="18" charset="0"/>
              </a:rPr>
              <a:t> you think!”</a:t>
            </a:r>
            <a:endParaRPr lang="en-US" altLang="zh-CN" sz="2400" dirty="0">
              <a:latin typeface="Times New Roman" panose="02020603050405020304" pitchFamily="18" charset="0"/>
              <a:cs typeface="Times New Roman" panose="02020603050405020304" pitchFamily="18" charset="0"/>
            </a:endParaRPr>
          </a:p>
        </p:txBody>
      </p:sp>
      <p:sp>
        <p:nvSpPr>
          <p:cNvPr id="9" name="文本框 8"/>
          <p:cNvSpPr txBox="1"/>
          <p:nvPr/>
        </p:nvSpPr>
        <p:spPr>
          <a:xfrm>
            <a:off x="3874577" y="1858945"/>
            <a:ext cx="183183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me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2019916" y="742248"/>
            <a:ext cx="23733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eyes</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4311750" y="376837"/>
            <a:ext cx="1476167"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until</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86252" y="2208545"/>
            <a:ext cx="1472206"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what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5847" y="4390438"/>
            <a:ext cx="1158340" cy="64623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120862"/>
            <a:ext cx="11676295"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52. 【解析】本题考查连词，固定句型：not…until…意为“直到……才……”。</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53. 【解析】本题考查名词，根据句意“她不能相信自己的眼睛”和一般常识可知，名词eye要用复数形式。</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54. 【解析】本题考查代词，分析句子结构可知，“我”在句子中作动词help的宾</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语，所以要使用宾格形式me。</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55. 【解析】本题考查名词性从句，根据句意“他和你想象的很不同”可知，what you think在介词from后面，作宾语从句。</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76899" y="4510355"/>
            <a:ext cx="1764733" cy="221133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Ⅵ.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完成句子</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381855" y="674170"/>
            <a:ext cx="11048145" cy="523220"/>
          </a:xfrm>
          <a:prstGeom prst="rect">
            <a:avLst/>
          </a:prstGeom>
          <a:noFill/>
        </p:spPr>
        <p:txBody>
          <a:bodyPr wrap="square" rtlCol="0">
            <a:spAutoFit/>
          </a:bodyPr>
          <a:lstStyle/>
          <a:p>
            <a:r>
              <a:rPr lang="zh-CN" altLang="en-US" sz="2800" dirty="0">
                <a:latin typeface="+mn-ea"/>
              </a:rPr>
              <a:t>根据所给汉语提示，完成英语句子。</a:t>
            </a:r>
            <a:endParaRPr lang="zh-CN" altLang="en-US" sz="2800" dirty="0">
              <a:latin typeface="+mn-ea"/>
            </a:endParaRPr>
          </a:p>
        </p:txBody>
      </p:sp>
      <p:sp>
        <p:nvSpPr>
          <p:cNvPr id="8" name="文本框 7"/>
          <p:cNvSpPr txBox="1"/>
          <p:nvPr/>
        </p:nvSpPr>
        <p:spPr>
          <a:xfrm>
            <a:off x="126694" y="1267733"/>
            <a:ext cx="11938612" cy="4523105"/>
          </a:xfrm>
          <a:prstGeom prst="rect">
            <a:avLst/>
          </a:prstGeom>
          <a:noFill/>
        </p:spPr>
        <p:txBody>
          <a:bodyPr wrap="square" rtlCol="0">
            <a:spAutoFit/>
          </a:bodyPr>
          <a:lstStyle/>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66. I will tell him the good news 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他一回来</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67. ________________________________________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尽管他已经竭尽全力</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he failed to win the race.</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68. 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这本小说是否值得一看</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is being discussed.</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69. Is it the reason 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为什么他拒绝了我们的帮助</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70. Our coach suggests that ____________________________________________________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我们星期三举行足球比赛</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Ⅵ. </a:t>
            </a:r>
            <a:r>
              <a:rPr lang="zh-CN" altLang="en-US" sz="2800" dirty="0">
                <a:latin typeface="方正粗黑宋简体" panose="02000000000000000000" pitchFamily="2" charset="-122"/>
                <a:ea typeface="方正粗黑宋简体" panose="02000000000000000000" pitchFamily="2" charset="-122"/>
              </a:rPr>
              <a:t>完成句子（</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15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4679237" y="4580239"/>
            <a:ext cx="764110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we (should) hold a football match on Wednesday</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903707" y="3057100"/>
            <a:ext cx="681512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Whether the book is worth reading</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381855" y="1949281"/>
            <a:ext cx="630164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Although/Though he had tried his best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5007658" y="1304418"/>
            <a:ext cx="592201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as soon as he comes back</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2736706" y="4005565"/>
            <a:ext cx="610912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why he refused our help</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Ⅶ.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应用写作</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612205" y="635764"/>
            <a:ext cx="10521015" cy="3415030"/>
          </a:xfrm>
          <a:prstGeom prst="rect">
            <a:avLst/>
          </a:prstGeom>
          <a:noFill/>
        </p:spPr>
        <p:txBody>
          <a:bodyPr wrap="square" rtlCol="0">
            <a:spAutoFit/>
          </a:bodyPr>
          <a:lstStyle/>
          <a:p>
            <a:pPr algn="just">
              <a:lnSpc>
                <a:spcPct val="150000"/>
              </a:lnSpc>
            </a:pPr>
            <a:r>
              <a:rPr sz="2400" dirty="0">
                <a:latin typeface="Times New Roman" panose="02020603050405020304" pitchFamily="18" charset="0"/>
                <a:cs typeface="Times New Roman" panose="02020603050405020304" pitchFamily="18" charset="0"/>
              </a:rPr>
              <a:t>61.【写作内容】假设你是李华，10月9日早上你在学校餐厅捡到一个手提袋，内有物品若干。请用英语写一则招领启事，告诉失主课后打电话与你联系或者来学生中心认领，你的电话号码是1234567。</a:t>
            </a:r>
            <a:endParaRPr sz="2400" dirty="0">
              <a:latin typeface="Times New Roman" panose="02020603050405020304" pitchFamily="18" charset="0"/>
              <a:cs typeface="Times New Roman" panose="02020603050405020304" pitchFamily="18" charset="0"/>
            </a:endParaRPr>
          </a:p>
          <a:p>
            <a:pPr algn="just">
              <a:lnSpc>
                <a:spcPct val="150000"/>
              </a:lnSpc>
            </a:pPr>
            <a:r>
              <a:rPr sz="2400" dirty="0">
                <a:latin typeface="Times New Roman" panose="02020603050405020304" pitchFamily="18" charset="0"/>
                <a:cs typeface="Times New Roman" panose="02020603050405020304" pitchFamily="18" charset="0"/>
              </a:rPr>
              <a:t>【写作要求】正文约40个英文单词，文中不可出现你所在学校的校名和你自己的真实姓名等信息。</a:t>
            </a:r>
            <a:endParaRPr sz="2400" dirty="0">
              <a:latin typeface="Times New Roman" panose="02020603050405020304" pitchFamily="18" charset="0"/>
              <a:cs typeface="Times New Roman" panose="02020603050405020304" pitchFamily="18" charset="0"/>
            </a:endParaRPr>
          </a:p>
          <a:p>
            <a:pPr algn="just">
              <a:lnSpc>
                <a:spcPct val="150000"/>
              </a:lnSpc>
            </a:pPr>
            <a:r>
              <a:rPr sz="2400" dirty="0">
                <a:latin typeface="Times New Roman" panose="02020603050405020304" pitchFamily="18" charset="0"/>
                <a:cs typeface="Times New Roman" panose="02020603050405020304" pitchFamily="18" charset="0"/>
              </a:rPr>
              <a:t>【评分标准】信息完整，语言规范，语篇连贯。</a:t>
            </a:r>
            <a:endParaRPr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Ⅶ. </a:t>
            </a:r>
            <a:r>
              <a:rPr lang="zh-CN" altLang="en-US" sz="2800" dirty="0">
                <a:latin typeface="方正粗黑宋简体" panose="02000000000000000000" pitchFamily="2" charset="-122"/>
                <a:ea typeface="方正粗黑宋简体" panose="02000000000000000000" pitchFamily="2" charset="-122"/>
              </a:rPr>
              <a:t>应用写作（</a:t>
            </a:r>
            <a:r>
              <a:rPr lang="en-US" altLang="zh-CN" sz="2800" dirty="0">
                <a:latin typeface="方正粗黑宋简体" panose="02000000000000000000" pitchFamily="2" charset="-122"/>
                <a:ea typeface="方正粗黑宋简体" panose="02000000000000000000" pitchFamily="2" charset="-122"/>
              </a:rPr>
              <a:t>1</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圆角矩形 1">
            <a:hlinkClick r:id="rId2" action="ppaction://hlinksldjump"/>
          </p:cNvPr>
          <p:cNvSpPr/>
          <p:nvPr>
            <p:custDataLst>
              <p:tags r:id="rId3"/>
            </p:custDataLst>
          </p:nvPr>
        </p:nvSpPr>
        <p:spPr>
          <a:xfrm>
            <a:off x="3997960" y="5158740"/>
            <a:ext cx="1948180" cy="634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a:latin typeface="宋体" panose="02010600030101010101" pitchFamily="2" charset="-122"/>
                <a:ea typeface="宋体" panose="02010600030101010101" pitchFamily="2" charset="-122"/>
              </a:rPr>
              <a:t>参考例文：</a:t>
            </a:r>
            <a:endParaRPr lang="zh-CN" altLang="zh-CN" sz="2800" b="1">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6487" y="219973"/>
            <a:ext cx="11179248" cy="6418053"/>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                                                  Found</a:t>
            </a:r>
            <a:endParaRPr lang="en-US" altLang="zh-CN" sz="2400" b="1" dirty="0">
              <a:latin typeface="微软雅黑" panose="020B0503020204020204" pitchFamily="34" charset="-122"/>
              <a:ea typeface="微软雅黑" panose="020B0503020204020204" pitchFamily="34" charset="-122"/>
            </a:endParaRPr>
          </a:p>
          <a:p>
            <a:pPr marL="0" indent="0" algn="r">
              <a:buNone/>
            </a:pPr>
            <a:r>
              <a:rPr lang="en-US" altLang="zh-CN" sz="2400" b="1" dirty="0">
                <a:latin typeface="微软雅黑" panose="020B0503020204020204" pitchFamily="34" charset="-122"/>
                <a:ea typeface="微软雅黑" panose="020B0503020204020204" pitchFamily="34" charset="-122"/>
              </a:rPr>
              <a:t>October 9th</a:t>
            </a:r>
            <a:endParaRPr lang="en-US" altLang="zh-CN" sz="2400" b="1" dirty="0">
              <a:latin typeface="微软雅黑" panose="020B0503020204020204" pitchFamily="34" charset="-122"/>
              <a:ea typeface="微软雅黑" panose="020B0503020204020204" pitchFamily="34" charset="-122"/>
            </a:endParaRPr>
          </a:p>
          <a:p>
            <a:pPr marL="0" indent="0" algn="just">
              <a:buNone/>
            </a:pPr>
            <a:r>
              <a:rPr lang="en-US" altLang="zh-CN" sz="2400" b="1" dirty="0">
                <a:latin typeface="微软雅黑" panose="020B0503020204020204" pitchFamily="34" charset="-122"/>
                <a:ea typeface="微软雅黑" panose="020B0503020204020204" pitchFamily="34" charset="-122"/>
              </a:rPr>
              <a:t>     I happened to find a yellow handbag in the school dining room on the morning of October 9th. Inside there are some books, two membership cards and some money. The loser is expected to contact Li Hua with the telephone number 1234567 or come to the students’ center to claim it.</a:t>
            </a:r>
            <a:endParaRPr lang="en-US" altLang="zh-CN" sz="2400" b="1" dirty="0">
              <a:latin typeface="微软雅黑" panose="020B0503020204020204" pitchFamily="34" charset="-122"/>
              <a:ea typeface="微软雅黑" panose="020B0503020204020204" pitchFamily="34" charset="-122"/>
            </a:endParaRPr>
          </a:p>
          <a:p>
            <a:pPr marL="0" indent="0" algn="r">
              <a:buNone/>
            </a:pPr>
            <a:r>
              <a:rPr lang="en-US" altLang="zh-CN" sz="2400" b="1" dirty="0">
                <a:latin typeface="微软雅黑" panose="020B0503020204020204" pitchFamily="34" charset="-122"/>
                <a:ea typeface="微软雅黑" panose="020B0503020204020204" pitchFamily="34" charset="-122"/>
              </a:rPr>
              <a:t>Li Hua</a:t>
            </a:r>
            <a:endParaRPr lang="en-US" altLang="zh-CN"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附加题：语法</a:t>
            </a:r>
            <a:endParaRPr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66037" y="2302293"/>
            <a:ext cx="10153015" cy="304609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It __________ me a long time to finish my homework last night.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take   	B. took 	C. has taken 	D. had taken</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
        <p:nvSpPr>
          <p:cNvPr id="2" name="文本框 1"/>
          <p:cNvSpPr txBox="1"/>
          <p:nvPr>
            <p:custDataLst>
              <p:tags r:id="rId2"/>
            </p:custDataLst>
          </p:nvPr>
        </p:nvSpPr>
        <p:spPr>
          <a:xfrm>
            <a:off x="761999" y="917772"/>
            <a:ext cx="11028947" cy="521970"/>
          </a:xfrm>
          <a:prstGeom prst="rect">
            <a:avLst/>
          </a:prstGeom>
          <a:noFill/>
        </p:spPr>
        <p:txBody>
          <a:bodyPr wrap="square" rtlCol="0">
            <a:spAutoFit/>
          </a:bodyPr>
          <a:lstStyle/>
          <a:p>
            <a:r>
              <a:rPr sz="2800" dirty="0">
                <a:latin typeface="+mn-ea"/>
              </a:rPr>
              <a:t>阅读下列句子，从A、B、C、D中选出可以填入空白处的最佳答案。</a:t>
            </a:r>
            <a:endParaRPr sz="2800" dirty="0">
              <a:latin typeface="+mn-ea"/>
            </a:endParaRPr>
          </a:p>
        </p:txBody>
      </p:sp>
      <p:sp>
        <p:nvSpPr>
          <p:cNvPr id="14" name="文本框 13"/>
          <p:cNvSpPr txBox="1"/>
          <p:nvPr>
            <p:custDataLst>
              <p:tags r:id="rId3"/>
            </p:custDataLst>
          </p:nvPr>
        </p:nvSpPr>
        <p:spPr>
          <a:xfrm>
            <a:off x="462280" y="112395"/>
            <a:ext cx="563435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附加题：语法</a:t>
            </a:r>
            <a:endParaRPr sz="2800" dirty="0">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804255" y="543931"/>
            <a:ext cx="10668000" cy="181483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M: Let’s go skating after school.</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__________. Call me at any time.</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Wait a moment		 B. Sounds good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That depends 		 D. What for</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308195" y="928652"/>
            <a:ext cx="44825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04255" y="4523165"/>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解析：前面的人说“我们放学后去滑冰”，根据答语“随时打电话给我”可</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知，说话人同意这个提议。故选B。</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46913" y="1027506"/>
            <a:ext cx="11445087"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 We will not go swimming in the sea __________ the weather is fine.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when 	B. unless 	C. while 	D. because </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53019" y="102807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解析：本题是连词的考查。根据句意“我们不会去海里游泳，除非天气好”，</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用unless引导条件状语从句，故选B。</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14400" y="1012952"/>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2. Work hard, __________ you’ll pass the exam.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or 		B. for		 C. and 		D. but</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解析：本题是对并列句的考查。根据句意“努力学习，你才能通过考试”，表</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顺承用and，故选C。</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277258" y="1027506"/>
            <a:ext cx="1200690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3. She heard a terrible noise, __________ brought her heart into her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mouth.</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it		 B. which 		C. this		 D. that</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464050" y="1027506"/>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本题是对定语从句的考查。which用来引导非限制性定语从句，代替前</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面的整句话，故选B。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066874"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614899" y="1008762"/>
            <a:ext cx="115992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4. Don’t give up your dream whatever happens, __________?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do you 		B. shall we 		C. can you		 D. will you</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53514" y="942703"/>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80499" y="4295151"/>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本题是对反义疑问句的考查。否定祈使句的反义疑问句用will you，故</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选D。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14400" y="960071"/>
            <a:ext cx="10994834"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5. The food he cooks __________ delicious.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are tasted 	B. taste 	C. will taste 	D. tastes</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58502" y="960071"/>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解析：本题是对系动词的考查。系动词无被动语态，根据题意用一般现在时，</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故选D。</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420384" y="1120673"/>
            <a:ext cx="1199562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Of all the students in that class, Jane works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harder 	B. more hardly 	C. the hardest	 D. most hard</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flipH="1">
            <a:off x="667095" y="1120673"/>
            <a:ext cx="51171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解析：本题是对副词的考查。根据题意使用最高级，故选C。</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86644" y="984419"/>
            <a:ext cx="1120535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When I got to the station, the train __________ for half an hour.</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had been away 		B. had left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has been away 			D. has left</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本题是对时态的考查。句子中for half an hour的时间状语要用完成时，且动词用连续性动词，根据题意须使用过去完成时，故选A。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86644" y="984419"/>
            <a:ext cx="106680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__________ many times, he still couldn’t understand it.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Having been told 		 B. Told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He had been told		 D. Telling</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6644" y="4268627"/>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本题是对非谓语动词的考查。题中told作状语与逻辑主语he构成被动，</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因此用过去分词，且该动作已经完成，故选A。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86644" y="984419"/>
            <a:ext cx="1120535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__________ he will come hasn’t been decided yet.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If    	 B. Whether 	C. That 	D. Which </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63472" y="984419"/>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68627"/>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解析：本题是对主语从句的考查。根据题意需要，引导词要意为“是否”，if</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不能引导名词性从句，故选B。</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86644" y="984419"/>
            <a:ext cx="10668000"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—My daughter went to watch the performance last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Saturday.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—__________. She is a fan of Jay Chou, too.</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So is my daughter 		B. So did mine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Neither did my daughter 	D. Nor did mine</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88582" y="984419"/>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407093"/>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err="1">
                <a:latin typeface="微软雅黑" panose="020B0503020204020204" pitchFamily="34" charset="-122"/>
                <a:ea typeface="微软雅黑" panose="020B0503020204020204" pitchFamily="34" charset="-122"/>
              </a:rPr>
              <a:t>本题是对省略句的考查。根据题意需要，表肯定用so，否定用neither，用did代指上文的went，故选B</a:t>
            </a:r>
            <a:r>
              <a:rPr sz="2400" dirty="0">
                <a:latin typeface="微软雅黑" panose="020B0503020204020204" pitchFamily="34" charset="-122"/>
                <a:ea typeface="微软雅黑" panose="020B0503020204020204" pitchFamily="34" charset="-122"/>
              </a:rPr>
              <a:t>。</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1781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1071469" y="1051490"/>
            <a:ext cx="10667999"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W: I’m very sorry for having broken your mirror.</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M: __________.</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Thanks a lot 	B. That’s your fault</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No problem 		D. It doesn’t matter</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500829" y="1523585"/>
            <a:ext cx="1412137"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503418"/>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解析：前面的人因为打破了镜子而道歉，说话人要表示没关系。故选D。</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486394" y="2792275"/>
            <a:ext cx="7617471"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知识回顾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重点句型回顾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4</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292214" y="885691"/>
            <a:ext cx="11607572" cy="5692775"/>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get sb. to do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叫某人做某事 </a:t>
            </a:r>
            <a:r>
              <a:rPr lang="en-US" altLang="zh-CN" sz="2800" dirty="0">
                <a:latin typeface="Times New Roman" panose="02020603050405020304" pitchFamily="18" charset="0"/>
                <a:cs typeface="Times New Roman" panose="02020603050405020304" pitchFamily="18" charset="0"/>
              </a:rPr>
              <a:t>			</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get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done </a:t>
            </a:r>
            <a:r>
              <a:rPr lang="zh-CN" altLang="en-US" sz="2800" dirty="0">
                <a:latin typeface="Times New Roman" panose="02020603050405020304" pitchFamily="18" charset="0"/>
                <a:cs typeface="Times New Roman" panose="02020603050405020304" pitchFamily="18" charset="0"/>
              </a:rPr>
              <a:t>完成某事</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get on/off a bus/train </a:t>
            </a:r>
            <a:r>
              <a:rPr lang="zh-CN" altLang="en-US" sz="2800" dirty="0">
                <a:latin typeface="Times New Roman" panose="02020603050405020304" pitchFamily="18" charset="0"/>
                <a:cs typeface="Times New Roman" panose="02020603050405020304" pitchFamily="18" charset="0"/>
              </a:rPr>
              <a:t>上</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下公交车</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火车</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 </a:t>
            </a:r>
            <a:r>
              <a:rPr lang="en-US" altLang="zh-CN" sz="2800" dirty="0">
                <a:latin typeface="Times New Roman" panose="02020603050405020304" pitchFamily="18" charset="0"/>
                <a:cs typeface="Times New Roman" panose="02020603050405020304" pitchFamily="18" charset="0"/>
              </a:rPr>
              <a:t>	</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get into / out of a car/taxi </a:t>
            </a:r>
            <a:r>
              <a:rPr lang="zh-CN" altLang="en-US" sz="2800" dirty="0">
                <a:latin typeface="Times New Roman" panose="02020603050405020304" pitchFamily="18" charset="0"/>
                <a:cs typeface="Times New Roman" panose="02020603050405020304" pitchFamily="18" charset="0"/>
              </a:rPr>
              <a:t>上</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下汽车</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出租车</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get in touch with </a:t>
            </a:r>
            <a:r>
              <a:rPr lang="zh-CN" altLang="en-US" sz="2800" dirty="0">
                <a:latin typeface="Times New Roman" panose="02020603050405020304" pitchFamily="18" charset="0"/>
                <a:cs typeface="Times New Roman" panose="02020603050405020304" pitchFamily="18" charset="0"/>
              </a:rPr>
              <a:t>与</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取得联系 </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get along with sb./</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与某人相处；某事进展</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get down to do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着手做</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get into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进入，陷入；学会</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get rid of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去掉，除掉</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get through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做完；接通电话；度过；穿过</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get up </a:t>
            </a:r>
            <a:r>
              <a:rPr lang="zh-CN" altLang="en-US" sz="2800" dirty="0">
                <a:latin typeface="Times New Roman" panose="02020603050405020304" pitchFamily="18" charset="0"/>
                <a:cs typeface="Times New Roman" panose="02020603050405020304" pitchFamily="18" charset="0"/>
              </a:rPr>
              <a:t>起床；打扮；温习；产生</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get over </a:t>
            </a:r>
            <a:r>
              <a:rPr lang="zh-CN" altLang="en-US" sz="2800" dirty="0">
                <a:latin typeface="Times New Roman" panose="02020603050405020304" pitchFamily="18" charset="0"/>
                <a:cs typeface="Times New Roman" panose="02020603050405020304" pitchFamily="18" charset="0"/>
              </a:rPr>
              <a:t>克服，战胜</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get out </a:t>
            </a:r>
            <a:r>
              <a:rPr lang="zh-CN" altLang="en-US" sz="2800" dirty="0">
                <a:latin typeface="Times New Roman" panose="02020603050405020304" pitchFamily="18" charset="0"/>
                <a:cs typeface="Times New Roman" panose="02020603050405020304" pitchFamily="18" charset="0"/>
              </a:rPr>
              <a:t>泄露</a:t>
            </a:r>
            <a:endParaRPr lang="en-US" altLang="zh-CN" sz="28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292214" y="291088"/>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一、</a:t>
            </a:r>
            <a:r>
              <a:rPr lang="en-US" altLang="zh-CN" sz="2800" dirty="0">
                <a:latin typeface="方正粗黑宋简体" panose="02000000000000000000" pitchFamily="2" charset="-122"/>
                <a:ea typeface="方正粗黑宋简体" panose="02000000000000000000" pitchFamily="2" charset="-122"/>
              </a:rPr>
              <a:t>get</a:t>
            </a:r>
            <a:r>
              <a:rPr lang="zh-CN" altLang="en-US" sz="2800" dirty="0">
                <a:latin typeface="方正粗黑宋简体" panose="02000000000000000000" pitchFamily="2" charset="-122"/>
                <a:ea typeface="方正粗黑宋简体" panose="02000000000000000000" pitchFamily="2" charset="-122"/>
              </a:rPr>
              <a:t>的常用短语</a:t>
            </a:r>
            <a:endParaRPr lang="zh-CN" altLang="en-US" sz="2800" dirty="0">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292213" y="885691"/>
            <a:ext cx="11738205" cy="3539430"/>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If the news __________, there’ll be trouble.</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 gets out		 B. gets over 	C. gets up		 D. gets through</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She __________ forty cigarettes a day.</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 gets out 		B. gets over		 C. gets up 		D. gets through</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She hurried to get __________ a taxi and went off.</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 out 		B. off 			C. out of	  	D. on</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_______________________________ (</a:t>
            </a:r>
            <a:r>
              <a:rPr lang="zh-CN" altLang="en-US" sz="2800" dirty="0">
                <a:latin typeface="Times New Roman" panose="02020603050405020304" pitchFamily="18" charset="0"/>
                <a:cs typeface="Times New Roman" panose="02020603050405020304" pitchFamily="18" charset="0"/>
              </a:rPr>
              <a:t>与他取得联系</a:t>
            </a:r>
            <a:r>
              <a:rPr lang="en-US" altLang="zh-CN" sz="2800" dirty="0">
                <a:latin typeface="Times New Roman" panose="02020603050405020304" pitchFamily="18" charset="0"/>
                <a:cs typeface="Times New Roman" panose="02020603050405020304" pitchFamily="18" charset="0"/>
              </a:rPr>
              <a:t>) is not easy.</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How can we do __________________________________ (</a:t>
            </a:r>
            <a:r>
              <a:rPr lang="zh-CN" altLang="en-US" sz="2800" dirty="0">
                <a:latin typeface="Times New Roman" panose="02020603050405020304" pitchFamily="18" charset="0"/>
                <a:cs typeface="Times New Roman" panose="02020603050405020304" pitchFamily="18" charset="0"/>
              </a:rPr>
              <a:t>处理这些旧报纸</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p:txBody>
      </p:sp>
      <p:sp>
        <p:nvSpPr>
          <p:cNvPr id="11" name="文本框 10"/>
          <p:cNvSpPr txBox="1"/>
          <p:nvPr/>
        </p:nvSpPr>
        <p:spPr>
          <a:xfrm>
            <a:off x="2686280" y="920659"/>
            <a:ext cx="145912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1614280" y="1747809"/>
            <a:ext cx="652841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3591349" y="2606835"/>
            <a:ext cx="145912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C</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617556" y="3465861"/>
            <a:ext cx="652841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Getting / To get in touch with him</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3059782" y="3908788"/>
            <a:ext cx="652841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to get rid of these old newspapers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P spid="9" grpId="0"/>
      <p:bldP spid="12" grpId="0"/>
      <p:bldP spid="13"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257060" y="908742"/>
            <a:ext cx="11677879" cy="3539430"/>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go on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继续做</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（指前后做的是同一件事）</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go on to do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接着做另一件事（指前后做的不是同一件事）</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go on with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继续做</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（指前后做的是同一件事，但中间有暂停情况）</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I _____________________ (</a:t>
            </a:r>
            <a:r>
              <a:rPr lang="zh-CN" altLang="en-US" sz="2800" dirty="0">
                <a:latin typeface="Times New Roman" panose="02020603050405020304" pitchFamily="18" charset="0"/>
                <a:cs typeface="Times New Roman" panose="02020603050405020304" pitchFamily="18" charset="0"/>
              </a:rPr>
              <a:t>继续讲故事</a:t>
            </a:r>
            <a:r>
              <a:rPr lang="en-US" altLang="zh-CN" sz="2800" dirty="0">
                <a:latin typeface="Times New Roman" panose="02020603050405020304" pitchFamily="18" charset="0"/>
                <a:cs typeface="Times New Roman" panose="02020603050405020304" pitchFamily="18" charset="0"/>
              </a:rPr>
              <a:t>) just where I had left off.</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have gone to </a:t>
            </a:r>
            <a:r>
              <a:rPr lang="zh-CN" altLang="en-US" sz="2800" dirty="0">
                <a:latin typeface="Times New Roman" panose="02020603050405020304" pitchFamily="18" charset="0"/>
                <a:cs typeface="Times New Roman" panose="02020603050405020304" pitchFamily="18" charset="0"/>
              </a:rPr>
              <a:t>（去了）和 </a:t>
            </a:r>
            <a:r>
              <a:rPr lang="en-US" altLang="zh-CN" sz="2800" dirty="0">
                <a:latin typeface="Times New Roman" panose="02020603050405020304" pitchFamily="18" charset="0"/>
                <a:cs typeface="Times New Roman" panose="02020603050405020304" pitchFamily="18" charset="0"/>
              </a:rPr>
              <a:t>have been to </a:t>
            </a:r>
            <a:r>
              <a:rPr lang="zh-CN" altLang="en-US" sz="2800" dirty="0">
                <a:latin typeface="Times New Roman" panose="02020603050405020304" pitchFamily="18" charset="0"/>
                <a:cs typeface="Times New Roman" panose="02020603050405020304" pitchFamily="18" charset="0"/>
              </a:rPr>
              <a:t>（去过）</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She talked as if she __________ England. </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 have been to 		B. have gone to </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C. had gone to 		D. had been to</a:t>
            </a:r>
            <a:endParaRPr lang="en-US" altLang="zh-CN" sz="28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171112" y="385522"/>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二、</a:t>
            </a:r>
            <a:r>
              <a:rPr lang="en-US" altLang="zh-CN" sz="2800" dirty="0">
                <a:latin typeface="方正粗黑宋简体" panose="02000000000000000000" pitchFamily="2" charset="-122"/>
                <a:ea typeface="方正粗黑宋简体" panose="02000000000000000000" pitchFamily="2" charset="-122"/>
              </a:rPr>
              <a:t>go</a:t>
            </a:r>
            <a:r>
              <a:rPr lang="zh-CN" altLang="en-US" sz="2800" dirty="0">
                <a:latin typeface="方正粗黑宋简体" panose="02000000000000000000" pitchFamily="2" charset="-122"/>
                <a:ea typeface="方正粗黑宋简体" panose="02000000000000000000" pitchFamily="2" charset="-122"/>
              </a:rPr>
              <a:t>的常用短语</a:t>
            </a:r>
            <a:endParaRPr lang="zh-CN" altLang="en-US" sz="2800" dirty="0">
              <a:latin typeface="方正粗黑宋简体" panose="02000000000000000000" pitchFamily="2" charset="-122"/>
              <a:ea typeface="方正粗黑宋简体" panose="02000000000000000000" pitchFamily="2" charset="-122"/>
            </a:endParaRPr>
          </a:p>
        </p:txBody>
      </p:sp>
      <p:sp>
        <p:nvSpPr>
          <p:cNvPr id="6" name="文本框 5"/>
          <p:cNvSpPr txBox="1"/>
          <p:nvPr/>
        </p:nvSpPr>
        <p:spPr>
          <a:xfrm>
            <a:off x="3712686" y="3040094"/>
            <a:ext cx="91440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D</a:t>
            </a:r>
            <a:endParaRPr lang="en-US" altLang="zh-CN" sz="2800" dirty="0">
              <a:solidFill>
                <a:srgbClr val="C0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788495" y="2155237"/>
            <a:ext cx="4036893"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went on with the story</a:t>
            </a:r>
            <a:endParaRPr lang="en-US" altLang="zh-CN"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337818" y="275700"/>
            <a:ext cx="11516363" cy="6123940"/>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go shopping/fishing/hunting </a:t>
            </a:r>
            <a:r>
              <a:rPr lang="zh-CN" altLang="en-US" sz="2800" dirty="0">
                <a:latin typeface="Times New Roman" panose="02020603050405020304" pitchFamily="18" charset="0"/>
                <a:cs typeface="Times New Roman" panose="02020603050405020304" pitchFamily="18" charset="0"/>
              </a:rPr>
              <a:t>去购物</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钓鱼</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打猎</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go ahead </a:t>
            </a:r>
            <a:r>
              <a:rPr lang="zh-CN" altLang="en-US" sz="2800" dirty="0">
                <a:latin typeface="Times New Roman" panose="02020603050405020304" pitchFamily="18" charset="0"/>
                <a:cs typeface="Times New Roman" panose="02020603050405020304" pitchFamily="18" charset="0"/>
              </a:rPr>
              <a:t>走在前面 </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Go ahead! </a:t>
            </a:r>
            <a:r>
              <a:rPr lang="zh-CN" altLang="en-US" sz="2800" dirty="0">
                <a:latin typeface="Times New Roman" panose="02020603050405020304" pitchFamily="18" charset="0"/>
                <a:cs typeface="Times New Roman" panose="02020603050405020304" pitchFamily="18" charset="0"/>
              </a:rPr>
              <a:t>干吧，走吧！</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go by </a:t>
            </a:r>
            <a:r>
              <a:rPr lang="zh-CN" altLang="en-US" sz="2800" dirty="0">
                <a:latin typeface="Times New Roman" panose="02020603050405020304" pitchFamily="18" charset="0"/>
                <a:cs typeface="Times New Roman" panose="02020603050405020304" pitchFamily="18" charset="0"/>
              </a:rPr>
              <a:t>走过，过去 </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Time went by slowly! </a:t>
            </a:r>
            <a:r>
              <a:rPr lang="zh-CN" altLang="en-US" sz="2800" dirty="0">
                <a:latin typeface="Times New Roman" panose="02020603050405020304" pitchFamily="18" charset="0"/>
                <a:cs typeface="Times New Roman" panose="02020603050405020304" pitchFamily="18" charset="0"/>
              </a:rPr>
              <a:t>时间过得真慢</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go Dutch </a:t>
            </a:r>
            <a:r>
              <a:rPr lang="zh-CN" altLang="en-US" sz="2800" dirty="0">
                <a:latin typeface="Times New Roman" panose="02020603050405020304" pitchFamily="18" charset="0"/>
                <a:cs typeface="Times New Roman" panose="02020603050405020304" pitchFamily="18" charset="0"/>
              </a:rPr>
              <a:t>各付各的钱 </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go in for </a:t>
            </a:r>
            <a:r>
              <a:rPr lang="zh-CN" altLang="en-US" sz="2800" dirty="0">
                <a:latin typeface="Times New Roman" panose="02020603050405020304" pitchFamily="18" charset="0"/>
                <a:cs typeface="Times New Roman" panose="02020603050405020304" pitchFamily="18" charset="0"/>
              </a:rPr>
              <a:t>喜欢，从事于，主张</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go off </a:t>
            </a:r>
            <a:r>
              <a:rPr lang="zh-CN" altLang="en-US" sz="2800" dirty="0">
                <a:latin typeface="Times New Roman" panose="02020603050405020304" pitchFamily="18" charset="0"/>
                <a:cs typeface="Times New Roman" panose="02020603050405020304" pitchFamily="18" charset="0"/>
              </a:rPr>
              <a:t>离去，消失，坏了 </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go over </a:t>
            </a:r>
            <a:r>
              <a:rPr lang="zh-CN" altLang="en-US" sz="2800" dirty="0">
                <a:latin typeface="Times New Roman" panose="02020603050405020304" pitchFamily="18" charset="0"/>
                <a:cs typeface="Times New Roman" panose="02020603050405020304" pitchFamily="18" charset="0"/>
              </a:rPr>
              <a:t>复习，仔细检查</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go through </a:t>
            </a:r>
            <a:r>
              <a:rPr lang="zh-CN" altLang="en-US" sz="2800" dirty="0">
                <a:latin typeface="Times New Roman" panose="02020603050405020304" pitchFamily="18" charset="0"/>
                <a:cs typeface="Times New Roman" panose="02020603050405020304" pitchFamily="18" charset="0"/>
              </a:rPr>
              <a:t>浏览，经历，做完</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have a go at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 doing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尝试，企图做</a:t>
            </a:r>
            <a:r>
              <a:rPr lang="en-US" altLang="zh-CN" sz="2800" dirty="0">
                <a:latin typeface="Times New Roman" panose="02020603050405020304" pitchFamily="18" charset="0"/>
                <a:cs typeface="Times New Roman" panose="02020603050405020304" pitchFamily="18" charset="0"/>
              </a:rPr>
              <a:t>…… </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It surprised me that the light __________ suddenly.</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 went off 			B. went over</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C. went through 		D. went in</a:t>
            </a:r>
            <a:endParaRPr lang="en-US" altLang="zh-CN" sz="2800" dirty="0">
              <a:latin typeface="Times New Roman" panose="02020603050405020304" pitchFamily="18" charset="0"/>
              <a:cs typeface="Times New Roman" panose="02020603050405020304" pitchFamily="18" charset="0"/>
            </a:endParaRPr>
          </a:p>
        </p:txBody>
      </p:sp>
      <p:sp>
        <p:nvSpPr>
          <p:cNvPr id="9" name="文本框 8"/>
          <p:cNvSpPr txBox="1"/>
          <p:nvPr/>
        </p:nvSpPr>
        <p:spPr>
          <a:xfrm>
            <a:off x="4836202" y="5446010"/>
            <a:ext cx="105683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A</a:t>
            </a:r>
            <a:endParaRPr lang="en-US" altLang="zh-CN"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1"/>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endParaRPr lang="zh-CN" altLang="en-US" sz="6000" b="1" dirty="0">
              <a:solidFill>
                <a:srgbClr val="0099FF"/>
              </a:solidFill>
              <a:latin typeface="微软雅黑" panose="020B0503020204020204" pitchFamily="34" charset="-122"/>
              <a:ea typeface="微软雅黑" panose="020B0503020204020204" pitchFamily="34" charset="-122"/>
            </a:endParaRPr>
          </a:p>
        </p:txBody>
      </p:sp>
      <p:pic>
        <p:nvPicPr>
          <p:cNvPr id="158724" name="图片 16"/>
          <p:cNvPicPr>
            <a:picLocks noChangeAspect="1"/>
          </p:cNvPicPr>
          <p:nvPr/>
        </p:nvPicPr>
        <p:blipFill>
          <a:blip r:embed="rId2"/>
          <a:stretch>
            <a:fillRect/>
          </a:stretch>
        </p:blipFill>
        <p:spPr>
          <a:xfrm rot="1503710">
            <a:off x="9744075" y="-609600"/>
            <a:ext cx="1328738" cy="2081213"/>
          </a:xfrm>
          <a:prstGeom prst="rect">
            <a:avLst/>
          </a:prstGeom>
          <a:noFill/>
          <a:ln w="9525">
            <a:noFill/>
          </a:ln>
        </p:spPr>
      </p:pic>
      <p:sp>
        <p:nvSpPr>
          <p:cNvPr id="158725" name="左箭头 158724">
            <a:hlinkClick r:id="rId3"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1150238" y="821300"/>
            <a:ext cx="11041762" cy="224536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M: Our monitor Wang Lei has just won the first prize in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the competition.</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__________.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Good idea		 	B. Congratulations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That’s right 		D. OK</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370554" y="1593611"/>
            <a:ext cx="630862"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解析：前面的人说“我们班长刚刚获得比赛的一等奖”，所以说话人要表示祝</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贺。故选B。</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42164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463312" y="828844"/>
            <a:ext cx="11655242" cy="224536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W: You look upset. What’s the matter?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M: I’m too nervous to sing in front of so many classmates.</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__________, Mark. I believe you can make it.</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That’s true			 B. Come on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With pleasure 		 D. You’re right </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103177" y="1690618"/>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解析：根据语境可知对方因为要当同学们的面唱歌而感到紧张，所以说话人要</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鼓励他，come on意为“加油”。故选B。</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7036d030-2033-4e1a-84c9-7222df979852"/>
  <p:tag name="COMMONDATA" val="eyJoZGlkIjoiMjhjNGUxNWFjMjhlNDdjNWVkN2JmMzA2Y2JjZmYzMTUifQ=="/>
  <p:tag name="commondata" val="eyJoZGlkIjoiZDA1Yjk0MjM1Yjg1MzI1YTQzNzk5OTA3OGMzYTFkNTQifQ=="/>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21949</Words>
  <Application>WPS 演示</Application>
  <PresentationFormat>宽屏</PresentationFormat>
  <Paragraphs>1013</Paragraphs>
  <Slides>75</Slides>
  <Notes>14</Notes>
  <HiddenSlides>8</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75</vt:i4>
      </vt:variant>
    </vt:vector>
  </HeadingPairs>
  <TitlesOfParts>
    <vt:vector size="89" baseType="lpstr">
      <vt:lpstr>Arial</vt:lpstr>
      <vt:lpstr>宋体</vt:lpstr>
      <vt:lpstr>Wingdings</vt:lpstr>
      <vt:lpstr>Raleway Light</vt:lpstr>
      <vt:lpstr>微软雅黑</vt:lpstr>
      <vt:lpstr>Calibri</vt:lpstr>
      <vt:lpstr>Lato Light</vt:lpstr>
      <vt:lpstr>Lato Regular</vt:lpstr>
      <vt:lpstr>Segoe Print</vt:lpstr>
      <vt:lpstr>方正粗黑宋简体</vt:lpstr>
      <vt:lpstr>Arial Unicode MS</vt:lpstr>
      <vt:lpstr>等线</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Yuffie</cp:lastModifiedBy>
  <cp:revision>1051</cp:revision>
  <dcterms:created xsi:type="dcterms:W3CDTF">2016-10-04T09:02:00Z</dcterms:created>
  <dcterms:modified xsi:type="dcterms:W3CDTF">2024-06-14T06:48:39Z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B08F4ACB6BD64B0CBB29D37F0ABFAED9</vt:lpwstr>
  </property>
</Properties>
</file>