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9"/>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38" r:id="rId48"/>
    <p:sldId id="1139" r:id="rId49"/>
    <p:sldId id="1140" r:id="rId50"/>
    <p:sldId id="1174" r:id="rId51"/>
    <p:sldId id="1175" r:id="rId52"/>
    <p:sldId id="1176" r:id="rId53"/>
    <p:sldId id="1177" r:id="rId54"/>
    <p:sldId id="1178" r:id="rId55"/>
    <p:sldId id="1148" r:id="rId56"/>
    <p:sldId id="1149" r:id="rId57"/>
    <p:sldId id="979" r:id="rId58"/>
    <p:sldId id="1150" r:id="rId59"/>
    <p:sldId id="1151" r:id="rId60"/>
    <p:sldId id="1179" r:id="rId61"/>
    <p:sldId id="1163" r:id="rId62"/>
    <p:sldId id="1164" r:id="rId63"/>
    <p:sldId id="1165" r:id="rId64"/>
    <p:sldId id="1166" r:id="rId65"/>
    <p:sldId id="1167" r:id="rId66"/>
    <p:sldId id="1168" r:id="rId67"/>
    <p:sldId id="1169" r:id="rId68"/>
    <p:sldId id="1170" r:id="rId69"/>
    <p:sldId id="1171" r:id="rId70"/>
    <p:sldId id="1172" r:id="rId71"/>
    <p:sldId id="1173" r:id="rId72"/>
    <p:sldId id="1152" r:id="rId73"/>
    <p:sldId id="1153" r:id="rId74"/>
    <p:sldId id="1159" r:id="rId75"/>
    <p:sldId id="1154" r:id="rId76"/>
    <p:sldId id="1156" r:id="rId77"/>
    <p:sldId id="935" r:id="rId78"/>
  </p:sldIdLst>
  <p:sldSz cx="12192000" cy="6858000"/>
  <p:notesSz cx="6858000" cy="9144000"/>
  <p:custDataLst>
    <p:tags r:id="rId8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1174"/>
            <p14:sldId id="1175"/>
            <p14:sldId id="1176"/>
            <p14:sldId id="1177"/>
            <p14:sldId id="1178"/>
            <p14:sldId id="1148"/>
            <p14:sldId id="1149"/>
            <p14:sldId id="979"/>
            <p14:sldId id="1150"/>
            <p14:sldId id="1151"/>
            <p14:sldId id="1179"/>
            <p14:sldId id="1163"/>
            <p14:sldId id="1164"/>
            <p14:sldId id="1165"/>
            <p14:sldId id="1166"/>
            <p14:sldId id="1167"/>
            <p14:sldId id="1168"/>
            <p14:sldId id="1169"/>
            <p14:sldId id="1170"/>
            <p14:sldId id="1171"/>
            <p14:sldId id="1172"/>
            <p14:sldId id="1173"/>
            <p14:sldId id="1152"/>
            <p14:sldId id="1153"/>
            <p14:sldId id="1159"/>
            <p14:sldId id="1154"/>
            <p14:sldId id="1156"/>
            <p14:sldId id="935"/>
          </p14:sldIdLst>
        </p14:section>
      </p14:sectionLst>
    </p:ext>
    <p:ext uri="{EFAFB233-063F-42B5-8137-9DF3F51BA10A}">
      <p15:sldGuideLst xmlns:p15="http://schemas.microsoft.com/office/powerpoint/2012/main">
        <p15:guide id="1" orient="horz" pos="2075" userDrawn="1">
          <p15:clr>
            <a:srgbClr val="A4A3A4"/>
          </p15:clr>
        </p15:guide>
        <p15:guide id="2" pos="591" userDrawn="1">
          <p15:clr>
            <a:srgbClr val="A4A3A4"/>
          </p15:clr>
        </p15:guide>
        <p15:guide id="3" pos="7053" userDrawn="1">
          <p15:clr>
            <a:srgbClr val="A4A3A4"/>
          </p15:clr>
        </p15:guide>
        <p15:guide id="4" pos="37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075"/>
        <p:guide pos="591"/>
        <p:guide pos="7053"/>
        <p:guide pos="377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gs" Target="tags/tag146.xml"/><Relationship Id="rId83" Type="http://schemas.openxmlformats.org/officeDocument/2006/relationships/commentAuthors" Target="commentAuthors.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0.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58.xml"/><Relationship Id="rId25" Type="http://schemas.openxmlformats.org/officeDocument/2006/relationships/slide" Target="slide55.xml"/><Relationship Id="rId24" Type="http://schemas.openxmlformats.org/officeDocument/2006/relationships/slide" Target="slide53.xml"/><Relationship Id="rId23" Type="http://schemas.openxmlformats.org/officeDocument/2006/relationships/slide" Target="slide29.xml"/><Relationship Id="rId22" Type="http://schemas.openxmlformats.org/officeDocument/2006/relationships/slide" Target="slide48.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slideLayout" Target="../slideLayouts/slideLayout7.xml"/><Relationship Id="rId10" Type="http://schemas.openxmlformats.org/officeDocument/2006/relationships/tags" Target="../tags/tag29.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5" Type="http://schemas.openxmlformats.org/officeDocument/2006/relationships/slideLayout" Target="../slideLayouts/slideLayout7.xml"/><Relationship Id="rId24" Type="http://schemas.openxmlformats.org/officeDocument/2006/relationships/tags" Target="../tags/tag52.xml"/><Relationship Id="rId23" Type="http://schemas.openxmlformats.org/officeDocument/2006/relationships/slide" Target="slide44.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png"/><Relationship Id="rId7" Type="http://schemas.openxmlformats.org/officeDocument/2006/relationships/tags" Target="../tags/tag57.xml"/><Relationship Id="rId6" Type="http://schemas.openxmlformats.org/officeDocument/2006/relationships/slide" Target="slide4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image" Target="../media/image6.png"/><Relationship Id="rId5" Type="http://schemas.openxmlformats.org/officeDocument/2006/relationships/tags" Target="../tags/tag83.xml"/><Relationship Id="rId4" Type="http://schemas.openxmlformats.org/officeDocument/2006/relationships/slide" Target="slide50.xml"/><Relationship Id="rId3" Type="http://schemas.openxmlformats.org/officeDocument/2006/relationships/tags" Target="../tags/tag82.xml"/><Relationship Id="rId2" Type="http://schemas.openxmlformats.org/officeDocument/2006/relationships/slide" Target="slide2.xml"/><Relationship Id="rId13" Type="http://schemas.openxmlformats.org/officeDocument/2006/relationships/slideLayout" Target="../slideLayouts/slideLayout7.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tags" Target="../tags/tag8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5" Type="http://schemas.openxmlformats.org/officeDocument/2006/relationships/slideLayout" Target="../slideLayouts/slideLayout7.xml"/><Relationship Id="rId24" Type="http://schemas.openxmlformats.org/officeDocument/2006/relationships/tags" Target="../tags/tag112.xml"/><Relationship Id="rId23" Type="http://schemas.openxmlformats.org/officeDocument/2006/relationships/slide" Target="slide49.xml"/><Relationship Id="rId22" Type="http://schemas.openxmlformats.org/officeDocument/2006/relationships/tags" Target="../tags/tag111.xml"/><Relationship Id="rId21" Type="http://schemas.openxmlformats.org/officeDocument/2006/relationships/tags" Target="../tags/tag110.xml"/><Relationship Id="rId20" Type="http://schemas.openxmlformats.org/officeDocument/2006/relationships/tags" Target="../tags/tag109.xml"/><Relationship Id="rId2" Type="http://schemas.openxmlformats.org/officeDocument/2006/relationships/tags" Target="../tags/tag91.xml"/><Relationship Id="rId19" Type="http://schemas.openxmlformats.org/officeDocument/2006/relationships/tags" Target="../tags/tag108.xml"/><Relationship Id="rId18" Type="http://schemas.openxmlformats.org/officeDocument/2006/relationships/tags" Target="../tags/tag107.xml"/><Relationship Id="rId17" Type="http://schemas.openxmlformats.org/officeDocument/2006/relationships/tags" Target="../tags/tag106.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tags" Target="../tags/tag90.xml"/></Relationships>
</file>

<file path=ppt/slides/_rels/slide51.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image" Target="../media/image6.png"/><Relationship Id="rId4" Type="http://schemas.openxmlformats.org/officeDocument/2006/relationships/tags" Target="../tags/tag114.xml"/><Relationship Id="rId3" Type="http://schemas.openxmlformats.org/officeDocument/2006/relationships/slide" Target="slide52.xml"/><Relationship Id="rId2" Type="http://schemas.openxmlformats.org/officeDocument/2006/relationships/tags" Target="../tags/tag113.xml"/><Relationship Id="rId11" Type="http://schemas.openxmlformats.org/officeDocument/2006/relationships/slideLayout" Target="../slideLayouts/slideLayout7.xml"/><Relationship Id="rId10" Type="http://schemas.openxmlformats.org/officeDocument/2006/relationships/tags" Target="../tags/tag119.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5" Type="http://schemas.openxmlformats.org/officeDocument/2006/relationships/slideLayout" Target="../slideLayouts/slideLayout7.xml"/><Relationship Id="rId24" Type="http://schemas.openxmlformats.org/officeDocument/2006/relationships/tags" Target="../tags/tag142.xml"/><Relationship Id="rId23" Type="http://schemas.openxmlformats.org/officeDocument/2006/relationships/slide" Target="slide51.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tags" Target="../tags/tag121.xml"/><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0.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3.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1458" y="2919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205161" y="2007984"/>
            <a:ext cx="7054047" cy="2677656"/>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165"/>
            <a:ext cx="11129645"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80" y="1012953"/>
            <a:ext cx="9446702"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The sun </a:t>
            </a:r>
            <a:r>
              <a:rPr lang="en-US" altLang="zh-CN" sz="2400" b="1" u="sng" dirty="0">
                <a:latin typeface="微软雅黑" panose="020B0503020204020204" pitchFamily="34" charset="-122"/>
                <a:ea typeface="微软雅黑" panose="020B0503020204020204" pitchFamily="34" charset="-122"/>
              </a:rPr>
              <a:t>disappeared</a:t>
            </a:r>
            <a:r>
              <a:rPr lang="en-US" altLang="zh-CN" sz="2400" b="1" dirty="0">
                <a:latin typeface="微软雅黑" panose="020B0503020204020204" pitchFamily="34" charset="-122"/>
                <a:ea typeface="微软雅黑" panose="020B0503020204020204" pitchFamily="34" charset="-122"/>
              </a:rPr>
              <a:t> behind the clouds.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出来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落下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消失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发亮</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解析：太阳在云朵后消失了。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43982" y="1012952"/>
            <a:ext cx="10961579"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In this sentence, the word CAP is in </a:t>
            </a:r>
            <a:r>
              <a:rPr lang="en-US" altLang="zh-CN" sz="2400" b="1" u="sng" dirty="0">
                <a:latin typeface="微软雅黑" panose="020B0503020204020204" pitchFamily="34" charset="-122"/>
                <a:ea typeface="微软雅黑" panose="020B0503020204020204" pitchFamily="34" charset="-122"/>
              </a:rPr>
              <a:t>capitals</a:t>
            </a:r>
            <a:r>
              <a:rPr lang="en-US" altLang="zh-CN" sz="2400" b="1" dirty="0">
                <a:latin typeface="微软雅黑" panose="020B0503020204020204" pitchFamily="34" charset="-122"/>
                <a:ea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资本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大写字母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首都</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绝妙的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解析：在这个句子中，</a:t>
            </a:r>
            <a:r>
              <a:rPr lang="en-US" altLang="zh-CN" sz="2400" dirty="0">
                <a:latin typeface="微软雅黑" panose="020B0503020204020204" pitchFamily="34" charset="-122"/>
                <a:ea typeface="微软雅黑" panose="020B0503020204020204" pitchFamily="34" charset="-122"/>
              </a:rPr>
              <a:t>CAP</a:t>
            </a:r>
            <a:r>
              <a:rPr lang="zh-CN" altLang="en-US" sz="2400" dirty="0">
                <a:latin typeface="微软雅黑" panose="020B0503020204020204" pitchFamily="34" charset="-122"/>
                <a:ea typeface="微软雅黑" panose="020B0503020204020204" pitchFamily="34" charset="-122"/>
              </a:rPr>
              <a:t>是大写字母。</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You’d better go to see a doctor, for you are </a:t>
            </a:r>
            <a:r>
              <a:rPr lang="en-US" altLang="zh-CN" sz="2400" b="1" u="sng" dirty="0">
                <a:latin typeface="微软雅黑" panose="020B0503020204020204" pitchFamily="34" charset="-122"/>
                <a:ea typeface="微软雅黑" panose="020B0503020204020204" pitchFamily="34" charset="-122"/>
              </a:rPr>
              <a:t>obviously</a:t>
            </a:r>
            <a:r>
              <a:rPr lang="en-US" altLang="zh-CN" sz="2400" b="1" dirty="0">
                <a:latin typeface="微软雅黑" panose="020B0503020204020204" pitchFamily="34" charset="-122"/>
                <a:ea typeface="微软雅黑" panose="020B0503020204020204" pitchFamily="34" charset="-122"/>
              </a:rPr>
              <a:t> ill.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显然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不幸</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突然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仍然</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解析：你最好去看医生，显然你生病了。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Her experience gave her a big </a:t>
            </a:r>
            <a:r>
              <a:rPr lang="en-US" altLang="zh-CN" sz="2400" b="1" u="sng" dirty="0">
                <a:latin typeface="微软雅黑" panose="020B0503020204020204" pitchFamily="34" charset="-122"/>
                <a:ea typeface="微软雅黑" panose="020B0503020204020204" pitchFamily="34" charset="-122"/>
              </a:rPr>
              <a:t>advantage</a:t>
            </a:r>
            <a:r>
              <a:rPr lang="en-US" altLang="zh-CN" sz="2400" b="1" dirty="0">
                <a:latin typeface="微软雅黑" panose="020B0503020204020204" pitchFamily="34" charset="-122"/>
                <a:ea typeface="微软雅黑" panose="020B0503020204020204" pitchFamily="34" charset="-122"/>
              </a:rPr>
              <a:t> for the final victory.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益处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利用</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弊端</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优势</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解析：她的经验成为她最后胜利的一个很大的优势。</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He has provided us with a lot of </a:t>
            </a:r>
            <a:r>
              <a:rPr lang="en-US" altLang="zh-CN" sz="2400" b="1" u="sng" dirty="0">
                <a:latin typeface="微软雅黑" panose="020B0503020204020204" pitchFamily="34" charset="-122"/>
                <a:ea typeface="微软雅黑" panose="020B0503020204020204" pitchFamily="34" charset="-122"/>
              </a:rPr>
              <a:t>valuable</a:t>
            </a:r>
            <a:r>
              <a:rPr lang="en-US" altLang="zh-CN" sz="2400" b="1" dirty="0">
                <a:latin typeface="微软雅黑" panose="020B0503020204020204" pitchFamily="34" charset="-122"/>
                <a:ea typeface="微软雅黑" panose="020B0503020204020204" pitchFamily="34" charset="-122"/>
              </a:rPr>
              <a:t> information.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客观的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有价值的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有趣的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丰富的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解析：他给我们提供了很多有价值的信息。</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156966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She got used to speaking English and </a:t>
            </a:r>
            <a:r>
              <a:rPr lang="en-US" altLang="zh-CN" sz="2400" b="1" u="sng" dirty="0">
                <a:latin typeface="微软雅黑" panose="020B0503020204020204" pitchFamily="34" charset="-122"/>
                <a:ea typeface="微软雅黑" panose="020B0503020204020204" pitchFamily="34" charset="-122"/>
              </a:rPr>
              <a:t>before long </a:t>
            </a:r>
            <a:r>
              <a:rPr lang="en-US" altLang="zh-CN" sz="2400" b="1" dirty="0">
                <a:latin typeface="微软雅黑" panose="020B0503020204020204" pitchFamily="34" charset="-122"/>
                <a:ea typeface="微软雅黑" panose="020B0503020204020204" pitchFamily="34" charset="-122"/>
              </a:rPr>
              <a:t>she 	 	     could understand almost everything that people said to 	   	     her.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t>
            </a:r>
            <a:r>
              <a:rPr lang="zh-CN" altLang="en-US" sz="2400" b="1" dirty="0">
                <a:latin typeface="微软雅黑" panose="020B0503020204020204" pitchFamily="34" charset="-122"/>
                <a:ea typeface="微软雅黑" panose="020B0503020204020204" pitchFamily="34" charset="-122"/>
              </a:rPr>
              <a:t>很久以后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不久以后</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很早以前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长期以来</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解析：她习惯于说英语了，不久以后她几乎能完全理解人们对她说的话。</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38014" y="956182"/>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I hate waiting in long lines, and I think I’m not so </a:t>
            </a:r>
            <a:r>
              <a:rPr lang="en-US" altLang="zh-CN" sz="2400" b="1" u="sng" dirty="0">
                <a:latin typeface="微软雅黑" panose="020B0503020204020204" pitchFamily="34" charset="-122"/>
                <a:ea typeface="微软雅黑" panose="020B0503020204020204" pitchFamily="34" charset="-122"/>
              </a:rPr>
              <a:t>patient</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守规则的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厌倦的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流行的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耐心的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7209" y="4313283"/>
            <a:ext cx="9018998"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解析：我讨厌排长队等候，我想我没那么有耐心。</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think that they will have </a:t>
            </a:r>
            <a:r>
              <a:rPr lang="en-US" altLang="zh-CN" sz="2400" b="1" u="sng" dirty="0">
                <a:latin typeface="微软雅黑" panose="020B0503020204020204" pitchFamily="34" charset="-122"/>
                <a:ea typeface="微软雅黑" panose="020B0503020204020204" pitchFamily="34" charset="-122"/>
              </a:rPr>
              <a:t>endless</a:t>
            </a:r>
            <a:r>
              <a:rPr lang="en-US" altLang="zh-CN" sz="2400" b="1" dirty="0">
                <a:latin typeface="微软雅黑" panose="020B0503020204020204" pitchFamily="34" charset="-122"/>
                <a:ea typeface="微软雅黑" panose="020B0503020204020204" pitchFamily="34" charset="-122"/>
              </a:rPr>
              <a:t> trouble in doing that thing.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恼人的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很少的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无尽的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可能的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解析：我想他们在做那件事时会遇到无穷无尽的麻烦。</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0" action="ppaction://hlinksldjump"/>
            </p:cNvPr>
            <p:cNvSpPr txBox="1"/>
            <p:nvPr>
              <p:custDataLst>
                <p:tags r:id="rId2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2"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3"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24"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5"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6"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Lincoln </a:t>
            </a:r>
            <a:r>
              <a:rPr lang="en-US" altLang="zh-CN" sz="2400" b="1" u="sng" dirty="0">
                <a:latin typeface="微软雅黑" panose="020B0503020204020204" pitchFamily="34" charset="-122"/>
                <a:ea typeface="微软雅黑" panose="020B0503020204020204" pitchFamily="34" charset="-122"/>
              </a:rPr>
              <a:t>fought for</a:t>
            </a:r>
            <a:r>
              <a:rPr lang="en-US" altLang="zh-CN" sz="2400" b="1" dirty="0">
                <a:latin typeface="微软雅黑" panose="020B0503020204020204" pitchFamily="34" charset="-122"/>
                <a:ea typeface="微软雅黑" panose="020B0503020204020204" pitchFamily="34" charset="-122"/>
              </a:rPr>
              <a:t> the freedom of all people.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为</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而战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反对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不利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对</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有利</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解析：林肯为人民的自由而奋斗。</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We are sure that our wish will </a:t>
            </a:r>
            <a:r>
              <a:rPr lang="en-US" altLang="zh-CN" sz="2400" b="1" u="sng" dirty="0">
                <a:latin typeface="微软雅黑" panose="020B0503020204020204" pitchFamily="34" charset="-122"/>
                <a:ea typeface="微软雅黑" panose="020B0503020204020204" pitchFamily="34" charset="-122"/>
              </a:rPr>
              <a:t>turn into</a:t>
            </a:r>
            <a:r>
              <a:rPr lang="en-US" altLang="zh-CN" sz="2400" b="1" dirty="0">
                <a:latin typeface="微软雅黑" panose="020B0503020204020204" pitchFamily="34" charset="-122"/>
                <a:ea typeface="微软雅黑" panose="020B0503020204020204" pitchFamily="34" charset="-122"/>
              </a:rPr>
              <a:t> reality if we work hard.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变成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旋转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进入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远离</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解析：只要我们努力学习，我们敢肯定我们的愿望将成为现实。</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462337" y="53753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1270751"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Have you ever asked yourself why children go to school? You will probably </a:t>
            </a:r>
            <a:r>
              <a:rPr lang="en-US" altLang="zh-CN" sz="2400" u="sng" dirty="0">
                <a:latin typeface="Times New Roman" panose="02020603050405020304" pitchFamily="18" charset="0"/>
                <a:cs typeface="Times New Roman" panose="02020603050405020304" pitchFamily="18" charset="0"/>
              </a:rPr>
              <a:t>16 </a:t>
            </a:r>
            <a:r>
              <a:rPr lang="en-US" altLang="zh-CN" sz="2400" dirty="0">
                <a:latin typeface="Times New Roman" panose="02020603050405020304" pitchFamily="18" charset="0"/>
                <a:cs typeface="Times New Roman" panose="02020603050405020304" pitchFamily="18" charset="0"/>
              </a:rPr>
              <a:t>they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go to learn languages, geography, history, science and all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subjects. That is quite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but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do they learn these things? We send our children to school to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them for their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future work and life.</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292940" y="3845191"/>
            <a:ext cx="884991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speak 	B. say 		C. talk 		D. tell</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the 	B. other 	C. the other 	D. other the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true 	B. real		 C. fact 	D. wrong</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how 	B. where 	C. why 	D. what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stop 	B. ask		 C. ready 	D. prepare</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Ⅲ. </a:t>
            </a:r>
            <a:r>
              <a:rPr lang="zh-CN" altLang="en-US" sz="2800" dirty="0">
                <a:latin typeface="方正粗黑宋简体" panose="02000000000000000000" pitchFamily="2" charset="-122"/>
                <a:ea typeface="方正粗黑宋简体" panose="02000000000000000000" pitchFamily="2" charset="-122"/>
              </a:rPr>
              <a:t>完形填空（</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30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0877613"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考查动词用法辨析，speak一般表示说某种语言，say加说话的内容，talk表示谈话，tell表示告诉。故选B。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根据句意“去学校学习语言、地理、历史、科学和所有其他的学科”，all the other subjects意为“所有其他的学科（暗指除了前面提及的学科外的所有其他学科）”。故选C。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根据上下文可知，前面所提到的内容也是学习的目的之一，所以是完全正确的。故选A。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根据下文“我们把孩子送去学校是为了给他们将来的工作和生活做准备”，可知本句是提问孩子们为什么要学习这些东西。故选C。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固定短语：prepare sb. for sth.意为“使某人为某事做好备”。故选D。</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5" y="306115"/>
            <a:ext cx="10647033"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Nearly everything they study at school has some practical use </a:t>
            </a:r>
            <a:r>
              <a:rPr lang="en-US" altLang="zh-CN" sz="2400" u="sng" dirty="0">
                <a:latin typeface="Times New Roman" panose="02020603050405020304" pitchFamily="18" charset="0"/>
                <a:cs typeface="Times New Roman" panose="02020603050405020304" pitchFamily="18" charset="0"/>
              </a:rPr>
              <a:t>21</a:t>
            </a:r>
            <a:r>
              <a:rPr lang="en-US" altLang="zh-CN" sz="2400" dirty="0">
                <a:latin typeface="Times New Roman" panose="02020603050405020304" pitchFamily="18" charset="0"/>
                <a:cs typeface="Times New Roman" panose="02020603050405020304" pitchFamily="18" charset="0"/>
              </a:rPr>
              <a:t> their life, but is that the </a:t>
            </a:r>
            <a:r>
              <a:rPr lang="en-US" altLang="zh-CN" sz="2400" u="sng" dirty="0">
                <a:latin typeface="Times New Roman" panose="02020603050405020304" pitchFamily="18" charset="0"/>
                <a:cs typeface="Times New Roman" panose="02020603050405020304" pitchFamily="18" charset="0"/>
              </a:rPr>
              <a:t>22 </a:t>
            </a:r>
            <a:r>
              <a:rPr lang="en-US" altLang="zh-CN" sz="2400" dirty="0">
                <a:latin typeface="Times New Roman" panose="02020603050405020304" pitchFamily="18" charset="0"/>
                <a:cs typeface="Times New Roman" panose="02020603050405020304" pitchFamily="18" charset="0"/>
              </a:rPr>
              <a:t>reason they go to school? There is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in education than just learning facts. We go to school above all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how to learn, so that when we have left school we can go on learning. If a man really knows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 he will always be successful, because whenever he has to do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he will quickly teach himself how to do it in the best way. </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205115" y="3212649"/>
            <a:ext cx="11781770"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at 		         B. in 		      C. on 		         D. with</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best   	         B. only 	 	      C. just   		         D. first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many	         B. much 		      C. more 		         D. most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learn	         B. to learn 	      C. learning 	         D. learned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how to learn      B. why to learn	      C. how does he learn      D. why does he learn</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anything new    B. something new     C. new anything 	          D. new something</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394703" y="434019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377839" y="396675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394703" y="364765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383686" y="3286330"/>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394702" y="464718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83684" y="5011072"/>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2974" y="13652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固定短语：in one’s life意为“在某人的一生中”。故选B。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根据句意“但是，那就是他们上学的唯一原因吗”。故选B。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根据句子中的than可知，要使用形容词的比较级形式。故选C。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根据句意“我们去学校首先要去学习怎样学，这样我们离开学校时才能继续学习”，动词不定式to learn表目的。故选B。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通过分析句子结构可知所填部分做动词knows的宾语，C、D项都是句子，但都不符合宾语从句使用陈述句语序的原则，而why to learn与上文内容不符。故选A。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根据形容词修饰不定代词应后置这一原则可以排除C、D项，此外，根据句意“每当他不得不做一些新事情的时候，他都会用最好的办法快速地教</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会自己怎样去做”。故选B。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9859880" cy="119888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 uneducated person, on the other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 is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unable to do it, or does it badly, so the purpose of school is not just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languages, geography, science, etc., but to teach students the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to learn.</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934486" y="3169769"/>
            <a:ext cx="8625352"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way 	B. word 	C. foot 	D. hand</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both 	B. either 	C. neither 	D. not</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learn 	B. to learn 	C. teach 	D. to teach</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subjects 	B. reasons 	C. way 	D. knowledge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68510" y="4314155"/>
            <a:ext cx="755145"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510" y="316976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固定短语：on the other hand意为“另一方面”。故选D。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固定短语：either…or…意为“要么……要么……”。故选B。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根据上下文中的“is not just”和“but to teach students the </a:t>
            </a:r>
            <a:r>
              <a:rPr lang="en-US" sz="2400" b="1" dirty="0">
                <a:latin typeface="微软雅黑" panose="020B0503020204020204" pitchFamily="34" charset="-122"/>
                <a:ea typeface="微软雅黑" panose="020B0503020204020204" pitchFamily="34" charset="-122"/>
              </a:rPr>
              <a:t>_______</a:t>
            </a:r>
            <a:r>
              <a:rPr sz="2400" b="1" dirty="0">
                <a:latin typeface="微软雅黑" panose="020B0503020204020204" pitchFamily="34" charset="-122"/>
                <a:ea typeface="微软雅黑" panose="020B0503020204020204" pitchFamily="34" charset="-122"/>
              </a:rPr>
              <a:t> to learn”可知，使用动词不定式表示目的。故选D。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根据上下文可知学校不但教知识，还要教学习的方法。故选C。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he was a teenager, Hunter Adams was very unhappy and he spent many years in a special hospital for people with mental (</a:t>
            </a:r>
            <a:r>
              <a:rPr lang="zh-CN" altLang="en-US" sz="2400" dirty="0">
                <a:latin typeface="Times New Roman" panose="02020603050405020304" pitchFamily="18" charset="0"/>
                <a:cs typeface="Times New Roman" panose="02020603050405020304" pitchFamily="18" charset="0"/>
              </a:rPr>
              <a:t>心理的</a:t>
            </a:r>
            <a:r>
              <a:rPr lang="en-US" altLang="zh-CN" sz="2400" dirty="0">
                <a:latin typeface="Times New Roman" panose="02020603050405020304" pitchFamily="18" charset="0"/>
                <a:cs typeface="Times New Roman" panose="02020603050405020304" pitchFamily="18" charset="0"/>
              </a:rPr>
              <a:t>) health problems.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he left the hospital, Adams decided to become a doctor, so he went to a medical school in Virginia, the USA. But when he was there, he did things in a different way. For example, he didn’t like the doctor’s white coats, so he wore shirts with flowers on them when he visited his patients and he tried to make them laugh. The doctors at the medical school didn’t like Adams because he was too different.</a:t>
            </a:r>
            <a:endParaRPr lang="zh-CN" altLang="en-US"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415498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But Adams believed that people in hospital need more than medicine. He saw unhappy and lonely people, and he tried to help them as patients, but as people too. He spent a lot of time with children in the hospital and often dressed up like a clown (</a:t>
            </a:r>
            <a:r>
              <a:rPr lang="zh-CN" altLang="en-US" sz="2400" dirty="0">
                <a:latin typeface="Times New Roman" panose="02020603050405020304" pitchFamily="18" charset="0"/>
                <a:cs typeface="Times New Roman" panose="02020603050405020304" pitchFamily="18" charset="0"/>
              </a:rPr>
              <a:t>小丑</a:t>
            </a:r>
            <a:r>
              <a:rPr lang="en-US" altLang="zh-CN" sz="2400" dirty="0">
                <a:latin typeface="Times New Roman" panose="02020603050405020304" pitchFamily="18" charset="0"/>
                <a:cs typeface="Times New Roman" panose="02020603050405020304" pitchFamily="18" charset="0"/>
              </a:rPr>
              <a:t>) to make the children laugh.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he finished medical school and became a doctor, Adams opened his own hospital, called “The </a:t>
            </a:r>
            <a:r>
              <a:rPr lang="en-US" altLang="zh-CN" sz="2400" dirty="0" err="1">
                <a:latin typeface="Times New Roman" panose="02020603050405020304" pitchFamily="18" charset="0"/>
                <a:cs typeface="Times New Roman" panose="02020603050405020304" pitchFamily="18" charset="0"/>
              </a:rPr>
              <a:t>Gusundheit</a:t>
            </a:r>
            <a:r>
              <a:rPr lang="en-US" altLang="zh-CN" sz="2400" dirty="0">
                <a:latin typeface="Times New Roman" panose="02020603050405020304" pitchFamily="18" charset="0"/>
                <a:cs typeface="Times New Roman" panose="02020603050405020304" pitchFamily="18" charset="0"/>
              </a:rPr>
              <a:t> Institute”, together with some other doctors. They wanted it to be a place with a different way of working with sick people.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Hunter Adams became famous during the 1980s, and in 1988, Universal Pictures made a film about his life. It was very successful. In the film, Robin Williams played Adams. Williams said, “Hunter is a really warm person, who believes that patients need a doctor who is a friend. I enjoyed playing with him.”</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404" y="962356"/>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When did Adams have mental health problems?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After he left the medical school. 	B. During the 1980s.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When he was a teenage boy. 	D. After the film came out.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58567" y="89155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细节理解题。由文章首句可知选项C正确。其余选项中的事件均发生在</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此事之后，故排除。故选C。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12148" y="796862"/>
            <a:ext cx="11276748"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Why did the doctors at the medical school dislike Adams?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Because he was a warm person.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Because he had mental health problems.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Because he was a clown.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Because he wasn’t the same as others.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429336" y="69809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93802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细节理解题。根据第二段末句“The doctors at the medical school didn’t like Adams because he was too different”可知，Adams的行为与众不同，因此医生们不喜欢他，故选D。A项是Robin Williams对他的评价，不是医学院医生们不喜欢他的原因，B项是之前的事，C项是之后的事，故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都排除。</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The </a:t>
            </a:r>
            <a:r>
              <a:rPr lang="en-US" altLang="zh-CN" sz="2400" b="1" dirty="0" err="1">
                <a:latin typeface="微软雅黑" panose="020B0503020204020204" pitchFamily="34" charset="-122"/>
                <a:ea typeface="微软雅黑" panose="020B0503020204020204" pitchFamily="34" charset="-122"/>
              </a:rPr>
              <a:t>Gusundheit</a:t>
            </a:r>
            <a:r>
              <a:rPr lang="en-US" altLang="zh-CN" sz="2400" b="1" dirty="0">
                <a:latin typeface="微软雅黑" panose="020B0503020204020204" pitchFamily="34" charset="-122"/>
                <a:ea typeface="微软雅黑" panose="020B0503020204020204" pitchFamily="34" charset="-122"/>
              </a:rPr>
              <a:t> Institute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was a hospital 			B. belonged to Universal Pictures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could make films 		D. was a medical school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5809561" y="64889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细节理解题。根据倒数第二段“Adams opened his own hospital, called The Gusundheit Institute”可知，The Gusundheit Institute是一家医院，故选A，其余选项均不符合事实，故排除。</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According to the passage, which statement is NOT true?   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Adams wore shirts instead of white uniforms when visiting patients.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Robin Williams believed that patients need a doctor who is a friend.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In Adams’ opinion, not only medicine was needed for patients.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Robin Williams was an actor.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616619" y="783797"/>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322110"/>
            <a:ext cx="10668000" cy="156845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细节理解题。根据倒数第一段“Hunter is a really warm person, who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believes that patients need a doctor who is a friend”可知，句子的关系代词who指的是Hunter Adams，而Robin Williams是在电影中扮演Adams的演员，故B项错误。故选B。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What does the passage mainly tell us about?   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How to cheer up patients.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People with mental health problems.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A film about Adams.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A doctor named Hunter Adams. </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00077"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40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主旨大意题。本文主要讲述的是Hunter Adams当医生的一些事迹，故选D。其余选项均是局部内容，不能体现文章的主旨，故排除。</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We have known for a long time that flowers of different plants open and close at different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times of day. No one really understands why flowers open and close like this at particular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times. In fact, the process (</a:t>
            </a:r>
            <a:r>
              <a:rPr lang="zh-CN" altLang="en-US" sz="2400" dirty="0">
                <a:latin typeface="Times New Roman" panose="02020603050405020304" pitchFamily="18" charset="0"/>
                <a:cs typeface="Times New Roman" panose="02020603050405020304" pitchFamily="18" charset="0"/>
              </a:rPr>
              <a:t>过程</a:t>
            </a:r>
            <a:r>
              <a:rPr lang="en-US" altLang="zh-CN" sz="2400" dirty="0">
                <a:latin typeface="Times New Roman" panose="02020603050405020304" pitchFamily="18" charset="0"/>
                <a:cs typeface="Times New Roman" panose="02020603050405020304" pitchFamily="18" charset="0"/>
              </a:rPr>
              <a:t>) is not as simple as we might think. Some recent experiments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have shown this.</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In one study, flowers were kept in constant (</a:t>
            </a:r>
            <a:r>
              <a:rPr lang="zh-CN" altLang="en-US" sz="2400" dirty="0">
                <a:latin typeface="Times New Roman" panose="02020603050405020304" pitchFamily="18" charset="0"/>
                <a:cs typeface="Times New Roman" panose="02020603050405020304" pitchFamily="18" charset="0"/>
              </a:rPr>
              <a:t>连续的</a:t>
            </a:r>
            <a:r>
              <a:rPr lang="en-US" altLang="zh-CN" sz="2400" dirty="0">
                <a:latin typeface="Times New Roman" panose="02020603050405020304" pitchFamily="18" charset="0"/>
                <a:cs typeface="Times New Roman" panose="02020603050405020304" pitchFamily="18" charset="0"/>
              </a:rPr>
              <a:t>) darkness. We might expect that the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flowers, without any information about the time of day, did not open as they normally do. In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fact, they continued to open at their usual time. This suggests that they have some mysterious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神秘的</a:t>
            </a:r>
            <a:r>
              <a:rPr lang="en-US" altLang="zh-CN" sz="2400" dirty="0">
                <a:latin typeface="Times New Roman" panose="02020603050405020304" pitchFamily="18" charset="0"/>
                <a:cs typeface="Times New Roman" panose="02020603050405020304" pitchFamily="18" charset="0"/>
              </a:rPr>
              <a:t>) way of knowing the time. Their sense of time does not depend on information from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the outside world; it is, so to speak, inside them, a kind of “inner clock”.</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Later, it was found that not just plants but also animals—including man—have this “inner clock” which controls the working of their bodies and influences (</a:t>
            </a:r>
            <a:r>
              <a:rPr lang="zh-CN" altLang="en-US" sz="2400" dirty="0">
                <a:latin typeface="Times New Roman" panose="02020603050405020304" pitchFamily="18" charset="0"/>
                <a:cs typeface="Times New Roman" panose="02020603050405020304" pitchFamily="18" charset="0"/>
              </a:rPr>
              <a:t>影响</a:t>
            </a:r>
            <a:r>
              <a:rPr lang="en-US" altLang="zh-CN" sz="2400" dirty="0">
                <a:latin typeface="Times New Roman" panose="02020603050405020304" pitchFamily="18" charset="0"/>
                <a:cs typeface="Times New Roman" panose="02020603050405020304" pitchFamily="18" charset="0"/>
              </a:rPr>
              <a:t>) their activities. Whether we wish it or not, it affects such things in our life as our need for sleep, our need for food.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In the modern world, things are different; now there are spacemen, airplane pilots and, in ordinary life, a lot of people who have to work at night. It would be very useful, then, to know more about the “inner clock”. Such ordinary things as flowers might help us understand more about ourselves.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04214"/>
            <a:ext cx="11114183" cy="26765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A recent experiment showed that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different flowers open and close at different times of day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for their opening and closing, flowers do not need information from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the outside world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flowers are influenced by weak light even when they are in a dark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room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flowers can be used for telling the time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032370" y="70421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解析：细节理解题。由短文第二段最后一句可知答案。故选B。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42481" y="1770954"/>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Ⅰ. </a:t>
            </a:r>
            <a:r>
              <a:rPr lang="zh-CN" altLang="en-US" sz="2800" dirty="0">
                <a:latin typeface="方正粗黑宋简体" panose="02000000000000000000" pitchFamily="2" charset="-122"/>
                <a:ea typeface="方正粗黑宋简体" panose="02000000000000000000" pitchFamily="2" charset="-122"/>
              </a:rPr>
              <a:t>补全对话（</a:t>
            </a:r>
            <a:r>
              <a:rPr lang="en-US" altLang="zh-CN" sz="2800" dirty="0">
                <a:latin typeface="方正粗黑宋简体" panose="02000000000000000000" pitchFamily="2" charset="-122"/>
                <a:ea typeface="方正粗黑宋简体" panose="02000000000000000000" pitchFamily="2" charset="-122"/>
              </a:rPr>
              <a:t>5</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0820400" cy="521970"/>
          </a:xfrm>
          <a:prstGeom prst="rect">
            <a:avLst/>
          </a:prstGeom>
          <a:noFill/>
        </p:spPr>
        <p:txBody>
          <a:bodyPr wrap="square" rtlCol="0">
            <a:spAutoFit/>
          </a:bodyPr>
          <a:lstStyle/>
          <a:p>
            <a:r>
              <a:rPr sz="2800" dirty="0">
                <a:latin typeface="+mn-ea"/>
              </a:rPr>
              <a:t>阅读下列简短对话，从A、B、C、D中选出最佳答案，将对话补全。</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05002" y="665938"/>
            <a:ext cx="10895449"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The “inner clock” __________.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is an unimportant discovery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is only found in animals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has not been understood so far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has an effect on human life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449491" y="66593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解析：细节理解题。由短文第三段第一句可知答案。故选D。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29102"/>
            <a:ext cx="106680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Further study of the “inner clock” will be useful because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it might help us in some way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we do not yet understand plants and animals well enough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number of spacemen and airplane pilots is fast increasing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we should try to live more naturally than we do now</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90197" y="1042544"/>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解析：细节理解题。由短文最后一句可知答案。故选A。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638085"/>
            <a:ext cx="9847243"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Kept in constant darkness, flowers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will not open or close as usual</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will not open any longer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will open as they do in natural conditions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will always remain in full blossom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930834" y="638085"/>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解析：推理判断题。由短文第二段的实验可知答案。故选C。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50135" y="662658"/>
            <a:ext cx="10820400" cy="230695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__________ have a mysterious power of knowing time without information from the outside world.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Animals including man as well as plants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All living things except 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Flowers are the only things in the world that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Neither animals nor plants</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2103217" y="55248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解析：细节理解题。由短文第三段第一句可排除其余三个选项。故选A。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760" y="786765"/>
            <a:ext cx="11038205" cy="341503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Anger is a kind of feeling which everyone has in our daily life.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When your teacher gives you too much homework, when your team loses an important game, when a friend borrows your favorite thing and then breaks it, you can get really angry.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For example, you breathe faster, your face turns red, and you may want to break something or hit someone, but sometimes, you hide your anger. For example, you may hide it in your heart. The problem is that if you do this, you may get a headache or your stomach may hurt. In fact, it’s not good to hide your anger, and it’s important for you to get angry sometimes. </a:t>
            </a:r>
            <a:r>
              <a:rPr lang="en-US" altLang="zh-CN" sz="2400" u="sng" dirty="0">
                <a:latin typeface="Times New Roman" panose="02020603050405020304" pitchFamily="18" charset="0"/>
                <a:cs typeface="Times New Roman" panose="02020603050405020304" pitchFamily="18" charset="0"/>
              </a:rPr>
              <a:t>43________</a:t>
            </a:r>
            <a:endParaRPr lang="en-US" altLang="zh-CN" sz="2400" u="sng"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Usually, your body tells you when you are angry.</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let your anger control you.</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Many things can make you angry.</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But anger must be let out in the right way, without hurting others or yourself.</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Here are some other things you can do when you start to feel angry:</a:t>
            </a:r>
            <a:endParaRPr lang="zh-CN" altLang="en-US" sz="2400" dirty="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9272270" y="10844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 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1717040" y="22331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8424609" y="4461303"/>
            <a:ext cx="1158340" cy="646232"/>
          </a:xfrm>
          <a:prstGeom prst="rect">
            <a:avLst/>
          </a:prstGeom>
        </p:spPr>
      </p:pic>
      <p:sp>
        <p:nvSpPr>
          <p:cNvPr id="11" name="文本框 10"/>
          <p:cNvSpPr txBox="1"/>
          <p:nvPr>
            <p:custDataLst>
              <p:tags r:id="rId10"/>
            </p:custDataLst>
          </p:nvPr>
        </p:nvSpPr>
        <p:spPr>
          <a:xfrm>
            <a:off x="4643120" y="370067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153670" y="85725"/>
            <a:ext cx="118846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41. 【解析】</a:t>
            </a:r>
            <a:r>
              <a:rPr sz="2000" b="1" dirty="0">
                <a:latin typeface="微软雅黑" panose="020B0503020204020204" pitchFamily="34" charset="-122"/>
                <a:ea typeface="微软雅黑" panose="020B0503020204020204" pitchFamily="34" charset="-122"/>
                <a:sym typeface="+mn-ea"/>
              </a:rPr>
              <a:t>文章结构题。根据上文“Anger is a kind of feeling which everyone has in our daily life（愤怒是一种人类日常生活中的情绪）”以及后文“When</a:t>
            </a:r>
            <a:r>
              <a:rPr lang="en-US" sz="2000" b="1" dirty="0">
                <a:latin typeface="微软雅黑" panose="020B0503020204020204" pitchFamily="34" charset="-122"/>
                <a:ea typeface="微软雅黑" panose="020B0503020204020204" pitchFamily="34" charset="-122"/>
                <a:sym typeface="+mn-ea"/>
              </a:rPr>
              <a:t> your teacher gives you too much homework, when your team loses an </a:t>
            </a:r>
            <a:r>
              <a:rPr sz="2000" b="1" dirty="0">
                <a:latin typeface="微软雅黑" panose="020B0503020204020204" pitchFamily="34" charset="-122"/>
                <a:ea typeface="微软雅黑" panose="020B0503020204020204" pitchFamily="34" charset="-122"/>
                <a:sym typeface="+mn-ea"/>
              </a:rPr>
              <a:t>important game, when a friend borrows your favorite thing and then breaks it, you can get really angry（当你的老师布置了很多家庭作业，当你的团</a:t>
            </a:r>
            <a:endParaRPr sz="2000" b="1" dirty="0">
              <a:latin typeface="微软雅黑" panose="020B0503020204020204" pitchFamily="34" charset="-122"/>
              <a:ea typeface="微软雅黑" panose="020B0503020204020204" pitchFamily="34" charset="-122"/>
              <a:sym typeface="+mn-ea"/>
            </a:endParaRPr>
          </a:p>
          <a:p>
            <a:pPr marL="0" indent="0">
              <a:buNone/>
            </a:pPr>
            <a:r>
              <a:rPr sz="2000" b="1" dirty="0">
                <a:latin typeface="微软雅黑" panose="020B0503020204020204" pitchFamily="34" charset="-122"/>
                <a:ea typeface="微软雅黑" panose="020B0503020204020204" pitchFamily="34" charset="-122"/>
                <a:sym typeface="+mn-ea"/>
              </a:rPr>
              <a:t>队输了一场重要的比赛，当你的朋友借了一件你很喜欢的物品，然后损坏了它，你真的会开始生气）”可知，C项“Many things can make you angry（许多事情会让你愤怒）”符合语境，故选C。</a:t>
            </a:r>
            <a:endParaRPr sz="2000" b="1" dirty="0">
              <a:latin typeface="微软雅黑" panose="020B0503020204020204" pitchFamily="34" charset="-122"/>
              <a:ea typeface="微软雅黑" panose="020B0503020204020204" pitchFamily="34" charset="-122"/>
              <a:sym typeface="+mn-ea"/>
            </a:endParaRPr>
          </a:p>
          <a:p>
            <a:pPr marL="0" indent="0">
              <a:buNone/>
            </a:pPr>
            <a:r>
              <a:rPr sz="2000" b="1" dirty="0">
                <a:latin typeface="微软雅黑" panose="020B0503020204020204" pitchFamily="34" charset="-122"/>
                <a:ea typeface="微软雅黑" panose="020B0503020204020204" pitchFamily="34" charset="-122"/>
              </a:rPr>
              <a:t>42. 【解析】段落中心题。根据下文“For example, you breathe faster, your face turns red, and you may want to break something or hit someone, but sometimes, you hide your anger（例如，你呼吸会急促，你的脸会变红，你可能想损坏东西或是与他人打斗，但有时你会掩盖愤怒）”可知，A项“Usually, your body tells you when you are angry（通常，当你生气时，你的身体会告诉你）”符合语境，故选A。</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43. 【解析】文章结构题。根据上文“The problem is that if you do this, you may get a </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headache or your stomach may hurt（问题是如果你这么做了，你可能会头痛或是胃受</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到伤害）”以及下一段中“When you get angry, you can talk about it with other </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people（当你生气时，你要与他人倾诉）”可知，D项“But anger must be let out </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in the right way, without hurting others or yourself（但是愤怒应该以合理的方式</a:t>
            </a:r>
            <a:endParaRPr sz="2000" b="1" dirty="0">
              <a:latin typeface="微软雅黑" panose="020B0503020204020204" pitchFamily="34" charset="-122"/>
              <a:ea typeface="微软雅黑" panose="020B0503020204020204" pitchFamily="34" charset="-122"/>
            </a:endParaRPr>
          </a:p>
          <a:p>
            <a:pPr marL="0" indent="0">
              <a:buNone/>
            </a:pPr>
            <a:r>
              <a:rPr sz="2000" b="1" dirty="0">
                <a:latin typeface="微软雅黑" panose="020B0503020204020204" pitchFamily="34" charset="-122"/>
                <a:ea typeface="微软雅黑" panose="020B0503020204020204" pitchFamily="34" charset="-122"/>
              </a:rPr>
              <a:t>释放，而非伤害他人或是自己）”符合语境，故选D。</a:t>
            </a:r>
            <a:endParaRPr sz="20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381000" y="334010"/>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When you get angry, you can talk about it with other people. It’s helpful to talk about your anger with an adult, such as a parent, a teacher, etc. When you talk about anger, those bad feelings can start to go away. </a:t>
            </a:r>
            <a:r>
              <a:rPr lang="en-US" altLang="zh-CN" sz="2400" u="sng" dirty="0">
                <a:latin typeface="Times New Roman" panose="02020603050405020304" pitchFamily="18" charset="0"/>
                <a:cs typeface="Times New Roman" panose="02020603050405020304" pitchFamily="18" charset="0"/>
                <a:sym typeface="+mn-ea"/>
              </a:rPr>
              <a:t>44______</a:t>
            </a:r>
            <a:r>
              <a:rPr lang="en-US" altLang="zh-CN" sz="2400" dirty="0">
                <a:latin typeface="Times New Roman" panose="02020603050405020304" pitchFamily="18" charset="0"/>
                <a:cs typeface="Times New Roman" panose="02020603050405020304" pitchFamily="18" charset="0"/>
                <a:sym typeface="+mn-ea"/>
              </a:rPr>
              <a:t> talk to a good friend, count from 1 to 100, give someone a hug, go for a bike ride, think about good things, etc.</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Remember that how you act when you are angry can make everything better or worse. </a:t>
            </a:r>
            <a:r>
              <a:rPr lang="en-US" altLang="zh-CN" sz="2400" u="sng" dirty="0">
                <a:latin typeface="Times New Roman" panose="02020603050405020304" pitchFamily="18" charset="0"/>
                <a:cs typeface="Times New Roman" panose="02020603050405020304" pitchFamily="18" charset="0"/>
                <a:sym typeface="+mn-ea"/>
              </a:rPr>
              <a:t>45________</a:t>
            </a:r>
            <a:endParaRPr lang="en-US" altLang="zh-CN" sz="2400" u="sng"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3"/>
            </p:custDataLst>
          </p:nvPr>
        </p:nvSpPr>
        <p:spPr>
          <a:xfrm>
            <a:off x="746760" y="4345305"/>
            <a:ext cx="10777220" cy="1938020"/>
          </a:xfrm>
          <a:prstGeom prst="rect">
            <a:avLst/>
          </a:prstGeom>
          <a:solidFill>
            <a:schemeClr val="bg1">
              <a:lumMod val="85000"/>
            </a:schemeClr>
          </a:solidFill>
        </p:spPr>
        <p:txBody>
          <a:bodyPr wrap="square" rtlCol="0">
            <a:spAutoFit/>
          </a:bodyPr>
          <a:lstStyle/>
          <a:p>
            <a:r>
              <a:rPr lang="zh-CN" altLang="en-US" sz="2400" dirty="0">
                <a:latin typeface="Times New Roman" panose="02020603050405020304" pitchFamily="18" charset="0"/>
                <a:cs typeface="Times New Roman" panose="02020603050405020304" pitchFamily="18" charset="0"/>
              </a:rPr>
              <a:t>A. Usually, your body tells you when you are angry.</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Don</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t let your anger control you.</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 Many things can make you angry.</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But anger must be let out in the right way, without hurting others or yourself.</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 Here are some other things you can do when you start to feel angry:</a:t>
            </a:r>
            <a:endParaRPr lang="zh-CN" altLang="en-US"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4"/>
            </p:custDataLst>
          </p:nvPr>
        </p:nvSpPr>
        <p:spPr>
          <a:xfrm>
            <a:off x="5089525" y="99367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5"/>
            </p:custDataLst>
          </p:nvPr>
        </p:nvSpPr>
        <p:spPr>
          <a:xfrm>
            <a:off x="955675" y="2144290"/>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3" name="图片 12">
            <a:hlinkClick r:id="rId6" action="ppaction://hlinksldjump"/>
          </p:cNvPr>
          <p:cNvPicPr>
            <a:picLocks noChangeAspect="1"/>
          </p:cNvPicPr>
          <p:nvPr>
            <p:custDataLst>
              <p:tags r:id="rId7"/>
            </p:custDataLst>
          </p:nvPr>
        </p:nvPicPr>
        <p:blipFill>
          <a:blip r:embed="rId8">
            <a:extLst>
              <a:ext uri="{28A0092B-C50C-407E-A947-70E740481C1C}">
                <a14:useLocalDpi xmlns:a14="http://schemas.microsoft.com/office/drawing/2010/main" val="0"/>
              </a:ext>
            </a:extLst>
          </a:blip>
          <a:stretch>
            <a:fillRect/>
          </a:stretch>
        </p:blipFill>
        <p:spPr>
          <a:xfrm>
            <a:off x="8551609" y="4760388"/>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818" y="303425"/>
            <a:ext cx="10750944" cy="641805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文章结构题。根据上文“When you talk about anger, those bad feelings can start to go away（当你谈论到愤怒，那些不好的情绪开始消散）”以及下文列举了一些方式和方法，可以推测出E项“Here are some other things you can do when you start to feel angry（当你开始生气，你能去做一些其他事情）”符合语境，故选E。</a:t>
            </a:r>
            <a:endParaRPr sz="2400" b="1" dirty="0">
              <a:latin typeface="微软雅黑" panose="020B0503020204020204" pitchFamily="34" charset="-122"/>
              <a:ea typeface="微软雅黑" panose="020B0503020204020204" pitchFamily="34" charset="-122"/>
            </a:endParaRPr>
          </a:p>
          <a:p>
            <a:pPr marL="0" indent="0">
              <a:buNone/>
            </a:pP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文章归纳题。根据全文以及最后一段“Remember that how you act when you are angry can make everything better or worse（记住你如何应对愤怒能让事情变得更好或者更坏）”可知，B项“Don’t let your anger control you（不要让愤怒控制你）”符合语境，故选B。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Ⅴ. 语法填空</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81855" y="634165"/>
            <a:ext cx="11048145" cy="953135"/>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2"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3"/>
            </p:custDataLst>
          </p:nvPr>
        </p:nvSpPr>
        <p:spPr>
          <a:xfrm>
            <a:off x="507365" y="1776730"/>
            <a:ext cx="11430635" cy="2308324"/>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“Sorry” is a word that British people often say in their daily life. One day </a:t>
            </a:r>
            <a:r>
              <a:rPr lang="en-US" altLang="zh-CN" sz="2400" u="sng" dirty="0">
                <a:latin typeface="Times New Roman" panose="02020603050405020304" pitchFamily="18" charset="0"/>
                <a:cs typeface="Times New Roman" panose="02020603050405020304" pitchFamily="18" charset="0"/>
                <a:sym typeface="+mn-ea"/>
              </a:rPr>
              <a:t>46______________</a:t>
            </a:r>
            <a:r>
              <a:rPr lang="en-US" altLang="zh-CN" sz="2400" dirty="0">
                <a:latin typeface="Times New Roman" panose="02020603050405020304" pitchFamily="18" charset="0"/>
                <a:cs typeface="Times New Roman" panose="02020603050405020304" pitchFamily="18" charset="0"/>
                <a:sym typeface="+mn-ea"/>
              </a:rPr>
              <a:t>I was walking on the street, a young man ran by hurriedly, </a:t>
            </a:r>
            <a:r>
              <a:rPr lang="en-US" altLang="zh-CN" sz="2400" u="sng" dirty="0">
                <a:latin typeface="Times New Roman" panose="02020603050405020304" pitchFamily="18" charset="0"/>
                <a:cs typeface="Times New Roman" panose="02020603050405020304" pitchFamily="18" charset="0"/>
                <a:sym typeface="+mn-ea"/>
              </a:rPr>
              <a:t>47__________ </a:t>
            </a:r>
            <a:r>
              <a:rPr lang="en-US" altLang="zh-CN" sz="2400" dirty="0">
                <a:latin typeface="Times New Roman" panose="02020603050405020304" pitchFamily="18" charset="0"/>
                <a:cs typeface="Times New Roman" panose="02020603050405020304" pitchFamily="18" charset="0"/>
                <a:sym typeface="+mn-ea"/>
              </a:rPr>
              <a:t> (brush) against my handbag. He continued his way, </a:t>
            </a:r>
            <a:r>
              <a:rPr lang="en-US" altLang="zh-CN" sz="2400" u="sng" dirty="0">
                <a:latin typeface="Times New Roman" panose="02020603050405020304" pitchFamily="18" charset="0"/>
                <a:cs typeface="Times New Roman" panose="02020603050405020304" pitchFamily="18" charset="0"/>
                <a:sym typeface="+mn-ea"/>
              </a:rPr>
              <a:t>48             </a:t>
            </a:r>
            <a:r>
              <a:rPr lang="en-US" altLang="zh-CN" sz="2400" dirty="0">
                <a:latin typeface="Times New Roman" panose="02020603050405020304" pitchFamily="18" charset="0"/>
                <a:cs typeface="Times New Roman" panose="02020603050405020304" pitchFamily="18" charset="0"/>
                <a:sym typeface="+mn-ea"/>
              </a:rPr>
              <a:t> turned back and said “sorry” to me. Even in a rush, he didn’t forget </a:t>
            </a:r>
            <a:r>
              <a:rPr lang="en-US" altLang="zh-CN" sz="2400" u="sng" dirty="0">
                <a:latin typeface="Times New Roman" panose="02020603050405020304" pitchFamily="18" charset="0"/>
                <a:cs typeface="Times New Roman" panose="02020603050405020304" pitchFamily="18" charset="0"/>
                <a:sym typeface="+mn-ea"/>
              </a:rPr>
              <a:t>49                </a:t>
            </a:r>
            <a:r>
              <a:rPr lang="en-US" altLang="zh-CN" sz="2400" dirty="0">
                <a:latin typeface="Times New Roman" panose="02020603050405020304" pitchFamily="18" charset="0"/>
                <a:cs typeface="Times New Roman" panose="02020603050405020304" pitchFamily="18" charset="0"/>
                <a:sym typeface="+mn-ea"/>
              </a:rPr>
              <a:t> (say) “sorry”. One day, after I </a:t>
            </a:r>
            <a:r>
              <a:rPr lang="en-US" altLang="zh-CN" sz="2400" u="sng" dirty="0">
                <a:latin typeface="Times New Roman" panose="02020603050405020304" pitchFamily="18" charset="0"/>
                <a:cs typeface="Times New Roman" panose="02020603050405020304" pitchFamily="18" charset="0"/>
                <a:sym typeface="+mn-ea"/>
              </a:rPr>
              <a:t>50                   </a:t>
            </a:r>
            <a:r>
              <a:rPr lang="en-US" altLang="zh-CN" sz="2400" dirty="0">
                <a:latin typeface="Times New Roman" panose="02020603050405020304" pitchFamily="18" charset="0"/>
                <a:cs typeface="Times New Roman" panose="02020603050405020304" pitchFamily="18" charset="0"/>
                <a:sym typeface="+mn-ea"/>
              </a:rPr>
              <a:t> (buy) some bananas, the shopkeeper was passing me the change, but I wasn’t ready for it and a coin dropped onto the ground.</a:t>
            </a:r>
            <a:endParaRPr lang="en-US" altLang="zh-CN" sz="2400" dirty="0">
              <a:latin typeface="Times New Roman" panose="02020603050405020304" pitchFamily="18" charset="0"/>
              <a:cs typeface="Times New Roman" panose="02020603050405020304" pitchFamily="18" charset="0"/>
              <a:sym typeface="+mn-ea"/>
            </a:endParaRPr>
          </a:p>
        </p:txBody>
      </p:sp>
      <p:pic>
        <p:nvPicPr>
          <p:cNvPr id="13" name="图片 12">
            <a:hlinkClick r:id="rId4" action="ppaction://hlinksldjump"/>
          </p:cNvPr>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5715064" y="4352083"/>
            <a:ext cx="1158340" cy="646232"/>
          </a:xfrm>
          <a:prstGeom prst="rect">
            <a:avLst/>
          </a:prstGeom>
        </p:spPr>
      </p:pic>
      <p:sp>
        <p:nvSpPr>
          <p:cNvPr id="14" name="文本框 13"/>
          <p:cNvSpPr txBox="1"/>
          <p:nvPr>
            <p:custDataLst>
              <p:tags r:id="rId7"/>
            </p:custDataLst>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Ⅴ. 语法填空（10小题，共20分） 【建议用时：15 mins】</a:t>
            </a:r>
            <a:endParaRPr sz="2800" dirty="0">
              <a:latin typeface="方正粗黑宋简体" panose="02000000000000000000" pitchFamily="2" charset="-122"/>
              <a:ea typeface="方正粗黑宋简体" panose="02000000000000000000" pitchFamily="2" charset="-122"/>
            </a:endParaRPr>
          </a:p>
        </p:txBody>
      </p:sp>
      <p:sp>
        <p:nvSpPr>
          <p:cNvPr id="7" name="文本框 6"/>
          <p:cNvSpPr txBox="1"/>
          <p:nvPr>
            <p:custDataLst>
              <p:tags r:id="rId8"/>
            </p:custDataLst>
          </p:nvPr>
        </p:nvSpPr>
        <p:spPr>
          <a:xfrm>
            <a:off x="913958" y="2113185"/>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while/when</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custDataLst>
              <p:tags r:id="rId9"/>
            </p:custDataLst>
          </p:nvPr>
        </p:nvSpPr>
        <p:spPr>
          <a:xfrm>
            <a:off x="841568" y="245799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brushing</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custDataLst>
              <p:tags r:id="rId10"/>
            </p:custDataLst>
          </p:nvPr>
        </p:nvSpPr>
        <p:spPr>
          <a:xfrm>
            <a:off x="9312275" y="2458085"/>
            <a:ext cx="10325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but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custDataLst>
              <p:tags r:id="rId11"/>
            </p:custDataLst>
          </p:nvPr>
        </p:nvSpPr>
        <p:spPr>
          <a:xfrm>
            <a:off x="7640266" y="2877702"/>
            <a:ext cx="19386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to say</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5" name="文本框 14"/>
          <p:cNvSpPr txBox="1"/>
          <p:nvPr>
            <p:custDataLst>
              <p:tags r:id="rId12"/>
            </p:custDataLst>
          </p:nvPr>
        </p:nvSpPr>
        <p:spPr>
          <a:xfrm>
            <a:off x="1700486" y="3272421"/>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had bought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0240377"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__________, where is the nearest hospital?</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Go down this road and turn left. The hospital is on 	 your left.</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Nice to meet you		 B. Excuse 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How are you 		 D. I beg your pardon</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166681" y="550413"/>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从语境中可知这是一个问路的对话，“Excuse me”意为“对不起，打扰一下”，用于引起他人的注意。故选B。</a:t>
            </a:r>
            <a:r>
              <a:rPr lang="en-US" sz="2400" dirty="0">
                <a:latin typeface="微软雅黑" panose="020B0503020204020204" pitchFamily="34" charset="-122"/>
                <a:ea typeface="微软雅黑" panose="020B0503020204020204" pitchFamily="34" charset="-122"/>
              </a:rPr>
              <a:t> </a:t>
            </a:r>
            <a:endParaRPr 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740" y="219710"/>
            <a:ext cx="118592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【解析】本题考查连词，根据句意“一天，当我走在街上的时候，一个男人匆忙地经过”，可知“ </a:t>
            </a:r>
            <a:r>
              <a:rPr lang="en-US" sz="2400" b="1" dirty="0">
                <a:latin typeface="微软雅黑" panose="020B0503020204020204" pitchFamily="34" charset="-122"/>
                <a:ea typeface="微软雅黑" panose="020B0503020204020204" pitchFamily="34" charset="-122"/>
              </a:rPr>
              <a:t>______</a:t>
            </a:r>
            <a:r>
              <a:rPr sz="2400" b="1" dirty="0">
                <a:latin typeface="微软雅黑" panose="020B0503020204020204" pitchFamily="34" charset="-122"/>
                <a:ea typeface="微软雅黑" panose="020B0503020204020204" pitchFamily="34" charset="-122"/>
              </a:rPr>
              <a:t> I was walking on the street”是一个时间状语从句，谓语动词was walking是一个延续性动作，可以用时间状语从句的引导词when/while引导。</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【解析】本题考查非谓语动词，根据句意“一个年轻人急急忙忙地跑过去，碰到我的包”，动词brush的逻辑主语是a young man，所以用现在分词形式。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【解析】本题考查连词，“他继续走着”和“转身对我说对不起”是转折关系。</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【解析】本题考查非谓语动词，固定短语：forget to do sth.意为“忘记要去做某事（未做）”，forget doing sth.意为“忘记要做过某事（已做）”，根据句意“即使很匆忙，他还是没忘记要说对不起”， 所以要用say的动词不定式形式。</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【解析】本题考查动词时态，根据上下文中was passing，wasn’t ready</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等线索可知，事情发生在过去，而buy发生在was passing的过去，表示</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过去的过去，用过去完成时had done。</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488950" y="1122045"/>
            <a:ext cx="11430635"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“Sorry, Madam.” He said while bending to pick </a:t>
            </a:r>
            <a:r>
              <a:rPr lang="en-US" altLang="zh-CN" sz="2400" u="sng" dirty="0">
                <a:latin typeface="Times New Roman" panose="02020603050405020304" pitchFamily="18" charset="0"/>
                <a:cs typeface="Times New Roman" panose="02020603050405020304" pitchFamily="18" charset="0"/>
                <a:sym typeface="+mn-ea"/>
              </a:rPr>
              <a:t>51           </a:t>
            </a:r>
            <a:r>
              <a:rPr lang="en-US" altLang="zh-CN" sz="2400" dirty="0">
                <a:latin typeface="Times New Roman" panose="02020603050405020304" pitchFamily="18" charset="0"/>
                <a:cs typeface="Times New Roman" panose="02020603050405020304" pitchFamily="18" charset="0"/>
                <a:sym typeface="+mn-ea"/>
              </a:rPr>
              <a:t> up. I was </a:t>
            </a:r>
            <a:r>
              <a:rPr lang="en-US" altLang="zh-CN" sz="2400" u="sng" dirty="0">
                <a:latin typeface="Times New Roman" panose="02020603050405020304" pitchFamily="18" charset="0"/>
                <a:cs typeface="Times New Roman" panose="02020603050405020304" pitchFamily="18" charset="0"/>
                <a:sym typeface="+mn-ea"/>
              </a:rPr>
              <a:t>52                   </a:t>
            </a:r>
            <a:r>
              <a:rPr lang="en-US" altLang="zh-CN" sz="2400" dirty="0">
                <a:latin typeface="Times New Roman" panose="02020603050405020304" pitchFamily="18" charset="0"/>
                <a:cs typeface="Times New Roman" panose="02020603050405020304" pitchFamily="18" charset="0"/>
                <a:sym typeface="+mn-ea"/>
              </a:rPr>
              <a:t> (surprise) why he said “sorry” to me. Another time, I stepped on a man’s foot at the entrance to a cinema. At the same time, we both said “sorry”. </a:t>
            </a:r>
            <a:r>
              <a:rPr lang="en-US" altLang="zh-CN" sz="2400" u="sng" dirty="0">
                <a:latin typeface="Times New Roman" panose="02020603050405020304" pitchFamily="18" charset="0"/>
                <a:cs typeface="Times New Roman" panose="02020603050405020304" pitchFamily="18" charset="0"/>
                <a:sym typeface="+mn-ea"/>
              </a:rPr>
              <a:t>53                      </a:t>
            </a:r>
            <a:r>
              <a:rPr lang="en-US" altLang="zh-CN" sz="2400" dirty="0">
                <a:latin typeface="Times New Roman" panose="02020603050405020304" pitchFamily="18" charset="0"/>
                <a:cs typeface="Times New Roman" panose="02020603050405020304" pitchFamily="18" charset="0"/>
                <a:sym typeface="+mn-ea"/>
              </a:rPr>
              <a:t> (slow), I got to know that when something unpleasant happens in daily life, British don’t care much about whose fault it is. If someone is </a:t>
            </a:r>
            <a:r>
              <a:rPr lang="en-US" altLang="zh-CN" sz="2400" u="sng" dirty="0">
                <a:latin typeface="Times New Roman" panose="02020603050405020304" pitchFamily="18" charset="0"/>
                <a:cs typeface="Times New Roman" panose="02020603050405020304" pitchFamily="18" charset="0"/>
                <a:sym typeface="+mn-ea"/>
              </a:rPr>
              <a:t>54                </a:t>
            </a:r>
            <a:r>
              <a:rPr lang="en-US" altLang="zh-CN" sz="2400" dirty="0">
                <a:latin typeface="Times New Roman" panose="02020603050405020304" pitchFamily="18" charset="0"/>
                <a:cs typeface="Times New Roman" panose="02020603050405020304" pitchFamily="18" charset="0"/>
                <a:sym typeface="+mn-ea"/>
              </a:rPr>
              <a:t> trouble, a “sorry” is always necessary. Perhaps that is </a:t>
            </a:r>
            <a:r>
              <a:rPr lang="en-US" altLang="zh-CN" sz="2400" u="sng" dirty="0">
                <a:latin typeface="Times New Roman" panose="02020603050405020304" pitchFamily="18" charset="0"/>
                <a:cs typeface="Times New Roman" panose="02020603050405020304" pitchFamily="18" charset="0"/>
                <a:sym typeface="+mn-ea"/>
              </a:rPr>
              <a:t>55_______</a:t>
            </a:r>
            <a:r>
              <a:rPr lang="en-US" altLang="zh-CN" sz="2400" dirty="0">
                <a:latin typeface="Times New Roman" panose="02020603050405020304" pitchFamily="18" charset="0"/>
                <a:cs typeface="Times New Roman" panose="02020603050405020304" pitchFamily="18" charset="0"/>
                <a:sym typeface="+mn-ea"/>
              </a:rPr>
              <a:t> I seldom see people quarrel on the buses or streets in Britain.</a:t>
            </a:r>
            <a:endParaRPr lang="en-US" altLang="zh-CN" sz="2400" dirty="0">
              <a:latin typeface="Times New Roman" panose="02020603050405020304" pitchFamily="18" charset="0"/>
              <a:cs typeface="Times New Roman" panose="02020603050405020304" pitchFamily="18" charset="0"/>
              <a:sym typeface="+mn-ea"/>
            </a:endParaRPr>
          </a:p>
        </p:txBody>
      </p:sp>
      <p:pic>
        <p:nvPicPr>
          <p:cNvPr id="13" name="图片 12">
            <a:hlinkClick r:id="rId3" action="ppaction://hlinksldjump"/>
          </p:cNvPr>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5715064" y="4352083"/>
            <a:ext cx="1158340" cy="646232"/>
          </a:xfrm>
          <a:prstGeom prst="rect">
            <a:avLst/>
          </a:prstGeom>
        </p:spPr>
      </p:pic>
      <p:sp>
        <p:nvSpPr>
          <p:cNvPr id="7" name="文本框 6"/>
          <p:cNvSpPr txBox="1"/>
          <p:nvPr>
            <p:custDataLst>
              <p:tags r:id="rId6"/>
            </p:custDataLst>
          </p:nvPr>
        </p:nvSpPr>
        <p:spPr>
          <a:xfrm>
            <a:off x="6784975" y="1179830"/>
            <a:ext cx="95186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it</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custDataLst>
              <p:tags r:id="rId7"/>
            </p:custDataLst>
          </p:nvPr>
        </p:nvSpPr>
        <p:spPr>
          <a:xfrm>
            <a:off x="9056563" y="112195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surprised</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custDataLst>
              <p:tags r:id="rId8"/>
            </p:custDataLst>
          </p:nvPr>
        </p:nvSpPr>
        <p:spPr>
          <a:xfrm>
            <a:off x="6873240" y="1833245"/>
            <a:ext cx="1875155"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Slowly</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custDataLst>
              <p:tags r:id="rId9"/>
            </p:custDataLst>
          </p:nvPr>
        </p:nvSpPr>
        <p:spPr>
          <a:xfrm>
            <a:off x="3541395" y="2609215"/>
            <a:ext cx="506730" cy="527685"/>
          </a:xfrm>
          <a:prstGeom prst="rect">
            <a:avLst/>
          </a:prstGeom>
          <a:noFill/>
        </p:spPr>
        <p:txBody>
          <a:bodyPr wrap="square" rtlCol="0">
            <a:no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in</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
        <p:nvSpPr>
          <p:cNvPr id="15" name="文本框 14"/>
          <p:cNvSpPr txBox="1"/>
          <p:nvPr>
            <p:custDataLst>
              <p:tags r:id="rId10"/>
            </p:custDataLst>
          </p:nvPr>
        </p:nvSpPr>
        <p:spPr>
          <a:xfrm>
            <a:off x="896813" y="2968530"/>
            <a:ext cx="237333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why</a:t>
            </a:r>
            <a:endParaRPr lang="en-US" altLang="zh-CN"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P spid="15"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739" y="219710"/>
            <a:ext cx="11971555"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【解析】本题考查代词，根据上下文a coin和“他弯下身捡起硬币”可知，代词it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用来代替coin以避免重复。</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【解析】本题考查非谓语，过去分词surprised放在was后面，意为“我很惊讶”。</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【解析】本题考查副词，副词slowly放在句首修饰整句话，意为“慢慢地，我开始明白：当日常生活中发生一些意外的时候，英国人都不关注是谁的错”。</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【解析】本题考查介词，固定短语：in trouble意为“有麻烦，处于麻烦之中”。</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【解析】本题考查连词，根据句意“也许，那就是为什么我很少在英国的街头和公交车上看到人们争吵”，why引导表语从句。</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126694" y="1267733"/>
            <a:ext cx="11938612" cy="3969385"/>
          </a:xfrm>
          <a:prstGeom prst="rect">
            <a:avLst/>
          </a:prstGeom>
          <a:noFill/>
        </p:spPr>
        <p:txBody>
          <a:bodyPr wrap="square" rtlCol="0">
            <a:spAutoFit/>
          </a:bodyPr>
          <a:lstStyle/>
          <a:p>
            <a:pPr algn="just">
              <a:lnSpc>
                <a:spcPct val="150000"/>
              </a:lnSpc>
            </a:pPr>
            <a:r>
              <a:rPr sz="2400" b="1" dirty="0">
                <a:latin typeface="微软雅黑" panose="020B0503020204020204" pitchFamily="34" charset="-122"/>
                <a:ea typeface="微软雅黑" panose="020B0503020204020204" pitchFamily="34" charset="-122"/>
                <a:cs typeface="Times New Roman" panose="02020603050405020304" pitchFamily="18" charset="0"/>
              </a:rPr>
              <a:t>56. I will never forget the day _______________________</a:t>
            </a:r>
            <a:r>
              <a:rPr lang="en-US" sz="2400" b="1" dirty="0">
                <a:latin typeface="微软雅黑" panose="020B0503020204020204" pitchFamily="34" charset="-122"/>
                <a:ea typeface="微软雅黑" panose="020B0503020204020204" pitchFamily="34" charset="-122"/>
                <a:cs typeface="Times New Roman" panose="02020603050405020304" pitchFamily="18" charset="0"/>
              </a:rPr>
              <a:t>___________________________</a:t>
            </a:r>
            <a:r>
              <a:rPr sz="2400" b="1" dirty="0">
                <a:latin typeface="微软雅黑" panose="020B0503020204020204" pitchFamily="34" charset="-122"/>
                <a:ea typeface="微软雅黑" panose="020B0503020204020204" pitchFamily="34" charset="-122"/>
                <a:cs typeface="Times New Roman" panose="02020603050405020304" pitchFamily="18" charset="0"/>
              </a:rPr>
              <a:t>__ (我三年前到达北京).</a:t>
            </a:r>
            <a:endParaRPr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57. When I got to the airport, I realized _________________________________________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我把书留在家里了</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58. 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只要你努力</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 you will get what you want.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59. It’s reported that _______________________________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这个博物馆值得参观</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2400" b="1"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60. He has made great progress _________________________ (</a:t>
            </a:r>
            <a:r>
              <a:rPr lang="zh-CN" altLang="en-US" sz="2400" b="1" dirty="0">
                <a:latin typeface="微软雅黑" panose="020B0503020204020204" pitchFamily="34" charset="-122"/>
                <a:ea typeface="微软雅黑" panose="020B0503020204020204" pitchFamily="34" charset="-122"/>
                <a:cs typeface="Times New Roman" panose="02020603050405020304" pitchFamily="18" charset="0"/>
              </a:rPr>
              <a:t>自从他来这里</a:t>
            </a:r>
            <a:r>
              <a:rPr lang="en-US" altLang="zh-CN" sz="2400" b="1" dirty="0">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24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5201349" y="4625276"/>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since he came 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705631" y="3512293"/>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As long as you work hard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6111719" y="2444588"/>
            <a:ext cx="547068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(that) I had left my book at home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3368590" y="1094520"/>
            <a:ext cx="90262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 I arrived in / got to / reached Beijing three years ago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3368590" y="4081653"/>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the museum is worth visiting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62337" y="560221"/>
            <a:ext cx="10317462" cy="3969385"/>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李华。4月3日下午上体育课时在学校体育馆打排球，下课后不小心遗失了书包，书包里有手机、笔记本和几本书。请用英文写一个遗失启事，告知拾到书包的同学将其送到高二（3）班，或打电话1234567联系你。</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【写作要求】正文约40个英文单词，文中不可出现你自己的学校名称、真实姓名等信息。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2987" y="219973"/>
            <a:ext cx="11179248"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Lost</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April 4th </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happened to lost my black schoolbag when I played volleyball in the school stadium on the afternoon of April 3rd. There was a cell phone, a notebook and some books in it. Will the finder please come to Li Hua in Class Three, Grade Two or contact me at 1234567? Many thanks to the finder. </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Li Hua</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2111793"/>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2000" y="917772"/>
            <a:ext cx="11061032"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181483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What about going for a walk?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It’s good for you. 		B. That’s all right.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So do I. 				D. Why not? A good idea.</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08195" y="928652"/>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前面的人说“去散散步，怎么样”，“Why not? A good idea”意为“为什么不呢？这是一个好主意”，说明说话人同意散步这个提议。故选D。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The teacher as well as his students __________ morning reading 	 	     every day.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do 		B. does	 C. to do	 D. doing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29926"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本题是对主谓一致的考查。当主语后有together with、with、as well as等短语时，要符合“就远”原则，本题的主语是the teacher，因此用单数，</a:t>
            </a:r>
            <a:endParaRPr sz="2400">
              <a:latin typeface="微软雅黑" panose="020B0503020204020204" pitchFamily="34" charset="-122"/>
              <a:ea typeface="微软雅黑" panose="020B0503020204020204" pitchFamily="34" charset="-122"/>
            </a:endParaRPr>
          </a:p>
          <a:p>
            <a:r>
              <a:rPr sz="2400">
                <a:latin typeface="微软雅黑" panose="020B0503020204020204" pitchFamily="34" charset="-122"/>
                <a:ea typeface="微软雅黑" panose="020B0503020204020204" pitchFamily="34" charset="-122"/>
              </a:rPr>
              <a:t>故选B。</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1012952"/>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—__________ we swim in that river?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—No, you __________. It’s dangerous to swim there.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Must; can’t 		B. May; may not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Shall; don’t 		D. Can; mustn’t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3150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本题是对情态动词的考查。从句意可知第一空用can，回答时用mustn’t（禁止），故选D。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60440"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At weekends, we spend a lot of time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shop and clean 		B. to shop and clean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shopping and clean 		D. shopping and cleaning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本题是对固定短语的考查。sb. spend sth. (in) doing sth.，在本题中的shop和clean都作宾语，使用动名词形式，故选D。</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4899" y="1008762"/>
            <a:ext cx="115992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The factory __________ we are going to visit is called “Garden 	 	     Factory”.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B. where	 C. in which 	D. in that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3514" y="942703"/>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本题是对定语从句的考查。题中的the </a:t>
            </a:r>
            <a:r>
              <a:rPr sz="2400" dirty="0" err="1">
                <a:latin typeface="微软雅黑" panose="020B0503020204020204" pitchFamily="34" charset="-122"/>
                <a:ea typeface="微软雅黑" panose="020B0503020204020204" pitchFamily="34" charset="-122"/>
              </a:rPr>
              <a:t>factory是先行词在从句中作宾语，因此用关系代词that，故选A</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She was __________ kind girl __________ everyone in the 		     neighborhood likes her.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so a; that 	B. so; that	 C. such a; that 	D. such; that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本题是对so和such的考查。so常接形容词和副词，such常接名词。本题后是可数名词girl，故选C。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__________ so busy, I should go with you.</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If I’m not 	B. Was I not 	C. Were I not 	D. Had I no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本题是对省略if的虚拟语气的考查。在省略if的虚拟语气中须进行倒装，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另外虚拟语气中be动词用were表示，故选C。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Jane is too young __________ in the house alone.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to be left 	B. to leave	 C. to be leaving	 D. to have left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本题是对too…to…的考查。根据题意“简太小了不能被单独留在房子</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里”。因此leave须使用被动语态，故选A</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Only after finishing all the housework __________ a rest.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then I have 	B. I could have 	C. did I have 	D. I had</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本题是对倒装句的考查。当only后接状语位于句首时，句子须倒装，故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Jenny told me that she __________ an English Speech Contest the 	     	   next month.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takes part in 		B. is taking part in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took part in 		D. would take part in</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本题是对宾语从句的考查。从句中的时间状语是the next month，因此用过去将来时，故选D。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Can you guess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why was he late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B. when shall we have the sports meeting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where was she born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D. how much he paid for the camera</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解析：本题是对宾语从句的考查。宾语从句用陈述句语序，引导语后紧跟主</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语，故选D。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Bob, our team won the match last night.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Oh,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congratulations 		B. that’s too bad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goodbye 			D. that’s right </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3458996" y="1523585"/>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前面的人说“我们队昨天赢了比赛”，说话人应该对此表示祝贺。故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3</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885691"/>
            <a:ext cx="11607572" cy="4399915"/>
          </a:xfrm>
          <a:prstGeom prst="rect">
            <a:avLst/>
          </a:prstGeom>
          <a:noFill/>
        </p:spPr>
        <p:txBody>
          <a:bodyPr wrap="square" rtlCol="0">
            <a:spAutoFit/>
          </a:bodyPr>
          <a:lstStyle/>
          <a:p>
            <a:pPr algn="just"/>
            <a:r>
              <a:rPr sz="2800">
                <a:latin typeface="Times New Roman" panose="02020603050405020304" pitchFamily="18" charset="0"/>
                <a:cs typeface="Times New Roman" panose="02020603050405020304" pitchFamily="18" charset="0"/>
              </a:rPr>
              <a:t>keep sb./sth.+adj.（让某人/某事保持……状态）</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keep sb. doing sth. 让（某人）一直做某事 </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keep on doing sth. 继续做某事</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keep oneself/sb. from sth. / doing sth. 使自己（某人）不做某事</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keep sth. back 阻止某事</a:t>
            </a:r>
            <a:endParaRPr sz="2800">
              <a:latin typeface="Times New Roman" panose="02020603050405020304" pitchFamily="18" charset="0"/>
              <a:cs typeface="Times New Roman" panose="02020603050405020304" pitchFamily="18" charset="0"/>
            </a:endParaRPr>
          </a:p>
          <a:p>
            <a:pPr algn="just"/>
            <a:r>
              <a:rPr sz="2800">
                <a:latin typeface="Times New Roman" panose="02020603050405020304" pitchFamily="18" charset="0"/>
                <a:cs typeface="Times New Roman" panose="02020603050405020304" pitchFamily="18" charset="0"/>
              </a:rPr>
              <a:t>keep sth./sb. off sb./sth. 使某事/某人不接近某事/某人</a:t>
            </a:r>
            <a:endParaRPr sz="280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notice said “Keep __________ the grass!”</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up 		B. away	 C. off 	D. back</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has a ability of __________ in an emergency.</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keep calm 	B. keeping calm 	C. keep calmly 	D. keeping calmly</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291088"/>
            <a:ext cx="11048145" cy="52197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keep</a:t>
            </a:r>
            <a:r>
              <a:rPr lang="en-US" altLang="zh-CN" sz="2800" dirty="0">
                <a:latin typeface="方正粗黑宋简体" panose="02000000000000000000" pitchFamily="2" charset="-122"/>
                <a:ea typeface="方正粗黑宋简体" panose="02000000000000000000" pitchFamily="2" charset="-122"/>
              </a:rPr>
              <a:t> </a:t>
            </a:r>
            <a:r>
              <a:rPr lang="zh-CN" altLang="en-US" sz="2800" dirty="0">
                <a:latin typeface="方正粗黑宋简体" panose="02000000000000000000" pitchFamily="2" charset="-122"/>
                <a:ea typeface="方正粗黑宋简体" panose="02000000000000000000" pitchFamily="2" charset="-122"/>
              </a:rPr>
              <a:t>的常用短语</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254996" y="3429000"/>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3761344" y="4345660"/>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3" y="885691"/>
            <a:ext cx="11738205"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teacher asked us ________________________________ (</a:t>
            </a:r>
            <a:r>
              <a:rPr lang="zh-CN" altLang="en-US" sz="2800" dirty="0">
                <a:latin typeface="Times New Roman" panose="02020603050405020304" pitchFamily="18" charset="0"/>
                <a:cs typeface="Times New Roman" panose="02020603050405020304" pitchFamily="18" charset="0"/>
              </a:rPr>
              <a:t>保持课室整洁</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am sorry to __________________________________ (</a:t>
            </a:r>
            <a:r>
              <a:rPr lang="zh-CN" altLang="en-US" sz="2800" dirty="0">
                <a:latin typeface="Times New Roman" panose="02020603050405020304" pitchFamily="18" charset="0"/>
                <a:cs typeface="Times New Roman" panose="02020603050405020304" pitchFamily="18" charset="0"/>
              </a:rPr>
              <a:t>让你等了这么长时间</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said nothing and __________________ (</a:t>
            </a:r>
            <a:r>
              <a:rPr lang="zh-CN" altLang="en-US" sz="2800" dirty="0">
                <a:latin typeface="Times New Roman" panose="02020603050405020304" pitchFamily="18" charset="0"/>
                <a:cs typeface="Times New Roman" panose="02020603050405020304" pitchFamily="18" charset="0"/>
              </a:rPr>
              <a:t>继续画他的画</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bells ____________________________ (</a:t>
            </a:r>
            <a:r>
              <a:rPr lang="zh-CN" altLang="en-US" sz="2800" dirty="0">
                <a:latin typeface="Times New Roman" panose="02020603050405020304" pitchFamily="18" charset="0"/>
                <a:cs typeface="Times New Roman" panose="02020603050405020304" pitchFamily="18" charset="0"/>
              </a:rPr>
              <a:t>吵得我睡不着觉</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was unable to ___________________________ (</a:t>
            </a:r>
            <a:r>
              <a:rPr lang="zh-CN" altLang="en-US" sz="2800" dirty="0">
                <a:latin typeface="Times New Roman" panose="02020603050405020304" pitchFamily="18" charset="0"/>
                <a:cs typeface="Times New Roman" panose="02020603050405020304" pitchFamily="18" charset="0"/>
              </a:rPr>
              <a:t>忍住泪水</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They lit a fire ___________________________ (</a:t>
            </a:r>
            <a:r>
              <a:rPr lang="zh-CN" altLang="en-US" sz="2800" dirty="0">
                <a:latin typeface="Times New Roman" panose="02020603050405020304" pitchFamily="18" charset="0"/>
                <a:cs typeface="Times New Roman" panose="02020603050405020304" pitchFamily="18" charset="0"/>
              </a:rPr>
              <a:t>防止野兽接近</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3545595" y="885691"/>
            <a:ext cx="602622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keep the classroom clean and tidy</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209190" y="137212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have kept you waiting for such a long time</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3773891" y="1762529"/>
            <a:ext cx="321539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kept on painting</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2117383" y="2139718"/>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kept me from falling asleep</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3294503" y="2574959"/>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keep tears back</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2491344" y="3040127"/>
            <a:ext cx="6528410"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to keep off the wild animals</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P spid="1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8" name="文本框 7"/>
          <p:cNvSpPr txBox="1"/>
          <p:nvPr/>
        </p:nvSpPr>
        <p:spPr>
          <a:xfrm>
            <a:off x="211455" y="659765"/>
            <a:ext cx="5801995" cy="5692775"/>
          </a:xfrm>
          <a:prstGeom prst="rect">
            <a:avLst/>
          </a:prstGeom>
          <a:noFill/>
        </p:spPr>
        <p:txBody>
          <a:bodyPr wrap="square" rtlCol="0">
            <a:spAutoFit/>
          </a:bodyPr>
          <a:lstStyle/>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by+</a:t>
            </a:r>
            <a:r>
              <a:rPr lang="zh-CN" altLang="en-US" sz="2800" dirty="0">
                <a:latin typeface="Times New Roman" panose="02020603050405020304" pitchFamily="18" charset="0"/>
                <a:cs typeface="Times New Roman" panose="02020603050405020304" pitchFamily="18" charset="0"/>
              </a:rPr>
              <a:t>制造者 </a:t>
            </a:r>
            <a:endParaRPr lang="zh-CN" altLang="en-US"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of+</a:t>
            </a:r>
            <a:r>
              <a:rPr lang="zh-CN" altLang="en-US" sz="2800" dirty="0">
                <a:latin typeface="Times New Roman" panose="02020603050405020304" pitchFamily="18" charset="0"/>
                <a:cs typeface="Times New Roman" panose="02020603050405020304" pitchFamily="18" charset="0"/>
              </a:rPr>
              <a:t>材料（看得出原材料）成品</a:t>
            </a:r>
            <a:r>
              <a:rPr lang="en-US" altLang="zh-CN" sz="2800" dirty="0">
                <a:latin typeface="Times New Roman" panose="02020603050405020304" pitchFamily="18" charset="0"/>
                <a:cs typeface="Times New Roman" panose="02020603050405020304" pitchFamily="18" charset="0"/>
              </a:rPr>
              <a:t>+be made from+</a:t>
            </a:r>
            <a:r>
              <a:rPr lang="zh-CN" altLang="en-US" sz="2800" dirty="0">
                <a:latin typeface="Times New Roman" panose="02020603050405020304" pitchFamily="18" charset="0"/>
                <a:cs typeface="Times New Roman" panose="02020603050405020304" pitchFamily="18" charset="0"/>
              </a:rPr>
              <a:t>材料（看不出原材料）</a:t>
            </a:r>
            <a:endParaRPr lang="zh-CN" altLang="en-US"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in+</a:t>
            </a:r>
            <a:r>
              <a:rPr lang="zh-CN" altLang="en-US" sz="2800" dirty="0">
                <a:latin typeface="Times New Roman" panose="02020603050405020304" pitchFamily="18" charset="0"/>
                <a:cs typeface="Times New Roman" panose="02020603050405020304" pitchFamily="18" charset="0"/>
              </a:rPr>
              <a:t>产地 </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zh-CN" altLang="en-US" sz="2800" dirty="0">
                <a:latin typeface="Times New Roman" panose="02020603050405020304" pitchFamily="18" charset="0"/>
                <a:cs typeface="Times New Roman" panose="02020603050405020304" pitchFamily="18" charset="0"/>
              </a:rPr>
              <a:t>成品</a:t>
            </a:r>
            <a:r>
              <a:rPr lang="en-US" altLang="zh-CN" sz="2800" dirty="0">
                <a:latin typeface="Times New Roman" panose="02020603050405020304" pitchFamily="18" charset="0"/>
                <a:cs typeface="Times New Roman" panose="02020603050405020304" pitchFamily="18" charset="0"/>
              </a:rPr>
              <a:t>+be made up of+</a:t>
            </a:r>
            <a:r>
              <a:rPr lang="zh-CN" altLang="en-US" sz="2800" dirty="0">
                <a:latin typeface="Times New Roman" panose="02020603050405020304" pitchFamily="18" charset="0"/>
                <a:cs typeface="Times New Roman" panose="02020603050405020304" pitchFamily="18" charset="0"/>
              </a:rPr>
              <a:t>成员／组成部分</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a:t>
            </a:r>
            <a:r>
              <a:rPr lang="zh-CN" altLang="en-US" sz="2800" dirty="0">
                <a:latin typeface="Times New Roman" panose="02020603050405020304" pitchFamily="18" charset="0"/>
                <a:cs typeface="Times New Roman" panose="02020603050405020304" pitchFamily="18" charset="0"/>
              </a:rPr>
              <a:t>名词</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补语（名词／形容词／介短／过去分词等）使</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作为</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／成为</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sb.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让某人做某事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be made to do </a:t>
            </a:r>
            <a:r>
              <a:rPr lang="zh-CN" altLang="en-US" sz="2800" dirty="0">
                <a:latin typeface="Times New Roman" panose="02020603050405020304" pitchFamily="18" charset="0"/>
                <a:cs typeface="Times New Roman" panose="02020603050405020304" pitchFamily="18" charset="0"/>
              </a:rPr>
              <a:t>某人被迫做</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25348" y="136522"/>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a:t>
            </a:r>
            <a:r>
              <a:rPr lang="en-US" altLang="zh-CN" sz="2800" dirty="0">
                <a:latin typeface="方正粗黑宋简体" panose="02000000000000000000" pitchFamily="2" charset="-122"/>
                <a:ea typeface="方正粗黑宋简体" panose="02000000000000000000" pitchFamily="2" charset="-122"/>
              </a:rPr>
              <a:t>make</a:t>
            </a:r>
            <a:r>
              <a:rPr lang="zh-CN" altLang="en-US" sz="2800" dirty="0">
                <a:latin typeface="方正粗黑宋简体" panose="02000000000000000000" pitchFamily="2" charset="-122"/>
                <a:ea typeface="方正粗黑宋简体" panose="02000000000000000000" pitchFamily="2" charset="-122"/>
              </a:rPr>
              <a:t>的常用短语</a:t>
            </a:r>
            <a:endParaRPr lang="zh-CN" altLang="en-US" sz="2800" dirty="0">
              <a:latin typeface="方正粗黑宋简体" panose="02000000000000000000" pitchFamily="2" charset="-122"/>
              <a:ea typeface="方正粗黑宋简体" panose="02000000000000000000" pitchFamily="2" charset="-122"/>
            </a:endParaRPr>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nvSpPr>
        <p:spPr>
          <a:xfrm>
            <a:off x="6572885" y="786130"/>
            <a:ext cx="5619115"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make up </a:t>
            </a:r>
            <a:r>
              <a:rPr lang="zh-CN" altLang="en-US" sz="2800" dirty="0">
                <a:latin typeface="Times New Roman" panose="02020603050405020304" pitchFamily="18" charset="0"/>
                <a:cs typeface="Times New Roman" panose="02020603050405020304" pitchFamily="18" charset="0"/>
              </a:rPr>
              <a:t>编造／化妆／和解</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up for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弥补／使平衡</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up one’s mind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下定决心</a:t>
            </a:r>
            <a:r>
              <a:rPr lang="en-US" altLang="zh-CN" sz="2800" dirty="0">
                <a:latin typeface="Times New Roman" panose="02020603050405020304" pitchFamily="18" charset="0"/>
                <a:cs typeface="Times New Roman" panose="02020603050405020304" pitchFamily="18" charset="0"/>
              </a:rPr>
              <a:t>做某事</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oneself understood/heard </a:t>
            </a:r>
            <a:r>
              <a:rPr lang="zh-CN" altLang="en-US" sz="2800" dirty="0">
                <a:latin typeface="Times New Roman" panose="02020603050405020304" pitchFamily="18" charset="0"/>
                <a:cs typeface="Times New Roman" panose="02020603050405020304" pitchFamily="18" charset="0"/>
              </a:rPr>
              <a:t>使自己被理解／听见</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(full) use of </a:t>
            </a:r>
            <a:r>
              <a:rPr lang="zh-CN" altLang="en-US" sz="2800" dirty="0">
                <a:latin typeface="Times New Roman" panose="02020603050405020304" pitchFamily="18" charset="0"/>
                <a:cs typeface="Times New Roman" panose="02020603050405020304" pitchFamily="18" charset="0"/>
              </a:rPr>
              <a:t>（充分）利用               </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make the most of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./sb./oneself </a:t>
            </a:r>
            <a:r>
              <a:rPr lang="zh-CN" altLang="en-US" sz="2800" dirty="0">
                <a:latin typeface="Times New Roman" panose="02020603050405020304" pitchFamily="18" charset="0"/>
                <a:cs typeface="Times New Roman" panose="02020603050405020304" pitchFamily="18" charset="0"/>
              </a:rPr>
              <a:t>充分利用</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37818" y="385555"/>
            <a:ext cx="11516363" cy="569386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 wine is made __________ wheat.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from 	       B. of             C. up 		D. in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slaves were made __________ all year round.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work 		B. working 		C. worked 		D. to work</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repeated it again to make herself 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Understand			 B. to understand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understood 			 D. understanding</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Nothing can __________ the loss of a child.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make up of 			B. make up for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make up 				D. make the most of</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They ______________________________________ (</a:t>
            </a:r>
            <a:r>
              <a:rPr lang="zh-CN" altLang="en-US" sz="2800" dirty="0">
                <a:latin typeface="Times New Roman" panose="02020603050405020304" pitchFamily="18" charset="0"/>
                <a:cs typeface="Times New Roman" panose="02020603050405020304" pitchFamily="18" charset="0"/>
              </a:rPr>
              <a:t>下定决心戒烟</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It is the first holiday, so ____________________________ (</a:t>
            </a:r>
            <a:r>
              <a:rPr lang="zh-CN" altLang="en-US" sz="2800" dirty="0">
                <a:latin typeface="Times New Roman" panose="02020603050405020304" pitchFamily="18" charset="0"/>
                <a:cs typeface="Times New Roman" panose="02020603050405020304" pitchFamily="18" charset="0"/>
              </a:rPr>
              <a:t>我要好好利用它</a:t>
            </a:r>
            <a:r>
              <a:rPr lang="en-US" altLang="zh-CN" sz="2800" dirty="0">
                <a:latin typeface="Times New Roman" panose="02020603050405020304" pitchFamily="18" charset="0"/>
                <a:cs typeface="Times New Roman" panose="02020603050405020304" pitchFamily="18" charset="0"/>
              </a:rPr>
              <a:t>).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football team ___________________________ (</a:t>
            </a:r>
            <a:r>
              <a:rPr lang="zh-CN" altLang="en-US" sz="2800" dirty="0">
                <a:latin typeface="Times New Roman" panose="02020603050405020304" pitchFamily="18" charset="0"/>
                <a:cs typeface="Times New Roman" panose="02020603050405020304" pitchFamily="18" charset="0"/>
              </a:rPr>
              <a:t>由</a:t>
            </a:r>
            <a:r>
              <a:rPr lang="en-US" altLang="zh-CN" sz="2800" dirty="0">
                <a:latin typeface="Times New Roman" panose="02020603050405020304" pitchFamily="18" charset="0"/>
                <a:cs typeface="Times New Roman" panose="02020603050405020304" pitchFamily="18" charset="0"/>
              </a:rPr>
              <a:t>11</a:t>
            </a:r>
            <a:r>
              <a:rPr lang="zh-CN" altLang="en-US" sz="2800" dirty="0">
                <a:latin typeface="Times New Roman" panose="02020603050405020304" pitchFamily="18" charset="0"/>
                <a:cs typeface="Times New Roman" panose="02020603050405020304" pitchFamily="18" charset="0"/>
              </a:rPr>
              <a:t>个运动员组成</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1" name="文本框 10"/>
          <p:cNvSpPr txBox="1"/>
          <p:nvPr/>
        </p:nvSpPr>
        <p:spPr>
          <a:xfrm>
            <a:off x="3703844" y="344539"/>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3703844" y="1311219"/>
            <a:ext cx="54921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D</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5773627" y="1999598"/>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C</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2894509" y="3433710"/>
            <a:ext cx="105683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B</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594562" y="4623486"/>
            <a:ext cx="732910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made up their minds to give up smoking</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4086820" y="5105690"/>
            <a:ext cx="45281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 should make the most of it</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13" name="文本框 12"/>
          <p:cNvSpPr txBox="1"/>
          <p:nvPr/>
        </p:nvSpPr>
        <p:spPr>
          <a:xfrm>
            <a:off x="3121423" y="5493535"/>
            <a:ext cx="594915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is made up of 11 players</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8" grpId="0"/>
      <p:bldP spid="9" grpId="0"/>
      <p:bldP spid="10" grpId="0"/>
      <p:bldP spid="12" grpId="0"/>
      <p:bldP spid="1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50238" y="821300"/>
            <a:ext cx="11041762" cy="224536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It is unwise for some people to talk on a cell phone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while driving.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It’s very dangerous.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 couldn’t agree more 		B. Not really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Good idea 					D. That’s great</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70554" y="159361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1198880"/>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前面的句子说“一些人开车的时候使用手机，这是很不明智的”，后</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面的回答说“真是太危险了”，说明说话人赞同对方的观点，而“I couldn’t agree more”意为“我完全赞同”。故选A。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Have a cup of coffee?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I want a cup of tea.</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That’s OK.</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No, thanks 		B. Yes, please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Yes, I like 		D. No, I don’t drink</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698087" y="1297984"/>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解析：根据回答“我想要杯茶”，可知说话人拒绝了“喝杯咖啡”的提议。故</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023ab052-b562-433a-b57c-185e27f0b333"/>
  <p:tag name="COMMONDATA" val="eyJoZGlkIjoiMjhjNGUxNWFjMjhlNDdjNWVkN2JmMzA2Y2JjZmYzMTUifQ=="/>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22442</Words>
  <Application>WPS 演示</Application>
  <PresentationFormat>宽屏</PresentationFormat>
  <Paragraphs>1019</Paragraphs>
  <Slides>75</Slides>
  <Notes>14</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75</vt:i4>
      </vt:variant>
    </vt:vector>
  </HeadingPairs>
  <TitlesOfParts>
    <vt:vector size="89"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Administrator</cp:lastModifiedBy>
  <cp:revision>1047</cp:revision>
  <dcterms:created xsi:type="dcterms:W3CDTF">2016-10-04T09:02:00Z</dcterms:created>
  <dcterms:modified xsi:type="dcterms:W3CDTF">2023-03-23T08:12:40Z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2052-12.1.0.16250</vt:lpwstr>
  </property>
  <property fmtid="{D5CDD505-2E9C-101B-9397-08002B2CF9AE}" pid="3" name="ICV">
    <vt:lpwstr>B08F4ACB6BD64B0CBB29D37F0ABFAED9</vt:lpwstr>
  </property>
</Properties>
</file>