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9"/>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64" r:id="rId27"/>
    <p:sldId id="1116" r:id="rId28"/>
    <p:sldId id="1118" r:id="rId29"/>
    <p:sldId id="1119" r:id="rId30"/>
    <p:sldId id="1120" r:id="rId31"/>
    <p:sldId id="1165" r:id="rId32"/>
    <p:sldId id="1123" r:id="rId33"/>
    <p:sldId id="1124" r:id="rId34"/>
    <p:sldId id="1125" r:id="rId35"/>
    <p:sldId id="1115" r:id="rId36"/>
    <p:sldId id="1126" r:id="rId37"/>
    <p:sldId id="1127" r:id="rId38"/>
    <p:sldId id="1128" r:id="rId39"/>
    <p:sldId id="1129" r:id="rId40"/>
    <p:sldId id="1130" r:id="rId41"/>
    <p:sldId id="1131" r:id="rId42"/>
    <p:sldId id="1132" r:id="rId43"/>
    <p:sldId id="1133" r:id="rId44"/>
    <p:sldId id="1134" r:id="rId45"/>
    <p:sldId id="1135" r:id="rId46"/>
    <p:sldId id="1136" r:id="rId47"/>
    <p:sldId id="1137" r:id="rId48"/>
    <p:sldId id="1162" r:id="rId49"/>
    <p:sldId id="1139" r:id="rId50"/>
    <p:sldId id="1140" r:id="rId51"/>
    <p:sldId id="947" r:id="rId52"/>
    <p:sldId id="1144" r:id="rId53"/>
    <p:sldId id="1145" r:id="rId54"/>
    <p:sldId id="1146" r:id="rId55"/>
    <p:sldId id="1147" r:id="rId56"/>
    <p:sldId id="1166" r:id="rId57"/>
    <p:sldId id="1148" r:id="rId58"/>
    <p:sldId id="1149" r:id="rId59"/>
    <p:sldId id="1163" r:id="rId60"/>
    <p:sldId id="979" r:id="rId61"/>
    <p:sldId id="1150" r:id="rId62"/>
    <p:sldId id="1151" r:id="rId63"/>
    <p:sldId id="1218" r:id="rId64"/>
    <p:sldId id="1207" r:id="rId65"/>
    <p:sldId id="1208" r:id="rId66"/>
    <p:sldId id="1209" r:id="rId67"/>
    <p:sldId id="1210" r:id="rId68"/>
    <p:sldId id="1211" r:id="rId69"/>
    <p:sldId id="1212" r:id="rId70"/>
    <p:sldId id="1213" r:id="rId71"/>
    <p:sldId id="1214" r:id="rId72"/>
    <p:sldId id="1215" r:id="rId73"/>
    <p:sldId id="1216" r:id="rId74"/>
    <p:sldId id="1217" r:id="rId75"/>
    <p:sldId id="1152" r:id="rId76"/>
    <p:sldId id="1153" r:id="rId77"/>
    <p:sldId id="935" r:id="rId78"/>
  </p:sldIdLst>
  <p:sldSz cx="12192000" cy="6858000"/>
  <p:notesSz cx="6858000" cy="9144000"/>
  <p:custDataLst>
    <p:tags r:id="rId8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64"/>
            <p14:sldId id="1116"/>
            <p14:sldId id="1118"/>
            <p14:sldId id="1119"/>
            <p14:sldId id="1120"/>
            <p14:sldId id="1165"/>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947"/>
            <p14:sldId id="1144"/>
            <p14:sldId id="1145"/>
            <p14:sldId id="1146"/>
            <p14:sldId id="1147"/>
            <p14:sldId id="1166"/>
            <p14:sldId id="1148"/>
            <p14:sldId id="1149"/>
            <p14:sldId id="1163"/>
            <p14:sldId id="979"/>
            <p14:sldId id="1150"/>
            <p14:sldId id="1151"/>
            <p14:sldId id="1218"/>
            <p14:sldId id="1207"/>
            <p14:sldId id="1208"/>
            <p14:sldId id="1209"/>
            <p14:sldId id="1210"/>
            <p14:sldId id="1211"/>
            <p14:sldId id="1212"/>
            <p14:sldId id="1213"/>
            <p14:sldId id="1214"/>
            <p14:sldId id="1215"/>
            <p14:sldId id="1216"/>
            <p14:sldId id="1217"/>
            <p14:sldId id="1152"/>
            <p14:sldId id="1153"/>
            <p14:sldId id="935"/>
          </p14:sldIdLst>
        </p14:section>
      </p14:sectionLst>
    </p:ext>
    <p:ext uri="{EFAFB233-063F-42B5-8137-9DF3F51BA10A}">
      <p15:sldGuideLst xmlns:p15="http://schemas.microsoft.com/office/powerpoint/2012/main">
        <p15:guide id="1" orient="horz" pos="2107" userDrawn="1">
          <p15:clr>
            <a:srgbClr val="A4A3A4"/>
          </p15:clr>
        </p15:guide>
        <p15:guide id="2" pos="576" userDrawn="1">
          <p15:clr>
            <a:srgbClr val="A4A3A4"/>
          </p15:clr>
        </p15:guide>
        <p15:guide id="3" pos="7102" userDrawn="1">
          <p15:clr>
            <a:srgbClr val="A4A3A4"/>
          </p15:clr>
        </p15:guide>
        <p15:guide id="4"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107"/>
        <p:guide pos="576"/>
        <p:guide pos="7102"/>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86.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image" Target="../media/image4.emf"/><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slide" Target="slide3.xml"/><Relationship Id="rId5" Type="http://schemas.openxmlformats.org/officeDocument/2006/relationships/tags" Target="../tags/tag6.xml"/><Relationship Id="rId4" Type="http://schemas.openxmlformats.org/officeDocument/2006/relationships/slide" Target="slide4.xml"/><Relationship Id="rId33" Type="http://schemas.openxmlformats.org/officeDocument/2006/relationships/notesSlide" Target="../notesSlides/notesSlide2.xml"/><Relationship Id="rId32" Type="http://schemas.openxmlformats.org/officeDocument/2006/relationships/slideLayout" Target="../slideLayouts/slideLayout13.xml"/><Relationship Id="rId31" Type="http://schemas.openxmlformats.org/officeDocument/2006/relationships/tags" Target="../tags/tag22.xml"/><Relationship Id="rId30" Type="http://schemas.openxmlformats.org/officeDocument/2006/relationships/slide" Target="slide73.xml"/><Relationship Id="rId3" Type="http://schemas.openxmlformats.org/officeDocument/2006/relationships/tags" Target="../tags/tag5.xml"/><Relationship Id="rId29" Type="http://schemas.openxmlformats.org/officeDocument/2006/relationships/tags" Target="../tags/tag21.xml"/><Relationship Id="rId28" Type="http://schemas.openxmlformats.org/officeDocument/2006/relationships/tags" Target="../tags/tag20.xml"/><Relationship Id="rId27" Type="http://schemas.openxmlformats.org/officeDocument/2006/relationships/tags" Target="../tags/tag19.xml"/><Relationship Id="rId26" Type="http://schemas.openxmlformats.org/officeDocument/2006/relationships/slide" Target="slide61.xml"/><Relationship Id="rId25" Type="http://schemas.openxmlformats.org/officeDocument/2006/relationships/slide" Target="slide58.xml"/><Relationship Id="rId24" Type="http://schemas.openxmlformats.org/officeDocument/2006/relationships/slide" Target="slide55.xml"/><Relationship Id="rId23" Type="http://schemas.openxmlformats.org/officeDocument/2006/relationships/slide" Target="slide30.xml"/><Relationship Id="rId22" Type="http://schemas.openxmlformats.org/officeDocument/2006/relationships/slide" Target="slide49.xml"/><Relationship Id="rId21" Type="http://schemas.openxmlformats.org/officeDocument/2006/relationships/tags" Target="../tags/tag18.xml"/><Relationship Id="rId20" Type="http://schemas.openxmlformats.org/officeDocument/2006/relationships/slide" Target="slide22.xml"/><Relationship Id="rId2" Type="http://schemas.openxmlformats.org/officeDocument/2006/relationships/tags" Target="../tags/tag4.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slide" Target="slide10.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1.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23.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9.xml"/><Relationship Id="rId7" Type="http://schemas.openxmlformats.org/officeDocument/2006/relationships/slide" Target="slide46.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46.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5" Type="http://schemas.openxmlformats.org/officeDocument/2006/relationships/slideLayout" Target="../slideLayouts/slideLayout7.xml"/><Relationship Id="rId24" Type="http://schemas.openxmlformats.org/officeDocument/2006/relationships/tags" Target="../tags/tag52.xml"/><Relationship Id="rId23" Type="http://schemas.openxmlformats.org/officeDocument/2006/relationships/slide" Target="slide45.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47.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image" Target="../media/image6.png"/><Relationship Id="rId7" Type="http://schemas.openxmlformats.org/officeDocument/2006/relationships/tags" Target="../tags/tag57.xml"/><Relationship Id="rId6" Type="http://schemas.openxmlformats.org/officeDocument/2006/relationships/slide" Target="slide48.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48.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5" Type="http://schemas.openxmlformats.org/officeDocument/2006/relationships/slideLayout" Target="../slideLayouts/slideLayout7.xml"/><Relationship Id="rId24" Type="http://schemas.openxmlformats.org/officeDocument/2006/relationships/tags" Target="../tags/tag81.xml"/><Relationship Id="rId23" Type="http://schemas.openxmlformats.org/officeDocument/2006/relationships/slide" Target="slide47.xml"/><Relationship Id="rId22" Type="http://schemas.openxmlformats.org/officeDocument/2006/relationships/tags" Target="../tags/tag80.xml"/><Relationship Id="rId21" Type="http://schemas.openxmlformats.org/officeDocument/2006/relationships/tags" Target="../tags/tag79.xml"/><Relationship Id="rId20" Type="http://schemas.openxmlformats.org/officeDocument/2006/relationships/tags" Target="../tags/tag78.xml"/><Relationship Id="rId2" Type="http://schemas.openxmlformats.org/officeDocument/2006/relationships/tags" Target="../tags/tag60.xml"/><Relationship Id="rId19" Type="http://schemas.openxmlformats.org/officeDocument/2006/relationships/tags" Target="../tags/tag77.xml"/><Relationship Id="rId18" Type="http://schemas.openxmlformats.org/officeDocument/2006/relationships/tags" Target="../tags/tag76.xml"/><Relationship Id="rId17" Type="http://schemas.openxmlformats.org/officeDocument/2006/relationships/tags" Target="../tags/tag75.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59.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1.xml"/><Relationship Id="rId1" Type="http://schemas.openxmlformats.org/officeDocument/2006/relationships/slide" Target="slide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0.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3.xml"/><Relationship Id="rId1" Type="http://schemas.openxmlformats.org/officeDocument/2006/relationships/slide" Target="slide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4.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2.xml"/><Relationship Id="rId2" Type="http://schemas.openxmlformats.org/officeDocument/2006/relationships/slide" Target="slide60.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9.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2.xml"/><Relationship Id="rId3" Type="http://schemas.openxmlformats.org/officeDocument/2006/relationships/tags" Target="../tags/tag83.xml"/><Relationship Id="rId2" Type="http://schemas.openxmlformats.org/officeDocument/2006/relationships/slide" Target="slide2.xml"/><Relationship Id="rId1" Type="http://schemas.openxmlformats.org/officeDocument/2006/relationships/image" Target="../media/image5.png"/></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3" name="Title 3"/>
          <p:cNvSpPr txBox="1"/>
          <p:nvPr>
            <p:custDataLst>
              <p:tags r:id="rId5"/>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cxnSp>
        <p:nvCxnSpPr>
          <p:cNvPr id="4" name="直接连接符 3"/>
          <p:cNvCxnSpPr/>
          <p:nvPr>
            <p:custDataLst>
              <p:tags r:id="rId6"/>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259136" y="243343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165"/>
            <a:ext cx="11430000"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34579" y="1012953"/>
            <a:ext cx="11657421"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You must make an </a:t>
            </a:r>
            <a:r>
              <a:rPr lang="en-US" altLang="zh-CN" sz="2400" b="1" u="sng" dirty="0">
                <a:latin typeface="微软雅黑" panose="020B0503020204020204" pitchFamily="34" charset="-122"/>
                <a:ea typeface="微软雅黑" panose="020B0503020204020204" pitchFamily="34" charset="-122"/>
              </a:rPr>
              <a:t>apology</a:t>
            </a:r>
            <a:r>
              <a:rPr lang="en-US" altLang="zh-CN" sz="2400" b="1" dirty="0">
                <a:latin typeface="微软雅黑" panose="020B0503020204020204" pitchFamily="34" charset="-122"/>
                <a:ea typeface="微软雅黑" panose="020B0503020204020204" pitchFamily="34" charset="-122"/>
              </a:rPr>
              <a:t> to your friend.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道歉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借口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理解 </a:t>
            </a:r>
            <a:r>
              <a:rPr lang="en-US" altLang="zh-CN" sz="2400" b="1" dirty="0">
                <a:latin typeface="微软雅黑" panose="020B0503020204020204" pitchFamily="34" charset="-122"/>
                <a:ea typeface="微软雅黑" panose="020B0503020204020204" pitchFamily="34" charset="-122"/>
              </a:rPr>
              <a:t>	D.</a:t>
            </a:r>
            <a:r>
              <a:rPr lang="zh-CN" altLang="en-US" sz="2400" b="1" dirty="0">
                <a:latin typeface="微软雅黑" panose="020B0503020204020204" pitchFamily="34" charset="-122"/>
                <a:ea typeface="微软雅黑" panose="020B0503020204020204" pitchFamily="34" charset="-122"/>
              </a:rPr>
              <a:t>介绍</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539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本题考查名词。apology意为“道歉，认错”，根据句意“你必须向你的朋友道歉”，A项符合句意。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Reducing unnecessary use is a way to </a:t>
            </a:r>
            <a:r>
              <a:rPr lang="en-US" altLang="zh-CN" sz="2400" b="1" u="sng" dirty="0">
                <a:latin typeface="微软雅黑" panose="020B0503020204020204" pitchFamily="34" charset="-122"/>
                <a:ea typeface="微软雅黑" panose="020B0503020204020204" pitchFamily="34" charset="-122"/>
              </a:rPr>
              <a:t>protect</a:t>
            </a:r>
            <a:r>
              <a:rPr lang="en-US" altLang="zh-CN" sz="2400" b="1" dirty="0">
                <a:latin typeface="微软雅黑" panose="020B0503020204020204" pitchFamily="34" charset="-122"/>
                <a:ea typeface="微软雅黑" panose="020B0503020204020204" pitchFamily="34" charset="-122"/>
              </a:rPr>
              <a:t> the environment.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污染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减少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占有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保护</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13476" y="101295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本题考查动词。protect意为“保护”，根据句意“减少不必要的使用是保护环境的一种方式”，D项符合句意。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Do not wear </a:t>
            </a:r>
            <a:r>
              <a:rPr lang="en-US" altLang="zh-CN" sz="2400" b="1" u="sng" dirty="0">
                <a:latin typeface="微软雅黑" panose="020B0503020204020204" pitchFamily="34" charset="-122"/>
                <a:ea typeface="微软雅黑" panose="020B0503020204020204" pitchFamily="34" charset="-122"/>
              </a:rPr>
              <a:t>tight</a:t>
            </a:r>
            <a:r>
              <a:rPr lang="en-US" altLang="zh-CN" sz="2400" b="1" dirty="0">
                <a:latin typeface="微软雅黑" panose="020B0503020204020204" pitchFamily="34" charset="-122"/>
                <a:ea typeface="微软雅黑" panose="020B0503020204020204" pitchFamily="34" charset="-122"/>
              </a:rPr>
              <a:t> jeans since they are not good for 	  	  	   exercising.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紧身的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宽松的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鲜艳的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沉闷的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本题考查形容词。tight意为“紧身的”，根据句意“不要穿紧身的牛仔</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裤，因为穿上它们锻炼不方便”，A项符合句意。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He is </a:t>
            </a:r>
            <a:r>
              <a:rPr lang="en-US" altLang="zh-CN" sz="2400" b="1" u="sng" dirty="0">
                <a:latin typeface="微软雅黑" panose="020B0503020204020204" pitchFamily="34" charset="-122"/>
                <a:ea typeface="微软雅黑" panose="020B0503020204020204" pitchFamily="34" charset="-122"/>
              </a:rPr>
              <a:t>eager</a:t>
            </a:r>
            <a:r>
              <a:rPr lang="en-US" altLang="zh-CN" sz="2400" b="1" dirty="0">
                <a:latin typeface="微软雅黑" panose="020B0503020204020204" pitchFamily="34" charset="-122"/>
                <a:ea typeface="微软雅黑" panose="020B0503020204020204" pitchFamily="34" charset="-122"/>
              </a:rPr>
              <a:t> to win this game.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兴奋的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迫切的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认真的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自豪的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43173" y="1012953"/>
            <a:ext cx="55257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本题考查形容词。eager意为“渴望的；迫切的”，根据句意“他迫切想要赢得这场比赛”，B项符合句意。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72611" y="988214"/>
            <a:ext cx="1144541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This guidebook </a:t>
            </a:r>
            <a:r>
              <a:rPr lang="en-US" altLang="zh-CN" sz="2400" b="1" u="sng" dirty="0">
                <a:latin typeface="微软雅黑" panose="020B0503020204020204" pitchFamily="34" charset="-122"/>
                <a:ea typeface="微软雅黑" panose="020B0503020204020204" pitchFamily="34" charset="-122"/>
              </a:rPr>
              <a:t>warns</a:t>
            </a:r>
            <a:r>
              <a:rPr lang="en-US" altLang="zh-CN" sz="2400" b="1" dirty="0">
                <a:latin typeface="微软雅黑" panose="020B0503020204020204" pitchFamily="34" charset="-122"/>
                <a:ea typeface="微软雅黑" panose="020B0503020204020204" pitchFamily="34" charset="-122"/>
              </a:rPr>
              <a:t> us not to walk alone at night.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劝说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告诫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建议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反对</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本题考查动词。warn意为“告诫；警告；提醒”，根据句意“这本指南</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告诫我们不要夜间单独出行”，B项符合句意</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They need to </a:t>
            </a:r>
            <a:r>
              <a:rPr lang="en-US" altLang="zh-CN" sz="2400" b="1" u="sng" dirty="0">
                <a:latin typeface="微软雅黑" panose="020B0503020204020204" pitchFamily="34" charset="-122"/>
                <a:ea typeface="微软雅黑" panose="020B0503020204020204" pitchFamily="34" charset="-122"/>
              </a:rPr>
              <a:t>make up for</a:t>
            </a:r>
            <a:r>
              <a:rPr lang="en-US" altLang="zh-CN" sz="2400" b="1" dirty="0">
                <a:latin typeface="微软雅黑" panose="020B0503020204020204" pitchFamily="34" charset="-122"/>
                <a:ea typeface="微软雅黑" panose="020B0503020204020204" pitchFamily="34" charset="-122"/>
              </a:rPr>
              <a:t> our loss.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补充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编造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弥补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追上</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38200" y="85906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本题考查短语动词。make up for意为“弥补；补偿”，根据句意“他们需要补偿我们的损失”，C项符合句意。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The phone rang, and he answered </a:t>
            </a:r>
            <a:r>
              <a:rPr lang="en-US" altLang="zh-CN" sz="2400" b="1" u="sng" dirty="0">
                <a:latin typeface="微软雅黑" panose="020B0503020204020204" pitchFamily="34" charset="-122"/>
                <a:ea typeface="微软雅黑" panose="020B0503020204020204" pitchFamily="34" charset="-122"/>
              </a:rPr>
              <a:t>immediately</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耐心地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立刻地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急切地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缓慢地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47037" y="103438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本题考查副词。immediately意为“立刻地”，根据句意“电话一响，他就立刻接了”，B项符合句意。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The girl </a:t>
            </a:r>
            <a:r>
              <a:rPr lang="en-US" altLang="zh-CN" sz="2400" b="1" u="sng" dirty="0">
                <a:latin typeface="微软雅黑" panose="020B0503020204020204" pitchFamily="34" charset="-122"/>
                <a:ea typeface="微软雅黑" panose="020B0503020204020204" pitchFamily="34" charset="-122"/>
              </a:rPr>
              <a:t>put on</a:t>
            </a:r>
            <a:r>
              <a:rPr lang="en-US" altLang="zh-CN" sz="2400" b="1" dirty="0">
                <a:latin typeface="微软雅黑" panose="020B0503020204020204" pitchFamily="34" charset="-122"/>
                <a:ea typeface="微软雅黑" panose="020B0503020204020204" pitchFamily="34" charset="-122"/>
              </a:rPr>
              <a:t> some old clothes to go hiking.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穿上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扔掉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更换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修补</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02076" y="996593"/>
            <a:ext cx="421241" cy="53958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本题考查短语动词。put on意为“穿上；戴上”，根据句意“这个女孩</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穿了身旧衣服去远足”，A项符合句意。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2"/>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3"/>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4" action="ppaction://hlinksldjump"/>
            </p:cNvPr>
            <p:cNvSpPr txBox="1"/>
            <p:nvPr>
              <p:custDataLst>
                <p:tags r:id="rId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6" action="ppaction://hlinksldjump"/>
            </p:cNvPr>
            <p:cNvSpPr txBox="1"/>
            <p:nvPr>
              <p:custDataLst>
                <p:tags r:id="rId7"/>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8"/>
              </p:custDataLst>
            </p:nvPr>
          </p:nvPicPr>
          <p:blipFill>
            <a:blip r:embed="rId9">
              <a:grayscl/>
            </a:blip>
            <a:stretch>
              <a:fillRect/>
            </a:stretch>
          </p:blipFill>
          <p:spPr>
            <a:xfrm>
              <a:off x="-942302" y="-901699"/>
              <a:ext cx="6304204" cy="6680198"/>
            </a:xfrm>
            <a:prstGeom prst="rect">
              <a:avLst/>
            </a:prstGeom>
          </p:spPr>
        </p:pic>
        <p:sp>
          <p:nvSpPr>
            <p:cNvPr id="13" name="TextBox 14"/>
            <p:cNvSpPr txBox="1"/>
            <p:nvPr>
              <p:custDataLst>
                <p:tags r:id="rId10"/>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TextBox 14"/>
            <p:cNvSpPr txBox="1"/>
            <p:nvPr>
              <p:custDataLst>
                <p:tags r:id="rId11"/>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15" action="ppaction://hlinksldjump"/>
            </p:cNvPr>
            <p:cNvSpPr txBox="1"/>
            <p:nvPr>
              <p:custDataLst>
                <p:tags r:id="rId16"/>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17"/>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18"/>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19"/>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0" action="ppaction://hlinksldjump"/>
            </p:cNvPr>
            <p:cNvSpPr txBox="1"/>
            <p:nvPr>
              <p:custDataLst>
                <p:tags r:id="rId21"/>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7001991" y="2504488"/>
            <a:ext cx="2597069" cy="1213085"/>
            <a:chOff x="1128687" y="3045991"/>
            <a:chExt cx="1985645" cy="1599351"/>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134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2" action="ppaction://hlinksldjump"/>
            </p:cNvPr>
            <p:cNvSpPr txBox="1"/>
            <p:nvPr/>
          </p:nvSpPr>
          <p:spPr>
            <a:xfrm flipH="1">
              <a:off x="1128687" y="4035985"/>
              <a:ext cx="1985645" cy="5676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1" name="组合 70"/>
          <p:cNvGrpSpPr/>
          <p:nvPr/>
        </p:nvGrpSpPr>
        <p:grpSpPr>
          <a:xfrm>
            <a:off x="4418932" y="2487930"/>
            <a:ext cx="2397736" cy="1215108"/>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3" action="ppaction://hlinksldjump"/>
            </p:cNvPr>
            <p:cNvSpPr txBox="1"/>
            <p:nvPr/>
          </p:nvSpPr>
          <p:spPr>
            <a:xfrm flipH="1">
              <a:off x="690029" y="4035985"/>
              <a:ext cx="2862963" cy="466759"/>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6" name="组合 75"/>
          <p:cNvGrpSpPr/>
          <p:nvPr/>
        </p:nvGrpSpPr>
        <p:grpSpPr>
          <a:xfrm>
            <a:off x="9886317" y="2488185"/>
            <a:ext cx="1991426" cy="1356557"/>
            <a:chOff x="1128688" y="3221717"/>
            <a:chExt cx="1985645" cy="1352619"/>
          </a:xfrm>
        </p:grpSpPr>
        <p:sp>
          <p:nvSpPr>
            <p:cNvPr id="77" name="TextBox 8">
              <a:hlinkClick r:id="rId24" action="ppaction://hlinksldjump"/>
            </p:cNvPr>
            <p:cNvSpPr txBox="1"/>
            <p:nvPr/>
          </p:nvSpPr>
          <p:spPr>
            <a:xfrm flipH="1">
              <a:off x="1128688" y="3969945"/>
              <a:ext cx="1985645" cy="42928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33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596613" y="4308044"/>
            <a:ext cx="1992700" cy="1444622"/>
            <a:chOff x="963732" y="3066142"/>
            <a:chExt cx="2150600" cy="1520432"/>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2576"/>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25" action="ppaction://hlinksldjump"/>
            </p:cNvPr>
            <p:cNvSpPr txBox="1"/>
            <p:nvPr/>
          </p:nvSpPr>
          <p:spPr>
            <a:xfrm flipH="1">
              <a:off x="963732" y="3914032"/>
              <a:ext cx="2150600" cy="45312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6" name="组合 85"/>
          <p:cNvGrpSpPr/>
          <p:nvPr/>
        </p:nvGrpSpPr>
        <p:grpSpPr>
          <a:xfrm>
            <a:off x="6809734" y="4291469"/>
            <a:ext cx="2957526" cy="1476854"/>
            <a:chOff x="-181865" y="2878432"/>
            <a:chExt cx="3507670" cy="1735202"/>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59636"/>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26" action="ppaction://hlinksldjump"/>
            </p:cNvPr>
            <p:cNvSpPr txBox="1"/>
            <p:nvPr/>
          </p:nvSpPr>
          <p:spPr>
            <a:xfrm flipH="1">
              <a:off x="-181865" y="3845924"/>
              <a:ext cx="3507670" cy="505843"/>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91" name="组合 90"/>
          <p:cNvGrpSpPr/>
          <p:nvPr/>
        </p:nvGrpSpPr>
        <p:grpSpPr>
          <a:xfrm>
            <a:off x="10102171" y="4308044"/>
            <a:ext cx="1983784" cy="1442807"/>
            <a:chOff x="305007" y="2920280"/>
            <a:chExt cx="2649029" cy="1693021"/>
          </a:xfrm>
        </p:grpSpPr>
        <p:sp>
          <p:nvSpPr>
            <p:cNvPr id="92" name="Oval 2"/>
            <p:cNvSpPr/>
            <p:nvPr>
              <p:custDataLst>
                <p:tags r:id="rId27"/>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8"/>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29"/>
              </p:custDataLst>
            </p:nvPr>
          </p:nvSpPr>
          <p:spPr>
            <a:xfrm flipH="1">
              <a:off x="1288976" y="4353998"/>
              <a:ext cx="1665060" cy="259303"/>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0" action="ppaction://hlinksldjump"/>
            </p:cNvPr>
            <p:cNvSpPr txBox="1"/>
            <p:nvPr>
              <p:custDataLst>
                <p:tags r:id="rId31"/>
              </p:custDataLst>
            </p:nvPr>
          </p:nvSpPr>
          <p:spPr>
            <a:xfrm flipH="1">
              <a:off x="305007" y="3845924"/>
              <a:ext cx="2353553" cy="505193"/>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If I don’t answer you, just leave me a </a:t>
            </a:r>
            <a:r>
              <a:rPr lang="en-US" altLang="zh-CN" sz="2400" b="1" u="sng" dirty="0">
                <a:latin typeface="微软雅黑" panose="020B0503020204020204" pitchFamily="34" charset="-122"/>
                <a:ea typeface="微软雅黑" panose="020B0503020204020204" pitchFamily="34" charset="-122"/>
              </a:rPr>
              <a:t>message</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信件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文件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纸条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信息</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本题考查名词。message意为“信息；口信”，根据句意“如果没有打</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通我的电话，就给我留条信息”，D项符合句意。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It took her several years to </a:t>
            </a:r>
            <a:r>
              <a:rPr lang="en-US" altLang="zh-CN" sz="2400" b="1" u="sng" dirty="0">
                <a:latin typeface="微软雅黑" panose="020B0503020204020204" pitchFamily="34" charset="-122"/>
                <a:ea typeface="微软雅黑" panose="020B0503020204020204" pitchFamily="34" charset="-122"/>
              </a:rPr>
              <a:t>recover</a:t>
            </a:r>
            <a:r>
              <a:rPr lang="en-US" altLang="zh-CN" sz="2400" b="1" dirty="0">
                <a:latin typeface="微软雅黑" panose="020B0503020204020204" pitchFamily="34" charset="-122"/>
                <a:ea typeface="微软雅黑" panose="020B0503020204020204" pitchFamily="34" charset="-122"/>
              </a:rPr>
              <a:t> from a heart attack.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治疗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休息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康复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克服</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75337"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本题考查动词。recover意为“恢复；康复”，根据句意“她花了数年时间从心脏疾病中恢复过来”，C项符合句意。</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453084"/>
            <a:ext cx="11342670" cy="954107"/>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458912" y="1370567"/>
            <a:ext cx="11571507" cy="2748280"/>
          </a:xfrm>
          <a:prstGeom prst="rect">
            <a:avLst/>
          </a:prstGeom>
          <a:noFill/>
        </p:spPr>
        <p:txBody>
          <a:bodyPr wrap="square" rtlCol="0">
            <a:spAutoFit/>
          </a:bodyPr>
          <a:lstStyle/>
          <a:p>
            <a:pPr algn="just">
              <a:lnSpc>
                <a:spcPct val="90000"/>
              </a:lnSpc>
            </a:pPr>
            <a:r>
              <a:rPr lang="en-US" altLang="zh-CN" sz="2400" dirty="0">
                <a:latin typeface="Times New Roman" panose="02020603050405020304" pitchFamily="18" charset="0"/>
                <a:cs typeface="Times New Roman" panose="02020603050405020304" pitchFamily="18" charset="0"/>
              </a:rPr>
              <a:t>      People always judge others by their appearance. Mr. Johnson is a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man, living in a small town. There is nobody living with him and he has a big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on his face which makes him look like a little scary. No one talks to him and no one helps him.</a:t>
            </a:r>
            <a:endParaRPr lang="en-US" altLang="zh-CN" sz="2400" dirty="0">
              <a:latin typeface="Times New Roman" panose="02020603050405020304" pitchFamily="18" charset="0"/>
              <a:cs typeface="Times New Roman" panose="02020603050405020304" pitchFamily="18" charset="0"/>
            </a:endParaRPr>
          </a:p>
          <a:p>
            <a:pPr algn="just">
              <a:lnSpc>
                <a:spcPct val="90000"/>
              </a:lnSpc>
            </a:pPr>
            <a:r>
              <a:rPr lang="en-US" altLang="zh-CN" sz="2400" dirty="0">
                <a:latin typeface="Times New Roman" panose="02020603050405020304" pitchFamily="18" charset="0"/>
                <a:cs typeface="Times New Roman" panose="02020603050405020304" pitchFamily="18" charset="0"/>
              </a:rPr>
              <a:t>      One day, a new family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into his building. They were a nice couple, Mr. and Mrs. White, and their children, Jenny and Jack. The other people who lived in the building welcomed the new family and told them not to talk to Mr. Johnson. Jenny and Jack thought this was very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advice. When they saw Mr. Johnson in the building, they always said hello with a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gn="just">
              <a:lnSpc>
                <a:spcPct val="90000"/>
              </a:lnSpc>
            </a:pP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792480" y="4104640"/>
            <a:ext cx="10834370"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16. A. 65 years 	B. 65-year-old 	C. 65 year old 		D. 65-years-old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17. A. scar 		B. smile 		C. hurt 		D. moustache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18. A. walked		B. bought 		C. moved 		D. invited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19. A. good 		B. clever 		C. useful 		D. silly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20. A. smile 		B. word 		C. laugh 		D. gift</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359310" y="5228271"/>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46281" y="4858264"/>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62425" y="4501890"/>
            <a:ext cx="42980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51408" y="4118876"/>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59162" y="1475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372339" y="558114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05" y="142240"/>
            <a:ext cx="10391775" cy="6214110"/>
          </a:xfrm>
        </p:spPr>
        <p:txBody>
          <a:bodyPr>
            <a:normAutofit fontScale="90000"/>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【解析】“65 岁的男人”可以表达为 a 65-year-old man。故选 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17. 【解析】本题考查名词词义、逻辑推理和和联系上下文。从上下文我们可以得知，这位老人脸上有一道疤，A 项 scar（伤疤）、B 项 smile（笑容）、C 项</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hurt（受伤）和 D 项 moustache（胡子）。故选 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18. 【解析】本题考查动词词义、逻辑推理和和联系上下文。一户人家搬进房子。A项 walk（走）、B 项 buy（买）、C 项 move（搬进）和 D 项 invite（邀请）。</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故选 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【解析】本题考查形容词词义、逻辑推理和和联系上下文。Jenny 和 Jack 认为邻居们的建议是非常傻的建议。A 项 good（好的）、B 项 clever（聪明的）、</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C 项 useful（有用的）和 D 项 silly（傻的）。故选 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【解析】本题考查名词词义、逻辑推理和和联系上下文。Jenny 和 Jack 总是微笑着打招呼。with a smile 是固定搭配。故选 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807108" y="4399230"/>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06176" y="318136"/>
            <a:ext cx="10688547" cy="2676525"/>
          </a:xfrm>
          <a:prstGeom prst="rect">
            <a:avLst/>
          </a:prstGeom>
          <a:noFill/>
        </p:spPr>
        <p:txBody>
          <a:bodyPr wrap="square" rtlCol="0">
            <a:spAutoFit/>
          </a:bodyPr>
          <a:lstStyle/>
          <a:p>
            <a:pPr algn="just"/>
            <a:r>
              <a:rPr sz="2400" dirty="0">
                <a:latin typeface="Times New Roman" panose="02020603050405020304" pitchFamily="18" charset="0"/>
                <a:cs typeface="Times New Roman" panose="02020603050405020304" pitchFamily="18" charset="0"/>
              </a:rPr>
              <a:t>Mr. Johnson was very happy to see them and invited them to drink tea with him. He was once a very famous chef and he can make the most </a:t>
            </a:r>
            <a:r>
              <a:rPr sz="2400" u="sng" dirty="0">
                <a:latin typeface="Times New Roman" panose="02020603050405020304" pitchFamily="18" charset="0"/>
                <a:cs typeface="Times New Roman" panose="02020603050405020304" pitchFamily="18" charset="0"/>
              </a:rPr>
              <a:t>21</a:t>
            </a:r>
            <a:r>
              <a:rPr sz="2400" dirty="0">
                <a:latin typeface="Times New Roman" panose="02020603050405020304" pitchFamily="18" charset="0"/>
                <a:cs typeface="Times New Roman" panose="02020603050405020304" pitchFamily="18" charset="0"/>
              </a:rPr>
              <a:t> desserts in the whole world</a:t>
            </a:r>
            <a:r>
              <a:rPr lang="en-US" sz="2400" dirty="0">
                <a:latin typeface="Times New Roman" panose="02020603050405020304" pitchFamily="18" charset="0"/>
                <a:cs typeface="Times New Roman" panose="02020603050405020304" pitchFamily="18" charset="0"/>
              </a:rPr>
              <a:t> </a:t>
            </a:r>
            <a:r>
              <a:rPr sz="2400" u="sng" dirty="0">
                <a:latin typeface="Times New Roman" panose="02020603050405020304" pitchFamily="18" charset="0"/>
                <a:cs typeface="Times New Roman" panose="02020603050405020304" pitchFamily="18" charset="0"/>
              </a:rPr>
              <a:t>22</a:t>
            </a:r>
            <a:r>
              <a:rPr sz="2400" dirty="0">
                <a:latin typeface="Times New Roman" panose="02020603050405020304" pitchFamily="18" charset="0"/>
                <a:cs typeface="Times New Roman" panose="02020603050405020304" pitchFamily="18" charset="0"/>
              </a:rPr>
              <a:t> Jenny’s opinion.</a:t>
            </a:r>
            <a:endParaRPr sz="2400" dirty="0">
              <a:latin typeface="Times New Roman" panose="02020603050405020304" pitchFamily="18" charset="0"/>
              <a:cs typeface="Times New Roman" panose="02020603050405020304" pitchFamily="18" charset="0"/>
            </a:endParaRPr>
          </a:p>
          <a:p>
            <a:pPr algn="just"/>
            <a:r>
              <a:rPr lang="en-US" sz="2400" dirty="0">
                <a:latin typeface="Times New Roman" panose="02020603050405020304" pitchFamily="18" charset="0"/>
                <a:cs typeface="Times New Roman" panose="02020603050405020304" pitchFamily="18" charset="0"/>
              </a:rPr>
              <a:t>      One evening, neighbors in the building heard </a:t>
            </a:r>
            <a:r>
              <a:rPr lang="en-US" sz="2400" u="sng" dirty="0">
                <a:latin typeface="Times New Roman" panose="02020603050405020304" pitchFamily="18" charset="0"/>
                <a:cs typeface="Times New Roman" panose="02020603050405020304" pitchFamily="18" charset="0"/>
              </a:rPr>
              <a:t>23</a:t>
            </a:r>
            <a:r>
              <a:rPr lang="en-US" sz="2400" dirty="0">
                <a:latin typeface="Times New Roman" panose="02020603050405020304" pitchFamily="18" charset="0"/>
                <a:cs typeface="Times New Roman" panose="02020603050405020304" pitchFamily="18" charset="0"/>
              </a:rPr>
              <a:t> and the sounds of cups and plates in Mr. Johnson’s home. It sounded </a:t>
            </a:r>
            <a:r>
              <a:rPr lang="en-US" sz="2400" u="sng" dirty="0">
                <a:latin typeface="Times New Roman" panose="02020603050405020304" pitchFamily="18" charset="0"/>
                <a:cs typeface="Times New Roman" panose="02020603050405020304" pitchFamily="18" charset="0"/>
              </a:rPr>
              <a:t>24</a:t>
            </a:r>
            <a:r>
              <a:rPr lang="en-US" sz="2400" dirty="0">
                <a:latin typeface="Times New Roman" panose="02020603050405020304" pitchFamily="18" charset="0"/>
                <a:cs typeface="Times New Roman" panose="02020603050405020304" pitchFamily="18" charset="0"/>
              </a:rPr>
              <a:t> a great dinner. The next day, Mrs. white talked to her neighbors, “You </a:t>
            </a:r>
            <a:r>
              <a:rPr lang="en-US" sz="2400" u="sng" dirty="0">
                <a:latin typeface="Times New Roman" panose="02020603050405020304" pitchFamily="18" charset="0"/>
                <a:cs typeface="Times New Roman" panose="02020603050405020304" pitchFamily="18" charset="0"/>
              </a:rPr>
              <a:t>25</a:t>
            </a:r>
            <a:r>
              <a:rPr lang="en-US" sz="2400" dirty="0">
                <a:latin typeface="Times New Roman" panose="02020603050405020304" pitchFamily="18" charset="0"/>
                <a:cs typeface="Times New Roman" panose="02020603050405020304" pitchFamily="18" charset="0"/>
              </a:rPr>
              <a:t> must get to know Mr. Johnson. He is so funny and he is a fantastic chef.</a:t>
            </a:r>
            <a:endParaRPr 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14705" y="3241040"/>
            <a:ext cx="10069830"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21. A. interesting 	B. beautiful	 C. delicious 		D. expensive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22. A. to 		B. at 		 C. on 			D. in </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23. A. laughter 	B. cry 		 C. songs		D. noise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24. A. like 		B. as 		 C. if 			D. to be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25. A. totally 		B. especially 	 C. specially 		D. really</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394703" y="4340193"/>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94701" y="3279037"/>
            <a:ext cx="49530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2" name="文本框 1"/>
          <p:cNvSpPr txBox="1"/>
          <p:nvPr>
            <p:custDataLst>
              <p:tags r:id="rId4"/>
            </p:custDataLst>
          </p:nvPr>
        </p:nvSpPr>
        <p:spPr>
          <a:xfrm>
            <a:off x="394703" y="4710398"/>
            <a:ext cx="770561" cy="460375"/>
          </a:xfrm>
          <a:prstGeom prst="rect">
            <a:avLst/>
          </a:prstGeom>
          <a:noFill/>
        </p:spPr>
        <p:txBody>
          <a:bodyPr wrap="square" rtlCol="0">
            <a:spAutoFit/>
          </a:bodyPr>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9390" y="136525"/>
            <a:ext cx="11279505" cy="6417945"/>
          </a:xfrm>
        </p:spPr>
        <p:txBody>
          <a:bodyPr>
            <a:normAutofit fontScale="80000"/>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lgn="just">
              <a:buNone/>
            </a:pPr>
            <a:r>
              <a:rPr sz="2750" b="1" dirty="0">
                <a:solidFill>
                  <a:schemeClr val="tx1"/>
                </a:solidFill>
                <a:uFillTx/>
                <a:latin typeface="微软雅黑" panose="020B0503020204020204" pitchFamily="34" charset="-122"/>
                <a:ea typeface="微软雅黑" panose="020B0503020204020204" pitchFamily="34" charset="-122"/>
              </a:rPr>
              <a:t>21. 【解析】本题考查形容词词义、逻辑推理和和联系上下文。Mr. Johnson 能做世界上最好吃的甜品。A 项 interesting（有趣的）、B 项 beautiful（美丽的）、C 项 delicious（美味的）和 D 项 expensive（昂贵的）。故选 C。</a:t>
            </a:r>
            <a:endParaRPr sz="2750" b="1" dirty="0">
              <a:solidFill>
                <a:schemeClr val="tx1"/>
              </a:solidFill>
              <a:uFillTx/>
              <a:latin typeface="微软雅黑" panose="020B0503020204020204" pitchFamily="34" charset="-122"/>
              <a:ea typeface="微软雅黑" panose="020B0503020204020204" pitchFamily="34" charset="-122"/>
            </a:endParaRPr>
          </a:p>
          <a:p>
            <a:pPr marL="0" indent="0" algn="just">
              <a:buNone/>
            </a:pPr>
            <a:r>
              <a:rPr sz="2750" b="1" dirty="0">
                <a:solidFill>
                  <a:schemeClr val="tx1"/>
                </a:solidFill>
                <a:uFillTx/>
                <a:latin typeface="微软雅黑" panose="020B0503020204020204" pitchFamily="34" charset="-122"/>
                <a:ea typeface="微软雅黑" panose="020B0503020204020204" pitchFamily="34" charset="-122"/>
              </a:rPr>
              <a:t>22. 【解析】本题考查固定搭配。“在Jenny看来”可以表达为in Jenny’s opinion。故选D。</a:t>
            </a:r>
            <a:endParaRPr sz="2750" b="1" dirty="0">
              <a:solidFill>
                <a:schemeClr val="tx1"/>
              </a:solidFill>
              <a:uFillTx/>
              <a:latin typeface="微软雅黑" panose="020B0503020204020204" pitchFamily="34" charset="-122"/>
              <a:ea typeface="微软雅黑" panose="020B0503020204020204" pitchFamily="34" charset="-122"/>
            </a:endParaRPr>
          </a:p>
          <a:p>
            <a:pPr marL="0" indent="0" algn="just">
              <a:buNone/>
            </a:pPr>
            <a:r>
              <a:rPr sz="2750" b="1" dirty="0">
                <a:solidFill>
                  <a:schemeClr val="tx1"/>
                </a:solidFill>
                <a:uFillTx/>
                <a:latin typeface="微软雅黑" panose="020B0503020204020204" pitchFamily="34" charset="-122"/>
                <a:ea typeface="微软雅黑" panose="020B0503020204020204" pitchFamily="34" charset="-122"/>
              </a:rPr>
              <a:t>23. 【解析】本题考查名词词义、逻辑推理和和联系上下文。White 一家去做客，玩得很开心，邻居们听到笑声和杯子、碟子的声音。A 项 laughter（笑声）、B 项 cry（哭声）、C 项 song（歌曲）和 D 项 noise（吵闹声）。故选 A。</a:t>
            </a:r>
            <a:endParaRPr sz="2750" b="1" dirty="0">
              <a:solidFill>
                <a:schemeClr val="tx1"/>
              </a:solidFill>
              <a:uFillTx/>
              <a:latin typeface="微软雅黑" panose="020B0503020204020204" pitchFamily="34" charset="-122"/>
              <a:ea typeface="微软雅黑" panose="020B0503020204020204" pitchFamily="34" charset="-122"/>
            </a:endParaRPr>
          </a:p>
          <a:p>
            <a:pPr marL="0" indent="0" algn="just">
              <a:buNone/>
            </a:pPr>
            <a:r>
              <a:rPr sz="2750" b="1" dirty="0">
                <a:solidFill>
                  <a:schemeClr val="tx1"/>
                </a:solidFill>
                <a:uFillTx/>
                <a:latin typeface="微软雅黑" panose="020B0503020204020204" pitchFamily="34" charset="-122"/>
                <a:ea typeface="微软雅黑" panose="020B0503020204020204" pitchFamily="34" charset="-122"/>
              </a:rPr>
              <a:t>24. 【解析】本题考查固定词组、逻辑推理和和联系上下文。句意为“听起来像是一顿大餐”。sound like … 意为“听起来像……”。故选 A。</a:t>
            </a:r>
            <a:endParaRPr sz="2750" b="1" dirty="0">
              <a:solidFill>
                <a:schemeClr val="tx1"/>
              </a:solidFill>
              <a:uFillTx/>
              <a:latin typeface="微软雅黑" panose="020B0503020204020204" pitchFamily="34" charset="-122"/>
              <a:ea typeface="微软雅黑" panose="020B0503020204020204" pitchFamily="34" charset="-122"/>
            </a:endParaRPr>
          </a:p>
          <a:p>
            <a:pPr marL="0" indent="0" algn="just">
              <a:buNone/>
            </a:pPr>
            <a:r>
              <a:rPr sz="2750" b="1" dirty="0">
                <a:solidFill>
                  <a:schemeClr val="tx1"/>
                </a:solidFill>
                <a:uFillTx/>
                <a:latin typeface="微软雅黑" panose="020B0503020204020204" pitchFamily="34" charset="-122"/>
                <a:ea typeface="微软雅黑" panose="020B0503020204020204" pitchFamily="34" charset="-122"/>
              </a:rPr>
              <a:t>25. 【解析】本题考查副词词义、逻辑推理和和联系上下文。White 夫妇认为邻居们真的应该去了解 Mr. Johnson。A 项 totally（总体上）、B 项 especially（特别是）、C 项 specially（特别地）和 D 项 really（真正地）。故选 D。</a:t>
            </a:r>
            <a:endParaRPr sz="2750" b="1" dirty="0">
              <a:solidFill>
                <a:schemeClr val="tx1"/>
              </a:solidFill>
              <a:uFillTx/>
              <a:latin typeface="微软雅黑" panose="020B0503020204020204" pitchFamily="34" charset="-122"/>
              <a:ea typeface="微软雅黑" panose="020B0503020204020204" pitchFamily="34" charset="-122"/>
            </a:endParaRPr>
          </a:p>
        </p:txBody>
      </p:sp>
      <p:grpSp>
        <p:nvGrpSpPr>
          <p:cNvPr id="69" name="Group 4"/>
          <p:cNvGrpSpPr/>
          <p:nvPr/>
        </p:nvGrpSpPr>
        <p:grpSpPr>
          <a:xfrm>
            <a:off x="11275060" y="4339522"/>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0" y="441988"/>
            <a:ext cx="10636569"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He told us the amazing story of his scar. He had an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when he was helping his parents on their farm.” The neighbors all felt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They all started to follow the examples the Whites gave them. Everyone in the building is happier because of the good example the White family set for them. Mr. Johnson does not feel</a:t>
            </a:r>
            <a:r>
              <a:rPr lang="en-US" altLang="zh-CN" sz="2400" u="sng" dirty="0">
                <a:latin typeface="Times New Roman" panose="02020603050405020304" pitchFamily="18" charset="0"/>
                <a:cs typeface="Times New Roman" panose="02020603050405020304" pitchFamily="18" charset="0"/>
              </a:rPr>
              <a:t> 28</a:t>
            </a:r>
            <a:r>
              <a:rPr lang="en-US" altLang="zh-CN" sz="2400" dirty="0">
                <a:latin typeface="Times New Roman" panose="02020603050405020304" pitchFamily="18" charset="0"/>
                <a:cs typeface="Times New Roman" panose="02020603050405020304" pitchFamily="18" charset="0"/>
              </a:rPr>
              <a:t> any more because he’s now part of the community. He has a better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with his neighbors now. Remember the saying: “Never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a book by its cover.”</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094740" y="3629660"/>
            <a:ext cx="9501505"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26. A. incident 	B. accident 	C. story 		D. memory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27. A. happy 		B. sad 		C. excited 		D. ashamed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28. A. lonely	 	B. alone 	C. happy 		D. pleased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29. A. understanding 	B. memory 	C. relationship 	D. affection</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30. A. buy 		B. love 	C. hate			D. judge</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721787" y="4323747"/>
            <a:ext cx="7551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708906" y="5132399"/>
            <a:ext cx="7551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1"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01930" y="136525"/>
            <a:ext cx="10629900" cy="6417945"/>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【解析】本题考查名词词义、逻辑推理和和联系上下文。Mr. Johnson 在帮助父母劳作时，发生了小事故，才有了伤疤。A 项 incident（严重事件）、B 项accident（意外事故）、C 项 story（故事）和 D 项 memory（记忆）。故选 B。</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【解析】本题考查形容词词义、逻辑推理和和联系上下文。邻居们听了 Mr. Johnson 的故事，觉得很羞愧。A 项 happy（开心的）、B 项 sad（伤心的）、C 项 excited（出乎意料的）和 D 项 ashamed（惭愧的）。故选 D。</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  【解析】本题考查形容词词义、逻辑推理和和联系上下文。自从有了邻居们的相伴，Mr. Johnson 不再觉得孤独了。A 项 lonely（孤独的）、B 项 alone（单独的）、C 项 happy（开心的）和 D 项 pleased（高兴的）。故选 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601935" y="4516364"/>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9925790" y="6070040"/>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rPr>
              <a:t>下一页</a:t>
            </a:r>
            <a:endParaRPr lang="zh-CN" altLang="en-US" sz="15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2600" y="136525"/>
            <a:ext cx="10478770" cy="5220970"/>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【解析】本题考查名词词义、逻辑推理和和联系上下文。Mr. Johnson 和邻居们的关系越来越好。A 项 understanding（明白）、B 项 memory（记忆）、C 项 relationship（关系）和 D 项 affection（喜爱）。故选 C。</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【解析】本题考查动词词义、逻辑推理和和联系上下文。句意为“不要以貌取人”。A项buy（买）、B项love（爱）、C项hate（讨厌）和D项judge（判断）。故选D。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459060" y="4600819"/>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9054570" y="6136080"/>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415417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On one afternoon a few months before Tom and I were to be married, Max—Tom’s seven-year-old son—tossed ( </a:t>
            </a:r>
            <a:r>
              <a:rPr lang="zh-CN" altLang="en-US" sz="2400" dirty="0">
                <a:latin typeface="Times New Roman" panose="02020603050405020304" pitchFamily="18" charset="0"/>
                <a:cs typeface="Times New Roman" panose="02020603050405020304" pitchFamily="18" charset="0"/>
              </a:rPr>
              <a:t>扔 </a:t>
            </a:r>
            <a:r>
              <a:rPr lang="en-US" altLang="zh-CN" sz="2400" dirty="0">
                <a:latin typeface="Times New Roman" panose="02020603050405020304" pitchFamily="18" charset="0"/>
                <a:cs typeface="Times New Roman" panose="02020603050405020304" pitchFamily="18" charset="0"/>
              </a:rPr>
              <a:t>) a bright orange ball over and over in the dining room of the house, where I was sorting through a box of old photos. He said nothing and didn’t even look at me. In my months of living with them, I’d learned to wait Max to come close to me on his own. If I crowded him or moved too quickly, he moved away. </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 “Who’s that?” he finally asked, pointing to one of the pictures. “That was my grandfather, the one who died a few months ago,” I replied with heart beating fast. Death is always a hard topic in the house, in particularly so for a boy who’d lost his mother only two years before. “Hmm...too bad he had to die. Who would he be to me?” Max asked. “I guess he would have been your great-grandfather.”</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1357" y="419171"/>
            <a:ext cx="10317462" cy="5631180"/>
          </a:xfrm>
          <a:prstGeom prst="rect">
            <a:avLst/>
          </a:prstGeom>
          <a:noFill/>
        </p:spPr>
        <p:txBody>
          <a:bodyPr wrap="square" rtlCol="0">
            <a:spAutoFit/>
          </a:bodyPr>
          <a:lstStyle/>
          <a:p>
            <a:pPr indent="457200" algn="just"/>
            <a:r>
              <a:rPr lang="en-US" altLang="zh-CN" sz="2400" dirty="0">
                <a:latin typeface="Times New Roman" panose="02020603050405020304" pitchFamily="18" charset="0"/>
                <a:cs typeface="Times New Roman" panose="02020603050405020304" pitchFamily="18" charset="0"/>
              </a:rPr>
              <a:t>Just as I was about to go through some last pictures, Max pressed his finger once more to a face in one picture. “And who will this be to me?” Beneath his finger I could see my own face. “I’ll be your second mom,” I said. “Oh.” Max’s eyes met mine. “I’m sorry that your first mom died. I liked her. You can call me Mom, or Betsy, if you’d rather. Whatever feels OK for you.” However, for a couple of months after Tom and I were married, Max never called me </a:t>
            </a:r>
            <a:r>
              <a:rPr lang="en-US" altLang="zh-CN" sz="2400" u="sng" dirty="0">
                <a:latin typeface="Times New Roman" panose="02020603050405020304" pitchFamily="18" charset="0"/>
                <a:cs typeface="Times New Roman" panose="02020603050405020304" pitchFamily="18" charset="0"/>
              </a:rPr>
              <a:t>that word </a:t>
            </a:r>
            <a:r>
              <a:rPr lang="en-US" altLang="zh-CN" sz="2400" dirty="0">
                <a:latin typeface="Times New Roman" panose="02020603050405020304" pitchFamily="18" charset="0"/>
                <a:cs typeface="Times New Roman" panose="02020603050405020304" pitchFamily="18" charset="0"/>
              </a:rPr>
              <a:t>loudly. </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Sometimes it felt wrong to keep expecting. After all, this new son of mine was an inheritance (</a:t>
            </a:r>
            <a:r>
              <a:rPr lang="zh-CN" altLang="en-US" sz="2400" dirty="0">
                <a:latin typeface="Times New Roman" panose="02020603050405020304" pitchFamily="18" charset="0"/>
                <a:cs typeface="Times New Roman" panose="02020603050405020304" pitchFamily="18" charset="0"/>
              </a:rPr>
              <a:t>遗产</a:t>
            </a:r>
            <a:r>
              <a:rPr lang="en-US" altLang="zh-CN" sz="2400" dirty="0">
                <a:latin typeface="Times New Roman" panose="02020603050405020304" pitchFamily="18" charset="0"/>
                <a:cs typeface="Times New Roman" panose="02020603050405020304" pitchFamily="18" charset="0"/>
              </a:rPr>
              <a:t>) I would not have if he and Tom hadn’t suffered such a huge loss. </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One day on the way to school, just as Max was about to get off the car, he suddenly said, “I notice I don’t call you Mom.” “I noticed that, too.” I tried to play it cool, waiting. “I just want you to know, when I say Betsy, I mean Mom. Moms die, you know. I think it’s maybe safer if you’re just Betsy.” Holding back my tears, I said gently, “Thanks. I appreciate you telling me.”</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404" y="962356"/>
            <a:ext cx="1078585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According to Paragraph 1, how did the author treat the boy? 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She was unfriendly to the boy.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She was strict with the boy.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She was patient with the boy.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She was cold-hearted to the boy.</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15711" y="128848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0331" y="42978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推理判断题。根据第一段倒数第二句“...wait Max to come close to me...”可知，作者对Max很有耐心。故本题正确答案为C。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05651" y="831201"/>
            <a:ext cx="11886349"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Which of the following is true about Paragraph 2? 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Death is a difficult topic to explain to Max.</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author was nervous when talking about death.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Max’s grandfather died a few months ago.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Max’s mother died a few months before.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855764" y="73976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细节判断题。根据第二段第二句“I replied with heart beating fast”和第三句“Death is always a hard topic in the house, in particularly so for a boy who’d lost his mother only two years before”可知，由于Max两年前刚失去母亲，作者和他谈论死亡的话题时会心跳加速，感到紧张。故本题正确答案为B。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21726" y="679020"/>
            <a:ext cx="1126067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What does the underlined part “that word” in Paragraph 3 refer to? 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Betsy. 	B. Mom. 	C. Friend. 	D. Grandfather.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189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猜测词义题。根据第三段倒数第三句“You can call me Mom”以及上下文，可推断出作者希望Max可以叫她“妈妈”。此处的that word应该是</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指“妈妈”。故本题正确答案为B。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What did the author keep expecting? 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Max becoming his new son.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Getting inheritance from Max’s mother.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Max calling her Mom.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Tom and her getting married.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322518" y="755245"/>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推理判断题。根据上文“However, for a couple of months after Tom and I were married, Max never called me that word loudly”可知，尽管作者和Max的父亲已经结婚几个月了，Max仍然没有称呼她母亲。由此可推断出此处作者是在期待Max叫她母亲。故本题正确答案为C。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can we learn from the last paragraph? 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Max cared about the author.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author was angry to tears.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Max didn’t like the author.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author didn’t understand Tom.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818880" y="68108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细节判断题。根据最后一段Max的话语“Moms die, you know. I think it’s maybe safer if you’re just Betsy”可知，Max不称呼作者“妈妈”的原因是他认为“妈妈”都会死去，如果只称呼作者的名字，也许她就可以安然无恙。由此可见Max是在乎、关心作者的，故本题正确答案为A。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73425" y="629630"/>
            <a:ext cx="11645149"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When we talk about living a healthy life, there is a famous old saying, “You are what you eat”. In fact, it is not just what people eat, but their whole lifestyle, which is important. The best way to stay healthy is to live a balanced lifestyle. Are you living a balanced lifestyle both physically and mentally?</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The human body needs physical exercise at least once a day. In today’s world, many working people spend most of their day sitting at a desk. To add more exercise to your daily life, try to stop what you are doing about once an hour and stretch or take a short walk. After work, take a brisk walk or go to the gym. Your body will thank you for it.</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For good health, nutritionists (</a:t>
            </a:r>
            <a:r>
              <a:rPr lang="zh-CN" altLang="en-US" sz="2400" dirty="0">
                <a:latin typeface="Times New Roman" panose="02020603050405020304" pitchFamily="18" charset="0"/>
                <a:cs typeface="Times New Roman" panose="02020603050405020304" pitchFamily="18" charset="0"/>
              </a:rPr>
              <a:t>营养师</a:t>
            </a:r>
            <a:r>
              <a:rPr lang="en-US" altLang="zh-CN" sz="2400" dirty="0">
                <a:latin typeface="Times New Roman" panose="02020603050405020304" pitchFamily="18" charset="0"/>
                <a:cs typeface="Times New Roman" panose="02020603050405020304" pitchFamily="18" charset="0"/>
              </a:rPr>
              <a:t>) also say we should eat at least four servings of raw (</a:t>
            </a:r>
            <a:r>
              <a:rPr lang="zh-CN" altLang="en-US" sz="2400" dirty="0">
                <a:latin typeface="Times New Roman" panose="02020603050405020304" pitchFamily="18" charset="0"/>
                <a:cs typeface="Times New Roman" panose="02020603050405020304" pitchFamily="18" charset="0"/>
              </a:rPr>
              <a:t>未加工的</a:t>
            </a:r>
            <a:r>
              <a:rPr lang="en-US" altLang="zh-CN" sz="2400" dirty="0">
                <a:latin typeface="Times New Roman" panose="02020603050405020304" pitchFamily="18" charset="0"/>
                <a:cs typeface="Times New Roman" panose="02020603050405020304" pitchFamily="18" charset="0"/>
              </a:rPr>
              <a:t>) food a day. Have a red apple with your breakfast, a green salad at lunch, some carrots for your afternoon snack, and grapes for dessert instead of cake or cookies. Of course, for a healthy balance, your body also needs other foods.</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21512" y="569570"/>
            <a:ext cx="10317462" cy="4154984"/>
          </a:xfrm>
          <a:prstGeom prst="rect">
            <a:avLst/>
          </a:prstGeom>
          <a:noFill/>
        </p:spPr>
        <p:txBody>
          <a:bodyPr wrap="square" rtlCol="0">
            <a:spAutoFit/>
          </a:bodyPr>
          <a:lstStyle/>
          <a:p>
            <a:pPr indent="457200" algn="just"/>
            <a:r>
              <a:rPr lang="en-US" altLang="zh-CN" sz="2400" dirty="0">
                <a:latin typeface="Times New Roman" panose="02020603050405020304" pitchFamily="18" charset="0"/>
                <a:cs typeface="Times New Roman" panose="02020603050405020304" pitchFamily="18" charset="0"/>
              </a:rPr>
              <a:t>Mentally balanced people are generally happy with the things they have. They do not need to have more and more things. A mentally balanced person also feels good about who they are. They don’t worry about the past, and have good relationships with the people around them. That doesn’t mean that mentally healthy people never have negative feelings, but they don’t let these types of feelings control them or their behavior. It’s normal for people to feel their emotions; life always has its challenges and tragedies (</a:t>
            </a:r>
            <a:r>
              <a:rPr lang="zh-CN" altLang="en-US" sz="2400" dirty="0">
                <a:latin typeface="Times New Roman" panose="02020603050405020304" pitchFamily="18" charset="0"/>
                <a:cs typeface="Times New Roman" panose="02020603050405020304" pitchFamily="18" charset="0"/>
              </a:rPr>
              <a:t>悲痛</a:t>
            </a:r>
            <a:r>
              <a:rPr lang="en-US" altLang="zh-CN" sz="2400" dirty="0">
                <a:latin typeface="Times New Roman" panose="02020603050405020304" pitchFamily="18" charset="0"/>
                <a:cs typeface="Times New Roman" panose="02020603050405020304" pitchFamily="18" charset="0"/>
              </a:rPr>
              <a:t>). But mentally healthy people face those challenges and solve them quickly instead of allowing them to take control of their lives. </a:t>
            </a:r>
            <a:endParaRPr lang="en-US" altLang="zh-CN" sz="2400" dirty="0">
              <a:latin typeface="Times New Roman" panose="02020603050405020304" pitchFamily="18" charset="0"/>
              <a:cs typeface="Times New Roman" panose="02020603050405020304" pitchFamily="18" charset="0"/>
            </a:endParaRPr>
          </a:p>
          <a:p>
            <a:pPr indent="457200" algn="just"/>
            <a:r>
              <a:rPr lang="en-US" altLang="zh-CN" sz="2400" dirty="0">
                <a:latin typeface="Times New Roman" panose="02020603050405020304" pitchFamily="18" charset="0"/>
                <a:cs typeface="Times New Roman" panose="02020603050405020304" pitchFamily="18" charset="0"/>
              </a:rPr>
              <a:t>By taking a little time each day to eat well, exercise, and clear your mind, anyone can live a more balanced and healthier lifestyle.</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0690" y="3405505"/>
            <a:ext cx="10989310" cy="31838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686283"/>
            <a:ext cx="1107011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According to the article, people need to exercise 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every day 			B. in the evenings after work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for one hour at a time 	D. once an hour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038226" y="55795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3543300"/>
            <a:ext cx="9914890" cy="1198880"/>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细节判断题。根据第二段第一句“The human body needs physical exercise at least once a day”可知，人们需要每天都运动。故本题正确答案为A。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19503" y="733436"/>
            <a:ext cx="1155299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following activities are advised as ways to get physical exercise EXCEPT 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going to a gym 	B. playing sports 	C. taking a walk 	D. stretching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029562" y="107199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细节判断题。根据第二段倒数第二、三句“...stretch or take a short walk. After work, take a brisk walk or go to the gym”可知，文中建议的运动方式有拉伸、散步，或者去体育馆。故本题正确答案为B。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34458" y="803669"/>
            <a:ext cx="11457542"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According to Paragraph 4, mentally healthy people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let their feelings control their behavior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have no sad feelings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don’t worry about the future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get along well with the people around</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153694" y="70898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17741"/>
            <a:ext cx="9883739"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推理判断题。根据第四段第四句“They don’t worry about the past, and have good relationships with the people around them”可知，拥有健康心理的人群通常和周围的人保持着良好的人际关系。故本题正确答案为D。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09600" y="638085"/>
            <a:ext cx="1130147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Which of the following statements is TRUE according to the article? 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Living a healthy, balanced lifestyle is difficult for most people.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Mentally healthy people also face challenges and tragedies.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People should only eat raw food, such as fruits and vegetables.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People should exercise at least four times a day.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21811" y="991170"/>
            <a:ext cx="68580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细节判断题。根据第四段倒数第一、二句“...life always has its challenges and tragedies. But mentally healthy people face those challenges and solve them quickly...”可知，就算是拥有健康心理的人群同样也会面临生活中的挑战和悲痛。故本题正确答案为B。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4505" y="4007686"/>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894902" y="850966"/>
            <a:ext cx="9926197"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author wrote this article mostly to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show that mental health is more important than physical  health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tell people which foods are and are not healthy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tell people about the key parts of a balanced lifestyle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make sure everyone gets enough exercise in their lives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78649" y="79274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146550"/>
            <a:ext cx="1011301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主旨大意题。根据本文首尾两段可知，文章主要阐述如何保持平衡健康的生活方式。故本题正确答案为C。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custDataLst>
              <p:tags r:id="rId2"/>
            </p:custDataLst>
          </p:nvPr>
        </p:nvSpPr>
        <p:spPr>
          <a:xfrm>
            <a:off x="746826" y="515152"/>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Jane Goodall is a famous scientist. For more than 40 years, Goodall lived mostly in Tanzania in East Africa, studying chimpanzees. As a young child, Jane Goodall was interested in animals.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when Jane was 23, she got a chance to go to Africa. Even though she had never been to college, she got a job with a famous scientist named Louis Leakey.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One day , Louis Leakey said he needed a volunteer.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Jane was excited.</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3"/>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4" name="文本框 3"/>
          <p:cNvSpPr txBox="1"/>
          <p:nvPr>
            <p:custDataLst>
              <p:tags r:id="rId4"/>
            </p:custDataLst>
          </p:nvPr>
        </p:nvSpPr>
        <p:spPr>
          <a:xfrm>
            <a:off x="254635" y="3951605"/>
            <a:ext cx="11175365" cy="2306955"/>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He needed someone to go to a lake in Tanzania to study a kind of Chimpanzee.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She grew up in the English countryside and was always climbing trees or riding horses.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She watched how a chimpanzee made a tool.</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She learned that if you pay really close attention to animals, you will understand what they are </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saying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But with time passing, they got used to her being around.</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5"/>
            </p:custDataLst>
          </p:nvPr>
        </p:nvSpPr>
        <p:spPr>
          <a:xfrm>
            <a:off x="5511165" y="159184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8021320" y="266943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0" name="图片 9">
            <a:hlinkClick r:id="rId7" action="ppaction://hlinksldjump"/>
          </p:cNvPr>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6000179" y="330496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文章结构题。根据空白处上一句“在孩提时代，Jane就对动物感兴趣”可知，B项“She grew up in the English countryside and was always climbing trees or riding horses（她在英国乡村长大，经常爬树和骑马）”符合语境，故选B。</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文章结构题。根据空白处上一句“一天，Louis Leakey说他需要一名志愿者”，可以推导出A项“He needed someone to go to a a lake in Tanzania to study a kind of Chimpanzee（他需要一个人去坦桑尼亚的一个湖泊地带去研究一种大猩猩）”承接了志愿者的具体工作内容，故选A。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6674" y="610751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custDataLst>
              <p:tags r:id="rId2"/>
            </p:custDataLst>
          </p:nvPr>
        </p:nvSpPr>
        <p:spPr>
          <a:xfrm>
            <a:off x="683260" y="419735"/>
            <a:ext cx="10746740"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On July 16, 1960, she began her exploration. At first, the chimpanzees ran away from Jane.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Every day, Jane would follow the chimpanzees. Taking notes on their behavior, she learned many new things about chimpanzees. </a:t>
            </a:r>
            <a:r>
              <a:rPr lang="en-US" altLang="zh-CN" sz="2400" u="sng" dirty="0">
                <a:latin typeface="Times New Roman" panose="02020603050405020304" pitchFamily="18" charset="0"/>
                <a:cs typeface="Times New Roman" panose="02020603050405020304" pitchFamily="18" charset="0"/>
              </a:rPr>
              <a:t>44          </a:t>
            </a:r>
            <a:r>
              <a:rPr lang="en-US" altLang="zh-CN" sz="2400" dirty="0">
                <a:latin typeface="Times New Roman" panose="02020603050405020304" pitchFamily="18" charset="0"/>
                <a:cs typeface="Times New Roman" panose="02020603050405020304" pitchFamily="18" charset="0"/>
              </a:rPr>
              <a:t> She learned how some chimpanzees became good leaders. She watched how mother chimpanzees raised their children. She watched animals get angry and get upset. She wrote everything down so others would understand animals as she did. </a:t>
            </a:r>
            <a:r>
              <a:rPr lang="en-US" altLang="zh-CN" sz="2400" u="sng" dirty="0">
                <a:latin typeface="Times New Roman" panose="02020603050405020304" pitchFamily="18" charset="0"/>
                <a:cs typeface="Times New Roman" panose="02020603050405020304" pitchFamily="18" charset="0"/>
              </a:rPr>
              <a:t>45______</a:t>
            </a:r>
            <a:endParaRPr lang="en-US" altLang="zh-CN" sz="2400" u="sng" dirty="0">
              <a:latin typeface="Times New Roman" panose="02020603050405020304" pitchFamily="18" charset="0"/>
              <a:cs typeface="Times New Roman" panose="02020603050405020304" pitchFamily="18" charset="0"/>
            </a:endParaRPr>
          </a:p>
        </p:txBody>
      </p:sp>
      <p:sp>
        <p:nvSpPr>
          <p:cNvPr id="2" name="文本框 1"/>
          <p:cNvSpPr txBox="1"/>
          <p:nvPr>
            <p:custDataLst>
              <p:tags r:id="rId3"/>
            </p:custDataLst>
          </p:nvPr>
        </p:nvSpPr>
        <p:spPr>
          <a:xfrm>
            <a:off x="448310" y="3832225"/>
            <a:ext cx="11445240" cy="2306955"/>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He needed someone to go to a lake in Tanzania to study a kind of Chimpanzee.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She grew up in the English countryside and was always climbing trees or riding horses.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She watched how a chimpanzee made a tool.</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She learned that if you pay really close attention to animals, you will understand what they are </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saying</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But with time passing, they got used to her being around.</a:t>
            </a:r>
            <a:endParaRPr lang="zh-CN" altLang="en-US" sz="2400" dirty="0">
              <a:latin typeface="Times New Roman" panose="02020603050405020304" pitchFamily="18" charset="0"/>
              <a:cs typeface="Times New Roman" panose="02020603050405020304" pitchFamily="18" charset="0"/>
            </a:endParaRPr>
          </a:p>
        </p:txBody>
      </p:sp>
      <p:sp>
        <p:nvSpPr>
          <p:cNvPr id="11" name="文本框 10"/>
          <p:cNvSpPr txBox="1"/>
          <p:nvPr>
            <p:custDataLst>
              <p:tags r:id="rId4"/>
            </p:custDataLst>
          </p:nvPr>
        </p:nvSpPr>
        <p:spPr>
          <a:xfrm>
            <a:off x="2523490" y="114734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5"/>
            </p:custDataLst>
          </p:nvPr>
        </p:nvSpPr>
        <p:spPr>
          <a:xfrm>
            <a:off x="9072880" y="14965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3" name="图片 12">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5833809" y="3185588"/>
            <a:ext cx="1158340" cy="646232"/>
          </a:xfrm>
          <a:prstGeom prst="rect">
            <a:avLst/>
          </a:prstGeom>
        </p:spPr>
      </p:pic>
      <p:sp>
        <p:nvSpPr>
          <p:cNvPr id="14" name="文本框 13"/>
          <p:cNvSpPr txBox="1"/>
          <p:nvPr>
            <p:custDataLst>
              <p:tags r:id="rId9"/>
            </p:custDataLst>
          </p:nvPr>
        </p:nvSpPr>
        <p:spPr>
          <a:xfrm>
            <a:off x="9072880" y="25741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06070" y="149860"/>
            <a:ext cx="10510520" cy="597154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文章结构题。根据空白处上一句“一开始，那些猩猩们见到Jane就跑”可知，从这两句的前后转折关系中可以看出E项“But with time passing, they got used to her being around（但随着时间的过去，猩猩们习惯了Jane的存在）”符合语境，故选E。</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文章结构题。根据空白处上一句“她知道了很多新的关于猩猩的知识”以及下一句“She learned how some chimpanzees became good leaders”可知，前后文是顺承关系，她所知道的关于猩猩的知识都是检索了解到的内容，因而C项“She watched how a chimpanzee made a tool（她观察了一只大猩猩如何制作工具）”符合语境，故选C。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归纳总结题。根据空白处上一句“她写下了她所知的一切以便其他人也能像她一样了解动物们”与D项“She learned that if you pay really close attention to animals, you will understand what they are ‘saying’（她知道了假如你密切关注动物们，你就会了解它们在说什么）”，从这两句的对应关系中可以看出D项符合语境，故选D。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674350" y="4718050"/>
            <a:ext cx="1649730" cy="2139315"/>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967483" y="457752"/>
            <a:ext cx="110590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W: Would you like some more?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 I’m full.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Yes, please 		B. I’d love to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No, I wouldn’t 	D. No, thanks</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45046" y="842473"/>
            <a:ext cx="852559"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根据“Would you like some more（还想要再吃点吗）”和“I’m full（我饱了）”，可推断出说话人是在礼貌地婉拒对方，D项意为“不用了，</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谢谢”，符合上下文。故选D。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阅读下面的短文，按照句子结构的语法性和上下文连贯的要求，在空格处填入一个适当的词或使用括号中词语的正确形式填空。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746842" y="2138399"/>
            <a:ext cx="10683157"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Life can be tough sometimes because there is always something unexpected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u="sng" dirty="0">
                <a:latin typeface="Times New Roman" panose="02020603050405020304" pitchFamily="18" charset="0"/>
                <a:cs typeface="Times New Roman" panose="02020603050405020304" pitchFamily="18" charset="0"/>
                <a:sym typeface="+mn-ea"/>
              </a:rPr>
              <a:t>46                       </a:t>
            </a:r>
            <a:r>
              <a:rPr lang="en-US" altLang="zh-CN" sz="2400" dirty="0">
                <a:latin typeface="Times New Roman" panose="02020603050405020304" pitchFamily="18" charset="0"/>
                <a:cs typeface="Times New Roman" panose="02020603050405020304" pitchFamily="18" charset="0"/>
              </a:rPr>
              <a:t> (happen), which may tire or even stop us. However, we need to be patient and </a:t>
            </a:r>
            <a:r>
              <a:rPr lang="en-US" altLang="zh-CN" sz="2400" u="sng" dirty="0">
                <a:latin typeface="Times New Roman" panose="02020603050405020304" pitchFamily="18" charset="0"/>
                <a:cs typeface="Times New Roman" panose="02020603050405020304" pitchFamily="18" charset="0"/>
                <a:sym typeface="+mn-ea"/>
              </a:rPr>
              <a:t>47                     </a:t>
            </a:r>
            <a:r>
              <a:rPr lang="en-US" altLang="zh-CN" sz="2400" dirty="0">
                <a:latin typeface="Times New Roman" panose="02020603050405020304" pitchFamily="18" charset="0"/>
                <a:cs typeface="Times New Roman" panose="02020603050405020304" pitchFamily="18" charset="0"/>
              </a:rPr>
              <a:t> (hope). </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endParaRPr sz="2800" dirty="0">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645521" y="2875951"/>
            <a:ext cx="217311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hopeful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168545" y="2506743"/>
            <a:ext cx="192465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happening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46. 【解析】本题考查现在分词。分析句子可知，这是一个there be存在句，谓语动词is已经存在，因此此处动词happen需要使用非谓语形式。something与动词happen之间是主动关系，所以happen应用doing现在分词形式作非谓语。故本题正确答案为happening。</a:t>
            </a:r>
            <a:endParaRPr sz="2400" b="1">
              <a:latin typeface="微软雅黑" panose="020B0503020204020204" pitchFamily="34" charset="-122"/>
              <a:ea typeface="微软雅黑" panose="020B0503020204020204" pitchFamily="34" charset="-122"/>
            </a:endParaRPr>
          </a:p>
          <a:p>
            <a:pPr marL="0" indent="0">
              <a:buNone/>
            </a:pPr>
            <a:r>
              <a:rPr sz="2400" b="1">
                <a:latin typeface="微软雅黑" panose="020B0503020204020204" pitchFamily="34" charset="-122"/>
                <a:ea typeface="微软雅黑" panose="020B0503020204020204" pitchFamily="34" charset="-122"/>
              </a:rPr>
              <a:t>47. 【解析】本题考查词性变化。根据分析句子结构解题法，填入词应与patient一起作be动词后的表语，也应用形容词形式，意为“抱有希望的”，故本题正确答案为hopeful。</a:t>
            </a:r>
            <a:endParaRPr sz="2400" b="1">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79875" y="679957"/>
            <a:ext cx="11232250" cy="3415030"/>
          </a:xfrm>
          <a:prstGeom prst="rect">
            <a:avLst/>
          </a:prstGeom>
          <a:noFill/>
        </p:spPr>
        <p:txBody>
          <a:bodyPr wrap="square" rtlCol="0">
            <a:spAutoFit/>
          </a:bodyPr>
          <a:lstStyle/>
          <a:p>
            <a:pPr indent="457200" algn="just"/>
            <a:r>
              <a:rPr lang="en-US" altLang="zh-CN" sz="2400" dirty="0">
                <a:latin typeface="Times New Roman" panose="02020603050405020304" pitchFamily="18" charset="0"/>
                <a:cs typeface="Times New Roman" panose="02020603050405020304" pitchFamily="18" charset="0"/>
                <a:sym typeface="+mn-ea"/>
              </a:rPr>
              <a:t>We are supposed to take the </a:t>
            </a:r>
            <a:r>
              <a:rPr lang="en-US" altLang="zh-CN" sz="2400" u="sng" dirty="0">
                <a:latin typeface="Times New Roman" panose="02020603050405020304" pitchFamily="18" charset="0"/>
                <a:cs typeface="Times New Roman" panose="02020603050405020304" pitchFamily="18" charset="0"/>
                <a:sym typeface="+mn-ea"/>
              </a:rPr>
              <a:t>48                        </a:t>
            </a:r>
            <a:r>
              <a:rPr lang="en-US" altLang="zh-CN" sz="2400" dirty="0">
                <a:latin typeface="Times New Roman" panose="02020603050405020304" pitchFamily="18" charset="0"/>
                <a:cs typeface="Times New Roman" panose="02020603050405020304" pitchFamily="18" charset="0"/>
                <a:sym typeface="+mn-ea"/>
              </a:rPr>
              <a:t> (responsible) for ourselves and our families. Several years before, my father </a:t>
            </a:r>
            <a:r>
              <a:rPr lang="en-US" altLang="zh-CN" sz="2400" u="sng" dirty="0">
                <a:latin typeface="Times New Roman" panose="02020603050405020304" pitchFamily="18" charset="0"/>
                <a:cs typeface="Times New Roman" panose="02020603050405020304" pitchFamily="18" charset="0"/>
                <a:sym typeface="+mn-ea"/>
              </a:rPr>
              <a:t>49             </a:t>
            </a:r>
            <a:r>
              <a:rPr lang="en-US" altLang="zh-CN" sz="2400" dirty="0">
                <a:latin typeface="Times New Roman" panose="02020603050405020304" pitchFamily="18" charset="0"/>
                <a:cs typeface="Times New Roman" panose="02020603050405020304" pitchFamily="18" charset="0"/>
                <a:sym typeface="+mn-ea"/>
              </a:rPr>
              <a:t> (lose) his job and was unemployed for a long time. However, he didn’t take it too </a:t>
            </a:r>
            <a:r>
              <a:rPr lang="en-US" altLang="zh-CN" sz="2400" u="sng" dirty="0">
                <a:latin typeface="Times New Roman" panose="02020603050405020304" pitchFamily="18" charset="0"/>
                <a:cs typeface="Times New Roman" panose="02020603050405020304" pitchFamily="18" charset="0"/>
                <a:sym typeface="+mn-ea"/>
              </a:rPr>
              <a:t>50                    </a:t>
            </a:r>
            <a:r>
              <a:rPr lang="en-US" altLang="zh-CN" sz="2400" dirty="0">
                <a:latin typeface="Times New Roman" panose="02020603050405020304" pitchFamily="18" charset="0"/>
                <a:cs typeface="Times New Roman" panose="02020603050405020304" pitchFamily="18" charset="0"/>
                <a:sym typeface="+mn-ea"/>
              </a:rPr>
              <a:t> (serious) and get upset easily. Instead, he believed that he had enough time </a:t>
            </a:r>
            <a:r>
              <a:rPr lang="en-US" altLang="zh-CN" sz="2400" u="sng" dirty="0">
                <a:latin typeface="Times New Roman" panose="02020603050405020304" pitchFamily="18" charset="0"/>
                <a:cs typeface="Times New Roman" panose="02020603050405020304" pitchFamily="18" charset="0"/>
                <a:sym typeface="+mn-ea"/>
              </a:rPr>
              <a:t>51              </a:t>
            </a:r>
            <a:r>
              <a:rPr lang="en-US" altLang="zh-CN" sz="2400" dirty="0">
                <a:latin typeface="Times New Roman" panose="02020603050405020304" pitchFamily="18" charset="0"/>
                <a:cs typeface="Times New Roman" panose="02020603050405020304" pitchFamily="18" charset="0"/>
                <a:sym typeface="+mn-ea"/>
              </a:rPr>
              <a:t> (rest) and thought about how to make </a:t>
            </a:r>
            <a:r>
              <a:rPr lang="en-US" altLang="zh-CN" sz="2400" u="sng" dirty="0">
                <a:latin typeface="Times New Roman" panose="02020603050405020304" pitchFamily="18" charset="0"/>
                <a:cs typeface="Times New Roman" panose="02020603050405020304" pitchFamily="18" charset="0"/>
                <a:sym typeface="+mn-ea"/>
              </a:rPr>
              <a:t>52            </a:t>
            </a:r>
            <a:r>
              <a:rPr lang="en-US" altLang="zh-CN" sz="2400" dirty="0">
                <a:latin typeface="Times New Roman" panose="02020603050405020304" pitchFamily="18" charset="0"/>
                <a:cs typeface="Times New Roman" panose="02020603050405020304" pitchFamily="18" charset="0"/>
                <a:sym typeface="+mn-ea"/>
              </a:rPr>
              <a:t> new living. During that time, my dad never gave up sending his resumes ( </a:t>
            </a:r>
            <a:r>
              <a:rPr lang="zh-CN" altLang="en-US" sz="2400" dirty="0">
                <a:latin typeface="Times New Roman" panose="02020603050405020304" pitchFamily="18" charset="0"/>
                <a:cs typeface="Times New Roman" panose="02020603050405020304" pitchFamily="18" charset="0"/>
                <a:sym typeface="+mn-ea"/>
              </a:rPr>
              <a:t>简历 </a:t>
            </a:r>
            <a:r>
              <a:rPr lang="en-US" altLang="zh-CN" sz="2400" dirty="0">
                <a:latin typeface="Times New Roman" panose="02020603050405020304" pitchFamily="18" charset="0"/>
                <a:cs typeface="Times New Roman" panose="02020603050405020304" pitchFamily="18" charset="0"/>
                <a:sym typeface="+mn-ea"/>
              </a:rPr>
              <a:t>) to more than one </a:t>
            </a:r>
            <a:r>
              <a:rPr lang="en-US" altLang="zh-CN" sz="2400" u="sng" dirty="0">
                <a:latin typeface="Times New Roman" panose="02020603050405020304" pitchFamily="18" charset="0"/>
                <a:cs typeface="Times New Roman" panose="02020603050405020304" pitchFamily="18" charset="0"/>
                <a:sym typeface="+mn-ea"/>
              </a:rPr>
              <a:t>53                  </a:t>
            </a:r>
            <a:r>
              <a:rPr lang="en-US" altLang="zh-CN" sz="2400" dirty="0">
                <a:latin typeface="Times New Roman" panose="02020603050405020304" pitchFamily="18" charset="0"/>
                <a:cs typeface="Times New Roman" panose="02020603050405020304" pitchFamily="18" charset="0"/>
                <a:sym typeface="+mn-ea"/>
              </a:rPr>
              <a:t> (employ), though </a:t>
            </a:r>
            <a:r>
              <a:rPr lang="en-US" altLang="zh-CN" sz="2400" u="sng" dirty="0">
                <a:latin typeface="Times New Roman" panose="02020603050405020304" pitchFamily="18" charset="0"/>
                <a:cs typeface="Times New Roman" panose="02020603050405020304" pitchFamily="18" charset="0"/>
                <a:sym typeface="+mn-ea"/>
              </a:rPr>
              <a:t>54             </a:t>
            </a:r>
            <a:r>
              <a:rPr lang="en-US" altLang="zh-CN" sz="2400" dirty="0">
                <a:latin typeface="Times New Roman" panose="02020603050405020304" pitchFamily="18" charset="0"/>
                <a:cs typeface="Times New Roman" panose="02020603050405020304" pitchFamily="18" charset="0"/>
                <a:sym typeface="+mn-ea"/>
              </a:rPr>
              <a:t> (he) mails didn’t always come back with good news.</a:t>
            </a:r>
            <a:endParaRPr lang="en-US" altLang="zh-CN" sz="2400" dirty="0">
              <a:latin typeface="Times New Roman" panose="02020603050405020304" pitchFamily="18" charset="0"/>
              <a:cs typeface="Times New Roman" panose="02020603050405020304" pitchFamily="18" charset="0"/>
              <a:sym typeface="+mn-ea"/>
            </a:endParaRPr>
          </a:p>
          <a:p>
            <a:pPr indent="457200" algn="just"/>
            <a:r>
              <a:rPr lang="en-US" altLang="zh-CN" sz="2400" dirty="0">
                <a:latin typeface="Times New Roman" panose="02020603050405020304" pitchFamily="18" charset="0"/>
                <a:cs typeface="Times New Roman" panose="02020603050405020304" pitchFamily="18" charset="0"/>
              </a:rPr>
              <a:t>Finally, my dad  received a well-paid job offer. So, when you are faced with challenges, choose to believe good things are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the way.</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2750220" y="2220218"/>
            <a:ext cx="129603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7322956" y="1758236"/>
            <a:ext cx="175126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rest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7069087" y="1392268"/>
            <a:ext cx="166878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seriously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5105119" y="2534709"/>
            <a:ext cx="179070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employer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9415780" y="2534920"/>
            <a:ext cx="11474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his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991964" y="679822"/>
            <a:ext cx="271255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responsibility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6150610" y="1057472"/>
            <a:ext cx="175126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lost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4" name="文本框 13"/>
          <p:cNvSpPr txBox="1"/>
          <p:nvPr/>
        </p:nvSpPr>
        <p:spPr>
          <a:xfrm>
            <a:off x="6706371" y="3588389"/>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on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2" grpId="0"/>
      <p:bldP spid="16" grpId="0"/>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sym typeface="+mn-ea"/>
              </a:rPr>
              <a:t>48. 【解析】本题考查词性变化。根据关键词解题法，空格前是冠词，应填入名词形式，故本题正确答案为responsibility。</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49. 【解析】本题考查动词的时态变化。根据分析句子结构解题法，连词and前后分句时态一致，应用过去时，故本题正确答案为lost。</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50. 【解析】本题考查词性变化。根据关键词解题法，根据分析句子结构解题法，句子中已经有动词take，此处应填入副词形式修饰动词，意为“没有太严肃地对待”。故本题正确答案为seriously。</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51. 【解析】本题考查的是固定短语。have time to do意为“有时间做……”，故本题正确答案为to rest。</a:t>
            </a:r>
            <a:endParaRPr sz="2400" b="1" dirty="0">
              <a:latin typeface="微软雅黑" panose="020B0503020204020204" pitchFamily="34" charset="-122"/>
              <a:ea typeface="微软雅黑" panose="020B0503020204020204" pitchFamily="34" charset="-122"/>
              <a:sym typeface="+mn-ea"/>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dirty="0"/>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chemeClr val="bg1"/>
                </a:solidFill>
              </a:rPr>
              <a:t>下一页</a:t>
            </a:r>
            <a:endParaRPr lang="zh-CN" altLang="en-US" sz="15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sym typeface="+mn-ea"/>
              </a:rPr>
              <a:t>52. 【解析】本题考查的是冠词（固定搭配）。根据关键词解题法，空格后是名词，</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应填入冠词，和make...living形成固定搭配，即make a living（谋生），故本题正确答案为a。</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53. 【解析】本题考查词性变化。根据关键词解题法，空格前是限定词，应填入名词形式。又根据句意“我父亲从来没有放弃发简历给众多雇主”，此处应是“雇主，用人单位”的意思。故本题正确答案为employer。</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54. 【解析】本题考查物主代词。根据关键词解题法，空格后是名词，应填入物主代词形式作定语。故本题正确答案为his。</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55. 【解析】本题考查介词（固定搭配）。根据分析句子结构解题法，谓语动词are和名词the way之间缺少介词成分以形成介词短语。此处应填入on与后面的the way形成固定搭配，即on the way（在路上，正在到来）。故本题正确答案为on。</a:t>
            </a:r>
            <a:endParaRPr sz="2400" b="1" dirty="0">
              <a:latin typeface="微软雅黑" panose="020B0503020204020204" pitchFamily="34" charset="-122"/>
              <a:ea typeface="微软雅黑" panose="020B0503020204020204" pitchFamily="34" charset="-122"/>
              <a:sym typeface="+mn-ea"/>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dirty="0"/>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126694" y="1267733"/>
            <a:ext cx="11938612"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Without a map in hand, 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你们会迷路的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As means of transports develop,</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旅游变得越来越便宜</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John didn’t come 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因为昨天他生病了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This is the hour 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这种时候市场总是很拥挤的</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My boss doesn’t 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允许我使用手机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876675" y="4582990"/>
            <a:ext cx="486092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allow me to use my cellphone</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3925022" y="2925831"/>
            <a:ext cx="623497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because he got/was sick yesterday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62337" y="2392587"/>
            <a:ext cx="662241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traveling becomes cheaper and cheaper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557395" y="1325809"/>
            <a:ext cx="702500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you will get/be lost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350206" y="3551903"/>
            <a:ext cx="618680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when the market is always crowded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2" name="图片 11">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7587" y="5631713"/>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371475" y="334645"/>
            <a:ext cx="10861040" cy="5367655"/>
          </a:xfrm>
          <a:prstGeom prst="rect">
            <a:avLst/>
          </a:prstGeom>
          <a:noFill/>
        </p:spPr>
        <p:txBody>
          <a:bodyPr wrap="square" rtlCol="0">
            <a:spAutoFit/>
          </a:bodyPr>
          <a:lstStyle/>
          <a:p>
            <a:pPr algn="just">
              <a:lnSpc>
                <a:spcPct val="110000"/>
              </a:lnSpc>
            </a:pPr>
            <a:r>
              <a:rPr lang="zh-CN" altLang="en-US" sz="2400" b="1" dirty="0">
                <a:solidFill>
                  <a:srgbClr val="002060"/>
                </a:solidFill>
                <a:latin typeface="微软雅黑" panose="020B0503020204020204" pitchFamily="34" charset="-122"/>
                <a:ea typeface="微软雅黑" panose="020B0503020204020204" pitchFamily="34" charset="-122"/>
                <a:sym typeface="+mn-ea"/>
              </a:rPr>
              <a:t>解  析：</a:t>
            </a:r>
            <a:endParaRPr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1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56.【解析】本题考查的是动词固定搭配get/be lost，故本题的正确答案为you will get/be lost。</a:t>
            </a:r>
            <a:endParaRPr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1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57.【解析】本题考查的是形容词比较级的常用句式，A+谓语+比较级+and+比较级（越来越……），故本题的正确答案为traveling becomes cheaper and cheaper。</a:t>
            </a:r>
            <a:endParaRPr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1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58.【解析】本题考查原因状语从句结构。主句用了一般过去时，从句也应该保持一致。故本题的正确答案为because he got/was sick yesterday。</a:t>
            </a:r>
            <a:endParaRPr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1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59.【解析】本题考查的是定语从句的知识点。根据主句中已有的先行词the hour（时候）可知，引导定语从句的关系代词应为when。根据汉语提示，本题的正确答案为when the market is always crowded。</a:t>
            </a:r>
            <a:endParaRPr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1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60.【解析】本题考查的是动词固定搭配。allow sb. to do sth.意为“允许某人做某事”，故本题的正确答案为allow me to use my cellphone。</a:t>
            </a:r>
            <a:endParaRPr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左箭头 32">
            <a:hlinkClick r:id="rId1" action="ppaction://hlinksldjump"/>
          </p:cNvPr>
          <p:cNvSpPr/>
          <p:nvPr/>
        </p:nvSpPr>
        <p:spPr>
          <a:xfrm>
            <a:off x="10058109" y="6175473"/>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62337" y="635764"/>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61.【写作内容】假设你是李华，上周你参加了学校组织的演讲比赛，并荣获一等奖。由于你的英语教师张老师对你这次参赛提供了许多帮助，现在你想给他写一封英文电子邮件表达谢意。</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04255" y="543931"/>
            <a:ext cx="10668000" cy="2677656"/>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W: My team won the football match yesterday!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That’s right </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Best wishes </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Congratulations </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It’s a pity</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252327" y="934925"/>
            <a:ext cx="62796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根据“My team won the football match yesterday（我的队赢了昨天的足球赛）”，可推断出说话人应当表示祝贺，C项意为“恭喜”，最符合对话情境。故选C。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Dear Mr. Zhang, </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     I am writing to send my heartfelt thanks to you. I won the first prize in the English speech contest at school last week. I know I could make it because you helped me patiently before the contest. So thank you very much for your help.</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Yours, </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Li Hua</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TextBox 280"/>
          <p:cNvSpPr txBox="1"/>
          <p:nvPr>
            <p:custDataLst>
              <p:tags r:id="rId3"/>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208512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762000" y="917772"/>
            <a:ext cx="10820400"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3"/>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Don’t give up so soon. You need to try _______ second time.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the 	B. / 		C. a 		D. an</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本题考查冠词。根据分析法和句意，这里考查a+序数词，意为“又</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一”，此处意为“你需要再试一次”，故选C。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03432" y="1093077"/>
            <a:ext cx="1187692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He tried to solve the problem in two ways, but _______ of them 	  	     worked.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either 		B. both 	C. none 	D. </a:t>
            </a:r>
            <a:r>
              <a:rPr lang="en-US" altLang="zh-CN" sz="2400" b="1" dirty="0" err="1">
                <a:latin typeface="微软雅黑" panose="020B0503020204020204" pitchFamily="34" charset="-122"/>
                <a:ea typeface="微软雅黑" panose="020B0503020204020204" pitchFamily="34" charset="-122"/>
              </a:rPr>
              <a:t>neith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93077"/>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本题考查不定代词。根据分析法和句意，由but这一转折连词可推断出第二个分句的句意为“但是这两个方法都没用”。D项neither意为“两者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都不”，符合句意，故选D。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77258" y="1027506"/>
            <a:ext cx="1145069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All the students except Sam _______ sitting in the classroom.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are 	B. be 		C. is 		D. being</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本题考查主谓一致。根据定点法，本题真正的主语是All the students，其后有介词except，谓语动词需要和前面的主语保持一致，因此，后面动词的形式要用复数，故选A。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92800" y="942703"/>
            <a:ext cx="115992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As the eldest kid in the family, Sally looked _______ her three little 	    sisters.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after 	B. out 	C. up 		D. for</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本题考查短语动词的词意。look after意为“照顾”，look out意为“注意，留神”，look up意为“查阅”，look for意为“寻找”。根据句意，</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可筛选出A项，在这里意为“作为家里最年长的孩子，莎莉照顾起了她的三个妹妹”，故选A。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960071"/>
            <a:ext cx="1099483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sym typeface="+mn-ea"/>
              </a:rPr>
              <a:t>(     ) </a:t>
            </a:r>
            <a:r>
              <a:rPr lang="en-US" altLang="zh-CN" sz="2400" b="1" dirty="0">
                <a:latin typeface="微软雅黑" panose="020B0503020204020204" pitchFamily="34" charset="-122"/>
                <a:ea typeface="微软雅黑" panose="020B0503020204020204" pitchFamily="34" charset="-122"/>
              </a:rPr>
              <a:t>5. _______ the heavy luggage, she left for the airport.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Carried 		B. Carrying 		C. Being carried 	D. To carry</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61017" y="96007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本题考查现在分词。根据定点法，由主句中She left及句意可知，动作</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carry的发出者也是She，构成主动关系，应用现在分词，表示伴随状语，故选B。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0384" y="1120673"/>
            <a:ext cx="1199562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_______, he always goes to swimming.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Cold it is however 	B. However cold it is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Cold however it is 	D. However it is cold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flipH="1">
            <a:off x="658205" y="117528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本题考查疑问词+ever引导的让步状语从句。根据分析法和句意，he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always goes to swimming为主句，可判断前半句是让步状语从句，意为</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“不管天气有多冷”，其正确形式：疑问词+ever+形容词+主语+谓语，故选B。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49642" y="936007"/>
            <a:ext cx="1141467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By this time tomorrow, we _______ the football game.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will be watching 	B. will watch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have watched 		D. watch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88898" y="93714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本题考查将来进行时态。根据定点法和分析法，由题干中的By this time tomorrow可知，此处意为“明天这个时候”（正在发生的事情）。A项</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will be watching符合题意和语境，故选A。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46229"/>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343149" y="936737"/>
            <a:ext cx="11749534"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Would you mind my turning off the light?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 </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No, go ahead 		B. Yes, I would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No, please don’t 	D. Yes, please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1775"/>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根据“Would you mind my turning off the light（你介意我关灯吗）”，可推断出说话人是在征求对方意见。B项意为“是的，我想要”，C项</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意为“不介意，请别关”，D项意为“是的，请吧”，均为不正确的应答。而A项意为“不介意，去关吧”，符合对话情境。故选A。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97951" y="1012952"/>
            <a:ext cx="11894049"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 made her worried was her daughter’s illness.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That 		B. What 		C. Whether 		D. Who</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8520" y="1082860"/>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本题考查主语从句。根据定点法和分析法，由题干中的made her worried可知，made前缺少主语，B项what是表示内容的，既引导主语从句，又作made的主语，故选B。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It was on Saturday _______ he returned home.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that 	B. when 	C. where 	D. what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63472" y="98441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本题考查强调句型。根据定点法和分析法，后半句he returned home是完整的句子，而前面的on Saturday作时间状语，空格处不缺任何句子成</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分，再根据It was可知，此句是强调结构，即it was…that…，故选A。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06521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894837" y="984713"/>
            <a:ext cx="1129716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Not only _______ music, but also she likes sports.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Lily likes 			B. Lily does like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likes Lily 			D. does Lily like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58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本题考查倒装结构。根据定点法，not only…but also…（不仅……而</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且……）结构位于句首并且连接两个句子时，第一个句子部分倒装，第二个句子用陈述句语序，故选D。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43181" y="2792275"/>
            <a:ext cx="6477915"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主谓一致</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70014" y="1028342"/>
            <a:ext cx="11607572" cy="440120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谓语（单数） </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谓语（复数）</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worker and writer 		the worker and the writer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every woman and every man 	the woman and the man</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80% of water 			80% of apples</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number of 			a number of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就近原则：</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既不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也不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不但</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而且</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a:t>
            </a:r>
            <a:r>
              <a:rPr lang="zh-CN" altLang="en-US" sz="2800" dirty="0">
                <a:latin typeface="Times New Roman" panose="02020603050405020304" pitchFamily="18" charset="0"/>
                <a:cs typeface="Times New Roman" panose="02020603050405020304" pitchFamily="18" charset="0"/>
              </a:rPr>
              <a:t>要么</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要么</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 (</a:t>
            </a:r>
            <a:r>
              <a:rPr lang="zh-CN" altLang="en-US" sz="2800" dirty="0">
                <a:latin typeface="Times New Roman" panose="02020603050405020304" pitchFamily="18" charset="0"/>
                <a:cs typeface="Times New Roman" panose="02020603050405020304" pitchFamily="18" charset="0"/>
              </a:rPr>
              <a:t>不是</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而是</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348137"/>
            <a:ext cx="6269620" cy="523220"/>
          </a:xfrm>
          <a:prstGeom prst="rect">
            <a:avLst/>
          </a:prstGeom>
          <a:noFill/>
        </p:spPr>
        <p:txBody>
          <a:bodyPr wrap="square" rtlCol="0">
            <a:spAutoFit/>
          </a:bodyPr>
          <a:lstStyle/>
          <a:p>
            <a:r>
              <a:rPr lang="zh-CN" altLang="en-US" sz="2800">
                <a:latin typeface="方正粗黑宋简体" panose="02000000000000000000" pitchFamily="2" charset="-122"/>
                <a:ea typeface="方正粗黑宋简体" panose="02000000000000000000" pitchFamily="2" charset="-122"/>
              </a:rPr>
              <a:t>主谓</a:t>
            </a:r>
            <a:r>
              <a:rPr lang="zh-CN" altLang="en-US" sz="2800" dirty="0">
                <a:latin typeface="方正粗黑宋简体" panose="02000000000000000000" pitchFamily="2" charset="-122"/>
                <a:ea typeface="方正粗黑宋简体" panose="02000000000000000000" pitchFamily="2" charset="-122"/>
              </a:rPr>
              <a:t>一致</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1168400" y="3551018"/>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neither...nor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068812" y="3994843"/>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not only...but also</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168400" y="4403983"/>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either...or</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1430951" y="4906327"/>
            <a:ext cx="27813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not...but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550413"/>
            <a:ext cx="1104176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W: Tomorrow I’m going to take part in the English   	 	 speech contest.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Thank you.</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Good idea 	B. Take care 	C. Good luck 	D. Well done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076479" y="1307978"/>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根据“Tomorrow I’m going to take part in the English speech contest（我要去参加明天的英语口语比赛）”，可推断出比赛还没举行，说话人想预祝成功。C项意为“祝你好运”，最符合对话情境。故选C。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463312" y="828844"/>
            <a:ext cx="11655242" cy="138499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W: What a wonderful party! Thank you for inviting me.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It’s nothing B. My pleasure C. Not at all D. Never mind</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1979019" y="1297984"/>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根据“Thank you for inviting me（感谢你的邀请）”，可推断出说话</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人要回应对方的感谢。B项意为“我的荣幸”，最符合对话情境。故选B。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33149185-ed29-466f-be00-2e9686cf63d2"/>
  <p:tag name="COMMONDATA" val="eyJoZGlkIjoiMjhjNGUxNWFjMjhlNDdjNWVkN2JmMzA2Y2JjZmYzMTU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23581</Words>
  <Application>WPS 演示</Application>
  <PresentationFormat>宽屏</PresentationFormat>
  <Paragraphs>958</Paragraphs>
  <Slides>75</Slides>
  <Notes>16</Notes>
  <HiddenSlides>12</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75</vt:i4>
      </vt:variant>
    </vt:vector>
  </HeadingPairs>
  <TitlesOfParts>
    <vt:vector size="89"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1064</cp:revision>
  <dcterms:created xsi:type="dcterms:W3CDTF">2016-10-04T09:02:00Z</dcterms:created>
  <dcterms:modified xsi:type="dcterms:W3CDTF">2023-03-23T08:09:14Z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B08F4ACB6BD64B0CBB29D37F0ABFAED9</vt:lpwstr>
  </property>
</Properties>
</file>