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7.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notesSlides/notesSlide10.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1.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869" r:id="rId2"/>
    <p:sldId id="116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74" r:id="rId45"/>
    <p:sldId id="1175" r:id="rId46"/>
    <p:sldId id="1176" r:id="rId47"/>
    <p:sldId id="1177" r:id="rId48"/>
    <p:sldId id="1178" r:id="rId49"/>
    <p:sldId id="1179" r:id="rId50"/>
    <p:sldId id="947" r:id="rId51"/>
    <p:sldId id="1144" r:id="rId52"/>
    <p:sldId id="1145" r:id="rId53"/>
    <p:sldId id="1146" r:id="rId54"/>
    <p:sldId id="1147" r:id="rId55"/>
    <p:sldId id="1148" r:id="rId56"/>
    <p:sldId id="1149" r:id="rId57"/>
    <p:sldId id="979" r:id="rId58"/>
    <p:sldId id="1150" r:id="rId59"/>
    <p:sldId id="1151" r:id="rId60"/>
    <p:sldId id="1173" r:id="rId61"/>
    <p:sldId id="1162" r:id="rId62"/>
    <p:sldId id="1163" r:id="rId63"/>
    <p:sldId id="1164" r:id="rId64"/>
    <p:sldId id="1165" r:id="rId65"/>
    <p:sldId id="1166" r:id="rId66"/>
    <p:sldId id="1167" r:id="rId67"/>
    <p:sldId id="1168" r:id="rId68"/>
    <p:sldId id="1169" r:id="rId69"/>
    <p:sldId id="1170" r:id="rId70"/>
    <p:sldId id="1171" r:id="rId71"/>
    <p:sldId id="1172" r:id="rId72"/>
    <p:sldId id="1152" r:id="rId73"/>
    <p:sldId id="1153" r:id="rId74"/>
    <p:sldId id="1154" r:id="rId75"/>
    <p:sldId id="1156" r:id="rId76"/>
    <p:sldId id="1157" r:id="rId77"/>
    <p:sldId id="935" r:id="rId78"/>
  </p:sldIdLst>
  <p:sldSz cx="12192000" cy="6858000"/>
  <p:notesSz cx="6858000" cy="9144000"/>
  <p:custDataLst>
    <p:tags r:id="rId8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116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4"/>
            <p14:sldId id="1175"/>
            <p14:sldId id="1176"/>
            <p14:sldId id="1177"/>
            <p14:sldId id="1178"/>
            <p14:sldId id="1179"/>
            <p14:sldId id="947"/>
            <p14:sldId id="1144"/>
            <p14:sldId id="1145"/>
            <p14:sldId id="1146"/>
            <p14:sldId id="1147"/>
            <p14:sldId id="1148"/>
            <p14:sldId id="1149"/>
            <p14:sldId id="979"/>
            <p14:sldId id="1150"/>
            <p14:sldId id="1151"/>
            <p14:sldId id="1173"/>
            <p14:sldId id="1162"/>
            <p14:sldId id="1163"/>
            <p14:sldId id="1164"/>
            <p14:sldId id="1165"/>
            <p14:sldId id="1166"/>
            <p14:sldId id="1167"/>
            <p14:sldId id="1168"/>
            <p14:sldId id="1169"/>
            <p14:sldId id="1170"/>
            <p14:sldId id="1171"/>
            <p14:sldId id="1172"/>
            <p14:sldId id="1152"/>
            <p14:sldId id="1153"/>
            <p14:sldId id="1154"/>
            <p14:sldId id="1156"/>
            <p14:sldId id="1157"/>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92" userDrawn="1">
          <p15:clr>
            <a:srgbClr val="A4A3A4"/>
          </p15:clr>
        </p15:guide>
        <p15:guide id="4" pos="377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47"/>
        <p:guide pos="624"/>
        <p:guide pos="7092"/>
        <p:guide pos="377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77</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4.xml"/><Relationship Id="rId5" Type="http://schemas.openxmlformats.org/officeDocument/2006/relationships/slide" Target="slide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50.xml"/><Relationship Id="rId18" Type="http://schemas.openxmlformats.org/officeDocument/2006/relationships/slide" Target="slide72.xml"/><Relationship Id="rId3" Type="http://schemas.openxmlformats.org/officeDocument/2006/relationships/tags" Target="../tags/tag7.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60.xml"/><Relationship Id="rId2" Type="http://schemas.openxmlformats.org/officeDocument/2006/relationships/tags" Target="../tags/tag6.xml"/><Relationship Id="rId16" Type="http://schemas.openxmlformats.org/officeDocument/2006/relationships/slide" Target="slide57.xml"/><Relationship Id="rId1" Type="http://schemas.openxmlformats.org/officeDocument/2006/relationships/tags" Target="../tags/tag5.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5.xml"/><Relationship Id="rId10" Type="http://schemas.openxmlformats.org/officeDocument/2006/relationships/image" Target="../media/image4.emf"/><Relationship Id="rId4" Type="http://schemas.openxmlformats.org/officeDocument/2006/relationships/tags" Target="../tags/tag8.xml"/><Relationship Id="rId9" Type="http://schemas.openxmlformats.org/officeDocument/2006/relationships/slide" Target="slide3.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slide" Target="slide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7.xml"/><Relationship Id="rId1" Type="http://schemas.openxmlformats.org/officeDocument/2006/relationships/tags" Target="../tags/tag26.xml"/><Relationship Id="rId5" Type="http://schemas.openxmlformats.org/officeDocument/2006/relationships/slide" Target="slide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slide" Target="slide2.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28.xml"/><Relationship Id="rId5" Type="http://schemas.openxmlformats.org/officeDocument/2006/relationships/slide" Target="slide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1.xml"/><Relationship Id="rId7" Type="http://schemas.openxmlformats.org/officeDocument/2006/relationships/slide" Target="slide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42.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5.xml"/><Relationship Id="rId7" Type="http://schemas.openxmlformats.org/officeDocument/2006/relationships/slide" Target="slide47.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46.xml"/></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9.xml"/><Relationship Id="rId7" Type="http://schemas.openxmlformats.org/officeDocument/2006/relationships/image" Target="../media/image6.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 Target="slide49.xml"/><Relationship Id="rId5" Type="http://schemas.openxmlformats.org/officeDocument/2006/relationships/slideLayout" Target="../slideLayouts/slideLayout7.xml"/><Relationship Id="rId4" Type="http://schemas.openxmlformats.org/officeDocument/2006/relationships/tags" Target="../tags/tag50.xml"/></Relationships>
</file>

<file path=ppt/slides/_rels/slide49.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51.xml"/><Relationship Id="rId5" Type="http://schemas.openxmlformats.org/officeDocument/2006/relationships/slide" Target="slide2.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7.xml"/><Relationship Id="rId1" Type="http://schemas.openxmlformats.org/officeDocument/2006/relationships/tags" Target="../tags/tag52.xml"/><Relationship Id="rId5" Type="http://schemas.openxmlformats.org/officeDocument/2006/relationships/slide" Target="slide2.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Layout" Target="../slideLayouts/slideLayout7.xml"/><Relationship Id="rId1" Type="http://schemas.openxmlformats.org/officeDocument/2006/relationships/tags" Target="../tags/tag53.xml"/><Relationship Id="rId5" Type="http://schemas.openxmlformats.org/officeDocument/2006/relationships/slide" Target="slide2.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54.xml"/><Relationship Id="rId5" Type="http://schemas.openxmlformats.org/officeDocument/2006/relationships/slide" Target="slide2.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56.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59.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0.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7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84581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5" name="左箭头 4">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23900" y="4119826"/>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4" name="文本框 3"/>
          <p:cNvSpPr txBox="1"/>
          <p:nvPr/>
        </p:nvSpPr>
        <p:spPr>
          <a:xfrm>
            <a:off x="1225991" y="1965439"/>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6577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p>
        </p:txBody>
      </p:sp>
      <p:sp>
        <p:nvSpPr>
          <p:cNvPr id="12" name="文本框 11"/>
          <p:cNvSpPr txBox="1"/>
          <p:nvPr/>
        </p:nvSpPr>
        <p:spPr>
          <a:xfrm>
            <a:off x="762000" y="1066165"/>
            <a:ext cx="11317705" cy="521970"/>
          </a:xfrm>
          <a:prstGeom prst="rect">
            <a:avLst/>
          </a:prstGeom>
          <a:noFill/>
        </p:spPr>
        <p:txBody>
          <a:bodyPr wrap="square" rtlCol="0">
            <a:spAutoFit/>
          </a:bodyPr>
          <a:lstStyle/>
          <a:p>
            <a:r>
              <a:rPr sz="2800" dirty="0">
                <a:latin typeface="+mn-ea"/>
              </a:rPr>
              <a:t>阅读下列句子，从A、B、C、D中选出句中画线的单词或词组的意义。</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4" name="文本框 3"/>
          <p:cNvSpPr txBox="1"/>
          <p:nvPr/>
        </p:nvSpPr>
        <p:spPr>
          <a:xfrm>
            <a:off x="534580" y="1012953"/>
            <a:ext cx="11419921"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He came to school late this morning because his car </a:t>
            </a:r>
            <a:r>
              <a:rPr lang="en-US" altLang="zh-CN" sz="2400" b="1" u="sng" dirty="0">
                <a:latin typeface="微软雅黑" panose="020B0503020204020204" pitchFamily="34" charset="-122"/>
                <a:ea typeface="微软雅黑" panose="020B0503020204020204" pitchFamily="34" charset="-122"/>
              </a:rPr>
              <a:t>broke down</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撞坏了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抛弃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抛锚</a:t>
            </a: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解析：今天早上因为他的车抛锚了，所以他来学校迟了。</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There’s no </a:t>
            </a:r>
            <a:r>
              <a:rPr lang="en-US" altLang="zh-CN" sz="2400" b="1" u="sng" dirty="0">
                <a:latin typeface="微软雅黑" panose="020B0503020204020204" pitchFamily="34" charset="-122"/>
                <a:ea typeface="微软雅黑" panose="020B0503020204020204" pitchFamily="34" charset="-122"/>
              </a:rPr>
              <a:t>excuse</a:t>
            </a:r>
            <a:r>
              <a:rPr lang="en-US" altLang="zh-CN" sz="2400" b="1" dirty="0">
                <a:latin typeface="微软雅黑" panose="020B0503020204020204" pitchFamily="34" charset="-122"/>
                <a:ea typeface="微软雅黑" panose="020B0503020204020204" pitchFamily="34" charset="-122"/>
              </a:rPr>
              <a:t> for this matter while you are at work.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理由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借口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问题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选择</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解析：上班期间做这种事，任何借口都是多余的。</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She was quick to </a:t>
            </a:r>
            <a:r>
              <a:rPr lang="en-US" altLang="zh-CN" sz="2400" b="1" u="sng" dirty="0">
                <a:latin typeface="微软雅黑" panose="020B0503020204020204" pitchFamily="34" charset="-122"/>
                <a:ea typeface="微软雅黑" panose="020B0503020204020204" pitchFamily="34" charset="-122"/>
              </a:rPr>
              <a:t>point out</a:t>
            </a:r>
            <a:r>
              <a:rPr lang="en-US" altLang="zh-CN" sz="2400" b="1" dirty="0">
                <a:latin typeface="微软雅黑" panose="020B0503020204020204" pitchFamily="34" charset="-122"/>
                <a:ea typeface="微软雅黑" panose="020B0503020204020204" pitchFamily="34" charset="-122"/>
              </a:rPr>
              <a:t> the mistake I’d made.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纠正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批评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指出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指向</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解析：她很快指出我犯的错误。</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His good education </a:t>
            </a:r>
            <a:r>
              <a:rPr lang="en-US" altLang="zh-CN" sz="2400" b="1" u="sng" dirty="0">
                <a:latin typeface="微软雅黑" panose="020B0503020204020204" pitchFamily="34" charset="-122"/>
                <a:ea typeface="微软雅黑" panose="020B0503020204020204" pitchFamily="34" charset="-122"/>
              </a:rPr>
              <a:t>background</a:t>
            </a:r>
            <a:r>
              <a:rPr lang="en-US" altLang="zh-CN" sz="2400" b="1" dirty="0">
                <a:latin typeface="微软雅黑" panose="020B0503020204020204" pitchFamily="34" charset="-122"/>
                <a:ea typeface="微软雅黑" panose="020B0503020204020204" pitchFamily="34" charset="-122"/>
              </a:rPr>
              <a:t> helps him a lot. He once 	studied in Oxford University.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家庭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婚姻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背景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生活</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解析：他良好的教育背景给了他很大的帮助，他曾经在牛津大学读过书。</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4" name="文本框 3"/>
          <p:cNvSpPr txBox="1"/>
          <p:nvPr/>
        </p:nvSpPr>
        <p:spPr>
          <a:xfrm>
            <a:off x="914400" y="1018274"/>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Mr. Black is ill and Mr. Wang is </a:t>
            </a:r>
            <a:r>
              <a:rPr lang="en-US" altLang="zh-CN" sz="2400" b="1" u="sng" dirty="0">
                <a:latin typeface="微软雅黑" panose="020B0503020204020204" pitchFamily="34" charset="-122"/>
                <a:ea typeface="微软雅黑" panose="020B0503020204020204" pitchFamily="34" charset="-122"/>
              </a:rPr>
              <a:t>taking the place of</a:t>
            </a:r>
            <a:r>
              <a:rPr lang="en-US" altLang="zh-CN" sz="2400" b="1" dirty="0">
                <a:latin typeface="微软雅黑" panose="020B0503020204020204" pitchFamily="34" charset="-122"/>
                <a:ea typeface="微软雅黑" panose="020B0503020204020204" pitchFamily="34" charset="-122"/>
              </a:rPr>
              <a:t> him.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照顾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代替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看望</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送别</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解析：布莱克先生生病了，王先生代替他。</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 nurse told the doctor that medicine </a:t>
            </a:r>
            <a:r>
              <a:rPr lang="en-US" altLang="zh-CN" sz="2400" b="1" u="sng" dirty="0">
                <a:latin typeface="微软雅黑" panose="020B0503020204020204" pitchFamily="34" charset="-122"/>
                <a:ea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rPr>
              <a:t> to be 	 	     working.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露面</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好像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表现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解析：护士告诉医生药好像正起作用。</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Excuse me, haven’t you learnt the </a:t>
            </a:r>
            <a:r>
              <a:rPr lang="en-US" altLang="zh-CN" sz="2400" b="1" u="sng" dirty="0">
                <a:latin typeface="微软雅黑" panose="020B0503020204020204" pitchFamily="34" charset="-122"/>
                <a:ea typeface="微软雅黑" panose="020B0503020204020204" pitchFamily="34" charset="-122"/>
              </a:rPr>
              <a:t>traffic</a:t>
            </a:r>
            <a:r>
              <a:rPr lang="en-US" altLang="zh-CN" sz="2400" b="1" dirty="0">
                <a:latin typeface="微软雅黑" panose="020B0503020204020204" pitchFamily="34" charset="-122"/>
                <a:ea typeface="微软雅黑" panose="020B0503020204020204" pitchFamily="34" charset="-122"/>
              </a:rPr>
              <a:t> rules? Drivers 	  	    can’t go when the light is yellow.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交通</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交警</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违规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安全</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解析：打扰一下，你难道没有学过交通规则吗？黄灯亮时，司机是不能通过的。</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 little girl is growing smart </a:t>
            </a:r>
            <a:r>
              <a:rPr lang="en-US" altLang="zh-CN" sz="2400" b="1" u="sng" dirty="0">
                <a:latin typeface="微软雅黑" panose="020B0503020204020204" pitchFamily="34" charset="-122"/>
                <a:ea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马上地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快速地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慢速地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逐渐地</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解析：这个小女孩逐渐变得聪明。</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Now he </a:t>
            </a:r>
            <a:r>
              <a:rPr lang="en-US" altLang="zh-CN" sz="2400" b="1" u="sng" dirty="0">
                <a:latin typeface="微软雅黑" panose="020B0503020204020204" pitchFamily="34" charset="-122"/>
                <a:ea typeface="微软雅黑" panose="020B0503020204020204" pitchFamily="34" charset="-122"/>
              </a:rPr>
              <a:t>is eager to</a:t>
            </a:r>
            <a:r>
              <a:rPr lang="en-US" altLang="zh-CN" sz="2400" b="1" dirty="0">
                <a:latin typeface="微软雅黑" panose="020B0503020204020204" pitchFamily="34" charset="-122"/>
                <a:ea typeface="微软雅黑" panose="020B0503020204020204" pitchFamily="34" charset="-122"/>
              </a:rPr>
              <a:t> meet his son at the airport because he 	hasn’t seen his son for two years.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渴望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害怕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担心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有准备</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解析：因为有两年没见到他的儿子了，他现在渴望去机场接他的儿子。</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t>
            </a:r>
            <a:r>
              <a:rPr lang="en-US" altLang="zh-CN" sz="2400" b="1" u="sng" dirty="0">
                <a:latin typeface="微软雅黑" panose="020B0503020204020204" pitchFamily="34" charset="-122"/>
                <a:ea typeface="微软雅黑" panose="020B0503020204020204" pitchFamily="34" charset="-122"/>
              </a:rPr>
              <a:t>Knowledge</a:t>
            </a:r>
            <a:r>
              <a:rPr lang="en-US" altLang="zh-CN" sz="2400" b="1" dirty="0">
                <a:latin typeface="微软雅黑" panose="020B0503020204020204" pitchFamily="34" charset="-122"/>
                <a:ea typeface="微软雅黑" panose="020B0503020204020204" pitchFamily="34" charset="-122"/>
              </a:rPr>
              <a:t> is power, so it is very important for us to 	receive good education.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智慧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知识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能量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勇气</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解析：知识就是力量，所以对我们来说接受良好的教育是重要的。</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6" name="文本框 5"/>
          <p:cNvSpPr txBox="1"/>
          <p:nvPr/>
        </p:nvSpPr>
        <p:spPr>
          <a:xfrm>
            <a:off x="462337" y="606822"/>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974941" y="1612554"/>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Once upon a time, a rich man wanted to make a trip to another town. He tried not only to take things to sell but also to take money to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things with. He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to take ten servants with him. They would </a:t>
            </a:r>
            <a:r>
              <a:rPr lang="en-US" altLang="zh-CN" sz="2400" u="sng" dirty="0">
                <a:latin typeface="Times New Roman" panose="02020603050405020304" pitchFamily="18" charset="0"/>
                <a:cs typeface="Times New Roman" panose="02020603050405020304" pitchFamily="18" charset="0"/>
              </a:rPr>
              <a:t>18 </a:t>
            </a:r>
            <a:r>
              <a:rPr lang="en-US" altLang="zh-CN" sz="2400" dirty="0">
                <a:latin typeface="Times New Roman" panose="02020603050405020304" pitchFamily="18" charset="0"/>
                <a:cs typeface="Times New Roman" panose="02020603050405020304" pitchFamily="18" charset="0"/>
              </a:rPr>
              <a:t>the things to sell and the food to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on their trip. Before they started, a little boy ran up to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and asked to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with them.</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53688" y="3615092"/>
            <a:ext cx="9465925"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eat 	B. buy	 		C. change	 D. get</a:t>
            </a:r>
          </a:p>
          <a:p>
            <a:r>
              <a:rPr lang="en-US" altLang="zh-CN" sz="2400" dirty="0">
                <a:latin typeface="Times New Roman" panose="02020603050405020304" pitchFamily="18" charset="0"/>
                <a:cs typeface="Times New Roman" panose="02020603050405020304" pitchFamily="18" charset="0"/>
              </a:rPr>
              <a:t>(     ) 17. A. decided 	B. liked 		C. hoped 	D. tried</a:t>
            </a:r>
          </a:p>
          <a:p>
            <a:r>
              <a:rPr lang="en-US" altLang="zh-CN" sz="2400" dirty="0">
                <a:latin typeface="Times New Roman" panose="02020603050405020304" pitchFamily="18" charset="0"/>
                <a:cs typeface="Times New Roman" panose="02020603050405020304" pitchFamily="18" charset="0"/>
              </a:rPr>
              <a:t>(     ) 18. A. take 	B. bring 		C. carry 	D. borrow</a:t>
            </a:r>
          </a:p>
          <a:p>
            <a:r>
              <a:rPr lang="en-US" altLang="zh-CN" sz="2400" dirty="0">
                <a:latin typeface="Times New Roman" panose="02020603050405020304" pitchFamily="18" charset="0"/>
                <a:cs typeface="Times New Roman" panose="02020603050405020304" pitchFamily="18" charset="0"/>
              </a:rPr>
              <a:t>(     ) 19. A. cook 	B. eat 			C. buy 		D. drink</a:t>
            </a:r>
          </a:p>
          <a:p>
            <a:r>
              <a:rPr lang="en-US" altLang="zh-CN" sz="2400" dirty="0">
                <a:latin typeface="Times New Roman" panose="02020603050405020304" pitchFamily="18" charset="0"/>
                <a:cs typeface="Times New Roman" panose="02020603050405020304" pitchFamily="18" charset="0"/>
              </a:rPr>
              <a:t>(     ) 20. A. them 	B. the servants	 	C. the road 	D. the rich man</a:t>
            </a:r>
          </a:p>
          <a:p>
            <a:r>
              <a:rPr lang="en-US" altLang="zh-CN" sz="2400" dirty="0">
                <a:latin typeface="Times New Roman" panose="02020603050405020304" pitchFamily="18" charset="0"/>
                <a:cs typeface="Times New Roman" panose="02020603050405020304" pitchFamily="18" charset="0"/>
              </a:rPr>
              <a:t>(     ) 21. A. stop 	B. stay 		C. go 		D. talk</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69203" y="481024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37990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52080" y="3980564"/>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36669" y="369136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1737" y="51422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534271" y="54674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8162" y="303425"/>
            <a:ext cx="1175567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根据句意“他不仅要带东西去卖，也要带钱去买东西”。故选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根据下文“旅途中，他们将带东西去卖，也会带上吃的食物”，可知这个富人决定带十个仆人。故选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根据上下文可知仆人是用来提东西。故选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本题考查的是动词不定式作后置定语，根据所修饰的词为</a:t>
            </a:r>
            <a:r>
              <a:rPr lang="en-US" altLang="zh-CN" sz="2400" b="1" dirty="0">
                <a:latin typeface="微软雅黑" panose="020B0503020204020204" pitchFamily="34" charset="-122"/>
                <a:ea typeface="微软雅黑" panose="020B0503020204020204" pitchFamily="34" charset="-122"/>
              </a:rPr>
              <a:t>the food</a:t>
            </a:r>
            <a:r>
              <a:rPr lang="zh-CN" altLang="en-US" sz="2400" b="1" dirty="0">
                <a:latin typeface="微软雅黑" panose="020B0503020204020204" pitchFamily="34" charset="-122"/>
                <a:ea typeface="微软雅黑" panose="020B0503020204020204" pitchFamily="34" charset="-122"/>
              </a:rPr>
              <a:t>，所以搭配动词</a:t>
            </a:r>
            <a:r>
              <a:rPr lang="en-US" altLang="zh-CN" sz="2400" b="1" dirty="0">
                <a:latin typeface="微软雅黑" panose="020B0503020204020204" pitchFamily="34" charset="-122"/>
                <a:ea typeface="微软雅黑" panose="020B0503020204020204" pitchFamily="34" charset="-122"/>
              </a:rPr>
              <a:t>eat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根据第二段可知是由富人决定是否可以带上小孩。故选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根据下文富人的话“</a:t>
            </a:r>
            <a:r>
              <a:rPr lang="en-US" altLang="zh-CN" sz="2400" b="1" dirty="0">
                <a:latin typeface="微软雅黑" panose="020B0503020204020204" pitchFamily="34" charset="-122"/>
                <a:ea typeface="微软雅黑" panose="020B0503020204020204" pitchFamily="34" charset="-122"/>
              </a:rPr>
              <a:t>Well,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may go with us”</a:t>
            </a:r>
            <a:r>
              <a:rPr lang="zh-CN" altLang="en-US" sz="2400" b="1" dirty="0">
                <a:latin typeface="微软雅黑" panose="020B0503020204020204" pitchFamily="34" charset="-122"/>
                <a:ea typeface="微软雅黑" panose="020B0503020204020204" pitchFamily="34" charset="-122"/>
              </a:rPr>
              <a:t>，可知小孩想要和他们一块去。故选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rich man said to the little boy, “Well,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may go with us.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you are the smallest, the thinnest and the weakest of all my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you can’t carry a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load. You must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the lightest one to carry.” The boy thanked his master and chose the biggest load to carry. That was bread.</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493323" y="3281385"/>
            <a:ext cx="839862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you	 B. he 		C. I		 D. they</a:t>
            </a:r>
          </a:p>
          <a:p>
            <a:r>
              <a:rPr lang="en-US" altLang="zh-CN" sz="2400" dirty="0">
                <a:latin typeface="Times New Roman" panose="02020603050405020304" pitchFamily="18" charset="0"/>
                <a:cs typeface="Times New Roman" panose="02020603050405020304" pitchFamily="18" charset="0"/>
              </a:rPr>
              <a:t>(     ) 23. A. Since 	B. If 		C. Because 	D. But</a:t>
            </a:r>
          </a:p>
          <a:p>
            <a:r>
              <a:rPr lang="en-US" altLang="zh-CN" sz="2400" dirty="0">
                <a:latin typeface="Times New Roman" panose="02020603050405020304" pitchFamily="18" charset="0"/>
                <a:cs typeface="Times New Roman" panose="02020603050405020304" pitchFamily="18" charset="0"/>
              </a:rPr>
              <a:t>(     ) 24. A. family 	B. guests 	C. servants 	D. things</a:t>
            </a:r>
          </a:p>
          <a:p>
            <a:r>
              <a:rPr lang="en-US" altLang="zh-CN" sz="2400" dirty="0">
                <a:latin typeface="Times New Roman" panose="02020603050405020304" pitchFamily="18" charset="0"/>
                <a:cs typeface="Times New Roman" panose="02020603050405020304" pitchFamily="18" charset="0"/>
              </a:rPr>
              <a:t>(     ) 25. A. heavy 	B. light 	C. small 	D. difficult</a:t>
            </a:r>
          </a:p>
          <a:p>
            <a:r>
              <a:rPr lang="en-US" altLang="zh-CN" sz="2400" dirty="0">
                <a:latin typeface="Times New Roman" panose="02020603050405020304" pitchFamily="18" charset="0"/>
                <a:cs typeface="Times New Roman" panose="02020603050405020304" pitchFamily="18" charset="0"/>
              </a:rPr>
              <a:t>(     ) 26. A. eat 	B. choose 	C. pick up 	D. understand</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685427" y="484062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a:t>
            </a:r>
            <a:r>
              <a:rPr lang="en-US" altLang="zh-CN" sz="2400" b="1" dirty="0">
                <a:latin typeface="微软雅黑" panose="020B0503020204020204" pitchFamily="34" charset="-122"/>
                <a:ea typeface="微软雅黑" panose="020B0503020204020204" pitchFamily="34" charset="-122"/>
              </a:rPr>
              <a:t>The rich man said to the little boy”</a:t>
            </a:r>
            <a:r>
              <a:rPr lang="zh-CN" altLang="en-US" sz="2400" b="1" dirty="0">
                <a:latin typeface="微软雅黑" panose="020B0503020204020204" pitchFamily="34" charset="-122"/>
                <a:ea typeface="微软雅黑" panose="020B0503020204020204" pitchFamily="34" charset="-122"/>
              </a:rPr>
              <a:t>可知，富人称小孩为</a:t>
            </a:r>
            <a:r>
              <a:rPr lang="en-US" altLang="zh-CN" sz="2400" b="1" dirty="0">
                <a:latin typeface="微软雅黑" panose="020B0503020204020204" pitchFamily="34" charset="-122"/>
                <a:ea typeface="微软雅黑" panose="020B0503020204020204" pitchFamily="34" charset="-122"/>
              </a:rPr>
              <a:t>you</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上下文中“你可以跟我们一起去”和“你是我的仆人中最小、最瘦和最弱的人”是转折关系。故选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根据上文内容“富人需要的是十个仆人”，可知这个小孩是最弱、最瘦和最小的仆人。故选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根据上文的内容可知，这个小孩是最弱、最瘦和最小的，可以推测出他提不了重东西。故选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根据上文对小孩的描述，他不能提重东西，得选择一个最轻的担子。故选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873465" y="4407613"/>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“You are </a:t>
            </a:r>
            <a:r>
              <a:rPr lang="en-US" altLang="zh-CN" sz="2400" u="sng" dirty="0">
                <a:latin typeface="Times New Roman" panose="02020603050405020304" pitchFamily="18" charset="0"/>
                <a:cs typeface="Times New Roman" panose="02020603050405020304" pitchFamily="18" charset="0"/>
              </a:rPr>
              <a:t>27 </a:t>
            </a:r>
            <a:r>
              <a:rPr lang="en-US" altLang="zh-CN" sz="2400" dirty="0">
                <a:latin typeface="Times New Roman" panose="02020603050405020304" pitchFamily="18" charset="0"/>
                <a:cs typeface="Times New Roman" panose="02020603050405020304" pitchFamily="18" charset="0"/>
              </a:rPr>
              <a:t>.” said his master, “That is the biggest and the heaviest one.” The boy said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and lifted the load gladly.</a:t>
            </a:r>
          </a:p>
          <a:p>
            <a:pPr algn="just"/>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On the trip they walked for days and at last they got to the town. All the servants were tired except the little servant. Do you know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Most of the bread was eaten during the trip and a little was left when they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town.</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54465" y="3170113"/>
            <a:ext cx="9948813"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correct 		B. right 	C. clever 		D. foolish</a:t>
            </a:r>
          </a:p>
          <a:p>
            <a:r>
              <a:rPr lang="en-US" altLang="zh-CN" sz="2400" dirty="0">
                <a:latin typeface="Times New Roman" panose="02020603050405020304" pitchFamily="18" charset="0"/>
                <a:cs typeface="Times New Roman" panose="02020603050405020304" pitchFamily="18" charset="0"/>
              </a:rPr>
              <a:t>(     ) 28. A. sorry 		B. nothing 	C. angrily 		D. good-bye</a:t>
            </a:r>
          </a:p>
          <a:p>
            <a:r>
              <a:rPr lang="en-US" altLang="zh-CN" sz="2400" dirty="0">
                <a:latin typeface="Times New Roman" panose="02020603050405020304" pitchFamily="18" charset="0"/>
                <a:cs typeface="Times New Roman" panose="02020603050405020304" pitchFamily="18" charset="0"/>
              </a:rPr>
              <a:t>(     ) 29. A. who 		B. him 		C. that 			D. why</a:t>
            </a:r>
          </a:p>
          <a:p>
            <a:r>
              <a:rPr lang="en-US" altLang="zh-CN" sz="2400" dirty="0">
                <a:latin typeface="Times New Roman" panose="02020603050405020304" pitchFamily="18" charset="0"/>
                <a:cs typeface="Times New Roman" panose="02020603050405020304" pitchFamily="18" charset="0"/>
              </a:rPr>
              <a:t>(     ) 30. A. arrived at 		B. got 		C. reached at 		D. arrived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2" name="左箭头 1">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根据下文富人所说的话“那是最大、最重的担子”，可以推断出富人认为小孩选择这个担子是非常愚蠢的做法。故选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根据下文内容可知，小孩没说什么。故选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根据句意“除了这个小仆人，所有的仆人都很累”，可以推断出作者是在问读者这是为什么。故选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常用于意为“到达”的动词短语有：</a:t>
            </a:r>
            <a:r>
              <a:rPr lang="en-US" altLang="zh-CN" sz="2400" b="1" dirty="0">
                <a:latin typeface="微软雅黑" panose="020B0503020204020204" pitchFamily="34" charset="-122"/>
                <a:ea typeface="微软雅黑" panose="020B0503020204020204" pitchFamily="34" charset="-122"/>
              </a:rPr>
              <a:t>arrive at+</a:t>
            </a:r>
            <a:r>
              <a:rPr lang="zh-CN" altLang="en-US" sz="2400" b="1" dirty="0">
                <a:latin typeface="微软雅黑" panose="020B0503020204020204" pitchFamily="34" charset="-122"/>
                <a:ea typeface="微软雅黑" panose="020B0503020204020204" pitchFamily="34" charset="-122"/>
              </a:rPr>
              <a:t>小地方、</a:t>
            </a:r>
            <a:r>
              <a:rPr lang="en-US" altLang="zh-CN" sz="2400" b="1" dirty="0">
                <a:latin typeface="微软雅黑" panose="020B0503020204020204" pitchFamily="34" charset="-122"/>
                <a:ea typeface="微软雅黑" panose="020B0503020204020204" pitchFamily="34" charset="-122"/>
              </a:rPr>
              <a:t>arrive in+</a:t>
            </a:r>
            <a:r>
              <a:rPr lang="zh-CN" altLang="en-US" sz="2400" b="1" dirty="0">
                <a:latin typeface="微软雅黑" panose="020B0503020204020204" pitchFamily="34" charset="-122"/>
                <a:ea typeface="微软雅黑" panose="020B0503020204020204" pitchFamily="34" charset="-122"/>
              </a:rPr>
              <a:t>大地方、</a:t>
            </a:r>
            <a:r>
              <a:rPr lang="en-US" altLang="zh-CN" sz="2400" b="1" dirty="0">
                <a:latin typeface="微软雅黑" panose="020B0503020204020204" pitchFamily="34" charset="-122"/>
                <a:ea typeface="微软雅黑" panose="020B0503020204020204" pitchFamily="34" charset="-122"/>
              </a:rPr>
              <a:t>get to</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reach</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5" name="左箭头 4">
            <a:hlinkClick r:id="rId5"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In 1997, 12-year-old American named Caitlin and 14-year-old Zimbabwean boy named Martin became pen friends through their schools. They didn’t realize at that time how their handwritten letters would change their life.</a:t>
            </a:r>
          </a:p>
          <a:p>
            <a:pPr algn="just"/>
            <a:r>
              <a:rPr lang="en-US" altLang="zh-CN" sz="2400" dirty="0">
                <a:latin typeface="Times New Roman" panose="02020603050405020304" pitchFamily="18" charset="0"/>
                <a:cs typeface="Times New Roman" panose="02020603050405020304" pitchFamily="18" charset="0"/>
              </a:rPr>
              <a:t>     It all began as a school task. Everyone in Caitlin’s class was supposed to choose a pen friend from another country. All the other kids picked countries like France or Germany, but Caitlin chose Zimbabwe because the name sounded exotic (</a:t>
            </a:r>
            <a:r>
              <a:rPr lang="zh-CN" altLang="en-US" sz="2400" dirty="0">
                <a:latin typeface="Times New Roman" panose="02020603050405020304" pitchFamily="18" charset="0"/>
                <a:cs typeface="Times New Roman" panose="02020603050405020304" pitchFamily="18" charset="0"/>
              </a:rPr>
              <a:t>异国风情的</a:t>
            </a:r>
            <a:r>
              <a:rPr lang="en-US" altLang="zh-CN" sz="2400" dirty="0">
                <a:latin typeface="Times New Roman" panose="02020603050405020304" pitchFamily="18" charset="0"/>
                <a:cs typeface="Times New Roman" panose="02020603050405020304" pitchFamily="18" charset="0"/>
              </a:rPr>
              <a:t>) and cool.</a:t>
            </a:r>
          </a:p>
          <a:p>
            <a:pPr algn="just"/>
            <a:r>
              <a:rPr lang="en-US" altLang="zh-CN" sz="2400" dirty="0">
                <a:latin typeface="Times New Roman" panose="02020603050405020304" pitchFamily="18" charset="0"/>
                <a:cs typeface="Times New Roman" panose="02020603050405020304" pitchFamily="18" charset="0"/>
              </a:rPr>
              <a:t>     Martin lived with his family in one of Zimbabwe’s worst slums (</a:t>
            </a:r>
            <a:r>
              <a:rPr lang="zh-CN" altLang="en-US" sz="2400" dirty="0">
                <a:latin typeface="Times New Roman" panose="02020603050405020304" pitchFamily="18" charset="0"/>
                <a:cs typeface="Times New Roman" panose="02020603050405020304" pitchFamily="18" charset="0"/>
              </a:rPr>
              <a:t>贫民窟</a:t>
            </a:r>
            <a:r>
              <a:rPr lang="en-US" altLang="zh-CN" sz="2400" dirty="0">
                <a:latin typeface="Times New Roman" panose="02020603050405020304" pitchFamily="18" charset="0"/>
                <a:cs typeface="Times New Roman" panose="02020603050405020304" pitchFamily="18" charset="0"/>
              </a:rPr>
              <a:t>) where they shared one room with family. And a bed was their only piece of furniture.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617368"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【建议用时：35 mins】</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8" name="文本框 7"/>
          <p:cNvSpPr txBox="1"/>
          <p:nvPr/>
        </p:nvSpPr>
        <p:spPr>
          <a:xfrm>
            <a:off x="612206" y="364086"/>
            <a:ext cx="10317462" cy="526224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When Caitlin’s first letters reached Martin, they were simple and general. The two kids wrote about their favorite music and what they liked to do. But as Martin </a:t>
            </a:r>
            <a:r>
              <a:rPr lang="en-US" altLang="zh-CN" sz="2400" u="sng" dirty="0">
                <a:latin typeface="Times New Roman" panose="02020603050405020304" pitchFamily="18" charset="0"/>
                <a:cs typeface="Times New Roman" panose="02020603050405020304" pitchFamily="18" charset="0"/>
              </a:rPr>
              <a:t>revealed</a:t>
            </a:r>
            <a:r>
              <a:rPr lang="en-US" altLang="zh-CN" sz="2400" dirty="0">
                <a:latin typeface="Times New Roman" panose="02020603050405020304" pitchFamily="18" charset="0"/>
                <a:cs typeface="Times New Roman" panose="02020603050405020304" pitchFamily="18" charset="0"/>
              </a:rPr>
              <a:t> more about his life on his letters to Caitlin, Caitlin realized what the living conditions were like for Martin. Without telling her parents, she began sending money with her letters—$20 at a time. While the money was not much to Caitlin, it meant more food for Martin’s family and helped him pay for his school fees.</a:t>
            </a:r>
          </a:p>
          <a:p>
            <a:pPr algn="just"/>
            <a:r>
              <a:rPr lang="en-US" altLang="zh-CN" sz="2400" dirty="0">
                <a:latin typeface="Times New Roman" panose="02020603050405020304" pitchFamily="18" charset="0"/>
                <a:cs typeface="Times New Roman" panose="02020603050405020304" pitchFamily="18" charset="0"/>
              </a:rPr>
              <a:t>      It lasted six years from their first exchange of letters to Martin’s arrival in the United States. With the help of the money from Caitlin’s parents later on, Martin finished his university and got his MBA from Duke University. </a:t>
            </a:r>
          </a:p>
          <a:p>
            <a:pPr algn="just"/>
            <a:r>
              <a:rPr lang="en-US" altLang="zh-CN" sz="2400" dirty="0">
                <a:latin typeface="Times New Roman" panose="02020603050405020304" pitchFamily="18" charset="0"/>
                <a:cs typeface="Times New Roman" panose="02020603050405020304" pitchFamily="18" charset="0"/>
              </a:rPr>
              <a:t>      Today, Caitlin and Martin aren’t only good friends, but they also share their stories in a book called </a:t>
            </a:r>
            <a:r>
              <a:rPr lang="en-US" altLang="zh-CN" sz="2400" i="1" dirty="0">
                <a:latin typeface="Times New Roman" panose="02020603050405020304" pitchFamily="18" charset="0"/>
                <a:cs typeface="Times New Roman" panose="02020603050405020304" pitchFamily="18" charset="0"/>
              </a:rPr>
              <a:t>I Will Always Write Back</a:t>
            </a:r>
            <a:r>
              <a:rPr lang="en-US" altLang="zh-CN" sz="2400" dirty="0">
                <a:latin typeface="Times New Roman" panose="02020603050405020304" pitchFamily="18" charset="0"/>
                <a:cs typeface="Times New Roman" panose="02020603050405020304" pitchFamily="18" charset="0"/>
              </a:rPr>
              <a:t>. They want to encourage readers to look beyond their own life and do something kind for others, which might greatly influence both their own and others’ life.</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4" name="文本框 3"/>
          <p:cNvSpPr txBox="1"/>
          <p:nvPr/>
        </p:nvSpPr>
        <p:spPr>
          <a:xfrm>
            <a:off x="1406146" y="793863"/>
            <a:ext cx="107858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Martin is from __________ according to the passage.</a:t>
            </a:r>
          </a:p>
          <a:p>
            <a:r>
              <a:rPr lang="en-US" altLang="zh-CN" sz="2400" b="1" dirty="0">
                <a:latin typeface="微软雅黑" panose="020B0503020204020204" pitchFamily="34" charset="-122"/>
                <a:ea typeface="微软雅黑" panose="020B0503020204020204" pitchFamily="34" charset="-122"/>
              </a:rPr>
              <a:t>A. France 		B. Germany 	C. Zimbabwe	 D. America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745187" y="75009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解析：细节理解题。由第一段第一句，</a:t>
            </a:r>
            <a:r>
              <a:rPr lang="en-US" altLang="zh-CN" sz="2400" dirty="0">
                <a:latin typeface="微软雅黑" panose="020B0503020204020204" pitchFamily="34" charset="-122"/>
                <a:ea typeface="微软雅黑" panose="020B0503020204020204" pitchFamily="34" charset="-122"/>
              </a:rPr>
              <a:t>Martin</a:t>
            </a:r>
            <a:r>
              <a:rPr lang="zh-CN" altLang="en-US" sz="2400" dirty="0">
                <a:latin typeface="微软雅黑" panose="020B0503020204020204" pitchFamily="34" charset="-122"/>
                <a:ea typeface="微软雅黑" panose="020B0503020204020204" pitchFamily="34" charset="-122"/>
              </a:rPr>
              <a:t>来自津巴布韦。故选C。</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4" name="文本框 3"/>
          <p:cNvSpPr txBox="1"/>
          <p:nvPr/>
        </p:nvSpPr>
        <p:spPr>
          <a:xfrm>
            <a:off x="1207213" y="744989"/>
            <a:ext cx="1037518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does the underlined word “revealed” mean in paragraph 4?  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Went through. 	 B. Let out. 		</a:t>
            </a:r>
          </a:p>
          <a:p>
            <a:r>
              <a:rPr lang="en-US" altLang="zh-CN" sz="2400" b="1" dirty="0">
                <a:latin typeface="微软雅黑" panose="020B0503020204020204" pitchFamily="34" charset="-122"/>
                <a:ea typeface="微软雅黑" panose="020B0503020204020204" pitchFamily="34" charset="-122"/>
              </a:rPr>
              <a:t>C. Called back.		 D. Stood up.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959255"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词义猜测题。根据第四段第三句可知，Caitlin和Martin两人通过书信往</a:t>
            </a:r>
          </a:p>
          <a:p>
            <a:r>
              <a:rPr sz="2400" dirty="0">
                <a:latin typeface="微软雅黑" panose="020B0503020204020204" pitchFamily="34" charset="-122"/>
                <a:ea typeface="微软雅黑" panose="020B0503020204020204" pitchFamily="34" charset="-122"/>
              </a:rPr>
              <a:t>来，Martin在信中“透露”了自己的贫民窟生活，由此Caitlin知道了他的生活状况。A项意为“经历”，B项意为“泄露”，C项意为“回电话”，D项意为“站立”，故选B。</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4" name="文本框 3"/>
          <p:cNvSpPr txBox="1"/>
          <p:nvPr/>
        </p:nvSpPr>
        <p:spPr>
          <a:xfrm>
            <a:off x="1406147" y="793863"/>
            <a:ext cx="1030639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Which is the correct order of the following events?  ________</a:t>
            </a:r>
          </a:p>
          <a:p>
            <a:r>
              <a:rPr lang="en-US" altLang="zh-CN" sz="2400" b="1" dirty="0">
                <a:latin typeface="微软雅黑" panose="020B0503020204020204" pitchFamily="34" charset="-122"/>
                <a:ea typeface="微软雅黑" panose="020B0503020204020204" pitchFamily="34" charset="-122"/>
              </a:rPr>
              <a:t>a. They shared their stories in a book.</a:t>
            </a:r>
          </a:p>
          <a:p>
            <a:r>
              <a:rPr lang="en-US" altLang="zh-CN" sz="2400" b="1" dirty="0">
                <a:latin typeface="微软雅黑" panose="020B0503020204020204" pitchFamily="34" charset="-122"/>
                <a:ea typeface="微软雅黑" panose="020B0503020204020204" pitchFamily="34" charset="-122"/>
              </a:rPr>
              <a:t>b. Caitlin’s first letters reached Martin.</a:t>
            </a:r>
          </a:p>
          <a:p>
            <a:r>
              <a:rPr lang="en-US" altLang="zh-CN" sz="2400" b="1" dirty="0">
                <a:latin typeface="微软雅黑" panose="020B0503020204020204" pitchFamily="34" charset="-122"/>
                <a:ea typeface="微软雅黑" panose="020B0503020204020204" pitchFamily="34" charset="-122"/>
              </a:rPr>
              <a:t>c. Caitlin chose a pen friend from Zimbabwe.</a:t>
            </a:r>
          </a:p>
          <a:p>
            <a:r>
              <a:rPr lang="en-US" altLang="zh-CN" sz="2400" b="1" dirty="0">
                <a:latin typeface="微软雅黑" panose="020B0503020204020204" pitchFamily="34" charset="-122"/>
                <a:ea typeface="微软雅黑" panose="020B0503020204020204" pitchFamily="34" charset="-122"/>
              </a:rPr>
              <a:t>d. Martin got his MBA from Duke University.</a:t>
            </a:r>
          </a:p>
          <a:p>
            <a:r>
              <a:rPr lang="pt-BR" altLang="zh-CN" sz="2400" b="1" dirty="0">
                <a:latin typeface="微软雅黑" panose="020B0503020204020204" pitchFamily="34" charset="-122"/>
                <a:ea typeface="微软雅黑" panose="020B0503020204020204" pitchFamily="34" charset="-122"/>
              </a:rPr>
              <a:t>A. a-b-c-d 		B. a-b-d-c		 C. c-b-d-a 		D. c-d-b-a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82700" y="7657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排列顺序题。由全文可知，Caitlin和Martin两个人的故事从Caitlin的学校要求她从其他国家选一个笔友开始，然后Caitlin选了Martin作为自己的笔友，向他寄出了第一批信，接着六年后，Martin得到了MBA学位，最后，两个人在一本书上分享了他们的故事。故选C。</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4" name="文本框 3"/>
          <p:cNvSpPr txBox="1"/>
          <p:nvPr/>
        </p:nvSpPr>
        <p:spPr>
          <a:xfrm>
            <a:off x="575651" y="751344"/>
            <a:ext cx="11527306"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According to the passage, which of the following is NOT true?  _______</a:t>
            </a:r>
          </a:p>
          <a:p>
            <a:r>
              <a:rPr lang="en-US" altLang="zh-CN" sz="2400" b="1" dirty="0">
                <a:latin typeface="微软雅黑" panose="020B0503020204020204" pitchFamily="34" charset="-122"/>
                <a:ea typeface="微软雅黑" panose="020B0503020204020204" pitchFamily="34" charset="-122"/>
              </a:rPr>
              <a:t>A. Caitlin chose Zimbabwe because the name sounded exotic and cool.</a:t>
            </a:r>
          </a:p>
          <a:p>
            <a:r>
              <a:rPr lang="en-US" altLang="zh-CN" sz="2400" b="1" dirty="0">
                <a:latin typeface="微软雅黑" panose="020B0503020204020204" pitchFamily="34" charset="-122"/>
                <a:ea typeface="微软雅黑" panose="020B0503020204020204" pitchFamily="34" charset="-122"/>
              </a:rPr>
              <a:t>B. Martin lived a very hard life in one of the worst slums in Zimbabwe.</a:t>
            </a:r>
          </a:p>
          <a:p>
            <a:r>
              <a:rPr lang="en-US" altLang="zh-CN" sz="2400" b="1" dirty="0">
                <a:latin typeface="微软雅黑" panose="020B0503020204020204" pitchFamily="34" charset="-122"/>
                <a:ea typeface="微软雅黑" panose="020B0503020204020204" pitchFamily="34" charset="-122"/>
              </a:rPr>
              <a:t>C. Martin’s family could live much better with Caitlin’s money in the  </a:t>
            </a:r>
          </a:p>
          <a:p>
            <a:r>
              <a:rPr lang="en-US" altLang="zh-CN" sz="2400" b="1" dirty="0">
                <a:latin typeface="微软雅黑" panose="020B0503020204020204" pitchFamily="34" charset="-122"/>
                <a:ea typeface="微软雅黑" panose="020B0503020204020204" pitchFamily="34" charset="-122"/>
              </a:rPr>
              <a:t>    letters.</a:t>
            </a:r>
          </a:p>
          <a:p>
            <a:r>
              <a:rPr lang="en-US" altLang="zh-CN" sz="2400" b="1" dirty="0">
                <a:latin typeface="微软雅黑" panose="020B0503020204020204" pitchFamily="34" charset="-122"/>
                <a:ea typeface="微软雅黑" panose="020B0503020204020204" pitchFamily="34" charset="-122"/>
              </a:rPr>
              <a:t>D. They had kept writing to each other for five years before Martin     </a:t>
            </a:r>
          </a:p>
          <a:p>
            <a:r>
              <a:rPr lang="en-US" altLang="zh-CN" sz="2400" b="1" dirty="0">
                <a:latin typeface="微软雅黑" panose="020B0503020204020204" pitchFamily="34" charset="-122"/>
                <a:ea typeface="微软雅黑" panose="020B0503020204020204" pitchFamily="34" charset="-122"/>
              </a:rPr>
              <a:t>     arrived in the US.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079247" y="67634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细节理解题。根据第五段第一句可知，在Martin去美国之前，他们六年</a:t>
            </a:r>
          </a:p>
          <a:p>
            <a:r>
              <a:rPr sz="2400" dirty="0">
                <a:latin typeface="微软雅黑" panose="020B0503020204020204" pitchFamily="34" charset="-122"/>
                <a:ea typeface="微软雅黑" panose="020B0503020204020204" pitchFamily="34" charset="-122"/>
              </a:rPr>
              <a:t>来都一直坚持写信给对方，而不是五年。故选D。</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4" name="文本框 3"/>
          <p:cNvSpPr txBox="1"/>
          <p:nvPr/>
        </p:nvSpPr>
        <p:spPr>
          <a:xfrm>
            <a:off x="1344736" y="545369"/>
            <a:ext cx="958493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The best title of this passage is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Story Between Two Pen Friends 	</a:t>
            </a:r>
          </a:p>
          <a:p>
            <a:r>
              <a:rPr lang="en-US" altLang="zh-CN" sz="2400" b="1" dirty="0">
                <a:latin typeface="微软雅黑" panose="020B0503020204020204" pitchFamily="34" charset="-122"/>
                <a:ea typeface="微软雅黑" panose="020B0503020204020204" pitchFamily="34" charset="-122"/>
              </a:rPr>
              <a:t>B. The Power of Writing Letters</a:t>
            </a:r>
          </a:p>
          <a:p>
            <a:r>
              <a:rPr lang="en-US" altLang="zh-CN" sz="2400" b="1" dirty="0">
                <a:latin typeface="微软雅黑" panose="020B0503020204020204" pitchFamily="34" charset="-122"/>
                <a:ea typeface="微软雅黑" panose="020B0503020204020204" pitchFamily="34" charset="-122"/>
              </a:rPr>
              <a:t>C. The Special School Task 			</a:t>
            </a:r>
          </a:p>
          <a:p>
            <a:r>
              <a:rPr lang="en-US" altLang="zh-CN" sz="2400" b="1" dirty="0">
                <a:latin typeface="微软雅黑" panose="020B0503020204020204" pitchFamily="34" charset="-122"/>
                <a:ea typeface="微软雅黑" panose="020B0503020204020204" pitchFamily="34" charset="-122"/>
              </a:rPr>
              <a:t>D. The Money in Letters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298076" y="56113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解析：主旨大意题。通读全文可知，文章讲述了</a:t>
            </a:r>
            <a:r>
              <a:rPr lang="en-US" altLang="zh-CN" sz="2400" dirty="0">
                <a:latin typeface="微软雅黑" panose="020B0503020204020204" pitchFamily="34" charset="-122"/>
                <a:ea typeface="微软雅黑" panose="020B0503020204020204" pitchFamily="34" charset="-122"/>
              </a:rPr>
              <a:t>Caitlin </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Martin </a:t>
            </a:r>
            <a:r>
              <a:rPr lang="zh-CN" altLang="en-US" sz="2400" dirty="0">
                <a:latin typeface="微软雅黑" panose="020B0503020204020204" pitchFamily="34" charset="-122"/>
                <a:ea typeface="微软雅黑" panose="020B0503020204020204" pitchFamily="34" charset="-122"/>
              </a:rPr>
              <a:t>这两个笔友之间的故事。故选A。</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8" name="文本框 7"/>
          <p:cNvSpPr txBox="1"/>
          <p:nvPr/>
        </p:nvSpPr>
        <p:spPr>
          <a:xfrm>
            <a:off x="546850" y="338669"/>
            <a:ext cx="11360897" cy="5632311"/>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Where can you learn about the cultural relics (</a:t>
            </a:r>
            <a:r>
              <a:rPr lang="zh-CN" altLang="en-US" sz="2400" dirty="0">
                <a:latin typeface="Times New Roman" panose="02020603050405020304" pitchFamily="18" charset="0"/>
                <a:cs typeface="Times New Roman" panose="02020603050405020304" pitchFamily="18" charset="0"/>
              </a:rPr>
              <a:t>文物</a:t>
            </a:r>
            <a:r>
              <a:rPr lang="en-US" altLang="zh-CN" sz="2400" dirty="0">
                <a:latin typeface="Times New Roman" panose="02020603050405020304" pitchFamily="18" charset="0"/>
                <a:cs typeface="Times New Roman" panose="02020603050405020304" pitchFamily="18" charset="0"/>
              </a:rPr>
              <a:t>) of our country? You may visit museums or read books, but now a CCTV show may give you a more funny way to learn about them.</a:t>
            </a:r>
          </a:p>
          <a:p>
            <a:pPr algn="just"/>
            <a:r>
              <a:rPr lang="en-US" altLang="zh-CN" sz="2400" dirty="0">
                <a:latin typeface="Times New Roman" panose="02020603050405020304" pitchFamily="18" charset="0"/>
                <a:cs typeface="Times New Roman" panose="02020603050405020304" pitchFamily="18" charset="0"/>
              </a:rPr>
              <a:t>     The show is called </a:t>
            </a:r>
            <a:r>
              <a:rPr lang="en-US" altLang="zh-CN" sz="2400" i="1" dirty="0">
                <a:latin typeface="Times New Roman" panose="02020603050405020304" pitchFamily="18" charset="0"/>
                <a:cs typeface="Times New Roman" panose="02020603050405020304" pitchFamily="18" charset="0"/>
              </a:rPr>
              <a:t>National Treasure</a:t>
            </a:r>
            <a:r>
              <a:rPr lang="en-US" altLang="zh-CN" sz="2400" dirty="0">
                <a:latin typeface="Times New Roman" panose="02020603050405020304" pitchFamily="18" charset="0"/>
                <a:cs typeface="Times New Roman" panose="02020603050405020304" pitchFamily="18" charset="0"/>
              </a:rPr>
              <a:t>. It has 10 episodes (</a:t>
            </a:r>
            <a:r>
              <a:rPr lang="zh-CN" altLang="en-US" sz="2400" dirty="0">
                <a:latin typeface="Times New Roman" panose="02020603050405020304" pitchFamily="18" charset="0"/>
                <a:cs typeface="Times New Roman" panose="02020603050405020304" pitchFamily="18" charset="0"/>
              </a:rPr>
              <a:t>集</a:t>
            </a:r>
            <a:r>
              <a:rPr lang="en-US" altLang="zh-CN" sz="2400" dirty="0">
                <a:latin typeface="Times New Roman" panose="02020603050405020304" pitchFamily="18" charset="0"/>
                <a:cs typeface="Times New Roman" panose="02020603050405020304" pitchFamily="18" charset="0"/>
              </a:rPr>
              <a:t>) which include 27 treasures </a:t>
            </a:r>
          </a:p>
          <a:p>
            <a:pPr algn="just"/>
            <a:r>
              <a:rPr lang="en-US" altLang="zh-CN" sz="2400" dirty="0">
                <a:latin typeface="Times New Roman" panose="02020603050405020304" pitchFamily="18" charset="0"/>
                <a:cs typeface="Times New Roman" panose="02020603050405020304" pitchFamily="18" charset="0"/>
              </a:rPr>
              <a:t>from 9 museums across China. In order to make ancient culture relics come alive, the show </a:t>
            </a:r>
          </a:p>
          <a:p>
            <a:pPr algn="just"/>
            <a:r>
              <a:rPr lang="en-US" altLang="zh-CN" sz="2400" dirty="0">
                <a:latin typeface="Times New Roman" panose="02020603050405020304" pitchFamily="18" charset="0"/>
                <a:cs typeface="Times New Roman" panose="02020603050405020304" pitchFamily="18" charset="0"/>
              </a:rPr>
              <a:t>uses different ways to explain the story, history and culture behind them.</a:t>
            </a:r>
          </a:p>
          <a:p>
            <a:pPr algn="just"/>
            <a:r>
              <a:rPr lang="en-US" altLang="zh-CN" sz="2400" dirty="0">
                <a:latin typeface="Times New Roman" panose="02020603050405020304" pitchFamily="18" charset="0"/>
                <a:cs typeface="Times New Roman" panose="02020603050405020304" pitchFamily="18" charset="0"/>
              </a:rPr>
              <a:t>     Although it’s a show about old relics, it looks modern and technical. An IMAX-sized </a:t>
            </a:r>
          </a:p>
          <a:p>
            <a:pPr algn="just"/>
            <a:r>
              <a:rPr lang="en-US" altLang="zh-CN" sz="2400" dirty="0">
                <a:latin typeface="Times New Roman" panose="02020603050405020304" pitchFamily="18" charset="0"/>
                <a:cs typeface="Times New Roman" panose="02020603050405020304" pitchFamily="18" charset="0"/>
              </a:rPr>
              <a:t>LED screen on the stage shows the treasures in detail.</a:t>
            </a:r>
          </a:p>
          <a:p>
            <a:pPr algn="just"/>
            <a:r>
              <a:rPr lang="en-US" altLang="zh-CN" sz="2400" dirty="0">
                <a:latin typeface="Times New Roman" panose="02020603050405020304" pitchFamily="18" charset="0"/>
                <a:cs typeface="Times New Roman" panose="02020603050405020304" pitchFamily="18" charset="0"/>
              </a:rPr>
              <a:t>     The treasures are presented by national treasure keepers, both famous people and common people. Instead of just telling the stories and history behind the treasures, the show invites famous actors to be national treasures keepers. And they act out the stories </a:t>
            </a:r>
            <a:r>
              <a:rPr lang="en-US" altLang="zh-CN" sz="2400" u="sng" dirty="0">
                <a:latin typeface="Times New Roman" panose="02020603050405020304" pitchFamily="18" charset="0"/>
                <a:cs typeface="Times New Roman" panose="02020603050405020304" pitchFamily="18" charset="0"/>
              </a:rPr>
              <a:t>vividly</a:t>
            </a:r>
            <a:r>
              <a:rPr lang="en-US" altLang="zh-CN" sz="2400" dirty="0">
                <a:latin typeface="Times New Roman" panose="02020603050405020304" pitchFamily="18" charset="0"/>
                <a:cs typeface="Times New Roman" panose="02020603050405020304" pitchFamily="18" charset="0"/>
              </a:rPr>
              <a:t> on the stage. The stories of these treasures are showed in a common way as daily life. They can even let viewers feel the life in the past. For example, on the show, actor Wang Kai played Emperor Qianlong and TV viewers loved his performances.</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While telling the stories behind the treasures, national treasure keepers also tell their own stories. For example, an old man named </a:t>
            </a:r>
            <a:r>
              <a:rPr lang="en-US" altLang="zh-CN" sz="2400" dirty="0" err="1">
                <a:latin typeface="Times New Roman" panose="02020603050405020304" pitchFamily="18" charset="0"/>
                <a:cs typeface="Times New Roman" panose="02020603050405020304" pitchFamily="18" charset="0"/>
              </a:rPr>
              <a:t>Qiu</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Qingnian</a:t>
            </a:r>
            <a:r>
              <a:rPr lang="en-US" altLang="zh-CN" sz="2400" dirty="0">
                <a:latin typeface="Times New Roman" panose="02020603050405020304" pitchFamily="18" charset="0"/>
                <a:cs typeface="Times New Roman" panose="02020603050405020304" pitchFamily="18" charset="0"/>
              </a:rPr>
              <a:t> is good at making natural paints for repairing ancient paintings. For many years, he has been looking for mines (</a:t>
            </a:r>
            <a:r>
              <a:rPr lang="zh-CN" altLang="en-US" sz="2400" dirty="0">
                <a:latin typeface="Times New Roman" panose="02020603050405020304" pitchFamily="18" charset="0"/>
                <a:cs typeface="Times New Roman" panose="02020603050405020304" pitchFamily="18" charset="0"/>
              </a:rPr>
              <a:t>矿</a:t>
            </a:r>
            <a:r>
              <a:rPr lang="en-US" altLang="zh-CN" sz="2400" dirty="0">
                <a:latin typeface="Times New Roman" panose="02020603050405020304" pitchFamily="18" charset="0"/>
                <a:cs typeface="Times New Roman" panose="02020603050405020304" pitchFamily="18" charset="0"/>
              </a:rPr>
              <a:t>) deep inside mountains. On the TV program, he shows TV viewers how to make natural paints. </a:t>
            </a:r>
          </a:p>
          <a:p>
            <a:pPr algn="just"/>
            <a:r>
              <a:rPr lang="en-US" altLang="zh-CN" sz="2400" dirty="0">
                <a:latin typeface="Times New Roman" panose="02020603050405020304" pitchFamily="18" charset="0"/>
                <a:cs typeface="Times New Roman" panose="02020603050405020304" pitchFamily="18" charset="0"/>
              </a:rPr>
              <a:t>     The show has become widely popular with its interesting plots (</a:t>
            </a:r>
            <a:r>
              <a:rPr lang="zh-CN" altLang="en-US" sz="2400" dirty="0">
                <a:latin typeface="Times New Roman" panose="02020603050405020304" pitchFamily="18" charset="0"/>
                <a:cs typeface="Times New Roman" panose="02020603050405020304" pitchFamily="18" charset="0"/>
              </a:rPr>
              <a:t>情节</a:t>
            </a:r>
            <a:r>
              <a:rPr lang="en-US" altLang="zh-CN" sz="2400" dirty="0">
                <a:latin typeface="Times New Roman" panose="02020603050405020304" pitchFamily="18" charset="0"/>
                <a:cs typeface="Times New Roman" panose="02020603050405020304" pitchFamily="18" charset="0"/>
              </a:rPr>
              <a:t>), good performances and funny words. It has improved ancient cultural relics and has encouraged more people to visit museums.</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4" name="文本框 3"/>
          <p:cNvSpPr txBox="1"/>
          <p:nvPr/>
        </p:nvSpPr>
        <p:spPr>
          <a:xfrm>
            <a:off x="677678" y="735036"/>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show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was produced to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look for national treasure keepers </a:t>
            </a:r>
          </a:p>
          <a:p>
            <a:r>
              <a:rPr lang="en-US" altLang="zh-CN" sz="2400" b="1" dirty="0">
                <a:latin typeface="微软雅黑" panose="020B0503020204020204" pitchFamily="34" charset="-122"/>
                <a:ea typeface="微软雅黑" panose="020B0503020204020204" pitchFamily="34" charset="-122"/>
              </a:rPr>
              <a:t>B. make ancient cultural relics come alive</a:t>
            </a:r>
          </a:p>
          <a:p>
            <a:r>
              <a:rPr lang="en-US" altLang="zh-CN" sz="2400" b="1" dirty="0">
                <a:latin typeface="微软雅黑" panose="020B0503020204020204" pitchFamily="34" charset="-122"/>
                <a:ea typeface="微软雅黑" panose="020B0503020204020204" pitchFamily="34" charset="-122"/>
              </a:rPr>
              <a:t>C. show the modern technology</a:t>
            </a:r>
          </a:p>
          <a:p>
            <a:r>
              <a:rPr lang="en-US" altLang="zh-CN" sz="2400" b="1" dirty="0">
                <a:latin typeface="微软雅黑" panose="020B0503020204020204" pitchFamily="34" charset="-122"/>
                <a:ea typeface="微软雅黑" panose="020B0503020204020204" pitchFamily="34" charset="-122"/>
              </a:rPr>
              <a:t>D. invite some famous actors to act out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2427" y="7350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解析：细节理解题。由第二段第三句可知，央视制作</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国家宝藏</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的目的是让</a:t>
            </a:r>
          </a:p>
          <a:p>
            <a:r>
              <a:rPr lang="zh-CN" altLang="en-US" sz="2400" dirty="0">
                <a:latin typeface="微软雅黑" panose="020B0503020204020204" pitchFamily="34" charset="-122"/>
                <a:ea typeface="微软雅黑" panose="020B0503020204020204" pitchFamily="34" charset="-122"/>
              </a:rPr>
              <a:t>古代的文物生动地呈现在人们的面前。故选B。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4" name="文本框 3"/>
          <p:cNvSpPr txBox="1"/>
          <p:nvPr/>
        </p:nvSpPr>
        <p:spPr>
          <a:xfrm>
            <a:off x="1406147" y="793863"/>
            <a:ext cx="1038858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Which of the following can replace the underlined word “vividly” in paragraph 3?   __________</a:t>
            </a:r>
          </a:p>
          <a:p>
            <a:r>
              <a:rPr lang="en-US" altLang="zh-CN" sz="2400" b="1" dirty="0">
                <a:latin typeface="微软雅黑" panose="020B0503020204020204" pitchFamily="34" charset="-122"/>
                <a:ea typeface="微软雅黑" panose="020B0503020204020204" pitchFamily="34" charset="-122"/>
              </a:rPr>
              <a:t>A. Lively. 		B. Casually. 		C. Tidily. 		D. Hurriedly.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339717" y="113241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解析：词义猜测题。根据第四段倒数第二、三句可知，这些故事以日常生活的</a:t>
            </a:r>
          </a:p>
          <a:p>
            <a:r>
              <a:rPr lang="zh-CN" altLang="en-US" sz="2400" dirty="0">
                <a:latin typeface="微软雅黑" panose="020B0503020204020204" pitchFamily="34" charset="-122"/>
                <a:ea typeface="微软雅黑" panose="020B0503020204020204" pitchFamily="34" charset="-122"/>
              </a:rPr>
              <a:t>方式展现，并让观众感受到古代生活的氛围，故可推测演员把这些故事生动地表演出来。故选A。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From the passage, we can learn something about the show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EXCEPT ___________.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actors’ good performances </a:t>
            </a:r>
          </a:p>
          <a:p>
            <a:r>
              <a:rPr lang="en-US" altLang="zh-CN" sz="2400" b="1" dirty="0">
                <a:latin typeface="微软雅黑" panose="020B0503020204020204" pitchFamily="34" charset="-122"/>
                <a:ea typeface="微软雅黑" panose="020B0503020204020204" pitchFamily="34" charset="-122"/>
              </a:rPr>
              <a:t>B. the stories with interesting plots</a:t>
            </a:r>
          </a:p>
          <a:p>
            <a:r>
              <a:rPr lang="en-US" altLang="zh-CN" sz="2400" b="1" dirty="0">
                <a:latin typeface="微软雅黑" panose="020B0503020204020204" pitchFamily="34" charset="-122"/>
                <a:ea typeface="微软雅黑" panose="020B0503020204020204" pitchFamily="34" charset="-122"/>
              </a:rPr>
              <a:t>C. </a:t>
            </a:r>
            <a:r>
              <a:rPr lang="en-US" altLang="zh-CN" sz="2400" b="1" dirty="0" err="1">
                <a:latin typeface="微软雅黑" panose="020B0503020204020204" pitchFamily="34" charset="-122"/>
                <a:ea typeface="微软雅黑" panose="020B0503020204020204" pitchFamily="34" charset="-122"/>
              </a:rPr>
              <a:t>Qiu</a:t>
            </a:r>
            <a:r>
              <a:rPr lang="en-US" altLang="zh-CN" sz="2400" b="1" dirty="0">
                <a:latin typeface="微软雅黑" panose="020B0503020204020204" pitchFamily="34" charset="-122"/>
                <a:ea typeface="微软雅黑" panose="020B0503020204020204" pitchFamily="34" charset="-122"/>
              </a:rPr>
              <a:t> </a:t>
            </a:r>
            <a:r>
              <a:rPr lang="en-US" altLang="zh-CN" sz="2400" b="1" dirty="0" err="1">
                <a:latin typeface="微软雅黑" panose="020B0503020204020204" pitchFamily="34" charset="-122"/>
                <a:ea typeface="微软雅黑" panose="020B0503020204020204" pitchFamily="34" charset="-122"/>
              </a:rPr>
              <a:t>Qingnian’s</a:t>
            </a:r>
            <a:r>
              <a:rPr lang="en-US" altLang="zh-CN" sz="2400" b="1" dirty="0">
                <a:latin typeface="微软雅黑" panose="020B0503020204020204" pitchFamily="34" charset="-122"/>
                <a:ea typeface="微软雅黑" panose="020B0503020204020204" pitchFamily="34" charset="-122"/>
              </a:rPr>
              <a:t> mines </a:t>
            </a:r>
          </a:p>
          <a:p>
            <a:r>
              <a:rPr lang="en-US" altLang="zh-CN" sz="2400" b="1" dirty="0">
                <a:latin typeface="微软雅黑" panose="020B0503020204020204" pitchFamily="34" charset="-122"/>
                <a:ea typeface="微软雅黑" panose="020B0503020204020204" pitchFamily="34" charset="-122"/>
              </a:rPr>
              <a:t>D. the history and culture behind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33532" y="106263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四段第二句及第六段第一句可知，这个节目会介绍国家宝藏节目中演员的精彩表演、一些有趣的故事以及那些文物背后的历史，但是并没有提及邱庆年会在节目中展示他的矿石收藏。故选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47800" y="676091"/>
            <a:ext cx="9638015"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column (</a:t>
            </a:r>
            <a:r>
              <a:rPr lang="zh-CN" altLang="en-US" sz="2400" b="1" dirty="0">
                <a:latin typeface="宋体" panose="02010600030101010101" pitchFamily="2" charset="-122"/>
                <a:ea typeface="宋体" panose="02010600030101010101" pitchFamily="2" charset="-122"/>
              </a:rPr>
              <a:t>栏目</a:t>
            </a:r>
            <a:r>
              <a:rPr lang="en-US" altLang="zh-CN" sz="2400" b="1" dirty="0">
                <a:latin typeface="微软雅黑" panose="020B0503020204020204" pitchFamily="34" charset="-122"/>
                <a:ea typeface="微软雅黑" panose="020B0503020204020204" pitchFamily="34" charset="-122"/>
              </a:rPr>
              <a:t>) in a magazine might the passage come from?  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Health. 			B. History and culture. </a:t>
            </a:r>
          </a:p>
          <a:p>
            <a:r>
              <a:rPr lang="en-US" altLang="zh-CN" sz="2400" b="1" dirty="0">
                <a:latin typeface="微软雅黑" panose="020B0503020204020204" pitchFamily="34" charset="-122"/>
                <a:ea typeface="微软雅黑" panose="020B0503020204020204" pitchFamily="34" charset="-122"/>
              </a:rPr>
              <a:t>C. Sports. 			D. Science and technology.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43097" y="103016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解析：推理判断题。通读全文可推测，本文最有可能在历史和文化栏目中出现。故选B。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writer’s main purpose of writing the passage is __________.</a:t>
            </a:r>
          </a:p>
          <a:p>
            <a:r>
              <a:rPr lang="en-US" altLang="zh-CN" sz="2400" b="1" dirty="0">
                <a:latin typeface="微软雅黑" panose="020B0503020204020204" pitchFamily="34" charset="-122"/>
                <a:ea typeface="微软雅黑" panose="020B0503020204020204" pitchFamily="34" charset="-122"/>
              </a:rPr>
              <a:t>A. to tell us what national treasure keepers do</a:t>
            </a:r>
          </a:p>
          <a:p>
            <a:r>
              <a:rPr lang="en-US" altLang="zh-CN" sz="2400" b="1" dirty="0">
                <a:latin typeface="微软雅黑" panose="020B0503020204020204" pitchFamily="34" charset="-122"/>
                <a:ea typeface="微软雅黑" panose="020B0503020204020204" pitchFamily="34" charset="-122"/>
              </a:rPr>
              <a:t>B. to explain why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is popular</a:t>
            </a:r>
          </a:p>
          <a:p>
            <a:r>
              <a:rPr lang="en-US" altLang="zh-CN" sz="2400" b="1" dirty="0">
                <a:latin typeface="微软雅黑" panose="020B0503020204020204" pitchFamily="34" charset="-122"/>
                <a:ea typeface="微软雅黑" panose="020B0503020204020204" pitchFamily="34" charset="-122"/>
              </a:rPr>
              <a:t>C. to introduce the ways of making natural paints to us</a:t>
            </a:r>
          </a:p>
          <a:p>
            <a:r>
              <a:rPr lang="en-US" altLang="zh-CN" sz="2400" b="1" dirty="0">
                <a:latin typeface="微软雅黑" panose="020B0503020204020204" pitchFamily="34" charset="-122"/>
                <a:ea typeface="微软雅黑" panose="020B0503020204020204" pitchFamily="34" charset="-122"/>
              </a:rPr>
              <a:t>D. to introduce the TV show </a:t>
            </a:r>
            <a:r>
              <a:rPr lang="en-US" altLang="zh-CN" sz="2400" b="1" i="1" dirty="0">
                <a:latin typeface="微软雅黑" panose="020B0503020204020204" pitchFamily="34" charset="-122"/>
                <a:ea typeface="微软雅黑" panose="020B0503020204020204" pitchFamily="34" charset="-122"/>
              </a:rPr>
              <a:t>National Treasure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26183"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主旨大意题。通读全文可知，本文给我们介绍了央视的一个节目——</a:t>
            </a:r>
          </a:p>
          <a:p>
            <a:r>
              <a:rPr sz="2400" dirty="0">
                <a:latin typeface="微软雅黑" panose="020B0503020204020204" pitchFamily="34" charset="-122"/>
                <a:ea typeface="微软雅黑" panose="020B0503020204020204" pitchFamily="34" charset="-122"/>
              </a:rPr>
              <a:t>《国家宝藏》。故选D。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760" y="786765"/>
            <a:ext cx="1077658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Once there lived an old lady. Her daughter Lisa was busy so she seldom visited the old lady. The old lady was eighty today. She had put on her best dress. Perhaps Lisa might come.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she would send a present. The old lady was sure of that. She was excited like a child. She would enjoy her day.</a:t>
            </a:r>
          </a:p>
          <a:p>
            <a:pPr algn="just"/>
            <a:r>
              <a:rPr lang="en-US" altLang="zh-CN" sz="2400" dirty="0">
                <a:latin typeface="Times New Roman" panose="02020603050405020304" pitchFamily="18" charset="0"/>
                <a:cs typeface="Times New Roman" panose="02020603050405020304" pitchFamily="18" charset="0"/>
              </a:rPr>
              <a:t>      Yesterday her friends did a lot of things for her birthday. Mrs. Green helped her clean the room.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The little boy, Johnnie, promised he wouldn’t go out to play until the presents from her daughter had come.</a:t>
            </a:r>
          </a:p>
          <a:p>
            <a:pPr algn="just"/>
            <a:r>
              <a:rPr lang="en-US" altLang="zh-CN" sz="2400" dirty="0">
                <a:latin typeface="Times New Roman" panose="02020603050405020304" pitchFamily="18" charset="0"/>
                <a:cs typeface="Times New Roman" panose="02020603050405020304" pitchFamily="18" charset="0"/>
              </a:rPr>
              <a:t>      “I guess you’ll get lots of presents,” he said, “I did last week when I was 6.”</a:t>
            </a:r>
          </a:p>
        </p:txBody>
      </p:sp>
      <p:sp>
        <p:nvSpPr>
          <p:cNvPr id="6" name="文本框 5"/>
          <p:cNvSpPr txBox="1"/>
          <p:nvPr>
            <p:custDataLst>
              <p:tags r:id="rId1"/>
            </p:custDataLst>
          </p:nvPr>
        </p:nvSpPr>
        <p:spPr>
          <a:xfrm>
            <a:off x="381855" y="12108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90390"/>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p>
          <a:p>
            <a:r>
              <a:rPr lang="zh-CN" altLang="en-US" sz="2400">
                <a:latin typeface="Times New Roman" panose="02020603050405020304" pitchFamily="18" charset="0"/>
                <a:cs typeface="Times New Roman" panose="02020603050405020304" pitchFamily="18" charset="0"/>
              </a:rPr>
              <a:t>B. Her heart was finally broken.</a:t>
            </a:r>
          </a:p>
          <a:p>
            <a:r>
              <a:rPr lang="zh-CN" altLang="en-US" sz="2400">
                <a:latin typeface="Times New Roman" panose="02020603050405020304" pitchFamily="18" charset="0"/>
                <a:cs typeface="Times New Roman" panose="02020603050405020304" pitchFamily="18" charset="0"/>
              </a:rPr>
              <a:t>C. Mrs. Grant downstairs had made a cake for her.</a:t>
            </a:r>
          </a:p>
          <a:p>
            <a:r>
              <a:rPr lang="zh-CN" altLang="en-US" sz="2400">
                <a:latin typeface="Times New Roman" panose="02020603050405020304" pitchFamily="18" charset="0"/>
                <a:cs typeface="Times New Roman" panose="02020603050405020304" pitchFamily="18" charset="0"/>
              </a:rPr>
              <a:t>D. Even if Lisa did not come,</a:t>
            </a:r>
          </a:p>
          <a:p>
            <a:r>
              <a:rPr lang="zh-CN" altLang="en-US" sz="2400">
                <a:latin typeface="Times New Roman" panose="02020603050405020304" pitchFamily="18" charset="0"/>
                <a:cs typeface="Times New Roman" panose="02020603050405020304" pitchFamily="18" charset="0"/>
              </a:rPr>
              <a:t>E. The old lady suddenly felt a pang of disappointment.</a:t>
            </a:r>
          </a:p>
        </p:txBody>
      </p:sp>
      <p:sp>
        <p:nvSpPr>
          <p:cNvPr id="7" name="文本框 6"/>
          <p:cNvSpPr txBox="1"/>
          <p:nvPr>
            <p:custDataLst>
              <p:tags r:id="rId2"/>
            </p:custDataLst>
          </p:nvPr>
        </p:nvSpPr>
        <p:spPr>
          <a:xfrm>
            <a:off x="2753360" y="1509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3202305" y="25532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9493949"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【解析】细节推断题。根据上下文语境，前文提到了Lisa会来，空白处应该填入“即使丽莎不会来”，故选D。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【解析】归纳总结题。根据本段主题句和上下文可知，该段写不同的朋友为老妇人的生日所做的事情。因此C项“楼下的格兰特太太为她做了一个蛋</a:t>
            </a:r>
          </a:p>
          <a:p>
            <a:pPr marL="0" indent="0">
              <a:buNone/>
            </a:pPr>
            <a:r>
              <a:rPr sz="2400" b="1" dirty="0">
                <a:latin typeface="微软雅黑" panose="020B0503020204020204" pitchFamily="34" charset="-122"/>
                <a:ea typeface="微软雅黑" panose="020B0503020204020204" pitchFamily="34" charset="-122"/>
              </a:rPr>
              <a:t>糕”符合语境，故选C。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334010"/>
            <a:ext cx="1143063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What would she like? A pair of shoes perhaps.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A coat would be lovely. Blue’s such a pretty colour. Jim had always liked her in blue. Or a table lamp. Or a book, a travel book, with pictures. So many lovely things.</a:t>
            </a:r>
          </a:p>
          <a:p>
            <a:pPr algn="just"/>
            <a:r>
              <a:rPr lang="en-US" altLang="zh-CN" sz="2400" dirty="0">
                <a:latin typeface="Times New Roman" panose="02020603050405020304" pitchFamily="18" charset="0"/>
                <a:cs typeface="Times New Roman" panose="02020603050405020304" pitchFamily="18" charset="0"/>
                <a:sym typeface="+mn-ea"/>
              </a:rPr>
              <a:t>      She stood by the window, watching the postman turned round the corner on his bicycle. Her heart beat fast. Johnnie had seen him too and ran to the gate.</a:t>
            </a:r>
          </a:p>
          <a:p>
            <a:pPr algn="just"/>
            <a:r>
              <a:rPr lang="en-US" altLang="zh-CN" sz="2400" dirty="0">
                <a:latin typeface="Times New Roman" panose="02020603050405020304" pitchFamily="18" charset="0"/>
                <a:cs typeface="Times New Roman" panose="02020603050405020304" pitchFamily="18" charset="0"/>
                <a:sym typeface="+mn-ea"/>
              </a:rPr>
              <a:t>      “Granny, granny,” he shouted, “I’ve got your post.”</a:t>
            </a:r>
          </a:p>
          <a:p>
            <a:pPr algn="just"/>
            <a:r>
              <a:rPr lang="en-US" altLang="zh-CN" sz="2400" dirty="0">
                <a:latin typeface="Times New Roman" panose="02020603050405020304" pitchFamily="18" charset="0"/>
                <a:cs typeface="Times New Roman" panose="02020603050405020304" pitchFamily="18" charset="0"/>
                <a:sym typeface="+mn-ea"/>
              </a:rPr>
              <a:t>      He gave her four envelopes (信封). Three were cards from old friends. The fourth was sealed, in Lisa’s writing. </a:t>
            </a:r>
            <a:r>
              <a:rPr lang="en-US" altLang="zh-CN" sz="2400" u="sng" dirty="0">
                <a:latin typeface="Times New Roman" panose="02020603050405020304" pitchFamily="18" charset="0"/>
                <a:cs typeface="Times New Roman" panose="02020603050405020304" pitchFamily="18" charset="0"/>
                <a:sym typeface="+mn-ea"/>
              </a:rPr>
              <a:t>44________</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p>
          <a:p>
            <a:r>
              <a:rPr lang="zh-CN" altLang="en-US" sz="2400">
                <a:latin typeface="Times New Roman" panose="02020603050405020304" pitchFamily="18" charset="0"/>
                <a:cs typeface="Times New Roman" panose="02020603050405020304" pitchFamily="18" charset="0"/>
              </a:rPr>
              <a:t>B. Her heart was finally broken.</a:t>
            </a:r>
          </a:p>
          <a:p>
            <a:r>
              <a:rPr lang="zh-CN" altLang="en-US" sz="2400">
                <a:latin typeface="Times New Roman" panose="02020603050405020304" pitchFamily="18" charset="0"/>
                <a:cs typeface="Times New Roman" panose="02020603050405020304" pitchFamily="18" charset="0"/>
              </a:rPr>
              <a:t>C. Mrs. Grant downstairs had made a cake for her.</a:t>
            </a:r>
          </a:p>
          <a:p>
            <a:r>
              <a:rPr lang="zh-CN" altLang="en-US" sz="2400">
                <a:latin typeface="Times New Roman" panose="02020603050405020304" pitchFamily="18" charset="0"/>
                <a:cs typeface="Times New Roman" panose="02020603050405020304" pitchFamily="18" charset="0"/>
              </a:rPr>
              <a:t>D. Even if Lisa did not come,</a:t>
            </a:r>
          </a:p>
          <a:p>
            <a:r>
              <a:rPr lang="zh-CN" altLang="en-US" sz="2400">
                <a:latin typeface="Times New Roman" panose="02020603050405020304" pitchFamily="18" charset="0"/>
                <a:cs typeface="Times New Roman" panose="02020603050405020304" pitchFamily="18" charset="0"/>
              </a:rPr>
              <a:t>E. The old lady suddenly felt a pang of disappointment.</a:t>
            </a:r>
          </a:p>
        </p:txBody>
      </p:sp>
      <p:sp>
        <p:nvSpPr>
          <p:cNvPr id="4" name="文本框 3"/>
          <p:cNvSpPr txBox="1"/>
          <p:nvPr>
            <p:custDataLst>
              <p:tags r:id="rId2"/>
            </p:custDataLst>
          </p:nvPr>
        </p:nvSpPr>
        <p:spPr>
          <a:xfrm>
            <a:off x="7143750" y="2602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6" name="文本框 5"/>
          <p:cNvSpPr txBox="1"/>
          <p:nvPr>
            <p:custDataLst>
              <p:tags r:id="rId3"/>
            </p:custDataLst>
          </p:nvPr>
        </p:nvSpPr>
        <p:spPr>
          <a:xfrm>
            <a:off x="3926205" y="28580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【解析】文章结构题。根据空白处前后的内容可知，这里是老妇人在猜她会收到什么礼物，下文用的句型也是Or句型。从句型和内容可以确定选A。</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【解析】逻辑推理题。根据前文的内容可知，老妇人一直在猜自己会收到什么礼物，最后只收到了一封信，所以她的心情是失望的。因此E项“感到一阵失望”符合语境，故选E。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8" name="文本框 7"/>
          <p:cNvSpPr txBox="1"/>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“No parcel (包裹), Johnnie.”</a:t>
            </a:r>
          </a:p>
          <a:p>
            <a:pPr algn="just"/>
            <a:r>
              <a:rPr lang="en-US" altLang="zh-CN" sz="2400" dirty="0">
                <a:latin typeface="Times New Roman" panose="02020603050405020304" pitchFamily="18" charset="0"/>
                <a:cs typeface="Times New Roman" panose="02020603050405020304" pitchFamily="18" charset="0"/>
                <a:sym typeface="+mn-ea"/>
              </a:rPr>
              <a:t>      “No, granny.”</a:t>
            </a:r>
          </a:p>
          <a:p>
            <a:pPr algn="just"/>
            <a:r>
              <a:rPr lang="en-US" altLang="zh-CN" sz="2400" dirty="0">
                <a:latin typeface="Times New Roman" panose="02020603050405020304" pitchFamily="18" charset="0"/>
                <a:cs typeface="Times New Roman" panose="02020603050405020304" pitchFamily="18" charset="0"/>
                <a:sym typeface="+mn-ea"/>
              </a:rPr>
              <a:t>      Almost reluctantly (不情愿地) she opened the envelope. There was a card with a line of words: “Buy yourself something nice with the cheque, Lisa.”</a:t>
            </a:r>
          </a:p>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Her present, her lovely present. Slowly, with trembling fingers she tore it into little pieces.</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p>
          <a:p>
            <a:r>
              <a:rPr lang="zh-CN" altLang="en-US" sz="2400">
                <a:latin typeface="Times New Roman" panose="02020603050405020304" pitchFamily="18" charset="0"/>
                <a:cs typeface="Times New Roman" panose="02020603050405020304" pitchFamily="18" charset="0"/>
              </a:rPr>
              <a:t>B. Her heart was finally broken.</a:t>
            </a:r>
          </a:p>
          <a:p>
            <a:r>
              <a:rPr lang="zh-CN" altLang="en-US" sz="2400">
                <a:latin typeface="Times New Roman" panose="02020603050405020304" pitchFamily="18" charset="0"/>
                <a:cs typeface="Times New Roman" panose="02020603050405020304" pitchFamily="18" charset="0"/>
              </a:rPr>
              <a:t>C. Mrs. Grant downstairs had made a cake for her.</a:t>
            </a:r>
          </a:p>
          <a:p>
            <a:r>
              <a:rPr lang="zh-CN" altLang="en-US" sz="2400">
                <a:latin typeface="Times New Roman" panose="02020603050405020304" pitchFamily="18" charset="0"/>
                <a:cs typeface="Times New Roman" panose="02020603050405020304" pitchFamily="18" charset="0"/>
              </a:rPr>
              <a:t>D. Even if Lisa did not come,</a:t>
            </a:r>
          </a:p>
          <a:p>
            <a:r>
              <a:rPr lang="zh-CN" altLang="en-US" sz="2400">
                <a:latin typeface="Times New Roman" panose="02020603050405020304" pitchFamily="18" charset="0"/>
                <a:cs typeface="Times New Roman" panose="02020603050405020304" pitchFamily="18" charset="0"/>
              </a:rPr>
              <a:t>E. The old lady suddenly felt a pang of disappointment.</a:t>
            </a:r>
          </a:p>
        </p:txBody>
      </p:sp>
      <p:sp>
        <p:nvSpPr>
          <p:cNvPr id="4" name="文本框 3"/>
          <p:cNvSpPr txBox="1"/>
          <p:nvPr>
            <p:custDataLst>
              <p:tags r:id="rId2"/>
            </p:custDataLst>
          </p:nvPr>
        </p:nvSpPr>
        <p:spPr>
          <a:xfrm>
            <a:off x="1427480" y="17645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9" name="图片 8">
            <a:hlinkClick r:id="rId6" action="ppaction://hlinksldjump"/>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
        <p:nvSpPr>
          <p:cNvPr id="6" name="左箭头 5">
            <a:hlinkClick r:id="rId8"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【解析】逻辑推理题。根据上下文语境，下文提到“她用颤抖的手指将这封信撕成了碎片”，同时根据时间顺序，该处应用finally，因此B项“她的心终于碎了”符合语境，故选B。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What a nice day! How about going for a walk?</a:t>
            </a:r>
          </a:p>
          <a:p>
            <a:r>
              <a:rPr lang="en-US" altLang="zh-CN" sz="2800" b="1" dirty="0">
                <a:latin typeface="微软雅黑" panose="020B0503020204020204" pitchFamily="34" charset="-122"/>
                <a:ea typeface="微软雅黑" panose="020B0503020204020204" pitchFamily="34" charset="-122"/>
              </a:rPr>
              <a:t>    W: __________. Let’s go.</a:t>
            </a:r>
          </a:p>
          <a:p>
            <a:r>
              <a:rPr lang="en-US" altLang="zh-CN" sz="2800" b="1" dirty="0">
                <a:latin typeface="微软雅黑" panose="020B0503020204020204" pitchFamily="34" charset="-122"/>
                <a:ea typeface="微软雅黑" panose="020B0503020204020204" pitchFamily="34" charset="-122"/>
              </a:rPr>
              <a:t>A. You’re joking 	B. Sounds great </a:t>
            </a:r>
          </a:p>
          <a:p>
            <a:r>
              <a:rPr lang="en-US" altLang="zh-CN" sz="2800" b="1" dirty="0">
                <a:latin typeface="微软雅黑" panose="020B0503020204020204" pitchFamily="34" charset="-122"/>
                <a:ea typeface="微软雅黑" panose="020B0503020204020204" pitchFamily="34" charset="-122"/>
              </a:rPr>
              <a:t>C. I’m afraid not 	D. Don’t worry</a:t>
            </a:r>
          </a:p>
        </p:txBody>
      </p:sp>
      <p:sp>
        <p:nvSpPr>
          <p:cNvPr id="11" name="文本框 10"/>
          <p:cNvSpPr txBox="1"/>
          <p:nvPr/>
        </p:nvSpPr>
        <p:spPr>
          <a:xfrm>
            <a:off x="3355512" y="1430616"/>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解析：前面的句子说“出去散步怎么样”，根据答语“我们走吧”，说明说话</a:t>
            </a:r>
          </a:p>
          <a:p>
            <a:r>
              <a:rPr lang="zh-CN" altLang="en-US" sz="2400" dirty="0">
                <a:latin typeface="微软雅黑" panose="020B0503020204020204" pitchFamily="34" charset="-122"/>
                <a:ea typeface="微软雅黑" panose="020B0503020204020204" pitchFamily="34" charset="-122"/>
              </a:rPr>
              <a:t>人答应了对方的邀请。故选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929259" y="2050495"/>
            <a:ext cx="10500741"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Dream House in California is not a house for only one or two children. It is a house for many children. It’s a family. It’s the future.</a:t>
            </a:r>
          </a:p>
          <a:p>
            <a:pPr algn="just"/>
            <a:r>
              <a:rPr lang="en-US" altLang="zh-CN" sz="2400" dirty="0">
                <a:latin typeface="Times New Roman" panose="02020603050405020304" pitchFamily="18" charset="0"/>
                <a:cs typeface="Times New Roman" panose="02020603050405020304" pitchFamily="18" charset="0"/>
              </a:rPr>
              <a:t>      Imagine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(live) in a hospital for many years because of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(ill). Imagine that one stays in a cold street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there is no other place to stay. These children need a home. They need Dream House.</a:t>
            </a:r>
          </a:p>
          <a:p>
            <a:pPr algn="just"/>
            <a:r>
              <a:rPr lang="en-US" altLang="zh-CN" sz="2400" dirty="0">
                <a:latin typeface="Times New Roman" panose="02020603050405020304" pitchFamily="18" charset="0"/>
                <a:cs typeface="Times New Roman" panose="02020603050405020304" pitchFamily="18" charset="0"/>
              </a:rPr>
              <a:t>      Many years ago, a little girl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(name) Collin Rose decided to offer a warm home to these sick and homeless children. When she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(grow) up, she became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nurse and made her dream come true. In November, 2003, Collin Rose set up Dream House.</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5155407" y="385617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named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6096000" y="316886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because/and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675900" y="2796076"/>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illness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782077" y="28024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living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889411" y="419470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grew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6" name="文本框 15"/>
          <p:cNvSpPr txBox="1"/>
          <p:nvPr/>
        </p:nvSpPr>
        <p:spPr>
          <a:xfrm>
            <a:off x="3121124" y="462241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219973"/>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a:t>
            </a:r>
            <a:r>
              <a:rPr sz="2400" b="1" dirty="0" err="1">
                <a:latin typeface="微软雅黑" panose="020B0503020204020204" pitchFamily="34" charset="-122"/>
                <a:ea typeface="微软雅黑" panose="020B0503020204020204" pitchFamily="34" charset="-122"/>
              </a:rPr>
              <a:t>解析】本题考查非谓语动词，固定短语：imagine</a:t>
            </a:r>
            <a:r>
              <a:rPr sz="2400" b="1" dirty="0">
                <a:latin typeface="微软雅黑" panose="020B0503020204020204" pitchFamily="34" charset="-122"/>
                <a:ea typeface="微软雅黑" panose="020B0503020204020204" pitchFamily="34" charset="-122"/>
              </a:rPr>
              <a:t> doing </a:t>
            </a:r>
            <a:r>
              <a:rPr sz="2400" b="1" dirty="0" err="1">
                <a:latin typeface="微软雅黑" panose="020B0503020204020204" pitchFamily="34" charset="-122"/>
                <a:ea typeface="微软雅黑" panose="020B0503020204020204" pitchFamily="34" charset="-122"/>
              </a:rPr>
              <a:t>sth.意为“想像做某事</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47.  【</a:t>
            </a:r>
            <a:r>
              <a:rPr sz="2400" b="1" dirty="0" err="1">
                <a:latin typeface="微软雅黑" panose="020B0503020204020204" pitchFamily="34" charset="-122"/>
                <a:ea typeface="微软雅黑" panose="020B0503020204020204" pitchFamily="34" charset="-122"/>
              </a:rPr>
              <a:t>解析】本题考查词性转换，because</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of后接名词，所以ill改成名词形式</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48. 【</a:t>
            </a:r>
            <a:r>
              <a:rPr sz="2400" b="1" dirty="0" err="1">
                <a:latin typeface="微软雅黑" panose="020B0503020204020204" pitchFamily="34" charset="-122"/>
                <a:ea typeface="微软雅黑" panose="020B0503020204020204" pitchFamily="34" charset="-122"/>
              </a:rPr>
              <a:t>解析】本题考查连词，根据前后语境</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想象一个人待在寒冷的街道”和“那里没有住的地方”之间应为并列或因果关系</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49.  【</a:t>
            </a:r>
            <a:r>
              <a:rPr sz="2400" b="1" dirty="0" err="1">
                <a:latin typeface="微软雅黑" panose="020B0503020204020204" pitchFamily="34" charset="-122"/>
                <a:ea typeface="微软雅黑" panose="020B0503020204020204" pitchFamily="34" charset="-122"/>
              </a:rPr>
              <a:t>解析】本题考查非谓语动词，a</a:t>
            </a:r>
            <a:r>
              <a:rPr sz="2400" b="1" dirty="0">
                <a:latin typeface="微软雅黑" panose="020B0503020204020204" pitchFamily="34" charset="-122"/>
                <a:ea typeface="微软雅黑" panose="020B0503020204020204" pitchFamily="34" charset="-122"/>
              </a:rPr>
              <a:t> little girl named Collin </a:t>
            </a:r>
            <a:r>
              <a:rPr sz="2400" b="1" dirty="0" err="1">
                <a:latin typeface="微软雅黑" panose="020B0503020204020204" pitchFamily="34" charset="-122"/>
                <a:ea typeface="微软雅黑" panose="020B0503020204020204" pitchFamily="34" charset="-122"/>
              </a:rPr>
              <a:t>Rose意为“一个叫做Collin</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Rose的小女孩</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named是过去分词，意为“被叫作，被称作</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50.  【解析】本题考查动词时态，根据上下文中became，made等线索可知，句子是一般过去时，动词grow的过去式grew和过去分词grown是不规则变化。</a:t>
            </a:r>
          </a:p>
          <a:p>
            <a:pPr marL="0" indent="0">
              <a:buNone/>
            </a:pPr>
            <a:r>
              <a:rPr sz="2400" b="1" dirty="0">
                <a:latin typeface="微软雅黑" panose="020B0503020204020204" pitchFamily="34" charset="-122"/>
                <a:ea typeface="微软雅黑" panose="020B0503020204020204" pitchFamily="34" charset="-122"/>
              </a:rPr>
              <a:t>51.  【解析】本题考查冠词，根据句意“</a:t>
            </a:r>
            <a:r>
              <a:rPr sz="2400" b="1" dirty="0" err="1">
                <a:latin typeface="微软雅黑" panose="020B0503020204020204" pitchFamily="34" charset="-122"/>
                <a:ea typeface="微软雅黑" panose="020B0503020204020204" pitchFamily="34" charset="-122"/>
              </a:rPr>
              <a:t>她成为一名护士</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名词nurse前用a</a:t>
            </a:r>
            <a:r>
              <a:rPr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79533"/>
            <a:ext cx="1758137" cy="22421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8" name="文本框 7"/>
          <p:cNvSpPr txBox="1"/>
          <p:nvPr/>
        </p:nvSpPr>
        <p:spPr>
          <a:xfrm>
            <a:off x="857892" y="402660"/>
            <a:ext cx="10258746"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Collin Rose’s efforts have encouraged many people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(help) sick and homeless children.</a:t>
            </a:r>
          </a:p>
          <a:p>
            <a:pPr algn="just"/>
            <a:r>
              <a:rPr lang="en-US" altLang="zh-CN" sz="2400" dirty="0">
                <a:latin typeface="Times New Roman" panose="02020603050405020304" pitchFamily="18" charset="0"/>
                <a:cs typeface="Times New Roman" panose="02020603050405020304" pitchFamily="18" charset="0"/>
              </a:rPr>
              <a:t>     “Every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(children) should have a happy childhood. We may help make these children’s lives much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(good). Your small help can help them change their lives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(great). No help is small.” Collin Rose said. </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4696649" y="1510654"/>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better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432517" y="114132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child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033925" y="36890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3431102" y="1879985"/>
            <a:ext cx="204608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greatly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6" name="左箭头 5">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52.  【解析】本题考查非谓语动词，encourage sb. to do sth.意为“鼓励某人做某事”。</a:t>
            </a:r>
          </a:p>
          <a:p>
            <a:pPr marL="0" indent="0">
              <a:buNone/>
            </a:pPr>
            <a:r>
              <a:rPr sz="2400" b="1">
                <a:latin typeface="微软雅黑" panose="020B0503020204020204" pitchFamily="34" charset="-122"/>
                <a:ea typeface="微软雅黑" panose="020B0503020204020204" pitchFamily="34" charset="-122"/>
              </a:rPr>
              <a:t>53.  【解析】本题考查名词的单复数形式，every意为“每一个”，后加名词的单数，children是child的复数形式。</a:t>
            </a:r>
          </a:p>
          <a:p>
            <a:pPr marL="0" indent="0">
              <a:buNone/>
            </a:pPr>
            <a:r>
              <a:rPr sz="2400" b="1">
                <a:latin typeface="微软雅黑" panose="020B0503020204020204" pitchFamily="34" charset="-122"/>
                <a:ea typeface="微软雅黑" panose="020B0503020204020204" pitchFamily="34" charset="-122"/>
              </a:rPr>
              <a:t>54.  【解析】本题考查形容词和副词的比较级，根据句意“我们可以帮助孩子们过更好的生活”，用better。</a:t>
            </a:r>
          </a:p>
          <a:p>
            <a:pPr marL="0" indent="0">
              <a:buNone/>
            </a:pPr>
            <a:r>
              <a:rPr sz="2400" b="1">
                <a:latin typeface="微软雅黑" panose="020B0503020204020204" pitchFamily="34" charset="-122"/>
                <a:ea typeface="微软雅黑" panose="020B0503020204020204" pitchFamily="34" charset="-122"/>
              </a:rPr>
              <a:t>55.  【解析】本题考查副词，修饰动词change用great的副词形式。</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5"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747196" y="1626256"/>
            <a:ext cx="1031746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He is 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累得一步也挪不动了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meeting 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开始十分钟了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Did you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听到婴儿在哭吗</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他们到达了电影院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before seven o’clock.</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When I came in, 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我发现他躺在地上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894455" y="4470400"/>
            <a:ext cx="4843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found him lying on the floor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883684" y="2821948"/>
            <a:ext cx="477616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hear a baby crying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127868" y="2321911"/>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has been on for ten minutes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185432" y="1773656"/>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so tired that he can’t move at all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166725" y="337541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They had arrived at the cinema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03819"/>
            <a:ext cx="10317462" cy="2861310"/>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二年级三班的全体同学明天将去参观科学博物馆，请你用英语写一份书面通知，告知同学们集中的时间、地点以及相关注意事项。</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NOTICE</a:t>
            </a:r>
          </a:p>
          <a:p>
            <a:pPr marL="0" indent="0" algn="just">
              <a:buNone/>
            </a:pPr>
            <a:r>
              <a:rPr lang="en-US" altLang="zh-CN" sz="2400" b="1" dirty="0">
                <a:latin typeface="微软雅黑" panose="020B0503020204020204" pitchFamily="34" charset="-122"/>
                <a:ea typeface="微软雅黑" panose="020B0503020204020204" pitchFamily="34" charset="-122"/>
              </a:rPr>
              <a:t>      We are going to visit the Science Museum tomorrow. We will meet at the school gate at eight in the morning. Take your pens and notebooks with you. We should listen and watch carefully and write down something interesting when you visit the museum. Please don’t make any noise in the museum and don’t take any pictures.</a:t>
            </a:r>
          </a:p>
          <a:p>
            <a:pPr marL="0" indent="0" algn="just">
              <a:buNone/>
            </a:pPr>
            <a:r>
              <a:rPr lang="en-US" altLang="zh-CN" sz="2400" b="1" dirty="0">
                <a:latin typeface="微软雅黑" panose="020B0503020204020204" pitchFamily="34" charset="-122"/>
                <a:ea typeface="微软雅黑" panose="020B0503020204020204" pitchFamily="34" charset="-122"/>
              </a:rPr>
              <a:t>                                                                                      Class Three, Grade Two</a:t>
            </a:r>
          </a:p>
          <a:p>
            <a:pPr marL="0" indent="0" algn="just">
              <a:buNone/>
            </a:pPr>
            <a:r>
              <a:rPr lang="en-US" altLang="zh-CN" sz="2400" b="1" dirty="0">
                <a:latin typeface="微软雅黑" panose="020B0503020204020204" pitchFamily="34" charset="-122"/>
                <a:ea typeface="微软雅黑" panose="020B0503020204020204" pitchFamily="34" charset="-122"/>
              </a:rPr>
              <a:t>                                                                                               January 7th, 2019</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9344776"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if I record your lecture?</a:t>
            </a:r>
          </a:p>
          <a:p>
            <a:r>
              <a:rPr lang="en-US" altLang="zh-CN" sz="2800" b="1" dirty="0">
                <a:latin typeface="微软雅黑" panose="020B0503020204020204" pitchFamily="34" charset="-122"/>
                <a:ea typeface="微软雅黑" panose="020B0503020204020204" pitchFamily="34" charset="-122"/>
              </a:rPr>
              <a:t>    W: __________. Go ahead!</a:t>
            </a:r>
          </a:p>
          <a:p>
            <a:r>
              <a:rPr lang="en-US" altLang="zh-CN" sz="2800" b="1" dirty="0">
                <a:latin typeface="微软雅黑" panose="020B0503020204020204" pitchFamily="34" charset="-122"/>
                <a:ea typeface="微软雅黑" panose="020B0503020204020204" pitchFamily="34" charset="-122"/>
              </a:rPr>
              <a:t>A. Never mind 		 B. No, of course not</a:t>
            </a:r>
          </a:p>
          <a:p>
            <a:r>
              <a:rPr lang="en-US" altLang="zh-CN" sz="2800" b="1" dirty="0">
                <a:latin typeface="微软雅黑" panose="020B0503020204020204" pitchFamily="34" charset="-122"/>
                <a:ea typeface="微软雅黑" panose="020B0503020204020204" pitchFamily="34" charset="-122"/>
              </a:rPr>
              <a:t>C. No way			 D. No. You’d better not</a:t>
            </a:r>
          </a:p>
        </p:txBody>
      </p:sp>
      <p:sp>
        <p:nvSpPr>
          <p:cNvPr id="11" name="文本框 10"/>
          <p:cNvSpPr txBox="1"/>
          <p:nvPr/>
        </p:nvSpPr>
        <p:spPr>
          <a:xfrm>
            <a:off x="3252770" y="143061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解析：前面的句子说“如果我录下你的讲座，你介意吗”，根据答语“</a:t>
            </a:r>
            <a:r>
              <a:rPr lang="en-US" altLang="zh-CN" sz="2400" dirty="0">
                <a:latin typeface="微软雅黑" panose="020B0503020204020204" pitchFamily="34" charset="-122"/>
                <a:ea typeface="微软雅黑" panose="020B0503020204020204" pitchFamily="34" charset="-122"/>
              </a:rPr>
              <a:t>Go </a:t>
            </a:r>
          </a:p>
          <a:p>
            <a:r>
              <a:rPr lang="en-US" altLang="zh-CN" sz="2400" dirty="0">
                <a:latin typeface="微软雅黑" panose="020B0503020204020204" pitchFamily="34" charset="-122"/>
                <a:ea typeface="微软雅黑" panose="020B0503020204020204" pitchFamily="34" charset="-122"/>
              </a:rPr>
              <a:t>ahead</a:t>
            </a:r>
            <a:r>
              <a:rPr lang="zh-CN" altLang="en-US" sz="2400" dirty="0">
                <a:latin typeface="微软雅黑" panose="020B0503020204020204" pitchFamily="34" charset="-122"/>
                <a:ea typeface="微软雅黑" panose="020B0503020204020204" pitchFamily="34" charset="-122"/>
              </a:rPr>
              <a:t>（请便吧，开始吧）” 得知说话人不介意这件事情。故选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4" name="文本框 3"/>
          <p:cNvSpPr txBox="1"/>
          <p:nvPr/>
        </p:nvSpPr>
        <p:spPr>
          <a:xfrm>
            <a:off x="966037" y="21117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652144" y="809822"/>
            <a:ext cx="10930255"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
        <p:nvSpPr>
          <p:cNvPr id="6" name="左箭头 5">
            <a:hlinkClick r:id="rId4"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Great changes __________ in China in the last ten years.</a:t>
            </a:r>
          </a:p>
          <a:p>
            <a:r>
              <a:rPr lang="en-US" altLang="zh-CN" sz="2400" b="1" dirty="0">
                <a:latin typeface="微软雅黑" panose="020B0503020204020204" pitchFamily="34" charset="-122"/>
                <a:ea typeface="微软雅黑" panose="020B0503020204020204" pitchFamily="34" charset="-122"/>
              </a:rPr>
              <a:t>	A. have taken place 			B. are taken place</a:t>
            </a:r>
          </a:p>
          <a:p>
            <a:r>
              <a:rPr lang="en-US" altLang="zh-CN" sz="2400" b="1" dirty="0">
                <a:latin typeface="微软雅黑" panose="020B0503020204020204" pitchFamily="34" charset="-122"/>
                <a:ea typeface="微软雅黑" panose="020B0503020204020204" pitchFamily="34" charset="-122"/>
              </a:rPr>
              <a:t>	C. have been taken place 		D. took place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本题是时态和语态的综合考查。take place不使用被动语态，时间状语</a:t>
            </a:r>
          </a:p>
          <a:p>
            <a:r>
              <a:rPr sz="2400" dirty="0">
                <a:latin typeface="微软雅黑" panose="020B0503020204020204" pitchFamily="34" charset="-122"/>
                <a:ea typeface="微软雅黑" panose="020B0503020204020204" pitchFamily="34" charset="-122"/>
              </a:rPr>
              <a:t>in the last ten years意为“在过去的十年里”，因此使用现在完成时，故选A。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what to do, he stayed where he was.</a:t>
            </a:r>
          </a:p>
          <a:p>
            <a:r>
              <a:rPr lang="en-US" altLang="zh-CN" sz="2400" b="1" dirty="0">
                <a:latin typeface="微软雅黑" panose="020B0503020204020204" pitchFamily="34" charset="-122"/>
                <a:ea typeface="微软雅黑" panose="020B0503020204020204" pitchFamily="34" charset="-122"/>
              </a:rPr>
              <a:t>	A. Not to know		 B. Knowing not </a:t>
            </a:r>
          </a:p>
          <a:p>
            <a:r>
              <a:rPr lang="en-US" altLang="zh-CN" sz="2400" b="1" dirty="0">
                <a:latin typeface="微软雅黑" panose="020B0503020204020204" pitchFamily="34" charset="-122"/>
                <a:ea typeface="微软雅黑" panose="020B0503020204020204" pitchFamily="34" charset="-122"/>
              </a:rPr>
              <a:t>	C. Not knowing 		 D. To know not</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本题是对非谓语动词的考查。know作状语，与后面的逻辑主语he是主动关系，因此用现在分词，其否定在前加not，故选C。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4" name="文本框 3"/>
          <p:cNvSpPr txBox="1"/>
          <p:nvPr/>
        </p:nvSpPr>
        <p:spPr>
          <a:xfrm>
            <a:off x="445375" y="1027506"/>
            <a:ext cx="116678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He __________ the League __________ 1981.</a:t>
            </a:r>
          </a:p>
          <a:p>
            <a:r>
              <a:rPr lang="en-US" altLang="zh-CN" sz="2400" b="1" dirty="0">
                <a:latin typeface="微软雅黑" panose="020B0503020204020204" pitchFamily="34" charset="-122"/>
                <a:ea typeface="微软雅黑" panose="020B0503020204020204" pitchFamily="34" charset="-122"/>
              </a:rPr>
              <a:t>	A. has joined; in 		B. has joined; since </a:t>
            </a:r>
          </a:p>
          <a:p>
            <a:r>
              <a:rPr lang="en-US" altLang="zh-CN" sz="2400" b="1" dirty="0">
                <a:latin typeface="微软雅黑" panose="020B0503020204020204" pitchFamily="34" charset="-122"/>
                <a:ea typeface="微软雅黑" panose="020B0503020204020204" pitchFamily="34" charset="-122"/>
              </a:rPr>
              <a:t>	C. joined; since 		D. joined; in</a:t>
            </a:r>
          </a:p>
        </p:txBody>
      </p:sp>
      <p:sp>
        <p:nvSpPr>
          <p:cNvPr id="7" name="文本框 6"/>
          <p:cNvSpPr txBox="1"/>
          <p:nvPr/>
        </p:nvSpPr>
        <p:spPr>
          <a:xfrm>
            <a:off x="76200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本题是对时态的考查。由since引导的时间状语主句用现在完成时，主句通常使用延续性动词。这里join是瞬间动词，故只能用过去时，故选D。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It’s no use __________ over spilt milk.</a:t>
            </a:r>
          </a:p>
          <a:p>
            <a:r>
              <a:rPr lang="en-US" altLang="zh-CN" sz="2400" b="1" dirty="0">
                <a:latin typeface="微软雅黑" panose="020B0503020204020204" pitchFamily="34" charset="-122"/>
                <a:ea typeface="微软雅黑" panose="020B0503020204020204" pitchFamily="34" charset="-122"/>
              </a:rPr>
              <a:t>	A. crying	 B. to cry 	C. to be crying 	D. cried</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本题是对非谓语的考查。It’s no use后用doing，故选A。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Mary shouted __________.</a:t>
            </a:r>
          </a:p>
          <a:p>
            <a:r>
              <a:rPr lang="en-US" altLang="zh-CN" sz="2400" b="1" dirty="0">
                <a:latin typeface="微软雅黑" panose="020B0503020204020204" pitchFamily="34" charset="-122"/>
                <a:ea typeface="微软雅黑" panose="020B0503020204020204" pitchFamily="34" charset="-122"/>
              </a:rPr>
              <a:t>	A. making herself hear 			B. to make herself hear</a:t>
            </a:r>
          </a:p>
          <a:p>
            <a:r>
              <a:rPr lang="en-US" altLang="zh-CN" sz="2400" b="1" dirty="0">
                <a:latin typeface="微软雅黑" panose="020B0503020204020204" pitchFamily="34" charset="-122"/>
                <a:ea typeface="微软雅黑" panose="020B0503020204020204" pitchFamily="34" charset="-122"/>
              </a:rPr>
              <a:t>	C. making herself heard 		D. to make herself heard</a:t>
            </a: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本题是对非谓语的考查。这里是表shout的目的，固定短语：make </a:t>
            </a:r>
          </a:p>
          <a:p>
            <a:r>
              <a:rPr sz="2400" dirty="0">
                <a:latin typeface="微软雅黑" panose="020B0503020204020204" pitchFamily="34" charset="-122"/>
                <a:ea typeface="微软雅黑" panose="020B0503020204020204" pitchFamily="34" charset="-122"/>
              </a:rPr>
              <a:t>oneself done，故选D。</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4" name="文本框 3"/>
          <p:cNvSpPr txBox="1"/>
          <p:nvPr/>
        </p:nvSpPr>
        <p:spPr>
          <a:xfrm>
            <a:off x="1029128" y="1027506"/>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Look out! The wall __________.</a:t>
            </a:r>
          </a:p>
          <a:p>
            <a:r>
              <a:rPr lang="en-US" altLang="zh-CN" sz="2400" b="1" dirty="0">
                <a:latin typeface="微软雅黑" panose="020B0503020204020204" pitchFamily="34" charset="-122"/>
                <a:ea typeface="微软雅黑" panose="020B0503020204020204" pitchFamily="34" charset="-122"/>
              </a:rPr>
              <a:t>	A. is painted 		B. is being painted </a:t>
            </a:r>
          </a:p>
          <a:p>
            <a:r>
              <a:rPr lang="en-US" altLang="zh-CN" sz="2400" b="1" dirty="0">
                <a:latin typeface="微软雅黑" panose="020B0503020204020204" pitchFamily="34" charset="-122"/>
                <a:ea typeface="微软雅黑" panose="020B0503020204020204" pitchFamily="34" charset="-122"/>
              </a:rPr>
              <a:t>	C. painted 			D. has painted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本题是时态和语态的综合考查。从look out可以看出本题用现在进行</a:t>
            </a:r>
          </a:p>
          <a:p>
            <a:r>
              <a:rPr sz="2400" dirty="0">
                <a:latin typeface="微软雅黑" panose="020B0503020204020204" pitchFamily="34" charset="-122"/>
                <a:ea typeface="微软雅黑" panose="020B0503020204020204" pitchFamily="34" charset="-122"/>
              </a:rPr>
              <a:t>时，wall与paint之间构成被动关系，因此使用现在进行的被动语态，故选B。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 line is busy. Someone __________ the telephone.</a:t>
            </a:r>
          </a:p>
          <a:p>
            <a:r>
              <a:rPr lang="en-US" altLang="zh-CN" sz="2400" b="1" dirty="0">
                <a:latin typeface="微软雅黑" panose="020B0503020204020204" pitchFamily="34" charset="-122"/>
                <a:ea typeface="微软雅黑" panose="020B0503020204020204" pitchFamily="34" charset="-122"/>
              </a:rPr>
              <a:t>	A. must be using 			B. must have used </a:t>
            </a:r>
          </a:p>
          <a:p>
            <a:r>
              <a:rPr lang="en-US" altLang="zh-CN" sz="2400" b="1" dirty="0">
                <a:latin typeface="微软雅黑" panose="020B0503020204020204" pitchFamily="34" charset="-122"/>
                <a:ea typeface="微软雅黑" panose="020B0503020204020204" pitchFamily="34" charset="-122"/>
              </a:rPr>
              <a:t>	C. should be used 		D. should use</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解析：本题是情态动词的综合考查。这里表示有人一定正在用电话，所以用</a:t>
            </a:r>
          </a:p>
          <a:p>
            <a:r>
              <a:rPr lang="zh-CN" altLang="en-US" sz="2400" dirty="0">
                <a:latin typeface="微软雅黑" panose="020B0503020204020204" pitchFamily="34" charset="-122"/>
                <a:ea typeface="微软雅黑" panose="020B0503020204020204" pitchFamily="34" charset="-122"/>
              </a:rPr>
              <a:t>must be doing，故选A。</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teacher told students to do some exercises and 	 	     __________ away.</a:t>
            </a:r>
          </a:p>
          <a:p>
            <a:r>
              <a:rPr lang="en-US" altLang="zh-CN" sz="2400" b="1" dirty="0">
                <a:latin typeface="微软雅黑" panose="020B0503020204020204" pitchFamily="34" charset="-122"/>
                <a:ea typeface="微软雅黑" panose="020B0503020204020204" pitchFamily="34" charset="-122"/>
              </a:rPr>
              <a:t>	A. to go 	B. going	 C. went 	D. gone</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told和went away是并列谓语，故选C。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Thank you for the present you sent me. It’s so nice.</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No, thanks 				B. I’m glad you like it</a:t>
            </a:r>
          </a:p>
          <a:p>
            <a:r>
              <a:rPr lang="en-US" altLang="zh-CN" sz="2800" b="1" dirty="0">
                <a:latin typeface="微软雅黑" panose="020B0503020204020204" pitchFamily="34" charset="-122"/>
                <a:ea typeface="微软雅黑" panose="020B0503020204020204" pitchFamily="34" charset="-122"/>
              </a:rPr>
              <a:t>C. No, it isn’t so good 		D. That’s all right</a:t>
            </a:r>
          </a:p>
        </p:txBody>
      </p:sp>
      <p:sp>
        <p:nvSpPr>
          <p:cNvPr id="11" name="文本框 10"/>
          <p:cNvSpPr txBox="1"/>
          <p:nvPr/>
        </p:nvSpPr>
        <p:spPr>
          <a:xfrm>
            <a:off x="2441112" y="139521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解析：前面的句子说“感谢你送给我的礼物”，说话人用“</a:t>
            </a:r>
            <a:r>
              <a:rPr lang="en-US" altLang="zh-CN" sz="2400" dirty="0">
                <a:latin typeface="微软雅黑" panose="020B0503020204020204" pitchFamily="34" charset="-122"/>
                <a:ea typeface="微软雅黑" panose="020B0503020204020204" pitchFamily="34" charset="-122"/>
              </a:rPr>
              <a:t>I’m glad you like it.</a:t>
            </a:r>
            <a:r>
              <a:rPr lang="zh-CN" altLang="en-US" sz="2400" dirty="0">
                <a:latin typeface="微软雅黑" panose="020B0503020204020204" pitchFamily="34" charset="-122"/>
                <a:ea typeface="微软雅黑" panose="020B0503020204020204" pitchFamily="34" charset="-122"/>
              </a:rPr>
              <a:t>（我很高兴你喜欢它）”来表达自己的愉悦之情。故选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So far I __________ any success. However, I’ll keep trying.</a:t>
            </a:r>
          </a:p>
          <a:p>
            <a:r>
              <a:rPr lang="en-US" altLang="zh-CN" sz="2400" b="1" dirty="0">
                <a:latin typeface="微软雅黑" panose="020B0503020204020204" pitchFamily="34" charset="-122"/>
                <a:ea typeface="微软雅黑" panose="020B0503020204020204" pitchFamily="34" charset="-122"/>
              </a:rPr>
              <a:t>	A. don’t have 		B. didn’t have </a:t>
            </a:r>
          </a:p>
          <a:p>
            <a:r>
              <a:rPr lang="en-US" altLang="zh-CN" sz="2400" b="1" dirty="0">
                <a:latin typeface="微软雅黑" panose="020B0503020204020204" pitchFamily="34" charset="-122"/>
                <a:ea typeface="微软雅黑" panose="020B0503020204020204" pitchFamily="34" charset="-122"/>
              </a:rPr>
              <a:t>	C. haven’t had 		D. won’t have</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so far表示到目前为止，通常与现在完成时连用，故选C。</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Paul is hard-working and needn’t be made __________.</a:t>
            </a:r>
          </a:p>
          <a:p>
            <a:r>
              <a:rPr lang="en-US" altLang="zh-CN" sz="2400" b="1" dirty="0">
                <a:latin typeface="微软雅黑" panose="020B0503020204020204" pitchFamily="34" charset="-122"/>
                <a:ea typeface="微软雅黑" panose="020B0503020204020204" pitchFamily="34" charset="-122"/>
              </a:rPr>
              <a:t>	A. learn 		B. to learn </a:t>
            </a:r>
          </a:p>
          <a:p>
            <a:r>
              <a:rPr lang="en-US" altLang="zh-CN" sz="2400" b="1" dirty="0">
                <a:latin typeface="微软雅黑" panose="020B0503020204020204" pitchFamily="34" charset="-122"/>
                <a:ea typeface="微软雅黑" panose="020B0503020204020204" pitchFamily="34" charset="-122"/>
              </a:rPr>
              <a:t>	C. learned 		D. learning </a:t>
            </a:r>
          </a:p>
        </p:txBody>
      </p:sp>
      <p:sp>
        <p:nvSpPr>
          <p:cNvPr id="7" name="文本框 6"/>
          <p:cNvSpPr txBox="1"/>
          <p:nvPr/>
        </p:nvSpPr>
        <p:spPr>
          <a:xfrm>
            <a:off x="1199599" y="1022378"/>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使役动词make的用法。表主动时态：make sb. do sth.；表被动：be made to do。故选B。</a:t>
            </a: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时态、语态、</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非谓语动词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8" name="文本框 7"/>
          <p:cNvSpPr txBox="1"/>
          <p:nvPr/>
        </p:nvSpPr>
        <p:spPr>
          <a:xfrm>
            <a:off x="899596" y="1212479"/>
            <a:ext cx="10874588" cy="3108543"/>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film _______________________ (</a:t>
            </a:r>
            <a:r>
              <a:rPr lang="zh-CN" altLang="en-US" sz="2800" dirty="0">
                <a:latin typeface="Times New Roman" panose="02020603050405020304" pitchFamily="18" charset="0"/>
                <a:cs typeface="Times New Roman" panose="02020603050405020304" pitchFamily="18" charset="0"/>
              </a:rPr>
              <a:t>已经开始十分钟了</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film __________________ (</a:t>
            </a:r>
            <a:r>
              <a:rPr lang="zh-CN" altLang="en-US" sz="2800" dirty="0">
                <a:latin typeface="Times New Roman" panose="02020603050405020304" pitchFamily="18" charset="0"/>
                <a:cs typeface="Times New Roman" panose="02020603050405020304" pitchFamily="18" charset="0"/>
              </a:rPr>
              <a:t>十分钟前开始</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They _________________________ (</a:t>
            </a:r>
            <a:r>
              <a:rPr lang="zh-CN" altLang="en-US" sz="2800" dirty="0">
                <a:latin typeface="Times New Roman" panose="02020603050405020304" pitchFamily="18" charset="0"/>
                <a:cs typeface="Times New Roman" panose="02020603050405020304" pitchFamily="18" charset="0"/>
              </a:rPr>
              <a:t>已经完成作业</a:t>
            </a:r>
            <a:r>
              <a:rPr lang="en-US" altLang="zh-CN" sz="2800" dirty="0">
                <a:latin typeface="Times New Roman" panose="02020603050405020304" pitchFamily="18" charset="0"/>
                <a:cs typeface="Times New Roman" panose="02020603050405020304" pitchFamily="18" charset="0"/>
              </a:rPr>
              <a:t>) before I got home.</a:t>
            </a:r>
          </a:p>
          <a:p>
            <a:pPr algn="just"/>
            <a:r>
              <a:rPr lang="en-US" altLang="zh-CN" sz="2800" dirty="0">
                <a:latin typeface="Times New Roman" panose="02020603050405020304" pitchFamily="18" charset="0"/>
                <a:cs typeface="Times New Roman" panose="02020603050405020304" pitchFamily="18" charset="0"/>
              </a:rPr>
              <a:t>They _________________________ (</a:t>
            </a:r>
            <a:r>
              <a:rPr lang="zh-CN" altLang="en-US" sz="2800" dirty="0">
                <a:latin typeface="Times New Roman" panose="02020603050405020304" pitchFamily="18" charset="0"/>
                <a:cs typeface="Times New Roman" panose="02020603050405020304" pitchFamily="18" charset="0"/>
              </a:rPr>
              <a:t>正在写作业</a:t>
            </a:r>
            <a:r>
              <a:rPr lang="en-US" altLang="zh-CN" sz="2800" dirty="0">
                <a:latin typeface="Times New Roman" panose="02020603050405020304" pitchFamily="18" charset="0"/>
                <a:cs typeface="Times New Roman" panose="02020603050405020304" pitchFamily="18" charset="0"/>
              </a:rPr>
              <a:t>) when his father came back.</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如果他接受这份工作</a:t>
            </a:r>
            <a:r>
              <a:rPr lang="en-US" altLang="zh-CN" sz="2800" dirty="0">
                <a:latin typeface="Times New Roman" panose="02020603050405020304" pitchFamily="18" charset="0"/>
                <a:cs typeface="Times New Roman" panose="02020603050405020304" pitchFamily="18" charset="0"/>
              </a:rPr>
              <a:t>), he will get more money.</a:t>
            </a:r>
          </a:p>
          <a:p>
            <a:pPr algn="just"/>
            <a:r>
              <a:rPr lang="en-US" altLang="zh-CN" sz="2800" dirty="0">
                <a:latin typeface="Times New Roman" panose="02020603050405020304" pitchFamily="18" charset="0"/>
                <a:cs typeface="Times New Roman" panose="02020603050405020304" pitchFamily="18" charset="0"/>
              </a:rPr>
              <a:t>I _____________________ (</a:t>
            </a:r>
            <a:r>
              <a:rPr lang="zh-CN" altLang="en-US" sz="2800" dirty="0">
                <a:latin typeface="Times New Roman" panose="02020603050405020304" pitchFamily="18" charset="0"/>
                <a:cs typeface="Times New Roman" panose="02020603050405020304" pitchFamily="18" charset="0"/>
              </a:rPr>
              <a:t>一回到家</a:t>
            </a:r>
            <a:r>
              <a:rPr lang="en-US" altLang="zh-CN" sz="2800" dirty="0">
                <a:latin typeface="Times New Roman" panose="02020603050405020304" pitchFamily="18" charset="0"/>
                <a:cs typeface="Times New Roman" panose="02020603050405020304" pitchFamily="18" charset="0"/>
              </a:rPr>
              <a:t>) than the telephone rang.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14828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一、时态</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常考时态的用法</a:t>
            </a:r>
          </a:p>
        </p:txBody>
      </p:sp>
      <p:sp>
        <p:nvSpPr>
          <p:cNvPr id="2" name="文本框 1"/>
          <p:cNvSpPr txBox="1"/>
          <p:nvPr/>
        </p:nvSpPr>
        <p:spPr>
          <a:xfrm>
            <a:off x="2434404" y="1239118"/>
            <a:ext cx="45725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has been on for ten minutes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221215" y="1636372"/>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began ten minutes ago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962364" y="2461681"/>
            <a:ext cx="768507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were doing their homework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944529" y="2087408"/>
            <a:ext cx="639808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had finished their homework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999081" y="3359174"/>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he accepts the job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249666" y="379780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had no sooner got home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8" name="文本框 7"/>
          <p:cNvSpPr txBox="1"/>
          <p:nvPr/>
        </p:nvSpPr>
        <p:spPr>
          <a:xfrm>
            <a:off x="337335" y="812457"/>
            <a:ext cx="11245065"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固定短语</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众所周知</a:t>
            </a:r>
            <a:r>
              <a:rPr lang="en-US" altLang="zh-CN" sz="2800" dirty="0">
                <a:latin typeface="Times New Roman" panose="02020603050405020304" pitchFamily="18" charset="0"/>
                <a:cs typeface="Times New Roman" panose="02020603050405020304" pitchFamily="18" charset="0"/>
              </a:rPr>
              <a:t>) that the earth goes around the sun.</a:t>
            </a:r>
          </a:p>
          <a:p>
            <a:pPr algn="just"/>
            <a:r>
              <a:rPr lang="en-US" altLang="zh-CN" sz="2800" dirty="0">
                <a:latin typeface="Times New Roman" panose="02020603050405020304" pitchFamily="18" charset="0"/>
                <a:cs typeface="Times New Roman" panose="02020603050405020304" pitchFamily="18" charset="0"/>
              </a:rPr>
              <a:t>______________________ (</a:t>
            </a:r>
            <a:r>
              <a:rPr lang="zh-CN" altLang="en-US" sz="2800" dirty="0">
                <a:latin typeface="Times New Roman" panose="02020603050405020304" pitchFamily="18" charset="0"/>
                <a:cs typeface="Times New Roman" panose="02020603050405020304" pitchFamily="18" charset="0"/>
              </a:rPr>
              <a:t>据报道</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说</a:t>
            </a:r>
            <a:r>
              <a:rPr lang="en-US" altLang="zh-CN" sz="2800" dirty="0">
                <a:latin typeface="Times New Roman" panose="02020603050405020304" pitchFamily="18" charset="0"/>
                <a:cs typeface="Times New Roman" panose="02020603050405020304" pitchFamily="18" charset="0"/>
              </a:rPr>
              <a:t>) that he killed the man.</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无被动语态的短语：</a:t>
            </a:r>
            <a:r>
              <a:rPr lang="en-US" altLang="zh-CN" sz="2800" dirty="0">
                <a:latin typeface="Times New Roman" panose="02020603050405020304" pitchFamily="18" charset="0"/>
                <a:cs typeface="Times New Roman" panose="02020603050405020304" pitchFamily="18" charset="0"/>
              </a:rPr>
              <a:t>________________ (</a:t>
            </a:r>
            <a:r>
              <a:rPr lang="zh-CN" altLang="en-US" sz="2800" dirty="0">
                <a:latin typeface="Times New Roman" panose="02020603050405020304" pitchFamily="18" charset="0"/>
                <a:cs typeface="Times New Roman" panose="02020603050405020304" pitchFamily="18" charset="0"/>
              </a:rPr>
              <a:t>发生</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爆发</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参加</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实现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睡着</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属于</a:t>
            </a:r>
            <a:r>
              <a:rPr lang="en-US" altLang="zh-CN" sz="2800" dirty="0">
                <a:latin typeface="Times New Roman" panose="02020603050405020304" pitchFamily="18" charset="0"/>
                <a:cs typeface="Times New Roman" panose="02020603050405020304" pitchFamily="18" charset="0"/>
              </a:rPr>
              <a:t>)The war __________________ (</a:t>
            </a:r>
            <a:r>
              <a:rPr lang="zh-CN" altLang="en-US" sz="2800" dirty="0">
                <a:latin typeface="Times New Roman" panose="02020603050405020304" pitchFamily="18" charset="0"/>
                <a:cs typeface="Times New Roman" panose="02020603050405020304" pitchFamily="18" charset="0"/>
              </a:rPr>
              <a:t>于</a:t>
            </a:r>
            <a:r>
              <a:rPr lang="en-US" altLang="zh-CN" sz="2800" dirty="0">
                <a:latin typeface="Times New Roman" panose="02020603050405020304" pitchFamily="18" charset="0"/>
                <a:cs typeface="Times New Roman" panose="02020603050405020304" pitchFamily="18" charset="0"/>
              </a:rPr>
              <a:t>1924</a:t>
            </a:r>
            <a:r>
              <a:rPr lang="zh-CN" altLang="en-US" sz="2800" dirty="0">
                <a:latin typeface="Times New Roman" panose="02020603050405020304" pitchFamily="18" charset="0"/>
                <a:cs typeface="Times New Roman" panose="02020603050405020304" pitchFamily="18" charset="0"/>
              </a:rPr>
              <a:t>年爆发</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主动表被动：（</a:t>
            </a:r>
            <a:r>
              <a:rPr lang="en-US" altLang="zh-CN" sz="2800" dirty="0">
                <a:latin typeface="Times New Roman" panose="02020603050405020304" pitchFamily="18" charset="0"/>
                <a:cs typeface="Times New Roman" panose="02020603050405020304" pitchFamily="18" charset="0"/>
              </a:rPr>
              <a:t>1</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cut/write/________/________/________+well, badly</a:t>
            </a:r>
            <a:r>
              <a:rPr lang="zh-CN" altLang="en-US" sz="2800" dirty="0">
                <a:latin typeface="Times New Roman" panose="02020603050405020304" pitchFamily="18" charset="0"/>
                <a:cs typeface="Times New Roman" panose="02020603050405020304" pitchFamily="18" charset="0"/>
              </a:rPr>
              <a:t>等副词描写事物的特征、品质及性能。</a:t>
            </a:r>
          </a:p>
          <a:p>
            <a:pPr algn="just"/>
            <a:r>
              <a:rPr lang="en-US" altLang="zh-CN" sz="2800" dirty="0">
                <a:latin typeface="Times New Roman" panose="02020603050405020304" pitchFamily="18" charset="0"/>
                <a:cs typeface="Times New Roman" panose="02020603050405020304" pitchFamily="18" charset="0"/>
              </a:rPr>
              <a:t>The machine __________________ (</a:t>
            </a:r>
            <a:r>
              <a:rPr lang="zh-CN" altLang="en-US" sz="2800" dirty="0">
                <a:latin typeface="Times New Roman" panose="02020603050405020304" pitchFamily="18" charset="0"/>
                <a:cs typeface="Times New Roman" panose="02020603050405020304" pitchFamily="18" charset="0"/>
              </a:rPr>
              <a:t>卖得好</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2</a:t>
            </a:r>
            <a:r>
              <a:rPr lang="zh-CN" altLang="en-US" sz="2800" dirty="0">
                <a:latin typeface="Times New Roman" panose="02020603050405020304" pitchFamily="18" charset="0"/>
                <a:cs typeface="Times New Roman" panose="02020603050405020304" pitchFamily="18" charset="0"/>
              </a:rPr>
              <a:t>）需要做</a:t>
            </a:r>
            <a:r>
              <a:rPr lang="en-US" altLang="zh-CN" sz="2800" dirty="0">
                <a:latin typeface="Times New Roman" panose="02020603050405020304" pitchFamily="18" charset="0"/>
                <a:cs typeface="Times New Roman" panose="02020603050405020304" pitchFamily="18" charset="0"/>
              </a:rPr>
              <a:t>……__________/__________/__________</a:t>
            </a:r>
            <a:r>
              <a:rPr lang="zh-CN" altLang="en-US" sz="2800" dirty="0">
                <a:latin typeface="Times New Roman" panose="02020603050405020304" pitchFamily="18" charset="0"/>
                <a:cs typeface="Times New Roman" panose="02020603050405020304" pitchFamily="18" charset="0"/>
              </a:rPr>
              <a:t>；值得做</a:t>
            </a:r>
            <a:r>
              <a:rPr lang="en-US" altLang="zh-CN" sz="2800" dirty="0">
                <a:latin typeface="Times New Roman" panose="02020603050405020304" pitchFamily="18" charset="0"/>
                <a:cs typeface="Times New Roman" panose="02020603050405020304" pitchFamily="18" charset="0"/>
              </a:rPr>
              <a:t>……_______________</a:t>
            </a:r>
          </a:p>
          <a:p>
            <a:pPr algn="just"/>
            <a:r>
              <a:rPr lang="en-US" altLang="zh-CN" sz="2800" dirty="0">
                <a:latin typeface="Times New Roman" panose="02020603050405020304" pitchFamily="18" charset="0"/>
                <a:cs typeface="Times New Roman" panose="02020603050405020304" pitchFamily="18" charset="0"/>
              </a:rPr>
              <a:t>The windows __________________ (</a:t>
            </a:r>
            <a:r>
              <a:rPr lang="zh-CN" altLang="en-US" sz="2800" dirty="0">
                <a:latin typeface="Times New Roman" panose="02020603050405020304" pitchFamily="18" charset="0"/>
                <a:cs typeface="Times New Roman" panose="02020603050405020304" pitchFamily="18" charset="0"/>
              </a:rPr>
              <a:t>需要洗</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book __________________ (</a:t>
            </a:r>
            <a:r>
              <a:rPr lang="zh-CN" altLang="en-US" sz="2800" dirty="0">
                <a:latin typeface="Times New Roman" panose="02020603050405020304" pitchFamily="18" charset="0"/>
                <a:cs typeface="Times New Roman" panose="02020603050405020304" pitchFamily="18" charset="0"/>
              </a:rPr>
              <a:t>值得读</a:t>
            </a:r>
            <a:r>
              <a:rPr lang="en-US" altLang="zh-CN" sz="28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二、语态</a:t>
            </a:r>
          </a:p>
        </p:txBody>
      </p:sp>
      <p:sp>
        <p:nvSpPr>
          <p:cNvPr id="2" name="文本框 1"/>
          <p:cNvSpPr txBox="1"/>
          <p:nvPr/>
        </p:nvSpPr>
        <p:spPr>
          <a:xfrm>
            <a:off x="474540" y="122439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It is well-known that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74540" y="1690949"/>
            <a:ext cx="53044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It was reported/said that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969250" y="20725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happen / take place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8432446" y="208100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break out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37335" y="2503596"/>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take part in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065976" y="2511079"/>
            <a:ext cx="189303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come true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716882" y="2524249"/>
            <a:ext cx="2196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fall asleep</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673528" y="294964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belong to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754040" y="295656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broke out in 1924</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474450" y="3394337"/>
            <a:ext cx="8163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sell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6822646" y="3451603"/>
            <a:ext cx="106562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8360395" y="3361874"/>
            <a:ext cx="12474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clean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3026471" y="4194735"/>
            <a:ext cx="326430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sells well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4551360" y="4655183"/>
            <a:ext cx="133125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need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6663416" y="4717353"/>
            <a:ext cx="18771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8360395" y="4771574"/>
            <a:ext cx="132414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require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1816727" y="5124510"/>
            <a:ext cx="262008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be worth doing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2730270" y="5553806"/>
            <a:ext cx="240594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need washing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1975948" y="5951717"/>
            <a:ext cx="295690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is worth reading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8" name="文本框 7"/>
          <p:cNvSpPr txBox="1"/>
          <p:nvPr/>
        </p:nvSpPr>
        <p:spPr>
          <a:xfrm>
            <a:off x="681022" y="1508587"/>
            <a:ext cx="11048145" cy="267765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感官动词句型：</a:t>
            </a:r>
            <a:r>
              <a:rPr lang="en-US" altLang="zh-CN" sz="2800" dirty="0">
                <a:latin typeface="Times New Roman" panose="02020603050405020304" pitchFamily="18" charset="0"/>
                <a:cs typeface="Times New Roman" panose="02020603050405020304" pitchFamily="18" charset="0"/>
              </a:rPr>
              <a:t>see/</a:t>
            </a:r>
            <a:r>
              <a:rPr lang="en-US" altLang="zh-CN" sz="2800" dirty="0" err="1">
                <a:latin typeface="Times New Roman" panose="02020603050405020304" pitchFamily="18" charset="0"/>
                <a:cs typeface="Times New Roman" panose="02020603050405020304" pitchFamily="18" charset="0"/>
              </a:rPr>
              <a:t>hear+sb</a:t>
            </a:r>
            <a:r>
              <a:rPr lang="en-US" altLang="zh-CN" sz="2800" dirty="0">
                <a:latin typeface="Times New Roman" panose="02020603050405020304" pitchFamily="18" charset="0"/>
                <a:cs typeface="Times New Roman" panose="02020603050405020304" pitchFamily="18" charset="0"/>
              </a:rPr>
              <a:t>.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sb. was/is seen/</a:t>
            </a:r>
            <a:r>
              <a:rPr lang="en-US" altLang="zh-CN" sz="2800" dirty="0" err="1">
                <a:latin typeface="Times New Roman" panose="02020603050405020304" pitchFamily="18" charset="0"/>
                <a:cs typeface="Times New Roman" panose="02020603050405020304" pitchFamily="18" charset="0"/>
              </a:rPr>
              <a:t>heard+doing</a:t>
            </a:r>
            <a:r>
              <a:rPr lang="en-US" altLang="zh-CN" sz="2800" dirty="0">
                <a:latin typeface="Times New Roman" panose="02020603050405020304" pitchFamily="18" charset="0"/>
                <a:cs typeface="Times New Roman" panose="02020603050405020304" pitchFamily="18" charset="0"/>
              </a:rPr>
              <a: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He saw _______________________________ (</a:t>
            </a:r>
            <a:r>
              <a:rPr lang="zh-CN" altLang="en-US" sz="2800" dirty="0">
                <a:latin typeface="Times New Roman" panose="02020603050405020304" pitchFamily="18" charset="0"/>
                <a:cs typeface="Times New Roman" panose="02020603050405020304" pitchFamily="18" charset="0"/>
              </a:rPr>
              <a:t>这个男孩在墙角抽烟</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A stranger ______________________________ (</a:t>
            </a:r>
            <a:r>
              <a:rPr lang="zh-CN" altLang="en-US" sz="2800" dirty="0">
                <a:latin typeface="Times New Roman" panose="02020603050405020304" pitchFamily="18" charset="0"/>
                <a:cs typeface="Times New Roman" panose="02020603050405020304" pitchFamily="18" charset="0"/>
              </a:rPr>
              <a:t>被看见进了那幢大楼</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常接不定式的词：</a:t>
            </a:r>
            <a:r>
              <a:rPr lang="en-US" altLang="zh-CN" sz="2800" dirty="0">
                <a:latin typeface="Times New Roman" panose="02020603050405020304" pitchFamily="18" charset="0"/>
                <a:cs typeface="Times New Roman" panose="02020603050405020304" pitchFamily="18" charset="0"/>
              </a:rPr>
              <a:t>want/hope/expect/plan/decide/manage/agree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Please remind me ___________________________ (</a:t>
            </a:r>
            <a:r>
              <a:rPr lang="zh-CN" altLang="en-US" sz="2800" dirty="0">
                <a:latin typeface="Times New Roman" panose="02020603050405020304" pitchFamily="18" charset="0"/>
                <a:cs typeface="Times New Roman" panose="02020603050405020304" pitchFamily="18" charset="0"/>
              </a:rPr>
              <a:t>今天下午寄这封信</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534254" y="48135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三、非谓语动词</a:t>
            </a:r>
          </a:p>
        </p:txBody>
      </p:sp>
      <p:sp>
        <p:nvSpPr>
          <p:cNvPr id="9" name="文本框 8"/>
          <p:cNvSpPr txBox="1"/>
          <p:nvPr/>
        </p:nvSpPr>
        <p:spPr>
          <a:xfrm>
            <a:off x="437035" y="2324195"/>
            <a:ext cx="830056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boy smoking in the corner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31245" y="2779209"/>
            <a:ext cx="6747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 seen to enter the building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343524" y="3621592"/>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to post the letter this afternoon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76</a:t>
            </a:fld>
            <a:endParaRPr lang="en-US"/>
          </a:p>
        </p:txBody>
      </p:sp>
      <p:sp>
        <p:nvSpPr>
          <p:cNvPr id="8" name="文本框 7"/>
          <p:cNvSpPr txBox="1"/>
          <p:nvPr/>
        </p:nvSpPr>
        <p:spPr>
          <a:xfrm>
            <a:off x="228130" y="663912"/>
            <a:ext cx="11735739" cy="3108543"/>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常接动名词的词和短语</a:t>
            </a:r>
            <a:r>
              <a:rPr lang="en-US" altLang="zh-CN" sz="2800" dirty="0">
                <a:latin typeface="Times New Roman" panose="02020603050405020304" pitchFamily="18" charset="0"/>
                <a:cs typeface="Times New Roman" panose="02020603050405020304" pitchFamily="18" charset="0"/>
              </a:rPr>
              <a:t>practice/suggest/mind/enjoy/finish/consider/risk/deny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can’t help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look forward to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be busy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spend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(in)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have difficulty (in) doing</a:t>
            </a:r>
          </a:p>
          <a:p>
            <a:pPr algn="just"/>
            <a:r>
              <a:rPr lang="en-US" altLang="zh-CN" sz="2800" dirty="0">
                <a:latin typeface="Times New Roman" panose="02020603050405020304" pitchFamily="18" charset="0"/>
                <a:cs typeface="Times New Roman" panose="02020603050405020304" pitchFamily="18" charset="0"/>
              </a:rPr>
              <a:t>You should practice __________________ (</a:t>
            </a:r>
            <a:r>
              <a:rPr lang="zh-CN" altLang="en-US" sz="2800" dirty="0">
                <a:latin typeface="Times New Roman" panose="02020603050405020304" pitchFamily="18" charset="0"/>
                <a:cs typeface="Times New Roman" panose="02020603050405020304" pitchFamily="18" charset="0"/>
              </a:rPr>
              <a:t>说英语</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story is so moving __________________ (</a:t>
            </a:r>
            <a:r>
              <a:rPr lang="zh-CN" altLang="en-US" sz="2800" dirty="0">
                <a:latin typeface="Times New Roman" panose="02020603050405020304" pitchFamily="18" charset="0"/>
                <a:cs typeface="Times New Roman" panose="02020603050405020304" pitchFamily="18" charset="0"/>
              </a:rPr>
              <a:t>以至于我忍不住哭起来了</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非谓语动作状语的区别：</a:t>
            </a:r>
            <a:r>
              <a:rPr lang="en-US" altLang="zh-CN" sz="2800" dirty="0">
                <a:latin typeface="Times New Roman" panose="02020603050405020304" pitchFamily="18" charset="0"/>
                <a:cs typeface="Times New Roman" panose="02020603050405020304" pitchFamily="18" charset="0"/>
              </a:rPr>
              <a:t>doing</a:t>
            </a:r>
            <a:r>
              <a:rPr lang="zh-CN" altLang="en-US" sz="2800" dirty="0">
                <a:latin typeface="Times New Roman" panose="02020603050405020304" pitchFamily="18" charset="0"/>
                <a:cs typeface="Times New Roman" panose="02020603050405020304" pitchFamily="18" charset="0"/>
              </a:rPr>
              <a:t>表主动，</a:t>
            </a:r>
            <a:r>
              <a:rPr lang="en-US" altLang="zh-CN" sz="2800" dirty="0">
                <a:latin typeface="Times New Roman" panose="02020603050405020304" pitchFamily="18" charset="0"/>
                <a:cs typeface="Times New Roman" panose="02020603050405020304" pitchFamily="18" charset="0"/>
              </a:rPr>
              <a:t>done</a:t>
            </a:r>
            <a:r>
              <a:rPr lang="zh-CN" altLang="en-US" sz="2800" dirty="0">
                <a:latin typeface="Times New Roman" panose="02020603050405020304" pitchFamily="18" charset="0"/>
                <a:cs typeface="Times New Roman" panose="02020603050405020304" pitchFamily="18" charset="0"/>
              </a:rPr>
              <a:t>表被动，</a:t>
            </a:r>
            <a:r>
              <a:rPr lang="en-US" altLang="zh-CN" sz="2800" dirty="0">
                <a:latin typeface="Times New Roman" panose="02020603050405020304" pitchFamily="18" charset="0"/>
                <a:cs typeface="Times New Roman" panose="02020603050405020304" pitchFamily="18" charset="0"/>
              </a:rPr>
              <a:t>to do</a:t>
            </a:r>
            <a:r>
              <a:rPr lang="zh-CN" altLang="en-US" sz="2800" dirty="0">
                <a:latin typeface="Times New Roman" panose="02020603050405020304" pitchFamily="18" charset="0"/>
                <a:cs typeface="Times New Roman" panose="02020603050405020304" pitchFamily="18" charset="0"/>
              </a:rPr>
              <a:t>表目的、表结果。</a:t>
            </a:r>
          </a:p>
          <a:p>
            <a:pPr algn="just"/>
            <a:r>
              <a:rPr lang="en-US" altLang="zh-CN" sz="2800" dirty="0">
                <a:latin typeface="Times New Roman" panose="02020603050405020304" pitchFamily="18" charset="0"/>
                <a:cs typeface="Times New Roman" panose="02020603050405020304" pitchFamily="18" charset="0"/>
              </a:rPr>
              <a:t>__________________________ (</a:t>
            </a:r>
            <a:r>
              <a:rPr lang="zh-CN" altLang="en-US" sz="2800" dirty="0">
                <a:latin typeface="Times New Roman" panose="02020603050405020304" pitchFamily="18" charset="0"/>
                <a:cs typeface="Times New Roman" panose="02020603050405020304" pitchFamily="18" charset="0"/>
              </a:rPr>
              <a:t>不知道该做什么</a:t>
            </a:r>
            <a:r>
              <a:rPr lang="en-US" altLang="zh-CN" sz="2800" dirty="0">
                <a:latin typeface="Times New Roman" panose="02020603050405020304" pitchFamily="18" charset="0"/>
                <a:cs typeface="Times New Roman" panose="02020603050405020304" pitchFamily="18" charset="0"/>
              </a:rPr>
              <a:t>), he telephoned me for help.</a:t>
            </a:r>
          </a:p>
        </p:txBody>
      </p:sp>
      <p:sp>
        <p:nvSpPr>
          <p:cNvPr id="2" name="文本框 1"/>
          <p:cNvSpPr txBox="1"/>
          <p:nvPr/>
        </p:nvSpPr>
        <p:spPr>
          <a:xfrm>
            <a:off x="3435271" y="1948601"/>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speaking English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46262" y="2386910"/>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I can’t help crying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49082" y="3223237"/>
            <a:ext cx="7109372" cy="954107"/>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Not knowing what to do</a:t>
            </a:r>
          </a:p>
          <a:p>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3" action="ppaction://hlinksldjump"/>
          </p:cNvPr>
          <p:cNvSpPr/>
          <p:nvPr>
            <p:custDataLst>
              <p:tags r:id="rId1"/>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Tom, guess what? I’ve got the job I wanted in the 	company. </a:t>
            </a:r>
          </a:p>
          <a:p>
            <a:r>
              <a:rPr lang="en-US" altLang="zh-CN" sz="2800" b="1" dirty="0">
                <a:latin typeface="微软雅黑" panose="020B0503020204020204" pitchFamily="34" charset="-122"/>
                <a:ea typeface="微软雅黑" panose="020B0503020204020204" pitchFamily="34" charset="-122"/>
              </a:rPr>
              <a:t>    M: __________! That’s wonderful.</a:t>
            </a:r>
          </a:p>
          <a:p>
            <a:r>
              <a:rPr lang="en-US" altLang="zh-CN" sz="2800" b="1" dirty="0">
                <a:latin typeface="微软雅黑" panose="020B0503020204020204" pitchFamily="34" charset="-122"/>
                <a:ea typeface="微软雅黑" panose="020B0503020204020204" pitchFamily="34" charset="-122"/>
              </a:rPr>
              <a:t>A. Go ahead			 B. Good luck</a:t>
            </a:r>
          </a:p>
          <a:p>
            <a:r>
              <a:rPr lang="en-US" altLang="zh-CN" sz="2800" b="1" dirty="0">
                <a:latin typeface="微软雅黑" panose="020B0503020204020204" pitchFamily="34" charset="-122"/>
                <a:ea typeface="微软雅黑" panose="020B0503020204020204" pitchFamily="34" charset="-122"/>
              </a:rPr>
              <a:t>C. Congratulations 		 D. Come on</a:t>
            </a:r>
          </a:p>
        </p:txBody>
      </p:sp>
      <p:sp>
        <p:nvSpPr>
          <p:cNvPr id="11" name="文本框 10"/>
          <p:cNvSpPr txBox="1"/>
          <p:nvPr/>
        </p:nvSpPr>
        <p:spPr>
          <a:xfrm>
            <a:off x="2769884" y="178437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解析：前面的句子说“我在公司里获得了我想要的那份工作”，说话人要对这</a:t>
            </a:r>
          </a:p>
          <a:p>
            <a:r>
              <a:rPr lang="zh-CN" altLang="en-US" sz="2400" dirty="0">
                <a:latin typeface="微软雅黑" panose="020B0503020204020204" pitchFamily="34" charset="-122"/>
                <a:ea typeface="微软雅黑" panose="020B0503020204020204" pitchFamily="34" charset="-122"/>
              </a:rPr>
              <a:t>个好消息表示祝贺。故选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Hello, __________?</a:t>
            </a:r>
          </a:p>
          <a:p>
            <a:r>
              <a:rPr lang="en-US" altLang="zh-CN" sz="2800" b="1" dirty="0">
                <a:latin typeface="微软雅黑" panose="020B0503020204020204" pitchFamily="34" charset="-122"/>
                <a:ea typeface="微软雅黑" panose="020B0503020204020204" pitchFamily="34" charset="-122"/>
              </a:rPr>
              <a:t>    W: Sorry. There is no one named Ivan. You must have 	the wrong number.</a:t>
            </a:r>
          </a:p>
          <a:p>
            <a:r>
              <a:rPr lang="en-US" altLang="zh-CN" sz="2800" b="1" dirty="0">
                <a:latin typeface="微软雅黑" panose="020B0503020204020204" pitchFamily="34" charset="-122"/>
                <a:ea typeface="微软雅黑" panose="020B0503020204020204" pitchFamily="34" charset="-122"/>
              </a:rPr>
              <a:t>A. who is that 			B. this is Ivan speaking</a:t>
            </a:r>
          </a:p>
          <a:p>
            <a:r>
              <a:rPr lang="en-US" altLang="zh-CN" sz="2800" b="1" dirty="0">
                <a:latin typeface="微软雅黑" panose="020B0503020204020204" pitchFamily="34" charset="-122"/>
                <a:ea typeface="微软雅黑" panose="020B0503020204020204" pitchFamily="34" charset="-122"/>
              </a:rPr>
              <a:t>C. is that Ivan speaking 	D. what’s your name</a:t>
            </a:r>
          </a:p>
        </p:txBody>
      </p:sp>
      <p:sp>
        <p:nvSpPr>
          <p:cNvPr id="11" name="文本框 10"/>
          <p:cNvSpPr txBox="1"/>
          <p:nvPr/>
        </p:nvSpPr>
        <p:spPr>
          <a:xfrm>
            <a:off x="3879492" y="922605"/>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解析：从后面的答语“对不起，这里没有一个叫做</a:t>
            </a:r>
            <a:r>
              <a:rPr lang="en-US" altLang="zh-CN" sz="2400" dirty="0">
                <a:latin typeface="微软雅黑" panose="020B0503020204020204" pitchFamily="34" charset="-122"/>
                <a:ea typeface="微软雅黑" panose="020B0503020204020204" pitchFamily="34" charset="-122"/>
              </a:rPr>
              <a:t>Ivan</a:t>
            </a:r>
            <a:r>
              <a:rPr lang="zh-CN" altLang="en-US" sz="2400" dirty="0">
                <a:latin typeface="微软雅黑" panose="020B0503020204020204" pitchFamily="34" charset="-122"/>
                <a:ea typeface="微软雅黑" panose="020B0503020204020204" pitchFamily="34" charset="-122"/>
              </a:rPr>
              <a:t>的人，你肯定是打错电话了”，可以推断出这是一个打电话的情景，“</a:t>
            </a:r>
            <a:r>
              <a:rPr lang="en-US" altLang="zh-CN" sz="2400" dirty="0">
                <a:latin typeface="微软雅黑" panose="020B0503020204020204" pitchFamily="34" charset="-122"/>
                <a:ea typeface="微软雅黑" panose="020B0503020204020204" pitchFamily="34" charset="-122"/>
              </a:rPr>
              <a:t>Who is that”</a:t>
            </a:r>
            <a:r>
              <a:rPr lang="zh-CN" altLang="en-US" sz="2400" dirty="0">
                <a:latin typeface="微软雅黑" panose="020B0503020204020204" pitchFamily="34" charset="-122"/>
                <a:ea typeface="微软雅黑" panose="020B0503020204020204" pitchFamily="34" charset="-122"/>
              </a:rPr>
              <a:t>意为“你是哪位”，“</a:t>
            </a:r>
            <a:r>
              <a:rPr lang="en-US" altLang="zh-CN" sz="2400" dirty="0">
                <a:latin typeface="微软雅黑" panose="020B0503020204020204" pitchFamily="34" charset="-122"/>
                <a:ea typeface="微软雅黑" panose="020B0503020204020204" pitchFamily="34" charset="-122"/>
              </a:rPr>
              <a:t>This is Ivan speaking”</a:t>
            </a:r>
            <a:r>
              <a:rPr lang="zh-CN" altLang="en-US" sz="2400" dirty="0">
                <a:latin typeface="微软雅黑" panose="020B0503020204020204" pitchFamily="34" charset="-122"/>
                <a:ea typeface="微软雅黑" panose="020B0503020204020204" pitchFamily="34" charset="-122"/>
              </a:rPr>
              <a:t>意为“我是</a:t>
            </a:r>
            <a:r>
              <a:rPr lang="en-US" altLang="zh-CN" sz="2400" dirty="0">
                <a:latin typeface="微软雅黑" panose="020B0503020204020204" pitchFamily="34" charset="-122"/>
                <a:ea typeface="微软雅黑" panose="020B0503020204020204" pitchFamily="34" charset="-122"/>
              </a:rPr>
              <a:t>Ivan”</a:t>
            </a:r>
            <a:r>
              <a:rPr lang="zh-CN" altLang="en-US" sz="2400" dirty="0">
                <a:latin typeface="微软雅黑" panose="020B0503020204020204" pitchFamily="34" charset="-122"/>
                <a:ea typeface="微软雅黑" panose="020B0503020204020204" pitchFamily="34" charset="-122"/>
              </a:rPr>
              <a:t>，虽然都是电话常用语，但与题意不符。故选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custDataLst>
              <p:tags r:id="rId1"/>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27af576-105f-431e-a00f-880915eed9e7"/>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6633</Words>
  <Application>Microsoft Office PowerPoint</Application>
  <PresentationFormat>宽屏</PresentationFormat>
  <Paragraphs>642</Paragraphs>
  <Slides>77</Slides>
  <Notes>12</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77</vt:i4>
      </vt:variant>
    </vt:vector>
  </HeadingPairs>
  <TitlesOfParts>
    <vt:vector size="84"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1038</cp:revision>
  <dcterms:created xsi:type="dcterms:W3CDTF">2016-10-04T09:02:00Z</dcterms:created>
  <dcterms:modified xsi:type="dcterms:W3CDTF">2023-09-05T07:42:57Z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