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13.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handoutMasterIdLst>
    <p:handoutMasterId r:id="rId79"/>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62" r:id="rId46"/>
    <p:sldId id="1139" r:id="rId47"/>
    <p:sldId id="1140" r:id="rId48"/>
    <p:sldId id="1194" r:id="rId49"/>
    <p:sldId id="1195" r:id="rId50"/>
    <p:sldId id="947" r:id="rId51"/>
    <p:sldId id="1144" r:id="rId52"/>
    <p:sldId id="1145" r:id="rId53"/>
    <p:sldId id="1146" r:id="rId54"/>
    <p:sldId id="1147" r:id="rId55"/>
    <p:sldId id="1148" r:id="rId56"/>
    <p:sldId id="1149" r:id="rId57"/>
    <p:sldId id="979" r:id="rId58"/>
    <p:sldId id="1150" r:id="rId59"/>
    <p:sldId id="1151" r:id="rId60"/>
    <p:sldId id="1196" r:id="rId61"/>
    <p:sldId id="1183" r:id="rId62"/>
    <p:sldId id="1184" r:id="rId63"/>
    <p:sldId id="1185" r:id="rId64"/>
    <p:sldId id="1186" r:id="rId65"/>
    <p:sldId id="1187" r:id="rId66"/>
    <p:sldId id="1188" r:id="rId67"/>
    <p:sldId id="1189" r:id="rId68"/>
    <p:sldId id="1190" r:id="rId69"/>
    <p:sldId id="1191" r:id="rId70"/>
    <p:sldId id="1192" r:id="rId71"/>
    <p:sldId id="1193" r:id="rId72"/>
    <p:sldId id="1152" r:id="rId73"/>
    <p:sldId id="1153" r:id="rId74"/>
    <p:sldId id="1163" r:id="rId75"/>
    <p:sldId id="1159" r:id="rId76"/>
    <p:sldId id="935" r:id="rId77"/>
  </p:sldIdLst>
  <p:sldSz cx="12192000" cy="6858000"/>
  <p:notesSz cx="6858000" cy="9144000"/>
  <p:custDataLst>
    <p:tags r:id="rId8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1194"/>
            <p14:sldId id="1195"/>
            <p14:sldId id="947"/>
            <p14:sldId id="1144"/>
            <p14:sldId id="1145"/>
            <p14:sldId id="1146"/>
            <p14:sldId id="1147"/>
            <p14:sldId id="1148"/>
            <p14:sldId id="1149"/>
            <p14:sldId id="979"/>
            <p14:sldId id="1150"/>
            <p14:sldId id="1151"/>
            <p14:sldId id="1196"/>
            <p14:sldId id="1183"/>
            <p14:sldId id="1184"/>
            <p14:sldId id="1185"/>
            <p14:sldId id="1186"/>
            <p14:sldId id="1187"/>
            <p14:sldId id="1188"/>
            <p14:sldId id="1189"/>
            <p14:sldId id="1190"/>
            <p14:sldId id="1191"/>
            <p14:sldId id="1192"/>
            <p14:sldId id="1193"/>
            <p14:sldId id="1152"/>
            <p14:sldId id="1153"/>
            <p14:sldId id="1163"/>
            <p14:sldId id="1159"/>
            <p14:sldId id="935"/>
          </p14:sldIdLst>
        </p14:section>
      </p14:sectionLst>
    </p:ext>
    <p:ext uri="{EFAFB233-063F-42B5-8137-9DF3F51BA10A}">
      <p15:sldGuideLst xmlns:p15="http://schemas.microsoft.com/office/powerpoint/2012/main">
        <p15:guide id="1" orient="horz" pos="2147" userDrawn="1">
          <p15:clr>
            <a:srgbClr val="A4A3A4"/>
          </p15:clr>
        </p15:guide>
        <p15:guide id="2" pos="624" userDrawn="1">
          <p15:clr>
            <a:srgbClr val="A4A3A4"/>
          </p15:clr>
        </p15:guide>
        <p15:guide id="3" pos="7094" userDrawn="1">
          <p15:clr>
            <a:srgbClr val="A4A3A4"/>
          </p15:clr>
        </p15:guide>
        <p15:guide id="4"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147"/>
        <p:guide pos="624"/>
        <p:guide pos="7094"/>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57</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60</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72</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76</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50</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2.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60.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50.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7.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5.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tags" Target="../tags/tag26.xml"/><Relationship Id="rId7" Type="http://schemas.openxmlformats.org/officeDocument/2006/relationships/slide" Target="slide2.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7.xml"/><Relationship Id="rId5" Type="http://schemas.openxmlformats.org/officeDocument/2006/relationships/tags" Target="../tags/tag28.xml"/><Relationship Id="rId4" Type="http://schemas.openxmlformats.org/officeDocument/2006/relationships/tags" Target="../tags/tag27.xml"/><Relationship Id="rId9" Type="http://schemas.openxmlformats.org/officeDocument/2006/relationships/image" Target="../media/image6.png"/></Relationships>
</file>

<file path=ppt/slides/_rels/slide45.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18" Type="http://schemas.openxmlformats.org/officeDocument/2006/relationships/tags" Target="../tags/tag46.xml"/><Relationship Id="rId3" Type="http://schemas.openxmlformats.org/officeDocument/2006/relationships/tags" Target="../tags/tag31.xml"/><Relationship Id="rId21" Type="http://schemas.openxmlformats.org/officeDocument/2006/relationships/tags" Target="../tags/tag49.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tags" Target="../tags/tag45.xml"/><Relationship Id="rId25" Type="http://schemas.openxmlformats.org/officeDocument/2006/relationships/slide" Target="slide44.xml"/><Relationship Id="rId2" Type="http://schemas.openxmlformats.org/officeDocument/2006/relationships/tags" Target="../tags/tag30.xml"/><Relationship Id="rId16" Type="http://schemas.openxmlformats.org/officeDocument/2006/relationships/tags" Target="../tags/tag44.xml"/><Relationship Id="rId20" Type="http://schemas.openxmlformats.org/officeDocument/2006/relationships/tags" Target="../tags/tag48.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24" Type="http://schemas.openxmlformats.org/officeDocument/2006/relationships/slideLayout" Target="../slideLayouts/slideLayout7.xml"/><Relationship Id="rId5" Type="http://schemas.openxmlformats.org/officeDocument/2006/relationships/tags" Target="../tags/tag33.xml"/><Relationship Id="rId15" Type="http://schemas.openxmlformats.org/officeDocument/2006/relationships/tags" Target="../tags/tag43.xml"/><Relationship Id="rId23" Type="http://schemas.openxmlformats.org/officeDocument/2006/relationships/tags" Target="../tags/tag51.xml"/><Relationship Id="rId10" Type="http://schemas.openxmlformats.org/officeDocument/2006/relationships/tags" Target="../tags/tag38.xml"/><Relationship Id="rId19" Type="http://schemas.openxmlformats.org/officeDocument/2006/relationships/tags" Target="../tags/tag47.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tags" Target="../tags/tag42.xml"/><Relationship Id="rId22" Type="http://schemas.openxmlformats.org/officeDocument/2006/relationships/tags" Target="../tags/tag50.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4.xml"/><Relationship Id="rId7" Type="http://schemas.openxmlformats.org/officeDocument/2006/relationships/slide" Target="slide2.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slideLayout" Target="../slideLayouts/slideLayout7.xml"/><Relationship Id="rId5" Type="http://schemas.openxmlformats.org/officeDocument/2006/relationships/tags" Target="../tags/tag56.xml"/><Relationship Id="rId4" Type="http://schemas.openxmlformats.org/officeDocument/2006/relationships/tags" Target="../tags/tag55.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tags" Target="../tags/tag69.xml"/><Relationship Id="rId18" Type="http://schemas.openxmlformats.org/officeDocument/2006/relationships/tags" Target="../tags/tag74.xml"/><Relationship Id="rId3" Type="http://schemas.openxmlformats.org/officeDocument/2006/relationships/tags" Target="../tags/tag59.xml"/><Relationship Id="rId21" Type="http://schemas.openxmlformats.org/officeDocument/2006/relationships/tags" Target="../tags/tag77.xml"/><Relationship Id="rId7" Type="http://schemas.openxmlformats.org/officeDocument/2006/relationships/tags" Target="../tags/tag63.xml"/><Relationship Id="rId12" Type="http://schemas.openxmlformats.org/officeDocument/2006/relationships/tags" Target="../tags/tag68.xml"/><Relationship Id="rId17" Type="http://schemas.openxmlformats.org/officeDocument/2006/relationships/tags" Target="../tags/tag73.xml"/><Relationship Id="rId25" Type="http://schemas.openxmlformats.org/officeDocument/2006/relationships/slide" Target="slide46.xml"/><Relationship Id="rId2" Type="http://schemas.openxmlformats.org/officeDocument/2006/relationships/tags" Target="../tags/tag58.xml"/><Relationship Id="rId16" Type="http://schemas.openxmlformats.org/officeDocument/2006/relationships/tags" Target="../tags/tag72.xml"/><Relationship Id="rId20" Type="http://schemas.openxmlformats.org/officeDocument/2006/relationships/tags" Target="../tags/tag76.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tags" Target="../tags/tag67.xml"/><Relationship Id="rId24" Type="http://schemas.openxmlformats.org/officeDocument/2006/relationships/slideLayout" Target="../slideLayouts/slideLayout7.xml"/><Relationship Id="rId5" Type="http://schemas.openxmlformats.org/officeDocument/2006/relationships/tags" Target="../tags/tag61.xml"/><Relationship Id="rId15" Type="http://schemas.openxmlformats.org/officeDocument/2006/relationships/tags" Target="../tags/tag71.xml"/><Relationship Id="rId23" Type="http://schemas.openxmlformats.org/officeDocument/2006/relationships/tags" Target="../tags/tag79.xml"/><Relationship Id="rId10" Type="http://schemas.openxmlformats.org/officeDocument/2006/relationships/tags" Target="../tags/tag66.xml"/><Relationship Id="rId19" Type="http://schemas.openxmlformats.org/officeDocument/2006/relationships/tags" Target="../tags/tag75.xml"/><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 Id="rId22" Type="http://schemas.openxmlformats.org/officeDocument/2006/relationships/tags" Target="../tags/tag78.xml"/></Relationships>
</file>

<file path=ppt/slides/_rels/slide4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tags" Target="../tags/tag82.xml"/><Relationship Id="rId7" Type="http://schemas.openxmlformats.org/officeDocument/2006/relationships/slide" Target="slide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Layout" Target="../slideLayouts/slideLayout7.xml"/><Relationship Id="rId5" Type="http://schemas.openxmlformats.org/officeDocument/2006/relationships/tags" Target="../tags/tag84.xml"/><Relationship Id="rId4" Type="http://schemas.openxmlformats.org/officeDocument/2006/relationships/tags" Target="../tags/tag83.xml"/><Relationship Id="rId9" Type="http://schemas.openxmlformats.org/officeDocument/2006/relationships/image" Target="../media/image6.png"/></Relationships>
</file>

<file path=ppt/slides/_rels/slide49.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18" Type="http://schemas.openxmlformats.org/officeDocument/2006/relationships/tags" Target="../tags/tag102.xml"/><Relationship Id="rId3" Type="http://schemas.openxmlformats.org/officeDocument/2006/relationships/tags" Target="../tags/tag87.xml"/><Relationship Id="rId21" Type="http://schemas.openxmlformats.org/officeDocument/2006/relationships/tags" Target="../tags/tag105.xml"/><Relationship Id="rId7" Type="http://schemas.openxmlformats.org/officeDocument/2006/relationships/tags" Target="../tags/tag91.xml"/><Relationship Id="rId12" Type="http://schemas.openxmlformats.org/officeDocument/2006/relationships/tags" Target="../tags/tag96.xml"/><Relationship Id="rId17" Type="http://schemas.openxmlformats.org/officeDocument/2006/relationships/tags" Target="../tags/tag101.xml"/><Relationship Id="rId25" Type="http://schemas.openxmlformats.org/officeDocument/2006/relationships/slide" Target="slide48.xml"/><Relationship Id="rId2" Type="http://schemas.openxmlformats.org/officeDocument/2006/relationships/tags" Target="../tags/tag86.xml"/><Relationship Id="rId16" Type="http://schemas.openxmlformats.org/officeDocument/2006/relationships/tags" Target="../tags/tag100.xml"/><Relationship Id="rId20" Type="http://schemas.openxmlformats.org/officeDocument/2006/relationships/tags" Target="../tags/tag104.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24" Type="http://schemas.openxmlformats.org/officeDocument/2006/relationships/slideLayout" Target="../slideLayouts/slideLayout7.xml"/><Relationship Id="rId5" Type="http://schemas.openxmlformats.org/officeDocument/2006/relationships/tags" Target="../tags/tag89.xml"/><Relationship Id="rId15" Type="http://schemas.openxmlformats.org/officeDocument/2006/relationships/tags" Target="../tags/tag99.xml"/><Relationship Id="rId23" Type="http://schemas.openxmlformats.org/officeDocument/2006/relationships/tags" Target="../tags/tag107.xml"/><Relationship Id="rId10" Type="http://schemas.openxmlformats.org/officeDocument/2006/relationships/tags" Target="../tags/tag94.xml"/><Relationship Id="rId19" Type="http://schemas.openxmlformats.org/officeDocument/2006/relationships/tags" Target="../tags/tag103.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tags" Target="../tags/tag98.xml"/><Relationship Id="rId22" Type="http://schemas.openxmlformats.org/officeDocument/2006/relationships/tags" Target="../tags/tag106.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108.xml"/><Relationship Id="rId4" Type="http://schemas.openxmlformats.org/officeDocument/2006/relationships/slide" Target="slide59.xml"/></Relationships>
</file>

<file path=ppt/slides/_rels/slide59.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09.xml"/><Relationship Id="rId5" Type="http://schemas.openxmlformats.org/officeDocument/2006/relationships/slide" Target="slide2.xml"/><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1.xml"/><Relationship Id="rId1" Type="http://schemas.openxmlformats.org/officeDocument/2006/relationships/tags" Target="../tags/tag110.xml"/><Relationship Id="rId4"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9715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cxnSp>
        <p:nvCxnSpPr>
          <p:cNvPr id="3" name="直接连接符 2"/>
          <p:cNvCxnSpPr/>
          <p:nvPr>
            <p:custDataLst>
              <p:tags r:id="rId2"/>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
        <p:nvSpPr>
          <p:cNvPr id="4" name="Title 3"/>
          <p:cNvSpPr txBox="1"/>
          <p:nvPr>
            <p:custDataLst>
              <p:tags r:id="rId3"/>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762000" y="1066262"/>
            <a:ext cx="11048144"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657421"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The writer has a rich </a:t>
            </a:r>
            <a:r>
              <a:rPr lang="en-US" altLang="zh-CN" sz="2400" b="1" u="sng" dirty="0">
                <a:latin typeface="微软雅黑" panose="020B0503020204020204" pitchFamily="34" charset="-122"/>
                <a:ea typeface="微软雅黑" panose="020B0503020204020204" pitchFamily="34" charset="-122"/>
              </a:rPr>
              <a:t>imagination</a:t>
            </a:r>
            <a:r>
              <a:rPr lang="en-US" altLang="zh-CN" sz="2400" b="1" dirty="0">
                <a:latin typeface="微软雅黑" panose="020B0503020204020204" pitchFamily="34" charset="-122"/>
                <a:ea typeface="微软雅黑" panose="020B0503020204020204" pitchFamily="34" charset="-122"/>
              </a:rPr>
              <a:t>. He has written a lot of science </a:t>
            </a:r>
          </a:p>
          <a:p>
            <a:r>
              <a:rPr lang="en-US" altLang="zh-CN" sz="2400" b="1" dirty="0">
                <a:latin typeface="微软雅黑" panose="020B0503020204020204" pitchFamily="34" charset="-122"/>
                <a:ea typeface="微软雅黑" panose="020B0503020204020204" pitchFamily="34" charset="-122"/>
              </a:rPr>
              <a:t>             fictions.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记忆力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观察力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想象力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创造力</a:t>
            </a:r>
          </a:p>
        </p:txBody>
      </p:sp>
      <p:sp>
        <p:nvSpPr>
          <p:cNvPr id="7" name="文本框 6"/>
          <p:cNvSpPr txBox="1"/>
          <p:nvPr/>
        </p:nvSpPr>
        <p:spPr>
          <a:xfrm>
            <a:off x="762000" y="1012953"/>
            <a:ext cx="4539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解析：本题考查名词。根据句意“他写了很多科幻小说”以及单词的本意可</a:t>
            </a:r>
          </a:p>
          <a:p>
            <a:r>
              <a:rPr lang="zh-CN" altLang="en-US" sz="2400" dirty="0">
                <a:latin typeface="微软雅黑" panose="020B0503020204020204" pitchFamily="34" charset="-122"/>
                <a:ea typeface="微软雅黑" panose="020B0503020204020204" pitchFamily="34" charset="-122"/>
              </a:rPr>
              <a:t>知，“想象力”最为合适。故选C。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a:t>
            </a:r>
            <a:r>
              <a:rPr lang="en-US" altLang="zh-CN" sz="2400" b="1" u="sng" dirty="0">
                <a:latin typeface="微软雅黑" panose="020B0503020204020204" pitchFamily="34" charset="-122"/>
                <a:ea typeface="微软雅黑" panose="020B0503020204020204" pitchFamily="34" charset="-122"/>
              </a:rPr>
              <a:t>Gradually</a:t>
            </a:r>
            <a:r>
              <a:rPr lang="en-US" altLang="zh-CN" sz="2400" b="1" dirty="0">
                <a:latin typeface="微软雅黑" panose="020B0503020204020204" pitchFamily="34" charset="-122"/>
                <a:ea typeface="微软雅黑" panose="020B0503020204020204" pitchFamily="34" charset="-122"/>
              </a:rPr>
              <a:t>, we learned to use the computer.</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迅速地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突然地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逐渐地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幸运地</a:t>
            </a:r>
          </a:p>
        </p:txBody>
      </p:sp>
      <p:sp>
        <p:nvSpPr>
          <p:cNvPr id="7" name="文本框 6"/>
          <p:cNvSpPr txBox="1"/>
          <p:nvPr/>
        </p:nvSpPr>
        <p:spPr>
          <a:xfrm>
            <a:off x="613476" y="101295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本题考查副词。可运用词根词缀法，gradual意为“逐渐的”，-ly是副词后缀，所以，根据句意“逐渐地，我们学会了使用电脑”，故选C。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 can’t </a:t>
            </a:r>
            <a:r>
              <a:rPr lang="en-US" altLang="zh-CN" sz="2400" b="1" u="sng" dirty="0">
                <a:latin typeface="微软雅黑" panose="020B0503020204020204" pitchFamily="34" charset="-122"/>
                <a:ea typeface="微软雅黑" panose="020B0503020204020204" pitchFamily="34" charset="-122"/>
              </a:rPr>
              <a:t>put up with</a:t>
            </a:r>
            <a:r>
              <a:rPr lang="en-US" altLang="zh-CN" sz="2400" b="1" dirty="0">
                <a:latin typeface="微软雅黑" panose="020B0503020204020204" pitchFamily="34" charset="-122"/>
                <a:ea typeface="微软雅黑" panose="020B0503020204020204" pitchFamily="34" charset="-122"/>
              </a:rPr>
              <a:t> a lot of noise when I’m studying.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忍受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穿上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制止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提高</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本题考查动词短语。put up with意为“忍受”。根据句意“我学习时不能忍受太多的噪音”，故选A。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Those </a:t>
            </a:r>
            <a:r>
              <a:rPr lang="en-US" altLang="zh-CN" sz="2400" b="1" u="sng" dirty="0">
                <a:latin typeface="微软雅黑" panose="020B0503020204020204" pitchFamily="34" charset="-122"/>
                <a:ea typeface="微软雅黑" panose="020B0503020204020204" pitchFamily="34" charset="-122"/>
              </a:rPr>
              <a:t>in favor of</a:t>
            </a:r>
            <a:r>
              <a:rPr lang="en-US" altLang="zh-CN" sz="2400" b="1" dirty="0">
                <a:latin typeface="微软雅黑" panose="020B0503020204020204" pitchFamily="34" charset="-122"/>
                <a:ea typeface="微软雅黑" panose="020B0503020204020204" pitchFamily="34" charset="-122"/>
              </a:rPr>
              <a:t> the plan, please follow 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制定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赞成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相信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反对</a:t>
            </a:r>
          </a:p>
        </p:txBody>
      </p:sp>
      <p:sp>
        <p:nvSpPr>
          <p:cNvPr id="7" name="文本框 6"/>
          <p:cNvSpPr txBox="1"/>
          <p:nvPr/>
        </p:nvSpPr>
        <p:spPr>
          <a:xfrm>
            <a:off x="1243173" y="1012953"/>
            <a:ext cx="55257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本题考查介词短语。in favor of意为“支持，赞成”。根据句意“赞成这个计划的人请跟我来”，故选B。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1" y="988214"/>
            <a:ext cx="1144541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There is a </a:t>
            </a:r>
            <a:r>
              <a:rPr lang="en-US" altLang="zh-CN" sz="2400" b="1" u="sng" dirty="0">
                <a:latin typeface="微软雅黑" panose="020B0503020204020204" pitchFamily="34" charset="-122"/>
                <a:ea typeface="微软雅黑" panose="020B0503020204020204" pitchFamily="34" charset="-122"/>
              </a:rPr>
              <a:t>considerable</a:t>
            </a:r>
            <a:r>
              <a:rPr lang="en-US" altLang="zh-CN" sz="2400" b="1" dirty="0">
                <a:latin typeface="微软雅黑" panose="020B0503020204020204" pitchFamily="34" charset="-122"/>
                <a:ea typeface="微软雅黑" panose="020B0503020204020204" pitchFamily="34" charset="-122"/>
              </a:rPr>
              <a:t> difference in the two matters.</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考虑周到的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相当大的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不明显的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不可思议的</a:t>
            </a:r>
          </a:p>
        </p:txBody>
      </p:sp>
      <p:sp>
        <p:nvSpPr>
          <p:cNvPr id="7" name="文本框 6"/>
          <p:cNvSpPr txBox="1"/>
          <p:nvPr/>
        </p:nvSpPr>
        <p:spPr>
          <a:xfrm>
            <a:off x="762000" y="98821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本题考查形容词。considerable意为“相当大的，重要的，值得考虑</a:t>
            </a:r>
          </a:p>
          <a:p>
            <a:r>
              <a:rPr sz="2400" dirty="0">
                <a:latin typeface="微软雅黑" panose="020B0503020204020204" pitchFamily="34" charset="-122"/>
                <a:ea typeface="微软雅黑" panose="020B0503020204020204" pitchFamily="34" charset="-122"/>
              </a:rPr>
              <a:t>的”，根据句意“这两件事有很大的不同”，故选B。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She </a:t>
            </a:r>
            <a:r>
              <a:rPr lang="en-US" altLang="zh-CN" sz="2400" b="1" u="sng" dirty="0">
                <a:latin typeface="微软雅黑" panose="020B0503020204020204" pitchFamily="34" charset="-122"/>
                <a:ea typeface="微软雅黑" panose="020B0503020204020204" pitchFamily="34" charset="-122"/>
              </a:rPr>
              <a:t>adjusted</a:t>
            </a:r>
            <a:r>
              <a:rPr lang="en-US" altLang="zh-CN" sz="2400" b="1" dirty="0">
                <a:latin typeface="微软雅黑" panose="020B0503020204020204" pitchFamily="34" charset="-122"/>
                <a:ea typeface="微软雅黑" panose="020B0503020204020204" pitchFamily="34" charset="-122"/>
              </a:rPr>
              <a:t> herself very quickly to the life in the army.</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使符合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调整</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校正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使习惯</a:t>
            </a:r>
          </a:p>
        </p:txBody>
      </p:sp>
      <p:sp>
        <p:nvSpPr>
          <p:cNvPr id="7" name="文本框 6"/>
          <p:cNvSpPr txBox="1"/>
          <p:nvPr/>
        </p:nvSpPr>
        <p:spPr>
          <a:xfrm>
            <a:off x="838200" y="85906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本题考查动词。adjust意为“调整，校准，使……适合”，根据句意</a:t>
            </a:r>
          </a:p>
          <a:p>
            <a:r>
              <a:rPr sz="2400" dirty="0">
                <a:latin typeface="微软雅黑" panose="020B0503020204020204" pitchFamily="34" charset="-122"/>
                <a:ea typeface="微软雅黑" panose="020B0503020204020204" pitchFamily="34" charset="-122"/>
              </a:rPr>
              <a:t>“她很快就适应了军队的生活”，故选B。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hate to be </a:t>
            </a:r>
            <a:r>
              <a:rPr lang="en-US" altLang="zh-CN" sz="2400" b="1" u="sng" dirty="0">
                <a:latin typeface="微软雅黑" panose="020B0503020204020204" pitchFamily="34" charset="-122"/>
                <a:ea typeface="微软雅黑" panose="020B0503020204020204" pitchFamily="34" charset="-122"/>
              </a:rPr>
              <a:t>interrupted</a:t>
            </a:r>
            <a:r>
              <a:rPr lang="en-US" altLang="zh-CN" sz="2400" b="1" dirty="0">
                <a:latin typeface="微软雅黑" panose="020B0503020204020204" pitchFamily="34" charset="-122"/>
                <a:ea typeface="微软雅黑" panose="020B0503020204020204" pitchFamily="34" charset="-122"/>
              </a:rPr>
              <a:t> while speaking.</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插入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提醒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打断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观察</a:t>
            </a:r>
          </a:p>
        </p:txBody>
      </p:sp>
      <p:sp>
        <p:nvSpPr>
          <p:cNvPr id="7" name="文本框 6"/>
          <p:cNvSpPr txBox="1"/>
          <p:nvPr/>
        </p:nvSpPr>
        <p:spPr>
          <a:xfrm>
            <a:off x="547037" y="103438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本题考查动词。interrupt作为动词，意为“打断，中断”，根据句意“我讨厌说话被打断”，故选C。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He is good at </a:t>
            </a:r>
            <a:r>
              <a:rPr lang="en-US" altLang="zh-CN" sz="2400" b="1" u="sng" dirty="0">
                <a:latin typeface="微软雅黑" panose="020B0503020204020204" pitchFamily="34" charset="-122"/>
                <a:ea typeface="微软雅黑" panose="020B0503020204020204" pitchFamily="34" charset="-122"/>
              </a:rPr>
              <a:t>making up</a:t>
            </a:r>
            <a:r>
              <a:rPr lang="en-US" altLang="zh-CN" sz="2400" b="1" dirty="0">
                <a:latin typeface="微软雅黑" panose="020B0503020204020204" pitchFamily="34" charset="-122"/>
                <a:ea typeface="微软雅黑" panose="020B0503020204020204" pitchFamily="34" charset="-122"/>
              </a:rPr>
              <a:t> story to win our trust.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占据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化妆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从事</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编造</a:t>
            </a:r>
          </a:p>
        </p:txBody>
      </p:sp>
      <p:sp>
        <p:nvSpPr>
          <p:cNvPr id="7" name="文本框 6"/>
          <p:cNvSpPr txBox="1"/>
          <p:nvPr/>
        </p:nvSpPr>
        <p:spPr>
          <a:xfrm>
            <a:off x="1202076" y="996593"/>
            <a:ext cx="421241" cy="53958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本题考查动词短语。make up意为“化妆，弥补，组成，编造”。根据</a:t>
            </a:r>
          </a:p>
          <a:p>
            <a:r>
              <a:rPr sz="2400" dirty="0">
                <a:latin typeface="微软雅黑" panose="020B0503020204020204" pitchFamily="34" charset="-122"/>
                <a:ea typeface="微软雅黑" panose="020B0503020204020204" pitchFamily="34" charset="-122"/>
              </a:rPr>
              <a:t>句意“他善于编造故事来赢得我们的信任”，故选D。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09455" y="549910"/>
            <a:ext cx="2334260" cy="1180465"/>
            <a:chOff x="665037" y="3066142"/>
            <a:chExt cx="2870858" cy="1487206"/>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65037" y="40031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If you are tired, please stand </a:t>
            </a:r>
            <a:r>
              <a:rPr lang="en-US" altLang="zh-CN" sz="2400" b="1" u="sng" dirty="0">
                <a:latin typeface="微软雅黑" panose="020B0503020204020204" pitchFamily="34" charset="-122"/>
                <a:ea typeface="微软雅黑" panose="020B0503020204020204" pitchFamily="34" charset="-122"/>
              </a:rPr>
              <a:t>against</a:t>
            </a:r>
            <a:r>
              <a:rPr lang="en-US" altLang="zh-CN" sz="2400" b="1" dirty="0">
                <a:latin typeface="微软雅黑" panose="020B0503020204020204" pitchFamily="34" charset="-122"/>
                <a:ea typeface="微软雅黑" panose="020B0503020204020204" pitchFamily="34" charset="-122"/>
              </a:rPr>
              <a:t> the wall for a while.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支撑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反对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靠在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又一次</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本题考查介词。against意为“反对，紧靠”。根据句意“</a:t>
            </a:r>
            <a:r>
              <a:rPr sz="2400" dirty="0" err="1">
                <a:latin typeface="微软雅黑" panose="020B0503020204020204" pitchFamily="34" charset="-122"/>
                <a:ea typeface="微软雅黑" panose="020B0503020204020204" pitchFamily="34" charset="-122"/>
              </a:rPr>
              <a:t>如果你累了，请靠墙站一会儿</a:t>
            </a:r>
            <a:r>
              <a:rPr sz="2400" dirty="0">
                <a:latin typeface="微软雅黑" panose="020B0503020204020204" pitchFamily="34" charset="-122"/>
                <a:ea typeface="微软雅黑" panose="020B0503020204020204" pitchFamily="34" charset="-122"/>
              </a:rPr>
              <a:t>”，故选C。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The police take advantage of dogs’ </a:t>
            </a:r>
            <a:r>
              <a:rPr lang="en-US" altLang="zh-CN" sz="2400" b="1" u="sng" dirty="0">
                <a:latin typeface="微软雅黑" panose="020B0503020204020204" pitchFamily="34" charset="-122"/>
                <a:ea typeface="微软雅黑" panose="020B0503020204020204" pitchFamily="34" charset="-122"/>
              </a:rPr>
              <a:t>sharp</a:t>
            </a:r>
            <a:r>
              <a:rPr lang="en-US" altLang="zh-CN" sz="2400" b="1" dirty="0">
                <a:latin typeface="微软雅黑" panose="020B0503020204020204" pitchFamily="34" charset="-122"/>
                <a:ea typeface="微软雅黑" panose="020B0503020204020204" pitchFamily="34" charset="-122"/>
              </a:rPr>
              <a:t> sense of smell to </a:t>
            </a:r>
          </a:p>
          <a:p>
            <a:r>
              <a:rPr lang="en-US" altLang="zh-CN" sz="2400" b="1" dirty="0">
                <a:latin typeface="微软雅黑" panose="020B0503020204020204" pitchFamily="34" charset="-122"/>
                <a:ea typeface="微软雅黑" panose="020B0503020204020204" pitchFamily="34" charset="-122"/>
              </a:rPr>
              <a:t>               search for things they want.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迅速的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高级的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理智的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灵敏的</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本题考查形容词。sharp作为形容词，意为“敏锐的，锋利的”。根据句意“警察利用狗敏锐的嗅觉寻找他们想要的东西”，故选D。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347787" y="1507092"/>
            <a:ext cx="11571507"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Seven loyal (</a:t>
            </a:r>
            <a:r>
              <a:rPr lang="zh-CN" altLang="en-US" sz="2400" dirty="0">
                <a:latin typeface="Times New Roman" panose="02020603050405020304" pitchFamily="18" charset="0"/>
                <a:cs typeface="Times New Roman" panose="02020603050405020304" pitchFamily="18" charset="0"/>
              </a:rPr>
              <a:t>忠诚的</a:t>
            </a:r>
            <a:r>
              <a:rPr lang="en-US" altLang="zh-CN" sz="2400" dirty="0">
                <a:latin typeface="Times New Roman" panose="02020603050405020304" pitchFamily="18" charset="0"/>
                <a:cs typeface="Times New Roman" panose="02020603050405020304" pitchFamily="18" charset="0"/>
              </a:rPr>
              <a:t>) readers came to the Teens’ office two weeks ago. They had a wonderful day learning how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a newspaper. But what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made them excited was that they had their say (</a:t>
            </a:r>
            <a:r>
              <a:rPr lang="zh-CN" altLang="en-US" sz="2400" dirty="0">
                <a:latin typeface="Times New Roman" panose="02020603050405020304" pitchFamily="18" charset="0"/>
                <a:cs typeface="Times New Roman" panose="02020603050405020304" pitchFamily="18" charset="0"/>
              </a:rPr>
              <a:t>发表意见</a:t>
            </a:r>
            <a:r>
              <a:rPr lang="en-US" altLang="zh-CN" sz="2400" dirty="0">
                <a:latin typeface="Times New Roman" panose="02020603050405020304" pitchFamily="18" charset="0"/>
                <a:cs typeface="Times New Roman" panose="02020603050405020304" pitchFamily="18" charset="0"/>
              </a:rPr>
              <a:t>).</a:t>
            </a:r>
          </a:p>
          <a:p>
            <a:pPr algn="just"/>
            <a:r>
              <a:rPr lang="en-US" altLang="zh-CN" sz="2400" dirty="0">
                <a:latin typeface="Times New Roman" panose="02020603050405020304" pitchFamily="18" charset="0"/>
                <a:cs typeface="Times New Roman" panose="02020603050405020304" pitchFamily="18" charset="0"/>
              </a:rPr>
              <a:t>     “What most impressed me was when I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something, I found all eyes were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me,” said Wang Mei, one of the students. Her friend, Li Bei agreed, and felt very glad that when she was talking, the editors nodded and even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notes.</a:t>
            </a:r>
          </a:p>
        </p:txBody>
      </p:sp>
      <p:sp>
        <p:nvSpPr>
          <p:cNvPr id="12" name="文本框 11"/>
          <p:cNvSpPr txBox="1"/>
          <p:nvPr/>
        </p:nvSpPr>
        <p:spPr>
          <a:xfrm>
            <a:off x="1355222" y="3935361"/>
            <a:ext cx="10450420"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to make 		B. making 		C. to decide 	   D. decided</a:t>
            </a:r>
          </a:p>
          <a:p>
            <a:r>
              <a:rPr lang="en-US" altLang="zh-CN" sz="2400" dirty="0">
                <a:latin typeface="Times New Roman" panose="02020603050405020304" pitchFamily="18" charset="0"/>
                <a:cs typeface="Times New Roman" panose="02020603050405020304" pitchFamily="18" charset="0"/>
              </a:rPr>
              <a:t>(     ) 17. A. rarely 		B. rare 			C. real 		   D. really</a:t>
            </a:r>
          </a:p>
          <a:p>
            <a:r>
              <a:rPr lang="en-US" altLang="zh-CN" sz="2400" dirty="0">
                <a:latin typeface="Times New Roman" panose="02020603050405020304" pitchFamily="18" charset="0"/>
                <a:cs typeface="Times New Roman" panose="02020603050405020304" pitchFamily="18" charset="0"/>
              </a:rPr>
              <a:t>(     ) 18. A. was telling	B. was saying	 	C. say 		   D. was told</a:t>
            </a:r>
          </a:p>
          <a:p>
            <a:r>
              <a:rPr lang="en-US" altLang="zh-CN" sz="2400" dirty="0">
                <a:latin typeface="Times New Roman" panose="02020603050405020304" pitchFamily="18" charset="0"/>
                <a:cs typeface="Times New Roman" panose="02020603050405020304" pitchFamily="18" charset="0"/>
              </a:rPr>
              <a:t>(     ) 19. A. at 			B. on 			C. in 		   D. for</a:t>
            </a:r>
          </a:p>
          <a:p>
            <a:r>
              <a:rPr lang="en-US" altLang="zh-CN" sz="2400" dirty="0">
                <a:latin typeface="Times New Roman" panose="02020603050405020304" pitchFamily="18" charset="0"/>
                <a:cs typeface="Times New Roman" panose="02020603050405020304" pitchFamily="18" charset="0"/>
              </a:rPr>
              <a:t>(     ) 20. A. saw 		B. read 		C. took 	   D. copied</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509624" y="540715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66169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lnSpc>
                <a:spcPct val="110000"/>
              </a:lnSpc>
              <a:buNone/>
            </a:pPr>
            <a:r>
              <a:rPr sz="2400" b="1">
                <a:latin typeface="微软雅黑" panose="020B0503020204020204" pitchFamily="34" charset="-122"/>
                <a:ea typeface="微软雅黑" panose="020B0503020204020204" pitchFamily="34" charset="-122"/>
              </a:rPr>
              <a:t>16. 【解析】	本题考查固定结构。how to do sth.，根据文中大意，应为“怎样制作报纸”。故选A。</a:t>
            </a:r>
          </a:p>
          <a:p>
            <a:pPr marL="0" indent="0">
              <a:lnSpc>
                <a:spcPct val="110000"/>
              </a:lnSpc>
              <a:buNone/>
            </a:pPr>
            <a:r>
              <a:rPr sz="2400" b="1">
                <a:latin typeface="微软雅黑" panose="020B0503020204020204" pitchFamily="34" charset="-122"/>
                <a:ea typeface="微软雅黑" panose="020B0503020204020204" pitchFamily="34" charset="-122"/>
              </a:rPr>
              <a:t>17. 【解析】	本题考查副词。分析句子可知，此处须用副词修饰动词made。而A项意为“很少地，罕见地”，不符合题意。故选D。</a:t>
            </a:r>
          </a:p>
          <a:p>
            <a:pPr marL="0" indent="0">
              <a:lnSpc>
                <a:spcPct val="110000"/>
              </a:lnSpc>
              <a:buNone/>
            </a:pPr>
            <a:r>
              <a:rPr sz="2400" b="1">
                <a:latin typeface="微软雅黑" panose="020B0503020204020204" pitchFamily="34" charset="-122"/>
                <a:ea typeface="微软雅黑" panose="020B0503020204020204" pitchFamily="34" charset="-122"/>
              </a:rPr>
              <a:t>18. 【解析】	本题考查过去进行时。根据大意及下文“Her friend, Li Bei agreed, …when she was talking”可知，此处意为“当……的时候”，应用过去进行时。A项was telling，常用结构为tell sb. sth。故选B。</a:t>
            </a:r>
          </a:p>
          <a:p>
            <a:pPr marL="0" indent="0">
              <a:lnSpc>
                <a:spcPct val="110000"/>
              </a:lnSpc>
              <a:buNone/>
            </a:pPr>
            <a:r>
              <a:rPr sz="2400" b="1">
                <a:latin typeface="微软雅黑" panose="020B0503020204020204" pitchFamily="34" charset="-122"/>
                <a:ea typeface="微软雅黑" panose="020B0503020204020204" pitchFamily="34" charset="-122"/>
              </a:rPr>
              <a:t>19. 【解析】	本题考查介词。all eyes are/were on sb.意为“所有目光都注视着……”。故选B。</a:t>
            </a:r>
          </a:p>
          <a:p>
            <a:pPr marL="0" indent="0">
              <a:lnSpc>
                <a:spcPct val="110000"/>
              </a:lnSpc>
              <a:buNone/>
            </a:pPr>
            <a:r>
              <a:rPr sz="2400" b="1">
                <a:latin typeface="微软雅黑" panose="020B0503020204020204" pitchFamily="34" charset="-122"/>
                <a:ea typeface="微软雅黑" panose="020B0503020204020204" pitchFamily="34" charset="-122"/>
              </a:rPr>
              <a:t>20. 【解析】	本题考查动词短语。根据文意，此处为take notes（记笔记），应用过去式。故选C。</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06176" y="318136"/>
            <a:ext cx="10688547"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Students were happy to see the editors listen to their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 You may often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being neglected (</a:t>
            </a:r>
            <a:r>
              <a:rPr lang="zh-CN" altLang="en-US" sz="2400" dirty="0">
                <a:latin typeface="Times New Roman" panose="02020603050405020304" pitchFamily="18" charset="0"/>
                <a:cs typeface="Times New Roman" panose="02020603050405020304" pitchFamily="18" charset="0"/>
              </a:rPr>
              <a:t>忽视</a:t>
            </a:r>
            <a:r>
              <a:rPr lang="en-US" altLang="zh-CN" sz="2400" dirty="0">
                <a:latin typeface="Times New Roman" panose="02020603050405020304" pitchFamily="18" charset="0"/>
                <a:cs typeface="Times New Roman" panose="02020603050405020304" pitchFamily="18" charset="0"/>
              </a:rPr>
              <a:t>) by teachers and parents. But before complaining, please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that you have already spoken about your thoughts.</a:t>
            </a:r>
          </a:p>
          <a:p>
            <a:pPr algn="just"/>
            <a:r>
              <a:rPr lang="en-US" altLang="zh-CN" sz="2400" dirty="0">
                <a:latin typeface="Times New Roman" panose="02020603050405020304" pitchFamily="18" charset="0"/>
                <a:cs typeface="Times New Roman" panose="02020603050405020304" pitchFamily="18" charset="0"/>
              </a:rPr>
              <a:t>     It’s common in China that teachers and parents were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the ones to tell teenagers what they should and shouldn’t do. The young are used to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what they are told, rather than thinking by themselves. But their i</a:t>
            </a:r>
            <a:r>
              <a:rPr lang="en-US" altLang="zh-CN" sz="2400" dirty="0" err="1">
                <a:latin typeface="Times New Roman" panose="02020603050405020304" pitchFamily="18" charset="0"/>
                <a:cs typeface="Times New Roman" panose="02020603050405020304" pitchFamily="18" charset="0"/>
              </a:rPr>
              <a:t>deas</a:t>
            </a:r>
            <a:r>
              <a:rPr lang="en-US" altLang="zh-CN" sz="2400" dirty="0">
                <a:latin typeface="Times New Roman" panose="02020603050405020304" pitchFamily="18" charset="0"/>
                <a:cs typeface="Times New Roman" panose="02020603050405020304" pitchFamily="18" charset="0"/>
              </a:rPr>
              <a:t> would be locked in their brains and not be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215722" y="3267204"/>
            <a:ext cx="10688546"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speeches 		B. opinions	 C. suggestions 	D. songs</a:t>
            </a:r>
          </a:p>
          <a:p>
            <a:r>
              <a:rPr lang="en-US" altLang="zh-CN" sz="2400" dirty="0">
                <a:latin typeface="Times New Roman" panose="02020603050405020304" pitchFamily="18" charset="0"/>
                <a:cs typeface="Times New Roman" panose="02020603050405020304" pitchFamily="18" charset="0"/>
              </a:rPr>
              <a:t>(     ) 22. A. cry 		B. discuss 	 C. talk 		D. complain</a:t>
            </a:r>
          </a:p>
          <a:p>
            <a:r>
              <a:rPr lang="en-US" altLang="zh-CN" sz="2400" dirty="0">
                <a:latin typeface="Times New Roman" panose="02020603050405020304" pitchFamily="18" charset="0"/>
                <a:cs typeface="Times New Roman" panose="02020603050405020304" pitchFamily="18" charset="0"/>
              </a:rPr>
              <a:t>(     ) 23. A. make use of 	B. make of 	 C. make sure 		D. make from</a:t>
            </a:r>
          </a:p>
          <a:p>
            <a:r>
              <a:rPr lang="en-US" altLang="zh-CN" sz="2400" dirty="0">
                <a:latin typeface="Times New Roman" panose="02020603050405020304" pitchFamily="18" charset="0"/>
                <a:cs typeface="Times New Roman" panose="02020603050405020304" pitchFamily="18" charset="0"/>
              </a:rPr>
              <a:t>(     ) 24. A. seldom 		B. always 	 C. never 		D. already</a:t>
            </a:r>
          </a:p>
          <a:p>
            <a:r>
              <a:rPr lang="en-US" altLang="zh-CN" sz="2400" dirty="0">
                <a:latin typeface="Times New Roman" panose="02020603050405020304" pitchFamily="18" charset="0"/>
                <a:cs typeface="Times New Roman" panose="02020603050405020304" pitchFamily="18" charset="0"/>
              </a:rPr>
              <a:t>(     ) 25. A. obey 		B. doing 	 C. listen 		D. hearing</a:t>
            </a:r>
          </a:p>
          <a:p>
            <a:r>
              <a:rPr lang="en-US" altLang="zh-CN" sz="2400" dirty="0">
                <a:latin typeface="Times New Roman" panose="02020603050405020304" pitchFamily="18" charset="0"/>
                <a:cs typeface="Times New Roman" panose="02020603050405020304" pitchFamily="18" charset="0"/>
              </a:rPr>
              <a:t>(     ) 26. A. remembered 	B. agreed 	 C. heard 		D. seen</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94701" y="512386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9260"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本题考查名词。根据下文“But before complaining, please </a:t>
            </a:r>
            <a:r>
              <a:rPr lang="en-US" sz="2400" b="1" dirty="0">
                <a:latin typeface="微软雅黑" panose="020B0503020204020204" pitchFamily="34" charset="-122"/>
                <a:ea typeface="微软雅黑" panose="020B0503020204020204" pitchFamily="34" charset="-122"/>
              </a:rPr>
              <a:t>_______</a:t>
            </a:r>
            <a:r>
              <a:rPr sz="2400" b="1" dirty="0">
                <a:latin typeface="微软雅黑" panose="020B0503020204020204" pitchFamily="34" charset="-122"/>
                <a:ea typeface="微软雅黑" panose="020B0503020204020204" pitchFamily="34" charset="-122"/>
              </a:rPr>
              <a:t> your thoughts”可知，此处应为“观点，想法，声音”，故选B。</a:t>
            </a:r>
          </a:p>
          <a:p>
            <a:pPr marL="0" indent="0">
              <a:buNone/>
            </a:pPr>
            <a:r>
              <a:rPr sz="2400" b="1" dirty="0">
                <a:latin typeface="微软雅黑" panose="020B0503020204020204" pitchFamily="34" charset="-122"/>
                <a:ea typeface="微软雅黑" panose="020B0503020204020204" pitchFamily="34" charset="-122"/>
              </a:rPr>
              <a:t>22. 【解析】	本题考查谓语动词。分析句子及根据下文“But before complaining”可知，此处应用动词“抱怨”。故选D。</a:t>
            </a:r>
          </a:p>
          <a:p>
            <a:pPr marL="0" indent="0">
              <a:buNone/>
            </a:pPr>
            <a:r>
              <a:rPr sz="2400" b="1" dirty="0">
                <a:latin typeface="微软雅黑" panose="020B0503020204020204" pitchFamily="34" charset="-122"/>
                <a:ea typeface="微软雅黑" panose="020B0503020204020204" pitchFamily="34" charset="-122"/>
              </a:rPr>
              <a:t>23. 【解析】	本题考查动词短语。根据文意，此处应为“确保”。A项意为“利用”，B项意为“用……制造”，C项意为“确保”，D项意为“由……制成”。故选C。</a:t>
            </a:r>
          </a:p>
          <a:p>
            <a:pPr marL="0" indent="0">
              <a:buNone/>
            </a:pPr>
            <a:r>
              <a:rPr sz="2400" b="1" dirty="0">
                <a:latin typeface="微软雅黑" panose="020B0503020204020204" pitchFamily="34" charset="-122"/>
                <a:ea typeface="微软雅黑" panose="020B0503020204020204" pitchFamily="34" charset="-122"/>
              </a:rPr>
              <a:t>24. 【解析】	本题考查副词。根据国情，在中国，老师和家长总是告诉青少年哪些该做哪些不该做。故选B。</a:t>
            </a:r>
          </a:p>
          <a:p>
            <a:pPr marL="0" indent="0">
              <a:buNone/>
            </a:pPr>
            <a:r>
              <a:rPr sz="2400" b="1" dirty="0">
                <a:latin typeface="微软雅黑" panose="020B0503020204020204" pitchFamily="34" charset="-122"/>
                <a:ea typeface="微软雅黑" panose="020B0503020204020204" pitchFamily="34" charset="-122"/>
              </a:rPr>
              <a:t>25. 【解析】	本题考查固定短语。be used to doing意为“习惯于做……”，再根据下文，此处的意思是“青少年习惯于听父母的话”，故选B。</a:t>
            </a:r>
          </a:p>
          <a:p>
            <a:pPr marL="0" indent="0">
              <a:buNone/>
            </a:pPr>
            <a:r>
              <a:rPr sz="2400" b="1" dirty="0">
                <a:latin typeface="微软雅黑" panose="020B0503020204020204" pitchFamily="34" charset="-122"/>
                <a:ea typeface="微软雅黑" panose="020B0503020204020204" pitchFamily="34" charset="-122"/>
              </a:rPr>
              <a:t>26. 【解析】	本题考查动词。根据文中“their ideas would be locked </a:t>
            </a:r>
          </a:p>
          <a:p>
            <a:pPr marL="0" indent="0">
              <a:buNone/>
            </a:pPr>
            <a:r>
              <a:rPr sz="2400" b="1" dirty="0">
                <a:latin typeface="微软雅黑" panose="020B0503020204020204" pitchFamily="34" charset="-122"/>
                <a:ea typeface="微软雅黑" panose="020B0503020204020204" pitchFamily="34" charset="-122"/>
              </a:rPr>
              <a:t>in their brains”可知，他们的想法被锁在脑子里，那也就听不到了。</a:t>
            </a:r>
          </a:p>
          <a:p>
            <a:pPr marL="0" indent="0">
              <a:buNone/>
            </a:pPr>
            <a:r>
              <a:rPr sz="2400" b="1" dirty="0">
                <a:latin typeface="微软雅黑" panose="020B0503020204020204" pitchFamily="34" charset="-122"/>
                <a:ea typeface="微软雅黑" panose="020B0503020204020204" pitchFamily="34" charset="-122"/>
              </a:rPr>
              <a:t>故选C。</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0" y="441988"/>
            <a:ext cx="10636569"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 girl wrote to Teens about her family story. She used to be very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because her father seldom talked and played with her. After years of consideration, she finally decided to write her father a letter, telling him about her sadness. To her surprise, her father realized his mistakes and</a:t>
            </a:r>
            <a:r>
              <a:rPr lang="en-US" altLang="zh-CN" sz="2400" u="sng" dirty="0">
                <a:latin typeface="Times New Roman" panose="02020603050405020304" pitchFamily="18" charset="0"/>
                <a:cs typeface="Times New Roman" panose="02020603050405020304" pitchFamily="18" charset="0"/>
              </a:rPr>
              <a:t> 28 </a:t>
            </a:r>
            <a:r>
              <a:rPr lang="en-US" altLang="zh-CN" sz="2400" dirty="0">
                <a:latin typeface="Times New Roman" panose="02020603050405020304" pitchFamily="18" charset="0"/>
                <a:cs typeface="Times New Roman" panose="02020603050405020304" pitchFamily="18" charset="0"/>
              </a:rPr>
              <a:t>.</a:t>
            </a:r>
          </a:p>
          <a:p>
            <a:pPr algn="just"/>
            <a:r>
              <a:rPr lang="en-US" altLang="zh-CN" sz="2400" dirty="0">
                <a:latin typeface="Times New Roman" panose="02020603050405020304" pitchFamily="18" charset="0"/>
                <a:cs typeface="Times New Roman" panose="02020603050405020304" pitchFamily="18" charset="0"/>
              </a:rPr>
              <a:t>     Sometimes we need to let our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be heard, so others can understand our thoughts and feelings. It’s our right to speak our mind. Even if your ideas are denied (</a:t>
            </a:r>
            <a:r>
              <a:rPr lang="zh-CN" altLang="en-US" sz="2400" dirty="0">
                <a:latin typeface="Times New Roman" panose="02020603050405020304" pitchFamily="18" charset="0"/>
                <a:cs typeface="Times New Roman" panose="02020603050405020304" pitchFamily="18" charset="0"/>
              </a:rPr>
              <a:t>否定</a:t>
            </a:r>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you have tried your best. You will not be left with any regret.</a:t>
            </a:r>
          </a:p>
        </p:txBody>
      </p:sp>
      <p:sp>
        <p:nvSpPr>
          <p:cNvPr id="12" name="文本框 11"/>
          <p:cNvSpPr txBox="1"/>
          <p:nvPr/>
        </p:nvSpPr>
        <p:spPr>
          <a:xfrm>
            <a:off x="556415" y="3594145"/>
            <a:ext cx="9791394"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27. A. happy 	  B. shy 		C. sad 		D. brave</a:t>
            </a:r>
          </a:p>
          <a:p>
            <a:r>
              <a:rPr lang="en-US" altLang="zh-CN" sz="2400" dirty="0">
                <a:latin typeface="Times New Roman" panose="02020603050405020304" pitchFamily="18" charset="0"/>
                <a:cs typeface="Times New Roman" panose="02020603050405020304" pitchFamily="18" charset="0"/>
              </a:rPr>
              <a:t>(     ) 28. A. shouted 	  B. apologized 	C. laughed 	D. congratulated</a:t>
            </a:r>
          </a:p>
          <a:p>
            <a:r>
              <a:rPr lang="en-US" altLang="zh-CN" sz="2400" dirty="0">
                <a:latin typeface="Times New Roman" panose="02020603050405020304" pitchFamily="18" charset="0"/>
                <a:cs typeface="Times New Roman" panose="02020603050405020304" pitchFamily="18" charset="0"/>
              </a:rPr>
              <a:t>(     ) 29. A. voices 	  B. speeches 		C. stories 	D. letters</a:t>
            </a:r>
          </a:p>
          <a:p>
            <a:r>
              <a:rPr lang="en-US" altLang="zh-CN" sz="2400" dirty="0">
                <a:latin typeface="Times New Roman" panose="02020603050405020304" pitchFamily="18" charset="0"/>
                <a:cs typeface="Times New Roman" panose="02020603050405020304" pitchFamily="18" charset="0"/>
              </a:rPr>
              <a:t>(     ) 30. A. at most 	  B. at little 		C. at least 	D. at moment</a:t>
            </a:r>
          </a:p>
        </p:txBody>
      </p:sp>
      <p:sp>
        <p:nvSpPr>
          <p:cNvPr id="15" name="文本框 14"/>
          <p:cNvSpPr txBox="1"/>
          <p:nvPr/>
        </p:nvSpPr>
        <p:spPr>
          <a:xfrm>
            <a:off x="721787" y="4323747"/>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本题考查形容词。根据下文“write her father a letter, telling him about her sadness”可知，女孩过去很伤心。故选C。</a:t>
            </a:r>
          </a:p>
          <a:p>
            <a:pPr marL="0" indent="0">
              <a:buNone/>
            </a:pPr>
            <a:r>
              <a:rPr sz="2400" b="1" dirty="0">
                <a:latin typeface="微软雅黑" panose="020B0503020204020204" pitchFamily="34" charset="-122"/>
                <a:ea typeface="微软雅黑" panose="020B0503020204020204" pitchFamily="34" charset="-122"/>
              </a:rPr>
              <a:t>28. 【解析】	本题考查动词。根据下文realized his mistakes可知，爸爸应该是向她道</a:t>
            </a:r>
          </a:p>
          <a:p>
            <a:pPr marL="0" indent="0">
              <a:buNone/>
            </a:pPr>
            <a:r>
              <a:rPr sz="2400" b="1" dirty="0">
                <a:latin typeface="微软雅黑" panose="020B0503020204020204" pitchFamily="34" charset="-122"/>
                <a:ea typeface="微软雅黑" panose="020B0503020204020204" pitchFamily="34" charset="-122"/>
              </a:rPr>
              <a:t>歉。A项意为“大喊大叫”，B项意为“道歉”，C项意为“嘲笑”，D项意为“祝贺”。故选B。</a:t>
            </a:r>
          </a:p>
          <a:p>
            <a:pPr marL="0" indent="0">
              <a:buNone/>
            </a:pPr>
            <a:r>
              <a:rPr sz="2400" b="1" dirty="0">
                <a:latin typeface="微软雅黑" panose="020B0503020204020204" pitchFamily="34" charset="-122"/>
                <a:ea typeface="微软雅黑" panose="020B0503020204020204" pitchFamily="34" charset="-122"/>
              </a:rPr>
              <a:t>29. 【解析】	本题考查名词。根据上文“please…your thoughts”可知，此处应为“观点，想法，声音”。 故选A。</a:t>
            </a:r>
          </a:p>
          <a:p>
            <a:pPr marL="0" indent="0">
              <a:buNone/>
            </a:pPr>
            <a:r>
              <a:rPr sz="2400" b="1" dirty="0">
                <a:latin typeface="微软雅黑" panose="020B0503020204020204" pitchFamily="34" charset="-122"/>
                <a:ea typeface="微软雅黑" panose="020B0503020204020204" pitchFamily="34" charset="-122"/>
              </a:rPr>
              <a:t>30. 【解析】	本题考查连词。根据文意“即使你的想法被否定了，至少你已经尽力</a:t>
            </a:r>
          </a:p>
          <a:p>
            <a:pPr marL="0" indent="0">
              <a:buNone/>
            </a:pPr>
            <a:r>
              <a:rPr sz="2400" b="1" dirty="0">
                <a:latin typeface="微软雅黑" panose="020B0503020204020204" pitchFamily="34" charset="-122"/>
                <a:ea typeface="微软雅黑" panose="020B0503020204020204" pitchFamily="34" charset="-122"/>
              </a:rPr>
              <a:t>了”。A项意为“至多”，C项意为“至少”，B项（at little）和D项（at moment）都是错误的。故选C。</a:t>
            </a:r>
          </a:p>
        </p:txBody>
      </p:sp>
      <p:grpSp>
        <p:nvGrpSpPr>
          <p:cNvPr id="69" name="Group 4"/>
          <p:cNvGrpSpPr/>
          <p:nvPr/>
        </p:nvGrpSpPr>
        <p:grpSpPr>
          <a:xfrm>
            <a:off x="10383495" y="4591488"/>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p>
        </p:txBody>
      </p:sp>
      <p:sp>
        <p:nvSpPr>
          <p:cNvPr id="8" name="文本框 7"/>
          <p:cNvSpPr txBox="1"/>
          <p:nvPr/>
        </p:nvSpPr>
        <p:spPr>
          <a:xfrm>
            <a:off x="637606" y="1961023"/>
            <a:ext cx="10872876"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Adrian’s “Amazing Race” started early when his parents realized that he, as a baby, </a:t>
            </a:r>
          </a:p>
          <a:p>
            <a:pPr algn="just"/>
            <a:r>
              <a:rPr lang="en-US" altLang="zh-CN" sz="2400" dirty="0">
                <a:latin typeface="Times New Roman" panose="02020603050405020304" pitchFamily="18" charset="0"/>
                <a:cs typeface="Times New Roman" panose="02020603050405020304" pitchFamily="18" charset="0"/>
              </a:rPr>
              <a:t>couldn’t hear a thing, not even loud noises. In a special school for the </a:t>
            </a:r>
            <a:r>
              <a:rPr lang="en-US" altLang="zh-CN" sz="2400" u="sng" dirty="0">
                <a:latin typeface="Times New Roman" panose="02020603050405020304" pitchFamily="18" charset="0"/>
                <a:cs typeface="Times New Roman" panose="02020603050405020304" pitchFamily="18" charset="0"/>
              </a:rPr>
              <a:t>hearing-impaired</a:t>
            </a:r>
            <a:r>
              <a:rPr lang="en-US" altLang="zh-CN" sz="2400" dirty="0">
                <a:latin typeface="Times New Roman" panose="02020603050405020304" pitchFamily="18" charset="0"/>
                <a:cs typeface="Times New Roman" panose="02020603050405020304" pitchFamily="18" charset="0"/>
              </a:rPr>
              <a:t>, he learned sign language and talked with other disabled children. However, his mother wanted him to lead a normal life. So after speaking to an advisor, she sent him to private classes where he learned to read lips and pronounce words. </a:t>
            </a:r>
          </a:p>
          <a:p>
            <a:pPr algn="just"/>
            <a:r>
              <a:rPr lang="en-US" altLang="zh-CN" sz="2400" dirty="0">
                <a:latin typeface="Times New Roman" panose="02020603050405020304" pitchFamily="18" charset="0"/>
                <a:cs typeface="Times New Roman" panose="02020603050405020304" pitchFamily="18" charset="0"/>
              </a:rPr>
              <a:t>     Later on, Adrian’s parents decided to sent him to a regular school. Although the headmaster tried to prevent them from doing so, saying regular school couldn’t take care of a student with special needs, his parents decided to take the risk and push him hard to go through his work every day because they wanted to prove that, given the opportunity, he could do anything.</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Adrian made the grade (</a:t>
            </a:r>
            <a:r>
              <a:rPr lang="zh-CN" altLang="en-US" sz="2400" dirty="0">
                <a:latin typeface="Times New Roman" panose="02020603050405020304" pitchFamily="18" charset="0"/>
                <a:cs typeface="Times New Roman" panose="02020603050405020304" pitchFamily="18" charset="0"/>
              </a:rPr>
              <a:t>达到标准</a:t>
            </a:r>
            <a:r>
              <a:rPr lang="en-US" altLang="zh-CN" sz="2400" dirty="0">
                <a:latin typeface="Times New Roman" panose="02020603050405020304" pitchFamily="18" charset="0"/>
                <a:cs typeface="Times New Roman" panose="02020603050405020304" pitchFamily="18" charset="0"/>
              </a:rPr>
              <a:t>) and got accepted. It was a big challenge. The pace (</a:t>
            </a:r>
            <a:r>
              <a:rPr lang="zh-CN" altLang="en-US" sz="2400" dirty="0">
                <a:latin typeface="Times New Roman" panose="02020603050405020304" pitchFamily="18" charset="0"/>
                <a:cs typeface="Times New Roman" panose="02020603050405020304" pitchFamily="18" charset="0"/>
              </a:rPr>
              <a:t>节奏</a:t>
            </a:r>
            <a:r>
              <a:rPr lang="en-US" altLang="zh-CN" sz="2400" dirty="0">
                <a:latin typeface="Times New Roman" panose="02020603050405020304" pitchFamily="18" charset="0"/>
                <a:cs typeface="Times New Roman" panose="02020603050405020304" pitchFamily="18" charset="0"/>
              </a:rPr>
              <a:t>) was faster so he had to sit in the front of the class and really pay attention to the teacher, which wasn’t always easy. But he did a lot of extra work after school and never gave up.</a:t>
            </a:r>
          </a:p>
          <a:p>
            <a:pPr algn="just"/>
            <a:r>
              <a:rPr lang="en-US" altLang="zh-CN" sz="2400" dirty="0">
                <a:latin typeface="Times New Roman" panose="02020603050405020304" pitchFamily="18" charset="0"/>
                <a:cs typeface="Times New Roman" panose="02020603050405020304" pitchFamily="18" charset="0"/>
              </a:rPr>
              <a:t>     The efforts made by Adrian and his parents paid off. Adrian graduated with good grades and got into a top high school. He also achieved a lot in life outside school. He developed a love for the outdoors and went to Nepal to climb mountains. He even entered the World Yacht (</a:t>
            </a:r>
            <a:r>
              <a:rPr lang="zh-CN" altLang="en-US" sz="2400" dirty="0">
                <a:latin typeface="Times New Roman" panose="02020603050405020304" pitchFamily="18" charset="0"/>
                <a:cs typeface="Times New Roman" panose="02020603050405020304" pitchFamily="18" charset="0"/>
              </a:rPr>
              <a:t>游艇</a:t>
            </a:r>
            <a:r>
              <a:rPr lang="en-US" altLang="zh-CN" sz="2400" dirty="0">
                <a:latin typeface="Times New Roman" panose="02020603050405020304" pitchFamily="18" charset="0"/>
                <a:cs typeface="Times New Roman" panose="02020603050405020304" pitchFamily="18" charset="0"/>
              </a:rPr>
              <a:t>) Race and became the first hearing-impaired Asian to do so.</a:t>
            </a:r>
          </a:p>
          <a:p>
            <a:pPr algn="just"/>
            <a:r>
              <a:rPr lang="en-US" altLang="zh-CN" sz="2400" dirty="0">
                <a:latin typeface="Times New Roman" panose="02020603050405020304" pitchFamily="18" charset="0"/>
                <a:cs typeface="Times New Roman" panose="02020603050405020304" pitchFamily="18" charset="0"/>
              </a:rPr>
              <a:t>     But none of these achievements would have been possible without one of the most important lessons from his mother. “If you believe in yourself and work hard, you can achieve great results,” she often said. </a:t>
            </a:r>
          </a:p>
          <a:p>
            <a:pPr algn="just"/>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How did Adrian communicate with other children in the special school?  _______</a:t>
            </a:r>
          </a:p>
          <a:p>
            <a:r>
              <a:rPr lang="en-US" altLang="zh-CN" sz="2400" b="1" dirty="0">
                <a:latin typeface="微软雅黑" panose="020B0503020204020204" pitchFamily="34" charset="-122"/>
                <a:ea typeface="微软雅黑" panose="020B0503020204020204" pitchFamily="34" charset="-122"/>
              </a:rPr>
              <a:t>A. By using sign language. </a:t>
            </a:r>
          </a:p>
          <a:p>
            <a:r>
              <a:rPr lang="en-US" altLang="zh-CN" sz="2400" b="1" dirty="0">
                <a:latin typeface="微软雅黑" panose="020B0503020204020204" pitchFamily="34" charset="-122"/>
                <a:ea typeface="微软雅黑" panose="020B0503020204020204" pitchFamily="34" charset="-122"/>
              </a:rPr>
              <a:t>B. By speaking.</a:t>
            </a:r>
          </a:p>
          <a:p>
            <a:r>
              <a:rPr lang="en-US" altLang="zh-CN" sz="2400" b="1" dirty="0">
                <a:latin typeface="微软雅黑" panose="020B0503020204020204" pitchFamily="34" charset="-122"/>
                <a:ea typeface="微软雅黑" panose="020B0503020204020204" pitchFamily="34" charset="-122"/>
              </a:rPr>
              <a:t>C. By making loud noises. </a:t>
            </a:r>
          </a:p>
          <a:p>
            <a:r>
              <a:rPr lang="en-US" altLang="zh-CN" sz="2400" b="1" dirty="0">
                <a:latin typeface="微软雅黑" panose="020B0503020204020204" pitchFamily="34" charset="-122"/>
                <a:ea typeface="微软雅黑" panose="020B0503020204020204" pitchFamily="34" charset="-122"/>
              </a:rPr>
              <a:t>D. By reading lips.</a:t>
            </a:r>
          </a:p>
        </p:txBody>
      </p:sp>
      <p:sp>
        <p:nvSpPr>
          <p:cNvPr id="7" name="文本框 6"/>
          <p:cNvSpPr txBox="1"/>
          <p:nvPr/>
        </p:nvSpPr>
        <p:spPr>
          <a:xfrm>
            <a:off x="2410518" y="126851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0331" y="4297818"/>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细节理解题。根据第一段第二句“In a special school for the</a:t>
            </a:r>
            <a:r>
              <a:rPr lang="en-US" sz="2400" dirty="0">
                <a:latin typeface="微软雅黑" panose="020B0503020204020204" pitchFamily="34" charset="-122"/>
                <a:ea typeface="微软雅黑" panose="020B0503020204020204" pitchFamily="34" charset="-122"/>
              </a:rPr>
              <a:t> </a:t>
            </a:r>
            <a:r>
              <a:rPr sz="2400" dirty="0">
                <a:latin typeface="微软雅黑" panose="020B0503020204020204" pitchFamily="34" charset="-122"/>
                <a:ea typeface="微软雅黑" panose="020B0503020204020204" pitchFamily="34" charset="-122"/>
              </a:rPr>
              <a:t>hearing</a:t>
            </a:r>
            <a:r>
              <a:rPr lang="en-US" sz="2400" dirty="0">
                <a:latin typeface="微软雅黑" panose="020B0503020204020204" pitchFamily="34" charset="-122"/>
                <a:ea typeface="微软雅黑" panose="020B0503020204020204" pitchFamily="34" charset="-122"/>
              </a:rPr>
              <a:t>-</a:t>
            </a:r>
            <a:r>
              <a:rPr sz="2400" dirty="0">
                <a:latin typeface="微软雅黑" panose="020B0503020204020204" pitchFamily="34" charset="-122"/>
                <a:ea typeface="微软雅黑" panose="020B0503020204020204" pitchFamily="34" charset="-122"/>
              </a:rPr>
              <a:t>impaired, he learned sign language and talked with other disabled children”可知，他在特殊学校学习手语，并用手语与其他孩子交流。故选A。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886349"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Why did Adrian’s parents decide to send him to private classes?  ______</a:t>
            </a:r>
          </a:p>
          <a:p>
            <a:r>
              <a:rPr lang="en-US" altLang="zh-CN" sz="2400" b="1" dirty="0">
                <a:latin typeface="微软雅黑" panose="020B0503020204020204" pitchFamily="34" charset="-122"/>
                <a:ea typeface="微软雅黑" panose="020B0503020204020204" pitchFamily="34" charset="-122"/>
              </a:rPr>
              <a:t>A. Because he wasn’t taken good care of in the special school. </a:t>
            </a:r>
          </a:p>
          <a:p>
            <a:r>
              <a:rPr lang="en-US" altLang="zh-CN" sz="2400" b="1" dirty="0">
                <a:latin typeface="微软雅黑" panose="020B0503020204020204" pitchFamily="34" charset="-122"/>
                <a:ea typeface="微软雅黑" panose="020B0503020204020204" pitchFamily="34" charset="-122"/>
              </a:rPr>
              <a:t>B. Because he couldn’t get on well with the other students.</a:t>
            </a:r>
          </a:p>
          <a:p>
            <a:r>
              <a:rPr lang="en-US" altLang="zh-CN" sz="2400" b="1" dirty="0">
                <a:latin typeface="微软雅黑" panose="020B0503020204020204" pitchFamily="34" charset="-122"/>
                <a:ea typeface="微软雅黑" panose="020B0503020204020204" pitchFamily="34" charset="-122"/>
              </a:rPr>
              <a:t>C. Because they wanted him to live a normal life.</a:t>
            </a:r>
          </a:p>
          <a:p>
            <a:r>
              <a:rPr lang="en-US" altLang="zh-CN" sz="2400" b="1" dirty="0">
                <a:latin typeface="微软雅黑" panose="020B0503020204020204" pitchFamily="34" charset="-122"/>
                <a:ea typeface="微软雅黑" panose="020B0503020204020204" pitchFamily="34" charset="-122"/>
              </a:rPr>
              <a:t>D. Because he didn’t like the special school.</a:t>
            </a:r>
          </a:p>
        </p:txBody>
      </p:sp>
      <p:sp>
        <p:nvSpPr>
          <p:cNvPr id="7" name="文本框 6"/>
          <p:cNvSpPr txBox="1"/>
          <p:nvPr/>
        </p:nvSpPr>
        <p:spPr>
          <a:xfrm>
            <a:off x="11309254" y="8215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细节理解题。根据第一段第三句“his mother wanted him to lead a normal life”可知，他妈妈希望他过上正常的生活，故选C。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21726" y="679020"/>
            <a:ext cx="1126067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The underlined word “</a:t>
            </a:r>
            <a:r>
              <a:rPr lang="en-US" altLang="zh-CN" sz="2400" b="1" u="sng" dirty="0">
                <a:latin typeface="微软雅黑" panose="020B0503020204020204" pitchFamily="34" charset="-122"/>
                <a:ea typeface="微软雅黑" panose="020B0503020204020204" pitchFamily="34" charset="-122"/>
              </a:rPr>
              <a:t>hearing-impaired</a:t>
            </a:r>
            <a:r>
              <a:rPr lang="en-US" altLang="zh-CN" sz="2400" b="1" dirty="0">
                <a:latin typeface="微软雅黑" panose="020B0503020204020204" pitchFamily="34" charset="-122"/>
                <a:ea typeface="微软雅黑" panose="020B0503020204020204" pitchFamily="34" charset="-122"/>
              </a:rPr>
              <a:t>” in the passage means __________. </a:t>
            </a:r>
          </a:p>
          <a:p>
            <a:r>
              <a:rPr lang="en-US" altLang="zh-CN" sz="2400" b="1" dirty="0">
                <a:latin typeface="微软雅黑" panose="020B0503020204020204" pitchFamily="34" charset="-122"/>
                <a:ea typeface="微软雅黑" panose="020B0503020204020204" pitchFamily="34" charset="-122"/>
              </a:rPr>
              <a:t>A. cannot hear or cannot hear well </a:t>
            </a:r>
          </a:p>
          <a:p>
            <a:r>
              <a:rPr lang="en-US" altLang="zh-CN" sz="2400" b="1" dirty="0">
                <a:latin typeface="微软雅黑" panose="020B0503020204020204" pitchFamily="34" charset="-122"/>
                <a:ea typeface="微软雅黑" panose="020B0503020204020204" pitchFamily="34" charset="-122"/>
              </a:rPr>
              <a:t>B. cannot hear loud noises </a:t>
            </a:r>
          </a:p>
          <a:p>
            <a:r>
              <a:rPr lang="en-US" altLang="zh-CN" sz="2400" b="1" dirty="0">
                <a:latin typeface="微软雅黑" panose="020B0503020204020204" pitchFamily="34" charset="-122"/>
                <a:ea typeface="微软雅黑" panose="020B0503020204020204" pitchFamily="34" charset="-122"/>
              </a:rPr>
              <a:t>C. cannot see or cannot see well </a:t>
            </a:r>
          </a:p>
          <a:p>
            <a:r>
              <a:rPr lang="en-US" altLang="zh-CN" sz="2400" b="1" dirty="0">
                <a:latin typeface="微软雅黑" panose="020B0503020204020204" pitchFamily="34" charset="-122"/>
                <a:ea typeface="微软雅黑" panose="020B0503020204020204" pitchFamily="34" charset="-122"/>
              </a:rPr>
              <a:t>D. can hear clearly</a:t>
            </a:r>
          </a:p>
        </p:txBody>
      </p:sp>
      <p:sp>
        <p:nvSpPr>
          <p:cNvPr id="7" name="文本框 6"/>
          <p:cNvSpPr txBox="1"/>
          <p:nvPr/>
        </p:nvSpPr>
        <p:spPr>
          <a:xfrm>
            <a:off x="762000" y="101189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词义猜测题。根据第一段第一句“…as a baby, couldn’t hear a thing, not even loud noises”可知，还是婴儿的时候，他什么都听不见，即便是很大的噪音。故选A。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Why did Adrian finally succeed in his study?  ________</a:t>
            </a:r>
          </a:p>
          <a:p>
            <a:r>
              <a:rPr lang="en-US" altLang="zh-CN" sz="2400" b="1" dirty="0">
                <a:latin typeface="微软雅黑" panose="020B0503020204020204" pitchFamily="34" charset="-122"/>
                <a:ea typeface="微软雅黑" panose="020B0503020204020204" pitchFamily="34" charset="-122"/>
              </a:rPr>
              <a:t>A. Because he worked very hard both in and after class. </a:t>
            </a:r>
          </a:p>
          <a:p>
            <a:r>
              <a:rPr lang="en-US" altLang="zh-CN" sz="2400" b="1" dirty="0">
                <a:latin typeface="微软雅黑" panose="020B0503020204020204" pitchFamily="34" charset="-122"/>
                <a:ea typeface="微软雅黑" panose="020B0503020204020204" pitchFamily="34" charset="-122"/>
              </a:rPr>
              <a:t>B. Because his teacher made him study hard every day. </a:t>
            </a:r>
          </a:p>
          <a:p>
            <a:r>
              <a:rPr lang="en-US" altLang="zh-CN" sz="2400" b="1" dirty="0">
                <a:latin typeface="微软雅黑" panose="020B0503020204020204" pitchFamily="34" charset="-122"/>
                <a:ea typeface="微软雅黑" panose="020B0503020204020204" pitchFamily="34" charset="-122"/>
              </a:rPr>
              <a:t>C. Because he did a lot of outdoor activities. </a:t>
            </a:r>
          </a:p>
          <a:p>
            <a:r>
              <a:rPr lang="en-US" altLang="zh-CN" sz="2400" b="1" dirty="0">
                <a:latin typeface="微软雅黑" panose="020B0503020204020204" pitchFamily="34" charset="-122"/>
                <a:ea typeface="微软雅黑" panose="020B0503020204020204" pitchFamily="34" charset="-122"/>
              </a:rPr>
              <a:t>D. Because he studied with the help of his classmates.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436094" y="836964"/>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细节理解题。根据第三段最后两句“…he had to sit in the front of the class and really pay attention to the teacher”和“But he did a lot of extra work after school and never gave up”可知，他必须坐在教室前面，非常认真听老师讲课。但是，放学后，他做了许多额外的功课，从来没有放弃过。故选A。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can we learn from the passage?  __________</a:t>
            </a:r>
          </a:p>
          <a:p>
            <a:r>
              <a:rPr lang="en-US" altLang="zh-CN" sz="2400" b="1" dirty="0">
                <a:latin typeface="微软雅黑" panose="020B0503020204020204" pitchFamily="34" charset="-122"/>
                <a:ea typeface="微软雅黑" panose="020B0503020204020204" pitchFamily="34" charset="-122"/>
              </a:rPr>
              <a:t>A. Taking part in the World Yacht Race will help one succeed. </a:t>
            </a:r>
          </a:p>
          <a:p>
            <a:r>
              <a:rPr lang="en-US" altLang="zh-CN" sz="2400" b="1" dirty="0">
                <a:latin typeface="微软雅黑" panose="020B0503020204020204" pitchFamily="34" charset="-122"/>
                <a:ea typeface="微软雅黑" panose="020B0503020204020204" pitchFamily="34" charset="-122"/>
              </a:rPr>
              <a:t>B. No pains, no gains.</a:t>
            </a:r>
          </a:p>
          <a:p>
            <a:r>
              <a:rPr lang="en-US" altLang="zh-CN" sz="2400" b="1" dirty="0">
                <a:latin typeface="微软雅黑" panose="020B0503020204020204" pitchFamily="34" charset="-122"/>
                <a:ea typeface="微软雅黑" panose="020B0503020204020204" pitchFamily="34" charset="-122"/>
              </a:rPr>
              <a:t>C. Practice makes perfect.</a:t>
            </a:r>
          </a:p>
          <a:p>
            <a:r>
              <a:rPr lang="en-US" altLang="zh-CN" sz="2400" b="1" dirty="0">
                <a:latin typeface="微软雅黑" panose="020B0503020204020204" pitchFamily="34" charset="-122"/>
                <a:ea typeface="微软雅黑" panose="020B0503020204020204" pitchFamily="34" charset="-122"/>
              </a:rPr>
              <a:t>D. One cannot succeed in a special school.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366207"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主旨大意题。根据最后一段“But none of these achievements would have been possible…”和“ If you believe in yourself and work hard, you can achieve great results”可知，这些成就如果没有妈妈的帮助都是不可能实现的。如果你相信自己，努力奋斗，你就能取得伟大的成就。故选B。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The Internet plays a big part in human life. We use it for work and entertainment. We use</a:t>
            </a:r>
          </a:p>
          <a:p>
            <a:pPr algn="just"/>
            <a:r>
              <a:rPr lang="en-US" altLang="zh-CN" sz="2400" dirty="0">
                <a:latin typeface="Times New Roman" panose="02020603050405020304" pitchFamily="18" charset="0"/>
                <a:cs typeface="Times New Roman" panose="02020603050405020304" pitchFamily="18" charset="0"/>
              </a:rPr>
              <a:t>it to learn a new language. We use it to connect with family and friends and stay in touch with</a:t>
            </a:r>
          </a:p>
          <a:p>
            <a:pPr algn="just"/>
            <a:r>
              <a:rPr lang="en-US" altLang="zh-CN" sz="2400" dirty="0">
                <a:latin typeface="Times New Roman" panose="02020603050405020304" pitchFamily="18" charset="0"/>
                <a:cs typeface="Times New Roman" panose="02020603050405020304" pitchFamily="18" charset="0"/>
              </a:rPr>
              <a:t>what we care about. The list goes on and on.</a:t>
            </a:r>
          </a:p>
          <a:p>
            <a:pPr algn="just"/>
            <a:r>
              <a:rPr lang="en-US" altLang="zh-CN" sz="2400" dirty="0">
                <a:latin typeface="Times New Roman" panose="02020603050405020304" pitchFamily="18" charset="0"/>
                <a:cs typeface="Times New Roman" panose="02020603050405020304" pitchFamily="18" charset="0"/>
              </a:rPr>
              <a:t>     But can using the Internet too much be bad for our health? It might be, say researchers.</a:t>
            </a:r>
          </a:p>
          <a:p>
            <a:pPr algn="just"/>
            <a:r>
              <a:rPr lang="en-US" altLang="zh-CN" sz="2400" dirty="0">
                <a:latin typeface="Times New Roman" panose="02020603050405020304" pitchFamily="18" charset="0"/>
                <a:cs typeface="Times New Roman" panose="02020603050405020304" pitchFamily="18" charset="0"/>
              </a:rPr>
              <a:t>     A new study finds that heavy Internet use may be connected to high blood pressure in an unlikely group—teenagers. The study results show that teens who spend at least 14 hours a week online are more likely to have high blood pressure.</a:t>
            </a:r>
          </a:p>
          <a:p>
            <a:pPr algn="just"/>
            <a:r>
              <a:rPr lang="en-US" altLang="zh-CN" sz="2400" dirty="0">
                <a:latin typeface="Times New Roman" panose="02020603050405020304" pitchFamily="18" charset="0"/>
                <a:cs typeface="Times New Roman" panose="02020603050405020304" pitchFamily="18" charset="0"/>
              </a:rPr>
              <a:t>     High blood pressure makes your heart and blood vessels (</a:t>
            </a:r>
            <a:r>
              <a:rPr lang="zh-CN" altLang="en-US" sz="2400" dirty="0">
                <a:latin typeface="Times New Roman" panose="02020603050405020304" pitchFamily="18" charset="0"/>
                <a:cs typeface="Times New Roman" panose="02020603050405020304" pitchFamily="18" charset="0"/>
              </a:rPr>
              <a:t>血管</a:t>
            </a:r>
            <a:r>
              <a:rPr lang="en-US" altLang="zh-CN" sz="2400" dirty="0">
                <a:latin typeface="Times New Roman" panose="02020603050405020304" pitchFamily="18" charset="0"/>
                <a:cs typeface="Times New Roman" panose="02020603050405020304" pitchFamily="18" charset="0"/>
              </a:rPr>
              <a:t>) work too hard. Over time, this extra strain (</a:t>
            </a:r>
            <a:r>
              <a:rPr lang="zh-CN" altLang="en-US" sz="2400" dirty="0">
                <a:latin typeface="Times New Roman" panose="02020603050405020304" pitchFamily="18" charset="0"/>
                <a:cs typeface="Times New Roman" panose="02020603050405020304" pitchFamily="18" charset="0"/>
              </a:rPr>
              <a:t>紧张</a:t>
            </a:r>
            <a:r>
              <a:rPr lang="en-US" altLang="zh-CN" sz="2400" dirty="0">
                <a:latin typeface="Times New Roman" panose="02020603050405020304" pitchFamily="18" charset="0"/>
                <a:cs typeface="Times New Roman" panose="02020603050405020304" pitchFamily="18" charset="0"/>
              </a:rPr>
              <a:t>) increases your risk of a heart attack or stroke (</a:t>
            </a:r>
            <a:r>
              <a:rPr lang="zh-CN" altLang="en-US" sz="2400" dirty="0">
                <a:latin typeface="Times New Roman" panose="02020603050405020304" pitchFamily="18" charset="0"/>
                <a:cs typeface="Times New Roman" panose="02020603050405020304" pitchFamily="18" charset="0"/>
              </a:rPr>
              <a:t>中风</a:t>
            </a:r>
            <a:r>
              <a:rPr lang="en-US" altLang="zh-CN" sz="2400" dirty="0">
                <a:latin typeface="Times New Roman" panose="02020603050405020304" pitchFamily="18" charset="0"/>
                <a:cs typeface="Times New Roman" panose="02020603050405020304" pitchFamily="18" charset="0"/>
              </a:rPr>
              <a:t>). High blood pressure can also cause heart and kidney disease. It is also closely linked to some forms of dementia (</a:t>
            </a:r>
            <a:r>
              <a:rPr lang="zh-CN" altLang="en-US" sz="2400" dirty="0">
                <a:latin typeface="Times New Roman" panose="02020603050405020304" pitchFamily="18" charset="0"/>
                <a:cs typeface="Times New Roman" panose="02020603050405020304" pitchFamily="18" charset="0"/>
              </a:rPr>
              <a:t>痴呆</a:t>
            </a:r>
            <a:r>
              <a:rPr lang="en-US" altLang="zh-CN" sz="2400" dirty="0">
                <a:latin typeface="Times New Roman" panose="02020603050405020304" pitchFamily="18" charset="0"/>
                <a:cs typeface="Times New Roman" panose="02020603050405020304" pitchFamily="18" charset="0"/>
              </a:rPr>
              <a:t>), a brain disease.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Henry Ford Hospital in Detroit, Michigan did the study in 335 young people, from 14 to 17 years old. 134 teens were described as “heavy Internet users”. Researchers found that out of these 134 teens, 26 had high blood pressure.</a:t>
            </a:r>
          </a:p>
          <a:p>
            <a:pPr algn="just"/>
            <a:r>
              <a:rPr lang="en-US" altLang="zh-CN" sz="2400" dirty="0">
                <a:latin typeface="Times New Roman" panose="02020603050405020304" pitchFamily="18" charset="0"/>
                <a:cs typeface="Times New Roman" panose="02020603050405020304" pitchFamily="18" charset="0"/>
              </a:rPr>
              <a:t>     The researchers say the study is the first to connect heavy web use with high blood pressure, other research has connected heavy Internet use with health problems including anxiety, depression and obesity (</a:t>
            </a:r>
            <a:r>
              <a:rPr lang="zh-CN" altLang="en-US" sz="2400" dirty="0">
                <a:latin typeface="Times New Roman" panose="02020603050405020304" pitchFamily="18" charset="0"/>
                <a:cs typeface="Times New Roman" panose="02020603050405020304" pitchFamily="18" charset="0"/>
              </a:rPr>
              <a:t>肥胖</a:t>
            </a:r>
            <a:r>
              <a:rPr lang="en-US" altLang="zh-CN" sz="2400" dirty="0">
                <a:latin typeface="Times New Roman" panose="02020603050405020304" pitchFamily="18" charset="0"/>
                <a:cs typeface="Times New Roman" panose="02020603050405020304" pitchFamily="18" charset="0"/>
              </a:rPr>
              <a:t>).</a:t>
            </a:r>
          </a:p>
          <a:p>
            <a:pPr algn="just"/>
            <a:r>
              <a:rPr lang="en-US" altLang="zh-CN" sz="2400" dirty="0">
                <a:latin typeface="Times New Roman" panose="02020603050405020304" pitchFamily="18" charset="0"/>
                <a:cs typeface="Times New Roman" panose="02020603050405020304" pitchFamily="18" charset="0"/>
              </a:rPr>
              <a:t>     The lead researcher of the study Cassidy-</a:t>
            </a:r>
            <a:r>
              <a:rPr lang="en-US" altLang="zh-CN" sz="2400" dirty="0" err="1">
                <a:latin typeface="Times New Roman" panose="02020603050405020304" pitchFamily="18" charset="0"/>
                <a:cs typeface="Times New Roman" panose="02020603050405020304" pitchFamily="18" charset="0"/>
              </a:rPr>
              <a:t>Bushrow</a:t>
            </a:r>
            <a:r>
              <a:rPr lang="en-US" altLang="zh-CN" sz="2400" dirty="0">
                <a:latin typeface="Times New Roman" panose="02020603050405020304" pitchFamily="18" charset="0"/>
                <a:cs typeface="Times New Roman" panose="02020603050405020304" pitchFamily="18" charset="0"/>
              </a:rPr>
              <a:t> said, “Using the Internet is part of our daily life but it shouldn’t consume (</a:t>
            </a:r>
            <a:r>
              <a:rPr lang="zh-CN" altLang="en-US" sz="2400" dirty="0">
                <a:latin typeface="Times New Roman" panose="02020603050405020304" pitchFamily="18" charset="0"/>
                <a:cs typeface="Times New Roman" panose="02020603050405020304" pitchFamily="18" charset="0"/>
              </a:rPr>
              <a:t>消耗</a:t>
            </a:r>
            <a:r>
              <a:rPr lang="en-US" altLang="zh-CN" sz="2400" dirty="0">
                <a:latin typeface="Times New Roman" panose="02020603050405020304" pitchFamily="18" charset="0"/>
                <a:cs typeface="Times New Roman" panose="02020603050405020304" pitchFamily="18" charset="0"/>
              </a:rPr>
              <a:t>) us.”</a:t>
            </a:r>
          </a:p>
          <a:p>
            <a:pPr algn="just"/>
            <a:r>
              <a:rPr lang="en-US" altLang="zh-CN" sz="2400" dirty="0">
                <a:latin typeface="Times New Roman" panose="02020603050405020304" pitchFamily="18" charset="0"/>
                <a:cs typeface="Times New Roman" panose="02020603050405020304" pitchFamily="18" charset="0"/>
              </a:rPr>
              <a:t>     Ms. Cassidy-</a:t>
            </a:r>
            <a:r>
              <a:rPr lang="en-US" altLang="zh-CN" sz="2400" dirty="0" err="1">
                <a:latin typeface="Times New Roman" panose="02020603050405020304" pitchFamily="18" charset="0"/>
                <a:cs typeface="Times New Roman" panose="02020603050405020304" pitchFamily="18" charset="0"/>
              </a:rPr>
              <a:t>Bushrow</a:t>
            </a:r>
            <a:r>
              <a:rPr lang="en-US" altLang="zh-CN" sz="2400" dirty="0">
                <a:latin typeface="Times New Roman" panose="02020603050405020304" pitchFamily="18" charset="0"/>
                <a:cs typeface="Times New Roman" panose="02020603050405020304" pitchFamily="18" charset="0"/>
              </a:rPr>
              <a:t> adds that it is important for teens to take “regular breaks from their computers or smart phones” and to do some “kind of physical activity”. She also suggests that parents limit their children’s use of the Internet to two hours a day, five days a week.</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0690" y="3405505"/>
            <a:ext cx="10989310" cy="31838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86283"/>
            <a:ext cx="1107011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What’s the main idea of Paragraph 1?   ________</a:t>
            </a:r>
          </a:p>
          <a:p>
            <a:r>
              <a:rPr lang="en-US" altLang="zh-CN" sz="2400" b="1" dirty="0">
                <a:latin typeface="微软雅黑" panose="020B0503020204020204" pitchFamily="34" charset="-122"/>
                <a:ea typeface="微软雅黑" panose="020B0503020204020204" pitchFamily="34" charset="-122"/>
              </a:rPr>
              <a:t>A. The reasons why people use the Internet.</a:t>
            </a:r>
          </a:p>
          <a:p>
            <a:r>
              <a:rPr lang="en-US" altLang="zh-CN" sz="2400" b="1" dirty="0">
                <a:latin typeface="微软雅黑" panose="020B0503020204020204" pitchFamily="34" charset="-122"/>
                <a:ea typeface="微软雅黑" panose="020B0503020204020204" pitchFamily="34" charset="-122"/>
              </a:rPr>
              <a:t>B. The wide use of the Internet.</a:t>
            </a:r>
          </a:p>
          <a:p>
            <a:r>
              <a:rPr lang="en-US" altLang="zh-CN" sz="2400" b="1" dirty="0">
                <a:latin typeface="微软雅黑" panose="020B0503020204020204" pitchFamily="34" charset="-122"/>
                <a:ea typeface="微软雅黑" panose="020B0503020204020204" pitchFamily="34" charset="-122"/>
              </a:rPr>
              <a:t>C. How we use the Internet.</a:t>
            </a:r>
          </a:p>
          <a:p>
            <a:r>
              <a:rPr lang="en-US" altLang="zh-CN" sz="2400" b="1" dirty="0">
                <a:latin typeface="微软雅黑" panose="020B0503020204020204" pitchFamily="34" charset="-122"/>
                <a:ea typeface="微软雅黑" panose="020B0503020204020204" pitchFamily="34" charset="-122"/>
              </a:rPr>
              <a:t>D. Internet is useless.</a:t>
            </a:r>
          </a:p>
        </p:txBody>
      </p:sp>
      <p:sp>
        <p:nvSpPr>
          <p:cNvPr id="7" name="文本框 6"/>
          <p:cNvSpPr txBox="1"/>
          <p:nvPr/>
        </p:nvSpPr>
        <p:spPr>
          <a:xfrm>
            <a:off x="7843168" y="6862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3543300"/>
            <a:ext cx="9914890" cy="3046095"/>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主旨大意题。根据第一段“The Internet plays a big part in human life. We use it for work and entertainment. We use it to learn a new language. We use it</a:t>
            </a:r>
            <a:r>
              <a:rPr lang="en-US" sz="2400" dirty="0">
                <a:latin typeface="微软雅黑" panose="020B0503020204020204" pitchFamily="34" charset="-122"/>
                <a:ea typeface="微软雅黑" panose="020B0503020204020204" pitchFamily="34" charset="-122"/>
              </a:rPr>
              <a:t> to connect with family and friends and stay in touch with what we care about. The list goes on and on”可知，互联网在人类生活中扮演着重要的角色。我们用它来工作和娱乐。我们用它来学习一门新的语言。我们用它与家人和朋友联系，与我们在乎的事物保持联系。这样的例子不胜枚举。由此可知，本段主要讲述互联网的广泛运用。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19503" y="733436"/>
            <a:ext cx="1155299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What can we know about the new study?  __________</a:t>
            </a:r>
          </a:p>
          <a:p>
            <a:r>
              <a:rPr lang="en-US" altLang="zh-CN" sz="2400" b="1" dirty="0">
                <a:latin typeface="微软雅黑" panose="020B0503020204020204" pitchFamily="34" charset="-122"/>
                <a:ea typeface="微软雅黑" panose="020B0503020204020204" pitchFamily="34" charset="-122"/>
              </a:rPr>
              <a:t>A. Only 26 people in all had high blood pressure.</a:t>
            </a:r>
          </a:p>
          <a:p>
            <a:r>
              <a:rPr lang="en-US" altLang="zh-CN" sz="2400" b="1" dirty="0">
                <a:latin typeface="微软雅黑" panose="020B0503020204020204" pitchFamily="34" charset="-122"/>
                <a:ea typeface="微软雅黑" panose="020B0503020204020204" pitchFamily="34" charset="-122"/>
              </a:rPr>
              <a:t>B. There were 134 young people taking part in it.</a:t>
            </a:r>
          </a:p>
          <a:p>
            <a:r>
              <a:rPr lang="en-US" altLang="zh-CN" sz="2400" b="1" dirty="0">
                <a:latin typeface="微软雅黑" panose="020B0503020204020204" pitchFamily="34" charset="-122"/>
                <a:ea typeface="微软雅黑" panose="020B0503020204020204" pitchFamily="34" charset="-122"/>
              </a:rPr>
              <a:t>C. It first connects heavy web use with high blood pressure.</a:t>
            </a:r>
          </a:p>
          <a:p>
            <a:r>
              <a:rPr lang="en-US" altLang="zh-CN" sz="2400" b="1" dirty="0">
                <a:latin typeface="微软雅黑" panose="020B0503020204020204" pitchFamily="34" charset="-122"/>
                <a:ea typeface="微软雅黑" panose="020B0503020204020204" pitchFamily="34" charset="-122"/>
              </a:rPr>
              <a:t>D. All the heavy Internet users are unhealthy.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923368" y="7334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细节理解题。根据第六段第一句“The researchers say the study is the first to connect heavy web use with high blood pressure”可知，研究人员表示，这项研究首次将频繁上网与高血压联系起来，故选C。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34458" y="803669"/>
            <a:ext cx="1145754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According to Ms. Cassidy-</a:t>
            </a:r>
            <a:r>
              <a:rPr lang="en-US" altLang="zh-CN" sz="2400" b="1" dirty="0" err="1">
                <a:latin typeface="微软雅黑" panose="020B0503020204020204" pitchFamily="34" charset="-122"/>
                <a:ea typeface="微软雅黑" panose="020B0503020204020204" pitchFamily="34" charset="-122"/>
              </a:rPr>
              <a:t>Bushrow</a:t>
            </a:r>
            <a:r>
              <a:rPr lang="en-US" altLang="zh-CN" sz="2400" b="1" dirty="0">
                <a:latin typeface="微软雅黑" panose="020B0503020204020204" pitchFamily="34" charset="-122"/>
                <a:ea typeface="微软雅黑" panose="020B0503020204020204" pitchFamily="34" charset="-122"/>
              </a:rPr>
              <a:t>, a child’s use of the Internet should be limited to__________ a week.</a:t>
            </a:r>
          </a:p>
          <a:p>
            <a:r>
              <a:rPr lang="en-US" altLang="zh-CN" sz="2400" b="1" dirty="0">
                <a:latin typeface="微软雅黑" panose="020B0503020204020204" pitchFamily="34" charset="-122"/>
                <a:ea typeface="微软雅黑" panose="020B0503020204020204" pitchFamily="34" charset="-122"/>
              </a:rPr>
              <a:t>A. 2 hours 		B. 14 hours 		C. 10 hours 		D. 8 hours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150159" y="114222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17741"/>
            <a:ext cx="9883739"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细节理解题。根据最后一句“She also suggests that parents limit their children’s use of the Internet to two hours a day, five days a week”可知，她还建议家长限制孩子每天上网两小时，每周上网五天。故选C。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9600" y="638085"/>
            <a:ext cx="1130147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What can we learn from the passage?  ___________</a:t>
            </a:r>
          </a:p>
          <a:p>
            <a:r>
              <a:rPr lang="en-US" altLang="zh-CN" sz="2400" b="1" dirty="0">
                <a:latin typeface="微软雅黑" panose="020B0503020204020204" pitchFamily="34" charset="-122"/>
                <a:ea typeface="微软雅黑" panose="020B0503020204020204" pitchFamily="34" charset="-122"/>
              </a:rPr>
              <a:t>A. The Internet does harm to people, so we should not use it.</a:t>
            </a:r>
          </a:p>
          <a:p>
            <a:r>
              <a:rPr lang="en-US" altLang="zh-CN" sz="2400" b="1" dirty="0">
                <a:latin typeface="微软雅黑" panose="020B0503020204020204" pitchFamily="34" charset="-122"/>
                <a:ea typeface="微软雅黑" panose="020B0503020204020204" pitchFamily="34" charset="-122"/>
              </a:rPr>
              <a:t>B. Parents should not use the Internet at home.</a:t>
            </a:r>
          </a:p>
          <a:p>
            <a:r>
              <a:rPr lang="en-US" altLang="zh-CN" sz="2400" b="1" dirty="0">
                <a:latin typeface="微软雅黑" panose="020B0503020204020204" pitchFamily="34" charset="-122"/>
                <a:ea typeface="微软雅黑" panose="020B0503020204020204" pitchFamily="34" charset="-122"/>
              </a:rPr>
              <a:t>C. Children should not use the Internet.</a:t>
            </a:r>
          </a:p>
          <a:p>
            <a:r>
              <a:rPr lang="en-US" altLang="zh-CN" sz="2400" b="1" dirty="0">
                <a:latin typeface="微软雅黑" panose="020B0503020204020204" pitchFamily="34" charset="-122"/>
                <a:ea typeface="微软雅黑" panose="020B0503020204020204" pitchFamily="34" charset="-122"/>
              </a:rPr>
              <a:t>D. Internet is useful, but teens should not use it too much.</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766643" y="638085"/>
            <a:ext cx="68580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推理判断题。根据第一段、倒数第二段“Using the Internet is part of our daily life but it shouldn’t consume us”</a:t>
            </a:r>
            <a:r>
              <a:rPr sz="2400" dirty="0" err="1">
                <a:latin typeface="微软雅黑" panose="020B0503020204020204" pitchFamily="34" charset="-122"/>
                <a:ea typeface="微软雅黑" panose="020B0503020204020204" pitchFamily="34" charset="-122"/>
              </a:rPr>
              <a:t>及最后一段，我们可以推断出</a:t>
            </a:r>
            <a:r>
              <a:rPr sz="2400" dirty="0">
                <a:latin typeface="微软雅黑" panose="020B0503020204020204" pitchFamily="34" charset="-122"/>
                <a:ea typeface="微软雅黑" panose="020B0503020204020204" pitchFamily="34" charset="-122"/>
              </a:rPr>
              <a:t>，“互联网是有用的，但青少年不应该过度使用”。故选D。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4505" y="3906086"/>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894902" y="850966"/>
            <a:ext cx="99261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 is the best title for the passage?   _________</a:t>
            </a:r>
          </a:p>
          <a:p>
            <a:r>
              <a:rPr lang="en-US" altLang="zh-CN" sz="2400" b="1" dirty="0">
                <a:latin typeface="微软雅黑" panose="020B0503020204020204" pitchFamily="34" charset="-122"/>
                <a:ea typeface="微软雅黑" panose="020B0503020204020204" pitchFamily="34" charset="-122"/>
              </a:rPr>
              <a:t>A. How to Limit Teens’ Use of the Internet.</a:t>
            </a:r>
          </a:p>
          <a:p>
            <a:r>
              <a:rPr lang="en-US" altLang="zh-CN" sz="2400" b="1" dirty="0">
                <a:latin typeface="微软雅黑" panose="020B0503020204020204" pitchFamily="34" charset="-122"/>
                <a:ea typeface="微软雅黑" panose="020B0503020204020204" pitchFamily="34" charset="-122"/>
              </a:rPr>
              <a:t>B. How to Make Teens Lead a Healthy Life.</a:t>
            </a:r>
          </a:p>
          <a:p>
            <a:r>
              <a:rPr lang="en-US" altLang="zh-CN" sz="2400" b="1" dirty="0">
                <a:latin typeface="微软雅黑" panose="020B0503020204020204" pitchFamily="34" charset="-122"/>
                <a:ea typeface="微软雅黑" panose="020B0503020204020204" pitchFamily="34" charset="-122"/>
              </a:rPr>
              <a:t>C. Too Much Internet May Lead Teens to High Blood Pressure.</a:t>
            </a:r>
          </a:p>
          <a:p>
            <a:r>
              <a:rPr lang="en-US" altLang="zh-CN" sz="2400" b="1" dirty="0">
                <a:latin typeface="微软雅黑" panose="020B0503020204020204" pitchFamily="34" charset="-122"/>
                <a:ea typeface="微软雅黑" panose="020B0503020204020204" pitchFamily="34" charset="-122"/>
              </a:rPr>
              <a:t>D. Too Much Internet May Be Bad for Adults.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78649" y="79274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44525" y="4044950"/>
            <a:ext cx="10393045" cy="230695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主旨大意题。根据文章提出的观点“But can using the Internet too much be bad for our health? It might be, say researchers”以及“A new study finds that heavy Internet use may be connected to high blood pressure in an unlikely group—teenagers”到最后建议的提出，不难看出，C项“Too Much Internet May Lead Teens to High Blood Pressure（过度上网可能会导致青少年高血压）”为最佳选项。故选C。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786932"/>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Do you often travel? Do you often stay in a hotel? Most Chinese hotels often provide guests with disposable (一次性的) things, like toothbrushes, toothpastes, shampoos and slippers. Many guests like the idea because they don’t have to bring their own.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Starting from June, some hotels in Beijing will no longer provide guests with these disposables. They want to ask people to use less disposable things.</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Try to do these things in your daily life.</a:t>
            </a:r>
          </a:p>
          <a:p>
            <a:r>
              <a:rPr lang="zh-CN" altLang="en-US" sz="2400">
                <a:latin typeface="Times New Roman" panose="02020603050405020304" pitchFamily="18" charset="0"/>
                <a:cs typeface="Times New Roman" panose="02020603050405020304" pitchFamily="18" charset="0"/>
              </a:rPr>
              <a:t>B. But, if you travel to Beijing, remember to bring your own things.</a:t>
            </a:r>
          </a:p>
          <a:p>
            <a:r>
              <a:rPr lang="zh-CN" altLang="en-US" sz="2400">
                <a:latin typeface="Times New Roman" panose="02020603050405020304" pitchFamily="18" charset="0"/>
                <a:cs typeface="Times New Roman" panose="02020603050405020304" pitchFamily="18" charset="0"/>
              </a:rPr>
              <a:t>C. Do not use paper cups.</a:t>
            </a:r>
          </a:p>
          <a:p>
            <a:r>
              <a:rPr lang="zh-CN" altLang="en-US" sz="2400">
                <a:latin typeface="Times New Roman" panose="02020603050405020304" pitchFamily="18" charset="0"/>
                <a:cs typeface="Times New Roman" panose="02020603050405020304" pitchFamily="18" charset="0"/>
              </a:rPr>
              <a:t>D. So, wherever you travel, bring your own things and use them again and again.</a:t>
            </a:r>
          </a:p>
          <a:p>
            <a:r>
              <a:rPr lang="zh-CN" altLang="en-US" sz="2400">
                <a:latin typeface="Times New Roman" panose="02020603050405020304" pitchFamily="18" charset="0"/>
                <a:cs typeface="Times New Roman" panose="02020603050405020304" pitchFamily="18" charset="0"/>
              </a:rPr>
              <a:t>E. It is a waste of natural resources and is very bad for the environment.</a:t>
            </a:r>
          </a:p>
        </p:txBody>
      </p:sp>
      <p:sp>
        <p:nvSpPr>
          <p:cNvPr id="7" name="文本框 6"/>
          <p:cNvSpPr txBox="1"/>
          <p:nvPr>
            <p:custDataLst>
              <p:tags r:id="rId4"/>
            </p:custDataLst>
          </p:nvPr>
        </p:nvSpPr>
        <p:spPr>
          <a:xfrm>
            <a:off x="2613660" y="21804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pic>
        <p:nvPicPr>
          <p:cNvPr id="10" name="图片 9">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5516944" y="358055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逻辑推理题。根据下文“从六月起，北京的一些酒店就不再给客人提供一次性的用品服务”，可以看出上一句应该是跟北京有关的内容，B项“But, if you travel to Beijing, remember to bring your own things（但是，假如你去北京旅行，记得带上你自己的生活用品）”符合语境，故选B。</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746826" y="696762"/>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Many disposable things are made of plastic. People throw them away after only using them once.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Do you know? One Chinese person makes as much as 400 kilogram of waste a year! Most of that waste comes from disposable things. In Beijing, people throw away about 19,000 tons of plastic bags and 1,320 tons of plastic lunch bowls every year! Plastic can take between 100 and 400 years to break down. So the less plastic we throw out, the better. </a:t>
            </a:r>
            <a:r>
              <a:rPr lang="en-US" altLang="zh-CN" sz="2400" u="sng" dirty="0">
                <a:latin typeface="Times New Roman" panose="02020603050405020304" pitchFamily="18" charset="0"/>
                <a:cs typeface="Times New Roman" panose="02020603050405020304" pitchFamily="18" charset="0"/>
              </a:rPr>
              <a:t>43______</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Try to do these things in your daily life.</a:t>
            </a:r>
          </a:p>
          <a:p>
            <a:r>
              <a:rPr lang="zh-CN" altLang="en-US" sz="2400">
                <a:latin typeface="Times New Roman" panose="02020603050405020304" pitchFamily="18" charset="0"/>
                <a:cs typeface="Times New Roman" panose="02020603050405020304" pitchFamily="18" charset="0"/>
              </a:rPr>
              <a:t>B. But, if you travel to Beijing, remember to bring your own things.</a:t>
            </a:r>
          </a:p>
          <a:p>
            <a:r>
              <a:rPr lang="zh-CN" altLang="en-US" sz="2400">
                <a:latin typeface="Times New Roman" panose="02020603050405020304" pitchFamily="18" charset="0"/>
                <a:cs typeface="Times New Roman" panose="02020603050405020304" pitchFamily="18" charset="0"/>
              </a:rPr>
              <a:t>C. Do not use paper cups.</a:t>
            </a:r>
          </a:p>
          <a:p>
            <a:r>
              <a:rPr lang="zh-CN" altLang="en-US" sz="2400">
                <a:latin typeface="Times New Roman" panose="02020603050405020304" pitchFamily="18" charset="0"/>
                <a:cs typeface="Times New Roman" panose="02020603050405020304" pitchFamily="18" charset="0"/>
              </a:rPr>
              <a:t>D. So, wherever you travel, bring your own things and use them again and again.</a:t>
            </a:r>
          </a:p>
          <a:p>
            <a:r>
              <a:rPr lang="zh-CN" altLang="en-US" sz="2400">
                <a:latin typeface="Times New Roman" panose="02020603050405020304" pitchFamily="18" charset="0"/>
                <a:cs typeface="Times New Roman" panose="02020603050405020304" pitchFamily="18" charset="0"/>
              </a:rPr>
              <a:t>E. It is a waste of natural resources and is very bad for the environment.</a:t>
            </a:r>
          </a:p>
        </p:txBody>
      </p:sp>
      <p:sp>
        <p:nvSpPr>
          <p:cNvPr id="11" name="文本框 10"/>
          <p:cNvSpPr txBox="1"/>
          <p:nvPr>
            <p:custDataLst>
              <p:tags r:id="rId3"/>
            </p:custDataLst>
          </p:nvPr>
        </p:nvSpPr>
        <p:spPr>
          <a:xfrm>
            <a:off x="4072255" y="143817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
        <p:nvSpPr>
          <p:cNvPr id="12" name="文本框 11"/>
          <p:cNvSpPr txBox="1"/>
          <p:nvPr>
            <p:custDataLst>
              <p:tags r:id="rId4"/>
            </p:custDataLst>
          </p:nvPr>
        </p:nvSpPr>
        <p:spPr>
          <a:xfrm>
            <a:off x="8030845" y="285104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6872669" y="362564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14"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文章归纳题。根据空白处上一句“人们在使用了一次以后就会把一次性用品丢掉”，可以看出E项“It is a waste of natural resources and is very bad for the environment（这是一种对自然资源的浪费，这也对环境不好）”是对上一句的总结，故选E。</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逻辑推理题。根据空白处上一句“所以，我们丢弃的塑料用品越少就对环境越好”和D项“So, wherever you travel, bring your own things and use them again and again（所以，无论你去哪里旅行，带上你自己的用品并重复利用它们）”形成了前后呼应，故选D。</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48</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746826" y="696762"/>
            <a:ext cx="10317462"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Back at home and school, you can also do something to make our world a better place.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Use cloth shopping bags, not plastic ones. After using a plastic bag, wash it out and let it dry. Then you can use it over and over again. </a:t>
            </a:r>
            <a:r>
              <a:rPr lang="en-US" altLang="zh-CN" sz="2400" u="sng" dirty="0">
                <a:latin typeface="Times New Roman" panose="02020603050405020304" pitchFamily="18" charset="0"/>
                <a:cs typeface="Times New Roman" panose="02020603050405020304" pitchFamily="18" charset="0"/>
              </a:rPr>
              <a:t>45_____</a:t>
            </a:r>
            <a:r>
              <a:rPr lang="en-US" altLang="zh-CN" sz="2400" dirty="0">
                <a:latin typeface="Times New Roman" panose="02020603050405020304" pitchFamily="18" charset="0"/>
                <a:cs typeface="Times New Roman" panose="02020603050405020304" pitchFamily="18" charset="0"/>
              </a:rPr>
              <a:t> At your school dining-room, use your own bowl and chopsticks instead of disposable ones.</a:t>
            </a:r>
          </a:p>
          <a:p>
            <a:pPr algn="just"/>
            <a:r>
              <a:rPr lang="en-US" altLang="zh-CN" sz="2400" dirty="0">
                <a:latin typeface="Times New Roman" panose="02020603050405020304" pitchFamily="18" charset="0"/>
                <a:cs typeface="Times New Roman" panose="02020603050405020304" pitchFamily="18" charset="0"/>
              </a:rPr>
              <a:t>     To protect our environment and our home, it is very necessary and important for us to save natural resources.</a:t>
            </a: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Try to do these things in your daily life.</a:t>
            </a:r>
          </a:p>
          <a:p>
            <a:r>
              <a:rPr lang="zh-CN" altLang="en-US" sz="2400">
                <a:latin typeface="Times New Roman" panose="02020603050405020304" pitchFamily="18" charset="0"/>
                <a:cs typeface="Times New Roman" panose="02020603050405020304" pitchFamily="18" charset="0"/>
              </a:rPr>
              <a:t>B. But, if you travel to Beijing, remember to bring your own things.</a:t>
            </a:r>
          </a:p>
          <a:p>
            <a:r>
              <a:rPr lang="zh-CN" altLang="en-US" sz="2400">
                <a:latin typeface="Times New Roman" panose="02020603050405020304" pitchFamily="18" charset="0"/>
                <a:cs typeface="Times New Roman" panose="02020603050405020304" pitchFamily="18" charset="0"/>
              </a:rPr>
              <a:t>C. Do not use paper cups.</a:t>
            </a:r>
          </a:p>
          <a:p>
            <a:r>
              <a:rPr lang="zh-CN" altLang="en-US" sz="2400">
                <a:latin typeface="Times New Roman" panose="02020603050405020304" pitchFamily="18" charset="0"/>
                <a:cs typeface="Times New Roman" panose="02020603050405020304" pitchFamily="18" charset="0"/>
              </a:rPr>
              <a:t>D. So, wherever you travel, bring your own things and use them again and again.</a:t>
            </a:r>
          </a:p>
          <a:p>
            <a:r>
              <a:rPr lang="zh-CN" altLang="en-US" sz="2400">
                <a:latin typeface="Times New Roman" panose="02020603050405020304" pitchFamily="18" charset="0"/>
                <a:cs typeface="Times New Roman" panose="02020603050405020304" pitchFamily="18" charset="0"/>
              </a:rPr>
              <a:t>E. It is a waste of natural resources and is very bad for the environment.</a:t>
            </a:r>
          </a:p>
        </p:txBody>
      </p:sp>
      <p:sp>
        <p:nvSpPr>
          <p:cNvPr id="11" name="文本框 10"/>
          <p:cNvSpPr txBox="1"/>
          <p:nvPr>
            <p:custDataLst>
              <p:tags r:id="rId3"/>
            </p:custDataLst>
          </p:nvPr>
        </p:nvSpPr>
        <p:spPr>
          <a:xfrm>
            <a:off x="2866390" y="13753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12" name="文本框 11"/>
          <p:cNvSpPr txBox="1"/>
          <p:nvPr>
            <p:custDataLst>
              <p:tags r:id="rId4"/>
            </p:custDataLst>
          </p:nvPr>
        </p:nvSpPr>
        <p:spPr>
          <a:xfrm>
            <a:off x="1254125" y="213540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6721539" y="3625643"/>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14"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逻辑推理题。根据空白处下一句“用布制作的购物袋，不要用塑料制作的购物袋”，可以看出C项“Do not use paper cups（不要用纸杯）”也是对居家环保的呼吁，故选C。</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文章结构题。根据空白处上一句“Then you can use it over and over again（你可以一再使用它）”和下一句“在你的学校食堂里，用你自己的碗筷”可知，A项“Try to do these things in your daily life（尽量在日常生活中做这些环保的事）”符合语境，故选A。</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967483" y="457752"/>
            <a:ext cx="11059099" cy="3539430"/>
          </a:xfrm>
          <a:prstGeom prst="rect">
            <a:avLst/>
          </a:prstGeom>
          <a:noFill/>
        </p:spPr>
        <p:txBody>
          <a:bodyPr wrap="square" rtlCol="0">
            <a:spAutoFit/>
          </a:bodyPr>
          <a:lstStyle/>
          <a:p>
            <a:pPr marL="514350" indent="-514350">
              <a:buAutoNum type="arabicPeriod"/>
            </a:pPr>
            <a:r>
              <a:rPr lang="en-US" altLang="zh-CN" sz="2800" b="1" dirty="0">
                <a:latin typeface="微软雅黑" panose="020B0503020204020204" pitchFamily="34" charset="-122"/>
                <a:ea typeface="微软雅黑" panose="020B0503020204020204" pitchFamily="34" charset="-122"/>
              </a:rPr>
              <a:t>M: Excuse me, can you tell me how to go to the    </a:t>
            </a:r>
          </a:p>
          <a:p>
            <a:r>
              <a:rPr lang="en-US" altLang="zh-CN" sz="2800" b="1" dirty="0">
                <a:latin typeface="微软雅黑" panose="020B0503020204020204" pitchFamily="34" charset="-122"/>
                <a:ea typeface="微软雅黑" panose="020B0503020204020204" pitchFamily="34" charset="-122"/>
              </a:rPr>
              <a:t>          International Business Centre?</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    M: OK, thank you all the same.</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Sorry, I am a stranger here </a:t>
            </a:r>
          </a:p>
          <a:p>
            <a:r>
              <a:rPr lang="en-US" altLang="zh-CN" sz="2800" b="1" dirty="0">
                <a:latin typeface="微软雅黑" panose="020B0503020204020204" pitchFamily="34" charset="-122"/>
                <a:ea typeface="微软雅黑" panose="020B0503020204020204" pitchFamily="34" charset="-122"/>
              </a:rPr>
              <a:t>B. All right, but I don’t know</a:t>
            </a:r>
          </a:p>
          <a:p>
            <a:r>
              <a:rPr lang="en-US" altLang="zh-CN" sz="2800" b="1" dirty="0">
                <a:latin typeface="微软雅黑" panose="020B0503020204020204" pitchFamily="34" charset="-122"/>
                <a:ea typeface="微软雅黑" panose="020B0503020204020204" pitchFamily="34" charset="-122"/>
              </a:rPr>
              <a:t>C. OK, but I can’t help you </a:t>
            </a:r>
          </a:p>
          <a:p>
            <a:r>
              <a:rPr lang="en-US" altLang="zh-CN" sz="2800" b="1" dirty="0">
                <a:latin typeface="微软雅黑" panose="020B0503020204020204" pitchFamily="34" charset="-122"/>
                <a:ea typeface="微软雅黑" panose="020B0503020204020204" pitchFamily="34" charset="-122"/>
              </a:rPr>
              <a:t>D. With pleasure</a:t>
            </a:r>
          </a:p>
        </p:txBody>
      </p:sp>
      <p:sp>
        <p:nvSpPr>
          <p:cNvPr id="11" name="文本框 10"/>
          <p:cNvSpPr txBox="1"/>
          <p:nvPr/>
        </p:nvSpPr>
        <p:spPr>
          <a:xfrm>
            <a:off x="2486541" y="1388799"/>
            <a:ext cx="852559"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本题考查“问路”。根据回答“thank you all the same（仍然谢谢</a:t>
            </a:r>
          </a:p>
          <a:p>
            <a:r>
              <a:rPr sz="2400" dirty="0">
                <a:latin typeface="微软雅黑" panose="020B0503020204020204" pitchFamily="34" charset="-122"/>
                <a:ea typeface="微软雅黑" panose="020B0503020204020204" pitchFamily="34" charset="-122"/>
              </a:rPr>
              <a:t>你）”，可以得知说话人没有具体回答怎样才能到International Business </a:t>
            </a:r>
          </a:p>
          <a:p>
            <a:r>
              <a:rPr sz="2400" dirty="0">
                <a:latin typeface="微软雅黑" panose="020B0503020204020204" pitchFamily="34" charset="-122"/>
                <a:ea typeface="微软雅黑" panose="020B0503020204020204" pitchFamily="34" charset="-122"/>
              </a:rPr>
              <a:t>Centre。故选A。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746842" y="2138399"/>
            <a:ext cx="10683157"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Fifteen years ago, when I was 17, I had to go to the hospital for a medical examination. I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(ask) to stay awake for 30 hours because of the test. It could be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(extreme) difficult for anyone. And I didn’t believe I could make it. My mother said she would stay with me. But I knew even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my mother was with me, it wouldn’t be easy.</a:t>
            </a:r>
          </a:p>
          <a:p>
            <a:pPr algn="just"/>
            <a:r>
              <a:rPr lang="en-US" altLang="zh-CN" sz="2400" dirty="0">
                <a:latin typeface="Times New Roman" panose="02020603050405020304" pitchFamily="18" charset="0"/>
                <a:cs typeface="Times New Roman" panose="02020603050405020304" pitchFamily="18" charset="0"/>
              </a:rPr>
              <a:t> </a:t>
            </a: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p>
        </p:txBody>
      </p:sp>
      <p:sp>
        <p:nvSpPr>
          <p:cNvPr id="9" name="文本框 8"/>
          <p:cNvSpPr txBox="1"/>
          <p:nvPr/>
        </p:nvSpPr>
        <p:spPr>
          <a:xfrm>
            <a:off x="9865031" y="3253583"/>
            <a:ext cx="263386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if</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141220" y="2882900"/>
            <a:ext cx="20993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extremely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037759" y="2509101"/>
            <a:ext cx="192465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was asked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【解析】本题考查时态和语态。由文中大意可知，作者被要求保持清醒状态。因此，主语I与动词ask之间为被动关系。又由开头句Fifteen years ago，可知是一般过去时。因此，正确答案为was asked。</a:t>
            </a:r>
          </a:p>
          <a:p>
            <a:pPr marL="0" indent="0">
              <a:buNone/>
            </a:pPr>
            <a:r>
              <a:rPr sz="2400" b="1" dirty="0">
                <a:latin typeface="微软雅黑" panose="020B0503020204020204" pitchFamily="34" charset="-122"/>
                <a:ea typeface="微软雅黑" panose="020B0503020204020204" pitchFamily="34" charset="-122"/>
              </a:rPr>
              <a:t>47. 【解析】本题考查副词。分析句子可知，此处要用副词修饰形容词difficult。因此，正确答案为extremely。</a:t>
            </a:r>
          </a:p>
          <a:p>
            <a:pPr marL="0" indent="0">
              <a:buNone/>
            </a:pPr>
            <a:r>
              <a:rPr sz="2400" b="1" dirty="0">
                <a:latin typeface="微软雅黑" panose="020B0503020204020204" pitchFamily="34" charset="-122"/>
                <a:ea typeface="微软雅黑" panose="020B0503020204020204" pitchFamily="34" charset="-122"/>
              </a:rPr>
              <a:t>48. 【解析】本题考查连词。由上句“It could be </a:t>
            </a:r>
            <a:r>
              <a:rPr lang="en-US" sz="2400" b="1" dirty="0">
                <a:latin typeface="微软雅黑" panose="020B0503020204020204" pitchFamily="34" charset="-122"/>
                <a:ea typeface="微软雅黑" panose="020B0503020204020204" pitchFamily="34" charset="-122"/>
              </a:rPr>
              <a:t>_________</a:t>
            </a:r>
            <a:r>
              <a:rPr sz="2400" b="1" dirty="0">
                <a:latin typeface="微软雅黑" panose="020B0503020204020204" pitchFamily="34" charset="-122"/>
                <a:ea typeface="微软雅黑" panose="020B0503020204020204" pitchFamily="34" charset="-122"/>
              </a:rPr>
              <a:t> difficult for anyone. And I didn’t believe I could make it”可知，此处是加强语气，说明即使是妈妈跟我在一起也不容易。因此，正确答案为if。</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79875" y="679957"/>
            <a:ext cx="11232250"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a:t>
            </a:r>
            <a:r>
              <a:rPr lang="en-US" altLang="zh-CN" sz="2400" u="sng" dirty="0">
                <a:latin typeface="Times New Roman" panose="02020603050405020304" pitchFamily="18" charset="0"/>
                <a:cs typeface="Times New Roman" panose="02020603050405020304" pitchFamily="18" charset="0"/>
                <a:sym typeface="+mn-ea"/>
              </a:rPr>
              <a:t>49        </a:t>
            </a:r>
            <a:r>
              <a:rPr lang="en-US" altLang="zh-CN" sz="2400" dirty="0">
                <a:latin typeface="Times New Roman" panose="02020603050405020304" pitchFamily="18" charset="0"/>
                <a:cs typeface="Times New Roman" panose="02020603050405020304" pitchFamily="18" charset="0"/>
                <a:sym typeface="+mn-ea"/>
              </a:rPr>
              <a:t> my surprise, that afternoon, when my mother came to my room, she had my friend Susan with her. That afternoon Susan called my mother. </a:t>
            </a:r>
            <a:r>
              <a:rPr lang="en-US" altLang="zh-CN" sz="2400" u="sng" dirty="0">
                <a:latin typeface="Times New Roman" panose="02020603050405020304" pitchFamily="18" charset="0"/>
                <a:cs typeface="Times New Roman" panose="02020603050405020304" pitchFamily="18" charset="0"/>
                <a:sym typeface="+mn-ea"/>
              </a:rPr>
              <a:t>50                 </a:t>
            </a:r>
            <a:r>
              <a:rPr lang="en-US" altLang="zh-CN" sz="2400" dirty="0">
                <a:latin typeface="Times New Roman" panose="02020603050405020304" pitchFamily="18" charset="0"/>
                <a:cs typeface="Times New Roman" panose="02020603050405020304" pitchFamily="18" charset="0"/>
                <a:sym typeface="+mn-ea"/>
              </a:rPr>
              <a:t> (hear) I needed to stay awake for so long, </a:t>
            </a:r>
            <a:r>
              <a:rPr lang="en-US" altLang="zh-CN" sz="2400" dirty="0">
                <a:latin typeface="Times New Roman" panose="02020603050405020304" pitchFamily="18" charset="0"/>
                <a:cs typeface="Times New Roman" panose="02020603050405020304" pitchFamily="18" charset="0"/>
              </a:rPr>
              <a:t>she decided</a:t>
            </a:r>
            <a:r>
              <a:rPr lang="en-US" altLang="zh-CN" sz="2400" u="sng" dirty="0">
                <a:latin typeface="Times New Roman" panose="02020603050405020304" pitchFamily="18" charset="0"/>
                <a:cs typeface="Times New Roman" panose="02020603050405020304" pitchFamily="18" charset="0"/>
              </a:rPr>
              <a:t> 51                      </a:t>
            </a:r>
            <a:r>
              <a:rPr lang="en-US" altLang="zh-CN" sz="2400" dirty="0">
                <a:latin typeface="Times New Roman" panose="02020603050405020304" pitchFamily="18" charset="0"/>
                <a:cs typeface="Times New Roman" panose="02020603050405020304" pitchFamily="18" charset="0"/>
              </a:rPr>
              <a:t>(help) me. She offered to come to the hospital to stay with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(I). Things became much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(easy) than I had imagined with Susan’s help. She told me stories and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(joke), and time passed very quickly.</a:t>
            </a:r>
          </a:p>
          <a:p>
            <a:pPr algn="just"/>
            <a:r>
              <a:rPr lang="en-US" altLang="zh-CN" sz="2400" dirty="0">
                <a:latin typeface="Times New Roman" panose="02020603050405020304" pitchFamily="18" charset="0"/>
                <a:cs typeface="Times New Roman" panose="02020603050405020304" pitchFamily="18" charset="0"/>
              </a:rPr>
              <a:t>     Without Susan’s help,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whole stay in the hospital would have been much more difficult. And our friendship became deeper from then on.</a:t>
            </a:r>
          </a:p>
        </p:txBody>
      </p:sp>
      <p:sp>
        <p:nvSpPr>
          <p:cNvPr id="9" name="文本框 8"/>
          <p:cNvSpPr txBox="1"/>
          <p:nvPr/>
        </p:nvSpPr>
        <p:spPr>
          <a:xfrm>
            <a:off x="9825990" y="1779905"/>
            <a:ext cx="129603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easier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4973955" y="1779905"/>
            <a:ext cx="105727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me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6774815" y="1421765"/>
            <a:ext cx="166878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8956998" y="2240230"/>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jokes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4020998" y="2897577"/>
            <a:ext cx="160111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1341755" y="680085"/>
            <a:ext cx="78994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9187392" y="1086869"/>
            <a:ext cx="175126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Hearing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2" grpId="0"/>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sym typeface="+mn-ea"/>
              </a:rPr>
              <a:t>49. 【解析】本题考查固定短语。to one’s surprise意为“令……惊讶的是”。因此，正确答案为To。</a:t>
            </a:r>
          </a:p>
          <a:p>
            <a:pPr marL="0" indent="0">
              <a:buNone/>
            </a:pPr>
            <a:r>
              <a:rPr sz="2400" b="1" dirty="0">
                <a:latin typeface="微软雅黑" panose="020B0503020204020204" pitchFamily="34" charset="-122"/>
                <a:ea typeface="微软雅黑" panose="020B0503020204020204" pitchFamily="34" charset="-122"/>
                <a:sym typeface="+mn-ea"/>
              </a:rPr>
              <a:t>50. 【解析】本题考查分词。分析句子可知，此处为分词作状语。由于hear与句子的主语she是主动关系，因此用现在分词。因此，正确答案为Hearing。</a:t>
            </a:r>
          </a:p>
          <a:p>
            <a:pPr marL="0" indent="0">
              <a:buNone/>
            </a:pPr>
            <a:r>
              <a:rPr sz="2400" b="1" dirty="0">
                <a:latin typeface="微软雅黑" panose="020B0503020204020204" pitchFamily="34" charset="-122"/>
                <a:ea typeface="微软雅黑" panose="020B0503020204020204" pitchFamily="34" charset="-122"/>
                <a:sym typeface="+mn-ea"/>
              </a:rPr>
              <a:t>51. 【解析】本题考查固定搭配。decide to do意为“决定做什么”。因此，正确答案为to help。</a:t>
            </a:r>
          </a:p>
          <a:p>
            <a:pPr marL="0" indent="0">
              <a:buNone/>
            </a:pPr>
            <a:r>
              <a:rPr sz="2400" b="1" dirty="0">
                <a:latin typeface="微软雅黑" panose="020B0503020204020204" pitchFamily="34" charset="-122"/>
                <a:ea typeface="微软雅黑" panose="020B0503020204020204" pitchFamily="34" charset="-122"/>
                <a:sym typeface="+mn-ea"/>
              </a:rPr>
              <a:t>52. 【解析】本题考查代词。分析句子可知，此处需用I的宾格作stay with的宾语。因此，正确答案为me。</a:t>
            </a:r>
          </a:p>
          <a:p>
            <a:pPr marL="0" indent="0">
              <a:buNone/>
            </a:pPr>
            <a:r>
              <a:rPr sz="2400" b="1" dirty="0">
                <a:latin typeface="微软雅黑" panose="020B0503020204020204" pitchFamily="34" charset="-122"/>
                <a:ea typeface="微软雅黑" panose="020B0503020204020204" pitchFamily="34" charset="-122"/>
                <a:sym typeface="+mn-ea"/>
              </a:rPr>
              <a:t>53. 【解析】本题考查形容词。根据后面的than可知，此处需用形容词比较级。因此，正确答案为easier。</a:t>
            </a:r>
          </a:p>
          <a:p>
            <a:pPr marL="0" indent="0">
              <a:buNone/>
            </a:pPr>
            <a:r>
              <a:rPr sz="2400" b="1" dirty="0">
                <a:latin typeface="微软雅黑" panose="020B0503020204020204" pitchFamily="34" charset="-122"/>
                <a:ea typeface="微软雅黑" panose="020B0503020204020204" pitchFamily="34" charset="-122"/>
                <a:sym typeface="+mn-ea"/>
              </a:rPr>
              <a:t>54. 【解析】本题考查名词。根据and前面的stories可知，此处也应该用名词的复数形式。因此，正确答案为jokes。</a:t>
            </a:r>
          </a:p>
          <a:p>
            <a:pPr marL="0" indent="0">
              <a:buNone/>
            </a:pPr>
            <a:r>
              <a:rPr sz="2400" b="1" dirty="0">
                <a:latin typeface="微软雅黑" panose="020B0503020204020204" pitchFamily="34" charset="-122"/>
                <a:ea typeface="微软雅黑" panose="020B0503020204020204" pitchFamily="34" charset="-122"/>
                <a:sym typeface="+mn-ea"/>
              </a:rPr>
              <a:t>55. 【解析】本题考查冠词。此处特指上文所提到的“待在医院这件事”，因此用定冠词。因此，正确答案为the。</a:t>
            </a:r>
          </a:p>
        </p:txBody>
      </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4459041"/>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为了得到老板的支持</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Mike works even harder.</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____________________ we arrived at school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我们一到学校</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than the bell rang.</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It is no use 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与他争论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on this project.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This is the factory 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她爸爸工作了十年</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It is reported that _________________________________________________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野生动物的数量正在减少</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620625" y="4535162"/>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number of the wild animals is decreasing</a:t>
            </a:r>
          </a:p>
        </p:txBody>
      </p:sp>
      <p:sp>
        <p:nvSpPr>
          <p:cNvPr id="9" name="文本框 8"/>
          <p:cNvSpPr txBox="1"/>
          <p:nvPr/>
        </p:nvSpPr>
        <p:spPr>
          <a:xfrm>
            <a:off x="2380701" y="2849299"/>
            <a:ext cx="623497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arguing with him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39982" y="2478108"/>
            <a:ext cx="933863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No sooner had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985090" y="1376084"/>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In order to win the support from the boss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584824" y="3547037"/>
            <a:ext cx="657517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where her father has worked for ten years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58</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462337" y="1407475"/>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【写作内容】你是班长王蕾。你们班将于本周六7点半在学校礼堂举行新年晚会，请你用英文写一封电子邮件，邀请你们的外籍老师Mr. Johnson前来参加，并告知他晚会的活动安排。</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Dear Mr. Johnson,</a:t>
            </a:r>
          </a:p>
          <a:p>
            <a:pPr marL="0" indent="0">
              <a:buNone/>
            </a:pPr>
            <a:r>
              <a:rPr lang="en-US" altLang="zh-CN" sz="2400" b="1" dirty="0">
                <a:latin typeface="微软雅黑" panose="020B0503020204020204" pitchFamily="34" charset="-122"/>
                <a:ea typeface="微软雅黑" panose="020B0503020204020204" pitchFamily="34" charset="-122"/>
              </a:rPr>
              <a:t>     I’m writing to invite you to a New Year party held at 7∶30 p.m. this Saturday evening in the school hall. There will be much entertainment and I’m sure we’ll have a very happy time. </a:t>
            </a:r>
          </a:p>
          <a:p>
            <a:pPr marL="0" indent="0">
              <a:buNone/>
            </a:pPr>
            <a:r>
              <a:rPr lang="en-US" altLang="zh-CN" sz="2400" b="1" dirty="0">
                <a:latin typeface="微软雅黑" panose="020B0503020204020204" pitchFamily="34" charset="-122"/>
                <a:ea typeface="微软雅黑" panose="020B0503020204020204" pitchFamily="34" charset="-122"/>
              </a:rPr>
              <a:t>     Looking forward to your coming.</a:t>
            </a:r>
          </a:p>
          <a:p>
            <a:pPr marL="0" indent="0" algn="r">
              <a:buNone/>
            </a:pPr>
            <a:r>
              <a:rPr lang="en-US" altLang="zh-CN" sz="2400" b="1" dirty="0">
                <a:latin typeface="微软雅黑" panose="020B0503020204020204" pitchFamily="34" charset="-122"/>
                <a:ea typeface="微软雅黑" panose="020B0503020204020204" pitchFamily="34" charset="-122"/>
              </a:rPr>
              <a:t>Yours,</a:t>
            </a:r>
          </a:p>
          <a:p>
            <a:pPr marL="0" indent="0" algn="r">
              <a:buNone/>
            </a:pPr>
            <a:r>
              <a:rPr lang="en-US" altLang="zh-CN" sz="2400" b="1" dirty="0">
                <a:latin typeface="微软雅黑" panose="020B0503020204020204" pitchFamily="34" charset="-122"/>
                <a:ea typeface="微软雅黑" panose="020B0503020204020204" pitchFamily="34" charset="-122"/>
              </a:rPr>
              <a:t>Wang Lei</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My parents will take me to America for holidays   </a:t>
            </a:r>
          </a:p>
          <a:p>
            <a:r>
              <a:rPr lang="en-US" altLang="zh-CN" sz="2800" b="1" dirty="0">
                <a:latin typeface="微软雅黑" panose="020B0503020204020204" pitchFamily="34" charset="-122"/>
                <a:ea typeface="微软雅黑" panose="020B0503020204020204" pitchFamily="34" charset="-122"/>
              </a:rPr>
              <a:t>         after the examination. </a:t>
            </a:r>
          </a:p>
          <a:p>
            <a:r>
              <a:rPr lang="en-US" altLang="zh-CN" sz="2800" b="1" dirty="0">
                <a:latin typeface="微软雅黑" panose="020B0503020204020204" pitchFamily="34" charset="-122"/>
                <a:ea typeface="微软雅黑" panose="020B0503020204020204" pitchFamily="34" charset="-122"/>
              </a:rPr>
              <a:t>   W: __________. </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It’s a pleasure             B. It’s OK. </a:t>
            </a:r>
          </a:p>
          <a:p>
            <a:r>
              <a:rPr lang="en-US" altLang="zh-CN" sz="2800" b="1" dirty="0">
                <a:latin typeface="微软雅黑" panose="020B0503020204020204" pitchFamily="34" charset="-122"/>
                <a:ea typeface="微软雅黑" panose="020B0503020204020204" pitchFamily="34" charset="-122"/>
              </a:rPr>
              <a:t>C. Have fun     			D. It doesn’t matter</a:t>
            </a:r>
          </a:p>
        </p:txBody>
      </p:sp>
      <p:sp>
        <p:nvSpPr>
          <p:cNvPr id="11" name="文本框 10"/>
          <p:cNvSpPr txBox="1"/>
          <p:nvPr/>
        </p:nvSpPr>
        <p:spPr>
          <a:xfrm>
            <a:off x="2351915" y="1405705"/>
            <a:ext cx="62796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本题考查祝愿。根据“My parents will take me to America for holidays after the examination（考试结束后父母将带我去美国度假）”，结合选项，可知C项“玩得开心”是祝对方旅游愉快的习惯表达。故选C。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60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90541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1999" y="917772"/>
            <a:ext cx="10994571"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Keep as many words in mind as you can, __________ you will fail </a:t>
            </a:r>
          </a:p>
          <a:p>
            <a:r>
              <a:rPr lang="en-US" altLang="zh-CN" sz="2400" b="1" dirty="0">
                <a:latin typeface="微软雅黑" panose="020B0503020204020204" pitchFamily="34" charset="-122"/>
                <a:ea typeface="微软雅黑" panose="020B0503020204020204" pitchFamily="34" charset="-122"/>
              </a:rPr>
              <a:t>               the exam.</a:t>
            </a:r>
          </a:p>
          <a:p>
            <a:r>
              <a:rPr lang="en-US" altLang="zh-CN" sz="2400" b="1" dirty="0">
                <a:latin typeface="微软雅黑" panose="020B0503020204020204" pitchFamily="34" charset="-122"/>
                <a:ea typeface="微软雅黑" panose="020B0503020204020204" pitchFamily="34" charset="-122"/>
              </a:rPr>
              <a:t>	A. and 	B. or 		C. so		 D. but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解析：本题考查连词。根据分析法，此句为条件状语从句：“条件句（祈使</a:t>
            </a:r>
          </a:p>
          <a:p>
            <a:r>
              <a:rPr lang="zh-CN" altLang="en-US" sz="2400" dirty="0">
                <a:latin typeface="微软雅黑" panose="020B0503020204020204" pitchFamily="34" charset="-122"/>
                <a:ea typeface="微软雅黑" panose="020B0503020204020204" pitchFamily="34" charset="-122"/>
              </a:rPr>
              <a:t>句）+and/or+结果分句（陈述句）”。根据句意“尽可能多记单词，否</a:t>
            </a:r>
          </a:p>
          <a:p>
            <a:r>
              <a:rPr lang="zh-CN" altLang="en-US" sz="2400" dirty="0">
                <a:latin typeface="微软雅黑" panose="020B0503020204020204" pitchFamily="34" charset="-122"/>
                <a:ea typeface="微软雅黑" panose="020B0503020204020204" pitchFamily="34" charset="-122"/>
              </a:rPr>
              <a:t>则你考试会不及格的”。此处应为or（否则），故选B。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03432" y="1093077"/>
            <a:ext cx="1187692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Not until we lose health __________ its value.</a:t>
            </a:r>
          </a:p>
          <a:p>
            <a:r>
              <a:rPr lang="en-US" altLang="zh-CN" sz="2400" b="1" dirty="0">
                <a:latin typeface="微软雅黑" panose="020B0503020204020204" pitchFamily="34" charset="-122"/>
                <a:ea typeface="微软雅黑" panose="020B0503020204020204" pitchFamily="34" charset="-122"/>
              </a:rPr>
              <a:t>	A. we do know 	B. we know 	C. we knew 		D. do we know</a:t>
            </a:r>
          </a:p>
        </p:txBody>
      </p:sp>
      <p:sp>
        <p:nvSpPr>
          <p:cNvPr id="7" name="文本框 6"/>
          <p:cNvSpPr txBox="1"/>
          <p:nvPr/>
        </p:nvSpPr>
        <p:spPr>
          <a:xfrm>
            <a:off x="762000" y="1093077"/>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本题考查倒装句。根据分析法，将表示否定意义的Not until置于句首，</a:t>
            </a:r>
          </a:p>
          <a:p>
            <a:r>
              <a:rPr sz="2400" dirty="0">
                <a:latin typeface="微软雅黑" panose="020B0503020204020204" pitchFamily="34" charset="-122"/>
                <a:ea typeface="微软雅黑" panose="020B0503020204020204" pitchFamily="34" charset="-122"/>
              </a:rPr>
              <a:t>应部分倒装，加助动词do，故选D。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145069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I don’t think she will agree with us, __________?</a:t>
            </a:r>
          </a:p>
          <a:p>
            <a:r>
              <a:rPr lang="en-US" altLang="zh-CN" sz="2400" b="1" dirty="0">
                <a:latin typeface="微软雅黑" panose="020B0503020204020204" pitchFamily="34" charset="-122"/>
                <a:ea typeface="微软雅黑" panose="020B0503020204020204" pitchFamily="34" charset="-122"/>
              </a:rPr>
              <a:t>	A. will she 	B. won’t she 	C. don’t you 	D. do you</a:t>
            </a: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本题考查反义疑问句。根据分析法，带I don’t think+宾语从句的反义疑问句，反问部分应与从句的主语保持一致，并用肯定形式，因为从句的主语是she，故选A。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92800" y="942703"/>
            <a:ext cx="115992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Keep on __________ before you __________ it __________.</a:t>
            </a:r>
          </a:p>
          <a:p>
            <a:r>
              <a:rPr lang="en-US" altLang="zh-CN" sz="2400" b="1" dirty="0">
                <a:latin typeface="微软雅黑" panose="020B0503020204020204" pitchFamily="34" charset="-122"/>
                <a:ea typeface="微软雅黑" panose="020B0503020204020204" pitchFamily="34" charset="-122"/>
              </a:rPr>
              <a:t>	A. trying, will give, up		 B. trying, give, up</a:t>
            </a:r>
          </a:p>
          <a:p>
            <a:r>
              <a:rPr lang="en-US" altLang="zh-CN" sz="2400" b="1" dirty="0">
                <a:latin typeface="微软雅黑" panose="020B0503020204020204" pitchFamily="34" charset="-122"/>
                <a:ea typeface="微软雅黑" panose="020B0503020204020204" pitchFamily="34" charset="-122"/>
              </a:rPr>
              <a:t>	C. try, giving, up 			 D. trying, give, in</a:t>
            </a: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本题考查动词短语。keep on doing意为“坚持做某事”，give up意为“放弃”，give in意为“屈服”。根据句意，故选B。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5. __________, the better you can speak English.</a:t>
            </a:r>
          </a:p>
          <a:p>
            <a:r>
              <a:rPr lang="en-US" altLang="zh-CN" sz="2400" b="1" dirty="0">
                <a:latin typeface="微软雅黑" panose="020B0503020204020204" pitchFamily="34" charset="-122"/>
                <a:ea typeface="微软雅黑" panose="020B0503020204020204" pitchFamily="34" charset="-122"/>
              </a:rPr>
              <a:t>A. The more you practice 		B. The much you practice</a:t>
            </a:r>
          </a:p>
          <a:p>
            <a:r>
              <a:rPr lang="en-US" altLang="zh-CN" sz="2400" b="1" dirty="0">
                <a:latin typeface="微软雅黑" panose="020B0503020204020204" pitchFamily="34" charset="-122"/>
                <a:ea typeface="微软雅黑" panose="020B0503020204020204" pitchFamily="34" charset="-122"/>
              </a:rPr>
              <a:t>C. The less you practice 		D. The more you will practice</a:t>
            </a:r>
          </a:p>
        </p:txBody>
      </p:sp>
      <p:sp>
        <p:nvSpPr>
          <p:cNvPr id="7" name="文本框 6"/>
          <p:cNvSpPr txBox="1"/>
          <p:nvPr/>
        </p:nvSpPr>
        <p:spPr>
          <a:xfrm>
            <a:off x="2012247"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本题考查固定结构。the+比较级，the+比较级，表“越来越……”。根</a:t>
            </a:r>
          </a:p>
          <a:p>
            <a:r>
              <a:rPr sz="2400" dirty="0">
                <a:latin typeface="微软雅黑" panose="020B0503020204020204" pitchFamily="34" charset="-122"/>
                <a:ea typeface="微软雅黑" panose="020B0503020204020204" pitchFamily="34" charset="-122"/>
              </a:rPr>
              <a:t>据句意“你练习得越多，你的英语说得就越好”，故选A。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He is the person __________ I depend.</a:t>
            </a:r>
          </a:p>
          <a:p>
            <a:r>
              <a:rPr lang="en-US" altLang="zh-CN" sz="2400" b="1" dirty="0">
                <a:latin typeface="微软雅黑" panose="020B0503020204020204" pitchFamily="34" charset="-122"/>
                <a:ea typeface="微软雅黑" panose="020B0503020204020204" pitchFamily="34" charset="-122"/>
              </a:rPr>
              <a:t>	A. whom 	B. on whom 	C. who 	D. to whom</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本题考查定语从句及短语depend on。分析句子可知先行词为person，在从句中是depend on“依靠”的宾语，因此用宾格关系代词whom，故选B。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49642" y="936007"/>
            <a:ext cx="1141467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demanded that John __________ there at once.</a:t>
            </a:r>
          </a:p>
          <a:p>
            <a:r>
              <a:rPr lang="en-US" altLang="zh-CN" sz="2400" b="1" dirty="0">
                <a:latin typeface="微软雅黑" panose="020B0503020204020204" pitchFamily="34" charset="-122"/>
                <a:ea typeface="微软雅黑" panose="020B0503020204020204" pitchFamily="34" charset="-122"/>
              </a:rPr>
              <a:t>	A. go 		B. will go	 C. went 	D. would go</a:t>
            </a:r>
          </a:p>
        </p:txBody>
      </p:sp>
      <p:sp>
        <p:nvSpPr>
          <p:cNvPr id="7" name="文本框 6"/>
          <p:cNvSpPr txBox="1"/>
          <p:nvPr/>
        </p:nvSpPr>
        <p:spPr>
          <a:xfrm>
            <a:off x="888898" y="93714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本题考查虚拟语气的用法。由关键词demand可知，从句的谓语应为</a:t>
            </a:r>
          </a:p>
          <a:p>
            <a:r>
              <a:rPr sz="2400" dirty="0">
                <a:latin typeface="微软雅黑" panose="020B0503020204020204" pitchFamily="34" charset="-122"/>
                <a:ea typeface="微软雅黑" panose="020B0503020204020204" pitchFamily="34" charset="-122"/>
              </a:rPr>
              <a:t>should+动词原形，should可省略，故选A。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97951" y="1012952"/>
            <a:ext cx="11894049"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__________ the difficulty, we should have the courage to overcome it.</a:t>
            </a:r>
          </a:p>
          <a:p>
            <a:r>
              <a:rPr lang="en-US" altLang="zh-CN" sz="2400" b="1" dirty="0">
                <a:latin typeface="微软雅黑" panose="020B0503020204020204" pitchFamily="34" charset="-122"/>
                <a:ea typeface="微软雅黑" panose="020B0503020204020204" pitchFamily="34" charset="-122"/>
              </a:rPr>
              <a:t>	A. Face 	B. Being faced 	C. Faced	 D. Facing</a:t>
            </a:r>
          </a:p>
        </p:txBody>
      </p:sp>
      <p:sp>
        <p:nvSpPr>
          <p:cNvPr id="7" name="文本框 6"/>
          <p:cNvSpPr txBox="1"/>
          <p:nvPr/>
        </p:nvSpPr>
        <p:spPr>
          <a:xfrm>
            <a:off x="528520" y="1082860"/>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本题考查分词作状语。根据句意“当我们面对困难的时候”，动词face</a:t>
            </a:r>
          </a:p>
          <a:p>
            <a:r>
              <a:rPr sz="2400" dirty="0">
                <a:latin typeface="微软雅黑" panose="020B0503020204020204" pitchFamily="34" charset="-122"/>
                <a:ea typeface="微软雅黑" panose="020B0503020204020204" pitchFamily="34" charset="-122"/>
              </a:rPr>
              <a:t>与主句中的主语we是主动关系，因此用现在分词，故选D。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46229"/>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343149" y="936737"/>
            <a:ext cx="11749534"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Tom, guess what? I’ve passed the driving test.</a:t>
            </a:r>
          </a:p>
          <a:p>
            <a:r>
              <a:rPr lang="en-US" altLang="zh-CN" sz="2800" b="1" dirty="0">
                <a:latin typeface="微软雅黑" panose="020B0503020204020204" pitchFamily="34" charset="-122"/>
                <a:ea typeface="微软雅黑" panose="020B0503020204020204" pitchFamily="34" charset="-122"/>
              </a:rPr>
              <a:t>    M: __________! That’s wonderful.</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Good idea 			B. Good luck	 </a:t>
            </a:r>
          </a:p>
          <a:p>
            <a:r>
              <a:rPr lang="en-US" altLang="zh-CN" sz="2800" b="1" dirty="0">
                <a:latin typeface="微软雅黑" panose="020B0503020204020204" pitchFamily="34" charset="-122"/>
                <a:ea typeface="微软雅黑" panose="020B0503020204020204" pitchFamily="34" charset="-122"/>
              </a:rPr>
              <a:t>C. Congratulations  		D. Go ahead</a:t>
            </a: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79805" y="4574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根据“…I’ve passed the driving test（我通过了驾考）”，结合选项，只有C项是向取得胜利或成功的对方表示祝贺。故选C。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Was it in the park __________ we had the sports meeting 	</a:t>
            </a:r>
          </a:p>
          <a:p>
            <a:r>
              <a:rPr lang="en-US" altLang="zh-CN" sz="2400" b="1" dirty="0">
                <a:latin typeface="微软雅黑" panose="020B0503020204020204" pitchFamily="34" charset="-122"/>
                <a:ea typeface="微软雅黑" panose="020B0503020204020204" pitchFamily="34" charset="-122"/>
              </a:rPr>
              <a:t>               yesterday?</a:t>
            </a:r>
          </a:p>
          <a:p>
            <a:r>
              <a:rPr lang="en-US" altLang="zh-CN" sz="2400" b="1" dirty="0">
                <a:latin typeface="微软雅黑" panose="020B0503020204020204" pitchFamily="34" charset="-122"/>
                <a:ea typeface="微软雅黑" panose="020B0503020204020204" pitchFamily="34" charset="-122"/>
              </a:rPr>
              <a:t>	A. where 	B. which 	C. that 	D. in which</a:t>
            </a:r>
          </a:p>
        </p:txBody>
      </p:sp>
      <p:sp>
        <p:nvSpPr>
          <p:cNvPr id="7" name="文本框 6"/>
          <p:cNvSpPr txBox="1"/>
          <p:nvPr/>
        </p:nvSpPr>
        <p:spPr>
          <a:xfrm>
            <a:off x="1263472" y="98441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本题考查强调句型的一般疑问句形式。句式形式：Is/Was it+被强调部分+who/that…，该句被强调部分为in the park，故选C。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894837" y="984713"/>
            <a:ext cx="11297163"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__________ he finished writing the composition in such a short </a:t>
            </a:r>
          </a:p>
          <a:p>
            <a:r>
              <a:rPr lang="en-US" altLang="zh-CN" sz="2400" b="1" dirty="0">
                <a:latin typeface="微软雅黑" panose="020B0503020204020204" pitchFamily="34" charset="-122"/>
                <a:ea typeface="微软雅黑" panose="020B0503020204020204" pitchFamily="34" charset="-122"/>
              </a:rPr>
              <a:t>            time surprised us all.</a:t>
            </a:r>
          </a:p>
          <a:p>
            <a:r>
              <a:rPr lang="en-US" altLang="zh-CN" sz="2400" b="1" dirty="0">
                <a:latin typeface="微软雅黑" panose="020B0503020204020204" pitchFamily="34" charset="-122"/>
                <a:ea typeface="微软雅黑" panose="020B0503020204020204" pitchFamily="34" charset="-122"/>
              </a:rPr>
              <a:t>	A. That 		B. Whether	 	C. / 		D. What</a:t>
            </a:r>
          </a:p>
        </p:txBody>
      </p:sp>
      <p:sp>
        <p:nvSpPr>
          <p:cNvPr id="7" name="文本框 6"/>
          <p:cNvSpPr txBox="1"/>
          <p:nvPr/>
        </p:nvSpPr>
        <p:spPr>
          <a:xfrm>
            <a:off x="1188582" y="98441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解析：本题考查主语从句。分析句子可知，从句完整，不缺成分。故应用关系</a:t>
            </a:r>
          </a:p>
          <a:p>
            <a:r>
              <a:rPr lang="zh-CN" altLang="en-US" sz="2400" dirty="0">
                <a:latin typeface="微软雅黑" panose="020B0503020204020204" pitchFamily="34" charset="-122"/>
                <a:ea typeface="微软雅黑" panose="020B0503020204020204" pitchFamily="34" charset="-122"/>
              </a:rPr>
              <a:t>词that，故选A。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43181" y="2792275"/>
            <a:ext cx="6477915"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情态动词</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967884"/>
            <a:ext cx="11607572" cy="440120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肯定推测</a:t>
            </a:r>
          </a:p>
          <a:p>
            <a:pPr algn="just"/>
            <a:r>
              <a:rPr lang="en-US" altLang="zh-CN" sz="2800" dirty="0" err="1">
                <a:latin typeface="Times New Roman" panose="02020603050405020304" pitchFamily="18" charset="0"/>
                <a:cs typeface="Times New Roman" panose="02020603050405020304" pitchFamily="18" charset="0"/>
              </a:rPr>
              <a:t>must+do</a:t>
            </a:r>
            <a:r>
              <a:rPr lang="en-US" altLang="zh-CN" sz="2800" dirty="0">
                <a:latin typeface="Times New Roman" panose="02020603050405020304" pitchFamily="18" charset="0"/>
                <a:cs typeface="Times New Roman" panose="02020603050405020304" pitchFamily="18" charset="0"/>
              </a:rPr>
              <a:t>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一定</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（对现在的推测）</a:t>
            </a:r>
          </a:p>
          <a:p>
            <a:pPr algn="just"/>
            <a:r>
              <a:rPr lang="en-US" altLang="zh-CN" sz="2800" dirty="0" err="1">
                <a:latin typeface="Times New Roman" panose="02020603050405020304" pitchFamily="18" charset="0"/>
                <a:cs typeface="Times New Roman" panose="02020603050405020304" pitchFamily="18" charset="0"/>
              </a:rPr>
              <a:t>must+be</a:t>
            </a:r>
            <a:r>
              <a:rPr lang="en-US" altLang="zh-CN" sz="2800" dirty="0">
                <a:latin typeface="Times New Roman" panose="02020603050405020304" pitchFamily="18" charset="0"/>
                <a:cs typeface="Times New Roman" panose="02020603050405020304" pitchFamily="18" charset="0"/>
              </a:rPr>
              <a:t> doing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一定正在</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（对正在发生的动作的推测）</a:t>
            </a:r>
          </a:p>
          <a:p>
            <a:pPr algn="just"/>
            <a:r>
              <a:rPr lang="en-US" altLang="zh-CN" sz="2800" dirty="0" err="1">
                <a:latin typeface="Times New Roman" panose="02020603050405020304" pitchFamily="18" charset="0"/>
                <a:cs typeface="Times New Roman" panose="02020603050405020304" pitchFamily="18" charset="0"/>
              </a:rPr>
              <a:t>must+have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一定已经</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（对过去的推测）</a:t>
            </a: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否定、疑问推测</a:t>
            </a:r>
          </a:p>
          <a:p>
            <a:pPr algn="just"/>
            <a:r>
              <a:rPr lang="en-US" altLang="zh-CN" sz="2800" dirty="0">
                <a:latin typeface="Times New Roman" panose="02020603050405020304" pitchFamily="18" charset="0"/>
                <a:cs typeface="Times New Roman" panose="02020603050405020304" pitchFamily="18" charset="0"/>
              </a:rPr>
              <a:t>can’t/couldn’t do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不可能</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（对现在的推测）</a:t>
            </a:r>
          </a:p>
          <a:p>
            <a:pPr algn="just"/>
            <a:r>
              <a:rPr lang="en-US" altLang="zh-CN" sz="2800" dirty="0">
                <a:latin typeface="Times New Roman" panose="02020603050405020304" pitchFamily="18" charset="0"/>
                <a:cs typeface="Times New Roman" panose="02020603050405020304" pitchFamily="18" charset="0"/>
              </a:rPr>
              <a:t>can’t/</a:t>
            </a:r>
            <a:r>
              <a:rPr lang="en-US" altLang="zh-CN" sz="2800" dirty="0" err="1">
                <a:latin typeface="Times New Roman" panose="02020603050405020304" pitchFamily="18" charset="0"/>
                <a:cs typeface="Times New Roman" panose="02020603050405020304" pitchFamily="18" charset="0"/>
              </a:rPr>
              <a:t>couldn’t+have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不可能已经</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（对过去的推测）</a:t>
            </a:r>
          </a:p>
          <a:p>
            <a:pPr algn="just"/>
            <a:r>
              <a:rPr lang="en-US" altLang="zh-CN" sz="2800" dirty="0">
                <a:latin typeface="Times New Roman" panose="02020603050405020304" pitchFamily="18" charset="0"/>
                <a:cs typeface="Times New Roman" panose="02020603050405020304" pitchFamily="18" charset="0"/>
              </a:rPr>
              <a:t>3. </a:t>
            </a:r>
            <a:r>
              <a:rPr lang="zh-CN" altLang="en-US" sz="2800" dirty="0">
                <a:latin typeface="Times New Roman" panose="02020603050405020304" pitchFamily="18" charset="0"/>
                <a:cs typeface="Times New Roman" panose="02020603050405020304" pitchFamily="18" charset="0"/>
              </a:rPr>
              <a:t>肯定、否定把握不足的推测</a:t>
            </a:r>
          </a:p>
          <a:p>
            <a:pPr algn="just"/>
            <a:r>
              <a:rPr lang="en-US" altLang="zh-CN" sz="2800" dirty="0">
                <a:latin typeface="Times New Roman" panose="02020603050405020304" pitchFamily="18" charset="0"/>
                <a:cs typeface="Times New Roman" panose="02020603050405020304" pitchFamily="18" charset="0"/>
              </a:rPr>
              <a:t>may/might +do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也许</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（对现在的推测）</a:t>
            </a:r>
          </a:p>
          <a:p>
            <a:pPr algn="just"/>
            <a:r>
              <a:rPr lang="en-US" altLang="zh-CN" sz="2800" dirty="0">
                <a:latin typeface="Times New Roman" panose="02020603050405020304" pitchFamily="18" charset="0"/>
                <a:cs typeface="Times New Roman" panose="02020603050405020304" pitchFamily="18" charset="0"/>
              </a:rPr>
              <a:t>may/might +have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也许已经</a:t>
            </a:r>
            <a:r>
              <a:rPr lang="en-US" altLang="zh-CN" sz="2800" dirty="0">
                <a:latin typeface="Times New Roman" panose="02020603050405020304" pitchFamily="18" charset="0"/>
                <a:cs typeface="Times New Roman" panose="02020603050405020304" pitchFamily="18" charset="0"/>
              </a:rPr>
              <a:t>……</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（对过去的推测）</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348137"/>
            <a:ext cx="6269620"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一、情态动词表推测</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 light is on. She must _____________ in the classroom now. </a:t>
            </a:r>
            <a:r>
              <a:rPr lang="zh-CN" altLang="en-US" sz="2800" dirty="0">
                <a:latin typeface="Times New Roman" panose="02020603050405020304" pitchFamily="18" charset="0"/>
                <a:cs typeface="Times New Roman" panose="02020603050405020304" pitchFamily="18" charset="0"/>
              </a:rPr>
              <a:t>（她现在一定在教室学习）</a:t>
            </a:r>
          </a:p>
          <a:p>
            <a:pPr algn="just"/>
            <a:r>
              <a:rPr lang="en-US" altLang="zh-CN" sz="2800" dirty="0">
                <a:latin typeface="Times New Roman" panose="02020603050405020304" pitchFamily="18" charset="0"/>
                <a:cs typeface="Times New Roman" panose="02020603050405020304" pitchFamily="18" charset="0"/>
              </a:rPr>
              <a:t>He knows this novel well; he __________________ the novel. </a:t>
            </a:r>
            <a:r>
              <a:rPr lang="zh-CN" altLang="en-US" sz="2800" dirty="0">
                <a:latin typeface="Times New Roman" panose="02020603050405020304" pitchFamily="18" charset="0"/>
                <a:cs typeface="Times New Roman" panose="02020603050405020304" pitchFamily="18" charset="0"/>
              </a:rPr>
              <a:t>（他一定已经读过这本小说）</a:t>
            </a:r>
          </a:p>
          <a:p>
            <a:pPr algn="just"/>
            <a:r>
              <a:rPr lang="en-US" altLang="zh-CN" sz="2800" dirty="0">
                <a:latin typeface="Times New Roman" panose="02020603050405020304" pitchFamily="18" charset="0"/>
                <a:cs typeface="Times New Roman" panose="02020603050405020304" pitchFamily="18" charset="0"/>
              </a:rPr>
              <a:t>He __________________ a thief. </a:t>
            </a:r>
            <a:r>
              <a:rPr lang="zh-CN" altLang="en-US" sz="2800" dirty="0">
                <a:latin typeface="Times New Roman" panose="02020603050405020304" pitchFamily="18" charset="0"/>
                <a:cs typeface="Times New Roman" panose="02020603050405020304" pitchFamily="18" charset="0"/>
              </a:rPr>
              <a:t>（他不可能是个小偷）</a:t>
            </a:r>
          </a:p>
          <a:p>
            <a:pPr algn="just"/>
            <a:r>
              <a:rPr lang="en-US" altLang="zh-CN" sz="2800" dirty="0">
                <a:latin typeface="Times New Roman" panose="02020603050405020304" pitchFamily="18" charset="0"/>
                <a:cs typeface="Times New Roman" panose="02020603050405020304" pitchFamily="18" charset="0"/>
              </a:rPr>
              <a:t>__________________ it rain tomorrow? </a:t>
            </a:r>
            <a:r>
              <a:rPr lang="zh-CN" altLang="en-US" sz="2800" dirty="0">
                <a:latin typeface="Times New Roman" panose="02020603050405020304" pitchFamily="18" charset="0"/>
                <a:cs typeface="Times New Roman" panose="02020603050405020304" pitchFamily="18" charset="0"/>
              </a:rPr>
              <a:t>（明天会下雨吗？）</a:t>
            </a:r>
          </a:p>
          <a:p>
            <a:pPr algn="just"/>
            <a:r>
              <a:rPr lang="en-US" altLang="zh-CN" sz="2800" dirty="0">
                <a:latin typeface="Times New Roman" panose="02020603050405020304" pitchFamily="18" charset="0"/>
                <a:cs typeface="Times New Roman" panose="02020603050405020304" pitchFamily="18" charset="0"/>
              </a:rPr>
              <a:t>She ___________________________, for I just saw her in the office. </a:t>
            </a:r>
            <a:r>
              <a:rPr lang="zh-CN" altLang="en-US" sz="2800" dirty="0">
                <a:latin typeface="Times New Roman" panose="02020603050405020304" pitchFamily="18" charset="0"/>
                <a:cs typeface="Times New Roman" panose="02020603050405020304" pitchFamily="18" charset="0"/>
              </a:rPr>
              <a:t>（她不可能去了北京）</a:t>
            </a:r>
            <a:endParaRPr lang="en-US" altLang="zh-CN" sz="28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4220561" y="906945"/>
            <a:ext cx="259120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be studying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5002519" y="1754319"/>
            <a:ext cx="408909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must have read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1703058" y="2622947"/>
            <a:ext cx="643128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can’t be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528837" y="3045424"/>
            <a:ext cx="236506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350045" y="3429000"/>
            <a:ext cx="508771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couldn’t have gone to Beijing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13" grpId="0"/>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22654" y="1141166"/>
            <a:ext cx="10909742" cy="483209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should/ought </a:t>
            </a:r>
            <a:r>
              <a:rPr lang="en-US" altLang="zh-CN" sz="2800" dirty="0" err="1">
                <a:latin typeface="Times New Roman" panose="02020603050405020304" pitchFamily="18" charset="0"/>
                <a:cs typeface="Times New Roman" panose="02020603050405020304" pitchFamily="18" charset="0"/>
              </a:rPr>
              <a:t>to+have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本应该做，但未做”</a:t>
            </a:r>
          </a:p>
          <a:p>
            <a:pPr algn="just"/>
            <a:r>
              <a:rPr lang="en-US" altLang="zh-CN" sz="2800" dirty="0">
                <a:latin typeface="Times New Roman" panose="02020603050405020304" pitchFamily="18" charset="0"/>
                <a:cs typeface="Times New Roman" panose="02020603050405020304" pitchFamily="18" charset="0"/>
              </a:rPr>
              <a:t>shouldn’t/oughtn’t </a:t>
            </a:r>
            <a:r>
              <a:rPr lang="en-US" altLang="zh-CN" sz="2800" dirty="0" err="1">
                <a:latin typeface="Times New Roman" panose="02020603050405020304" pitchFamily="18" charset="0"/>
                <a:cs typeface="Times New Roman" panose="02020603050405020304" pitchFamily="18" charset="0"/>
              </a:rPr>
              <a:t>to+have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本不应该做，但做了”</a:t>
            </a:r>
          </a:p>
          <a:p>
            <a:pPr algn="just"/>
            <a:r>
              <a:rPr lang="en-US" altLang="zh-CN" sz="2800" dirty="0" err="1">
                <a:latin typeface="Times New Roman" panose="02020603050405020304" pitchFamily="18" charset="0"/>
                <a:cs typeface="Times New Roman" panose="02020603050405020304" pitchFamily="18" charset="0"/>
              </a:rPr>
              <a:t>needn’t+have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本不必要做，但做了”</a:t>
            </a:r>
          </a:p>
          <a:p>
            <a:pPr algn="just"/>
            <a:r>
              <a:rPr lang="en-US" altLang="zh-CN" sz="2800" dirty="0" err="1">
                <a:latin typeface="Times New Roman" panose="02020603050405020304" pitchFamily="18" charset="0"/>
                <a:cs typeface="Times New Roman" panose="02020603050405020304" pitchFamily="18" charset="0"/>
              </a:rPr>
              <a:t>could+have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本可以做却未做”</a:t>
            </a:r>
          </a:p>
          <a:p>
            <a:pPr algn="just"/>
            <a:r>
              <a:rPr lang="en-US" altLang="zh-CN" sz="2800" dirty="0">
                <a:latin typeface="Times New Roman" panose="02020603050405020304" pitchFamily="18" charset="0"/>
                <a:cs typeface="Times New Roman" panose="02020603050405020304" pitchFamily="18" charset="0"/>
              </a:rPr>
              <a:t>James __________ better, but he didn’t try his best.</a:t>
            </a:r>
          </a:p>
          <a:p>
            <a:pPr algn="just"/>
            <a:r>
              <a:rPr lang="en-US" altLang="zh-CN" sz="2800" dirty="0">
                <a:latin typeface="Times New Roman" panose="02020603050405020304" pitchFamily="18" charset="0"/>
                <a:cs typeface="Times New Roman" panose="02020603050405020304" pitchFamily="18" charset="0"/>
              </a:rPr>
              <a:t>A. could have done 		B. shouldn’t have done </a:t>
            </a:r>
          </a:p>
          <a:p>
            <a:pPr algn="just"/>
            <a:r>
              <a:rPr lang="en-US" altLang="zh-CN" sz="2800" dirty="0">
                <a:latin typeface="Times New Roman" panose="02020603050405020304" pitchFamily="18" charset="0"/>
                <a:cs typeface="Times New Roman" panose="02020603050405020304" pitchFamily="18" charset="0"/>
              </a:rPr>
              <a:t>C. needn’t have done 		D. couldn’t have done</a:t>
            </a:r>
          </a:p>
          <a:p>
            <a:pPr algn="just"/>
            <a:r>
              <a:rPr lang="en-US" altLang="zh-CN" sz="2800" dirty="0">
                <a:latin typeface="Times New Roman" panose="02020603050405020304" pitchFamily="18" charset="0"/>
                <a:cs typeface="Times New Roman" panose="02020603050405020304" pitchFamily="18" charset="0"/>
              </a:rPr>
              <a:t>There was still enough time, you __________.</a:t>
            </a:r>
          </a:p>
          <a:p>
            <a:pPr algn="just"/>
            <a:r>
              <a:rPr lang="en-US" altLang="zh-CN" sz="2800" dirty="0">
                <a:latin typeface="Times New Roman" panose="02020603050405020304" pitchFamily="18" charset="0"/>
                <a:cs typeface="Times New Roman" panose="02020603050405020304" pitchFamily="18" charset="0"/>
              </a:rPr>
              <a:t>A. should have hurried 		B. could have hurried </a:t>
            </a:r>
          </a:p>
          <a:p>
            <a:pPr algn="just"/>
            <a:r>
              <a:rPr lang="en-US" altLang="zh-CN" sz="2800" dirty="0">
                <a:latin typeface="Times New Roman" panose="02020603050405020304" pitchFamily="18" charset="0"/>
                <a:cs typeface="Times New Roman" panose="02020603050405020304" pitchFamily="18" charset="0"/>
              </a:rPr>
              <a:t>C. needn’t have hurried 		D. mustn’t have hurried</a:t>
            </a:r>
          </a:p>
          <a:p>
            <a:pPr algn="just"/>
            <a:endParaRPr lang="en-US" altLang="zh-CN" sz="28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1981965" y="2905780"/>
            <a:ext cx="59684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422654" y="466515"/>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二、情态动词</a:t>
            </a:r>
            <a:r>
              <a:rPr lang="en-US" altLang="zh-CN" sz="2800" dirty="0">
                <a:latin typeface="方正粗黑宋简体" panose="02000000000000000000" pitchFamily="2" charset="-122"/>
                <a:ea typeface="方正粗黑宋简体" panose="02000000000000000000" pitchFamily="2" charset="-122"/>
              </a:rPr>
              <a:t>+have done </a:t>
            </a:r>
            <a:r>
              <a:rPr lang="zh-CN" altLang="en-US" sz="2800" dirty="0">
                <a:latin typeface="方正粗黑宋简体" panose="02000000000000000000" pitchFamily="2" charset="-122"/>
                <a:ea typeface="方正粗黑宋简体" panose="02000000000000000000" pitchFamily="2" charset="-122"/>
              </a:rPr>
              <a:t>构成虚拟语气</a:t>
            </a:r>
          </a:p>
        </p:txBody>
      </p:sp>
      <p:sp>
        <p:nvSpPr>
          <p:cNvPr id="7" name="文本框 6"/>
          <p:cNvSpPr txBox="1"/>
          <p:nvPr/>
        </p:nvSpPr>
        <p:spPr>
          <a:xfrm>
            <a:off x="5634165" y="4150777"/>
            <a:ext cx="105386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550413"/>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Thank you for the wonderful party.</a:t>
            </a:r>
          </a:p>
          <a:p>
            <a:r>
              <a:rPr lang="en-US" altLang="zh-CN" sz="2800" b="1" dirty="0">
                <a:latin typeface="微软雅黑" panose="020B0503020204020204" pitchFamily="34" charset="-122"/>
                <a:ea typeface="微软雅黑" panose="020B0503020204020204" pitchFamily="34" charset="-122"/>
              </a:rPr>
              <a:t>    W: __________.</a:t>
            </a:r>
          </a:p>
          <a:p>
            <a:r>
              <a:rPr lang="en-US" altLang="zh-CN" sz="2800" b="1" dirty="0">
                <a:latin typeface="微软雅黑" panose="020B0503020204020204" pitchFamily="34" charset="-122"/>
                <a:ea typeface="微软雅黑" panose="020B0503020204020204" pitchFamily="34" charset="-122"/>
              </a:rPr>
              <a:t>A. Not at all 			B. Thank you </a:t>
            </a:r>
          </a:p>
          <a:p>
            <a:r>
              <a:rPr lang="en-US" altLang="zh-CN" sz="2800" b="1" dirty="0">
                <a:latin typeface="微软雅黑" panose="020B0503020204020204" pitchFamily="34" charset="-122"/>
                <a:ea typeface="微软雅黑" panose="020B0503020204020204" pitchFamily="34" charset="-122"/>
              </a:rPr>
              <a:t>C. You’re great 		D. I’m glad you enjoy it</a:t>
            </a:r>
          </a:p>
        </p:txBody>
      </p:sp>
      <p:sp>
        <p:nvSpPr>
          <p:cNvPr id="11" name="文本框 10"/>
          <p:cNvSpPr txBox="1"/>
          <p:nvPr/>
        </p:nvSpPr>
        <p:spPr>
          <a:xfrm>
            <a:off x="2447672" y="103637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解析：通读全篇对话，我们可以得知说话人是在感谢对方邀请其参加了晚会，</a:t>
            </a:r>
          </a:p>
          <a:p>
            <a:r>
              <a:rPr lang="zh-CN" altLang="en-US" sz="2400" dirty="0">
                <a:latin typeface="微软雅黑" panose="020B0503020204020204" pitchFamily="34" charset="-122"/>
                <a:ea typeface="微软雅黑" panose="020B0503020204020204" pitchFamily="34" charset="-122"/>
              </a:rPr>
              <a:t>因此D项“I’m glad you enjoy it（很高兴你喜欢）”最符合西方人接受感</a:t>
            </a:r>
          </a:p>
          <a:p>
            <a:r>
              <a:rPr lang="zh-CN" altLang="en-US" sz="2400" dirty="0">
                <a:latin typeface="微软雅黑" panose="020B0503020204020204" pitchFamily="34" charset="-122"/>
                <a:ea typeface="微软雅黑" panose="020B0503020204020204" pitchFamily="34" charset="-122"/>
              </a:rPr>
              <a:t>谢时的习惯表达。故选D。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How about going to “Garden” for dinner?</a:t>
            </a:r>
          </a:p>
          <a:p>
            <a:r>
              <a:rPr lang="en-US" altLang="zh-CN" sz="2800" b="1" dirty="0">
                <a:latin typeface="微软雅黑" panose="020B0503020204020204" pitchFamily="34" charset="-122"/>
                <a:ea typeface="微软雅黑" panose="020B0503020204020204" pitchFamily="34" charset="-122"/>
              </a:rPr>
              <a:t>    W: __________. It’s a long time since we met last time.</a:t>
            </a:r>
          </a:p>
          <a:p>
            <a:r>
              <a:rPr lang="en-US" altLang="zh-CN" sz="2800" b="1" dirty="0">
                <a:latin typeface="微软雅黑" panose="020B0503020204020204" pitchFamily="34" charset="-122"/>
                <a:ea typeface="微软雅黑" panose="020B0503020204020204" pitchFamily="34" charset="-122"/>
              </a:rPr>
              <a:t>    M: OK, let’s go.</a:t>
            </a:r>
          </a:p>
          <a:p>
            <a:r>
              <a:rPr lang="en-US" altLang="zh-CN" sz="2800" b="1" dirty="0">
                <a:latin typeface="微软雅黑" panose="020B0503020204020204" pitchFamily="34" charset="-122"/>
                <a:ea typeface="微软雅黑" panose="020B0503020204020204" pitchFamily="34" charset="-122"/>
              </a:rPr>
              <a:t>A. Thank you 		B. But I’m not free now </a:t>
            </a:r>
          </a:p>
          <a:p>
            <a:r>
              <a:rPr lang="en-US" altLang="zh-CN" sz="2800" b="1" dirty="0">
                <a:latin typeface="微软雅黑" panose="020B0503020204020204" pitchFamily="34" charset="-122"/>
                <a:ea typeface="微软雅黑" panose="020B0503020204020204" pitchFamily="34" charset="-122"/>
              </a:rPr>
              <a:t>C. Well done 		D. Good idea</a:t>
            </a:r>
          </a:p>
        </p:txBody>
      </p:sp>
      <p:sp>
        <p:nvSpPr>
          <p:cNvPr id="11" name="文本框 10"/>
          <p:cNvSpPr txBox="1"/>
          <p:nvPr/>
        </p:nvSpPr>
        <p:spPr>
          <a:xfrm>
            <a:off x="1979019" y="1297984"/>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通读全篇对话，我们可以得知这是关于提建议的对话。根据“OK, let’s go”可知，提议得到了赞成。故选D。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ea3742cf-ebea-443c-bcd9-bd2648bc2264"/>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6904</Words>
  <Application>Microsoft Office PowerPoint</Application>
  <PresentationFormat>宽屏</PresentationFormat>
  <Paragraphs>631</Paragraphs>
  <Slides>76</Slides>
  <Notes>15</Notes>
  <HiddenSlides>9</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76</vt:i4>
      </vt:variant>
    </vt:vector>
  </HeadingPairs>
  <TitlesOfParts>
    <vt:vector size="83"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1054</cp:revision>
  <dcterms:created xsi:type="dcterms:W3CDTF">2016-10-04T09:02:00Z</dcterms:created>
  <dcterms:modified xsi:type="dcterms:W3CDTF">2023-09-05T08:50:19Z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