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75" r:id="rId45"/>
    <p:sldId id="1176" r:id="rId46"/>
    <p:sldId id="1177" r:id="rId47"/>
    <p:sldId id="1178" r:id="rId48"/>
    <p:sldId id="947" r:id="rId49"/>
    <p:sldId id="1144" r:id="rId50"/>
    <p:sldId id="1145" r:id="rId51"/>
    <p:sldId id="1146" r:id="rId52"/>
    <p:sldId id="1147" r:id="rId53"/>
    <p:sldId id="1148" r:id="rId54"/>
    <p:sldId id="1149" r:id="rId55"/>
    <p:sldId id="979" r:id="rId56"/>
    <p:sldId id="1150" r:id="rId57"/>
    <p:sldId id="1151" r:id="rId58"/>
    <p:sldId id="1174" r:id="rId59"/>
    <p:sldId id="1163" r:id="rId60"/>
    <p:sldId id="1164" r:id="rId61"/>
    <p:sldId id="1165" r:id="rId62"/>
    <p:sldId id="1166" r:id="rId63"/>
    <p:sldId id="1167" r:id="rId64"/>
    <p:sldId id="1168" r:id="rId65"/>
    <p:sldId id="1169" r:id="rId66"/>
    <p:sldId id="1170" r:id="rId67"/>
    <p:sldId id="1171" r:id="rId68"/>
    <p:sldId id="1172" r:id="rId69"/>
    <p:sldId id="1173" r:id="rId70"/>
    <p:sldId id="1152" r:id="rId71"/>
    <p:sldId id="1153" r:id="rId72"/>
    <p:sldId id="1159" r:id="rId73"/>
    <p:sldId id="1154" r:id="rId74"/>
    <p:sldId id="1156"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75"/>
            <p14:sldId id="1176"/>
            <p14:sldId id="1177"/>
            <p14:sldId id="1178"/>
            <p14:sldId id="947"/>
            <p14:sldId id="1144"/>
            <p14:sldId id="1145"/>
            <p14:sldId id="1146"/>
            <p14:sldId id="1147"/>
            <p14:sldId id="1148"/>
            <p14:sldId id="1149"/>
            <p14:sldId id="979"/>
            <p14:sldId id="1150"/>
            <p14:sldId id="1151"/>
            <p14:sldId id="1174"/>
            <p14:sldId id="1163"/>
            <p14:sldId id="1164"/>
            <p14:sldId id="1165"/>
            <p14:sldId id="1166"/>
            <p14:sldId id="1167"/>
            <p14:sldId id="1168"/>
            <p14:sldId id="1169"/>
            <p14:sldId id="1170"/>
            <p14:sldId id="1171"/>
            <p14:sldId id="1172"/>
            <p14:sldId id="1173"/>
            <p14:sldId id="1152"/>
            <p14:sldId id="1153"/>
            <p14:sldId id="1159"/>
            <p14:sldId id="1154"/>
            <p14:sldId id="1156"/>
            <p14:sldId id="935"/>
          </p14:sldIdLst>
        </p14:section>
      </p14:sectionLst>
    </p:ext>
    <p:ext uri="{EFAFB233-063F-42B5-8137-9DF3F51BA10A}">
      <p15:sldGuideLst xmlns:p15="http://schemas.microsoft.com/office/powerpoint/2012/main">
        <p15:guide id="1" orient="horz" pos="2147" userDrawn="1">
          <p15:clr>
            <a:srgbClr val="A4A3A4"/>
          </p15:clr>
        </p15:guide>
        <p15:guide id="2" pos="624" userDrawn="1">
          <p15:clr>
            <a:srgbClr val="A4A3A4"/>
          </p15:clr>
        </p15:guide>
        <p15:guide id="3" pos="7038" userDrawn="1">
          <p15:clr>
            <a:srgbClr val="A4A3A4"/>
          </p15:clr>
        </p15:guide>
        <p15:guide id="4" pos="377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6763" autoAdjust="0"/>
  </p:normalViewPr>
  <p:slideViewPr>
    <p:cSldViewPr snapToGrid="0" showGuides="1">
      <p:cViewPr varScale="1">
        <p:scale>
          <a:sx n="60" d="100"/>
          <a:sy n="60" d="100"/>
        </p:scale>
        <p:origin x="78" y="1086"/>
      </p:cViewPr>
      <p:guideLst>
        <p:guide orient="horz" pos="2147"/>
        <p:guide pos="624"/>
        <p:guide pos="7038"/>
        <p:guide pos="377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slide" Target="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6.xml"/><Relationship Id="rId18" Type="http://schemas.openxmlformats.org/officeDocument/2006/relationships/tags" Target="../tags/tag21.xml"/><Relationship Id="rId26" Type="http://schemas.openxmlformats.org/officeDocument/2006/relationships/slide" Target="slide22.xml"/><Relationship Id="rId3" Type="http://schemas.openxmlformats.org/officeDocument/2006/relationships/tags" Target="../tags/tag6.xml"/><Relationship Id="rId21" Type="http://schemas.openxmlformats.org/officeDocument/2006/relationships/notesSlide" Target="../notesSlides/notesSlide2.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5" Type="http://schemas.openxmlformats.org/officeDocument/2006/relationships/slide" Target="slide10.xml"/><Relationship Id="rId33" Type="http://schemas.openxmlformats.org/officeDocument/2006/relationships/image" Target="../media/image4.emf"/><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slideLayout" Target="../slideLayouts/slideLayout13.xml"/><Relationship Id="rId29" Type="http://schemas.openxmlformats.org/officeDocument/2006/relationships/slide" Target="slide53.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24" Type="http://schemas.openxmlformats.org/officeDocument/2006/relationships/slide" Target="slide3.xml"/><Relationship Id="rId32" Type="http://schemas.openxmlformats.org/officeDocument/2006/relationships/slide" Target="slide70.xml"/><Relationship Id="rId5" Type="http://schemas.openxmlformats.org/officeDocument/2006/relationships/tags" Target="../tags/tag8.xml"/><Relationship Id="rId15" Type="http://schemas.openxmlformats.org/officeDocument/2006/relationships/tags" Target="../tags/tag18.xml"/><Relationship Id="rId23" Type="http://schemas.openxmlformats.org/officeDocument/2006/relationships/slide" Target="slide4.xml"/><Relationship Id="rId28" Type="http://schemas.openxmlformats.org/officeDocument/2006/relationships/slide" Target="slide29.xml"/><Relationship Id="rId10" Type="http://schemas.openxmlformats.org/officeDocument/2006/relationships/tags" Target="../tags/tag13.xml"/><Relationship Id="rId19" Type="http://schemas.openxmlformats.org/officeDocument/2006/relationships/tags" Target="../tags/tag22.xml"/><Relationship Id="rId31" Type="http://schemas.openxmlformats.org/officeDocument/2006/relationships/slide" Target="slide58.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 Id="rId22" Type="http://schemas.openxmlformats.org/officeDocument/2006/relationships/image" Target="../media/image3.emf"/><Relationship Id="rId27" Type="http://schemas.openxmlformats.org/officeDocument/2006/relationships/slide" Target="slide48.xml"/><Relationship Id="rId30" Type="http://schemas.openxmlformats.org/officeDocument/2006/relationships/slide" Target="slide55.xml"/><Relationship Id="rId8" Type="http://schemas.openxmlformats.org/officeDocument/2006/relationships/tags" Target="../tags/tag11.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5.xml"/><Relationship Id="rId7" Type="http://schemas.openxmlformats.org/officeDocument/2006/relationships/slide" Target="slide4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26.xml"/></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29.xml"/><Relationship Id="rId7" Type="http://schemas.openxmlformats.org/officeDocument/2006/relationships/slide" Target="slide2.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7.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5"/>
          <a:stretch>
            <a:fillRect/>
          </a:stretch>
        </p:blipFill>
        <p:spPr>
          <a:xfrm>
            <a:off x="415925" y="2722563"/>
            <a:ext cx="11360150" cy="6411912"/>
          </a:xfrm>
          <a:prstGeom prst="rect">
            <a:avLst/>
          </a:prstGeom>
          <a:noFill/>
          <a:ln w="9525">
            <a:noFill/>
          </a:ln>
        </p:spPr>
      </p:pic>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梁惠琼</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6"/>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7"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3"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cxnSp>
        <p:nvCxnSpPr>
          <p:cNvPr id="4" name="直接连接符 3"/>
          <p:cNvCxnSpPr/>
          <p:nvPr>
            <p:custDataLst>
              <p:tags r:id="rId2"/>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46946" y="2142604"/>
            <a:ext cx="7054047" cy="3046988"/>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p>
        </p:txBody>
      </p:sp>
      <p:sp>
        <p:nvSpPr>
          <p:cNvPr id="12" name="文本框 11"/>
          <p:cNvSpPr txBox="1"/>
          <p:nvPr/>
        </p:nvSpPr>
        <p:spPr>
          <a:xfrm>
            <a:off x="762000" y="1066165"/>
            <a:ext cx="11430635"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80" y="1012953"/>
            <a:ext cx="9452268"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The </a:t>
            </a:r>
            <a:r>
              <a:rPr lang="en-US" altLang="zh-CN" sz="2400" b="1" u="sng" dirty="0">
                <a:latin typeface="微软雅黑" panose="020B0503020204020204" pitchFamily="34" charset="-122"/>
                <a:ea typeface="微软雅黑" panose="020B0503020204020204" pitchFamily="34" charset="-122"/>
              </a:rPr>
              <a:t>discussion</a:t>
            </a:r>
            <a:r>
              <a:rPr lang="en-US" altLang="zh-CN" sz="2400" b="1" dirty="0">
                <a:latin typeface="微软雅黑" panose="020B0503020204020204" pitchFamily="34" charset="-122"/>
                <a:ea typeface="微软雅黑" panose="020B0503020204020204" pitchFamily="34" charset="-122"/>
              </a:rPr>
              <a:t> we had yesterday is very meaningful.</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思想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分析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问题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讨论</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解析：我们昨天的讨论是很有意义的。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People used to think that the earth was </a:t>
            </a:r>
            <a:r>
              <a:rPr lang="en-US" altLang="zh-CN" sz="2400" b="1" u="sng" dirty="0">
                <a:latin typeface="微软雅黑" panose="020B0503020204020204" pitchFamily="34" charset="-122"/>
                <a:ea typeface="微软雅黑" panose="020B0503020204020204" pitchFamily="34" charset="-122"/>
              </a:rPr>
              <a:t>flat</a:t>
            </a:r>
            <a:r>
              <a:rPr lang="en-US" altLang="zh-CN" sz="2400" b="1" dirty="0">
                <a:latin typeface="微软雅黑" panose="020B0503020204020204" pitchFamily="34" charset="-122"/>
                <a:ea typeface="微软雅黑" panose="020B0503020204020204" pitchFamily="34" charset="-122"/>
              </a:rPr>
              <a:t>.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圆的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方的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平坦的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长的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解析：人们过去认为地球是平坦的。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 manager asked who would be </a:t>
            </a:r>
            <a:r>
              <a:rPr lang="en-US" altLang="zh-CN" sz="2400" b="1" u="sng" dirty="0">
                <a:latin typeface="微软雅黑" panose="020B0503020204020204" pitchFamily="34" charset="-122"/>
                <a:ea typeface="微软雅黑" panose="020B0503020204020204" pitchFamily="34" charset="-122"/>
              </a:rPr>
              <a:t>in charge of</a:t>
            </a:r>
            <a:r>
              <a:rPr lang="en-US" altLang="zh-CN" sz="2400" b="1" dirty="0">
                <a:latin typeface="微软雅黑" panose="020B0503020204020204" pitchFamily="34" charset="-122"/>
                <a:ea typeface="微软雅黑" panose="020B0503020204020204" pitchFamily="34" charset="-122"/>
              </a:rPr>
              <a:t> the accident.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充电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管理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负责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担任</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解析：经理问谁将负责这次事故。</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a:t>
            </a:r>
            <a:r>
              <a:rPr lang="en-US" altLang="zh-CN" sz="2400" b="1" u="sng" dirty="0">
                <a:latin typeface="微软雅黑" panose="020B0503020204020204" pitchFamily="34" charset="-122"/>
                <a:ea typeface="微软雅黑" panose="020B0503020204020204" pitchFamily="34" charset="-122"/>
              </a:rPr>
              <a:t>Carry on</a:t>
            </a:r>
            <a:r>
              <a:rPr lang="en-US" altLang="zh-CN" sz="2400" b="1" dirty="0">
                <a:latin typeface="微软雅黑" panose="020B0503020204020204" pitchFamily="34" charset="-122"/>
                <a:ea typeface="微软雅黑" panose="020B0503020204020204" pitchFamily="34" charset="-122"/>
              </a:rPr>
              <a:t> with your work until the time is up.</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加油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继续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贯彻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携带</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解析：继续你的工作直到时间到。</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a:t>
            </a:r>
            <a:r>
              <a:rPr lang="en-US" altLang="zh-CN" sz="2400" b="1" u="sng" dirty="0">
                <a:latin typeface="微软雅黑" panose="020B0503020204020204" pitchFamily="34" charset="-122"/>
                <a:ea typeface="微软雅黑" panose="020B0503020204020204" pitchFamily="34" charset="-122"/>
              </a:rPr>
              <a:t>In that case</a:t>
            </a:r>
            <a:r>
              <a:rPr lang="en-US" altLang="zh-CN" sz="2400" b="1" dirty="0">
                <a:latin typeface="微软雅黑" panose="020B0503020204020204" pitchFamily="34" charset="-122"/>
                <a:ea typeface="微软雅黑" panose="020B0503020204020204" pitchFamily="34" charset="-122"/>
              </a:rPr>
              <a:t>, we shouldn’t make the same mistake.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假使</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总之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免得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既然那样</a:t>
            </a: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解析：既然如此，我们不应该犯同样的错误。</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He </a:t>
            </a:r>
            <a:r>
              <a:rPr lang="en-US" altLang="zh-CN" sz="2400" b="1" u="sng" dirty="0">
                <a:latin typeface="微软雅黑" panose="020B0503020204020204" pitchFamily="34" charset="-122"/>
                <a:ea typeface="微软雅黑" panose="020B0503020204020204" pitchFamily="34" charset="-122"/>
              </a:rPr>
              <a:t>lost</a:t>
            </a:r>
            <a:r>
              <a:rPr lang="en-US" altLang="zh-CN" sz="2400" b="1" dirty="0">
                <a:latin typeface="微软雅黑" panose="020B0503020204020204" pitchFamily="34" charset="-122"/>
                <a:ea typeface="微软雅黑" panose="020B0503020204020204" pitchFamily="34" charset="-122"/>
              </a:rPr>
              <a:t> himself in the forest yesterday.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丢失东西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迷路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失去信心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晕倒</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解析：他昨天在森林里迷路了。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Please tell me </a:t>
            </a:r>
            <a:r>
              <a:rPr lang="en-US" altLang="zh-CN" sz="2400" b="1" u="sng" dirty="0">
                <a:latin typeface="微软雅黑" panose="020B0503020204020204" pitchFamily="34" charset="-122"/>
                <a:ea typeface="微软雅黑" panose="020B0503020204020204" pitchFamily="34" charset="-122"/>
              </a:rPr>
              <a:t>exactly</a:t>
            </a:r>
            <a:r>
              <a:rPr lang="en-US" altLang="zh-CN" sz="2400" b="1" dirty="0">
                <a:latin typeface="微软雅黑" panose="020B0503020204020204" pitchFamily="34" charset="-122"/>
                <a:ea typeface="微软雅黑" panose="020B0503020204020204" pitchFamily="34" charset="-122"/>
              </a:rPr>
              <a:t> what she said.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确切地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轻轻地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实际上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确实如此</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解析：请确切地告诉我她说了什么。</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Because of the bad weather, the football match was </a:t>
            </a:r>
            <a:r>
              <a:rPr lang="en-US" altLang="zh-CN" sz="2400" b="1" u="sng" dirty="0">
                <a:latin typeface="微软雅黑" panose="020B0503020204020204" pitchFamily="34" charset="-122"/>
                <a:ea typeface="微软雅黑" panose="020B0503020204020204" pitchFamily="34" charset="-122"/>
              </a:rPr>
              <a:t>put off    </a:t>
            </a:r>
          </a:p>
          <a:p>
            <a:r>
              <a:rPr lang="en-US" altLang="zh-CN" sz="2400" b="1" dirty="0">
                <a:latin typeface="微软雅黑" panose="020B0503020204020204" pitchFamily="34" charset="-122"/>
                <a:ea typeface="微软雅黑" panose="020B0503020204020204" pitchFamily="34" charset="-122"/>
              </a:rPr>
              <a:t>               until the next week.</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取消</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推迟</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终止</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如期举行</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解析：由于天气糟糕，足球赛被推迟到下周。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6944360" y="535305"/>
            <a:ext cx="2506345" cy="1197243"/>
            <a:chOff x="670169" y="3066142"/>
            <a:chExt cx="3085160" cy="1609039"/>
          </a:xfrm>
        </p:grpSpPr>
        <p:sp>
          <p:nvSpPr>
            <p:cNvPr id="12"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4"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5" name="TextBox 8">
              <a:hlinkClick r:id="rId25" action="ppaction://hlinksldjump"/>
            </p:cNvPr>
            <p:cNvSpPr txBox="1"/>
            <p:nvPr>
              <p:custDataLst>
                <p:tags r:id="rId15"/>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16" name="组合 15"/>
          <p:cNvGrpSpPr/>
          <p:nvPr/>
        </p:nvGrpSpPr>
        <p:grpSpPr>
          <a:xfrm>
            <a:off x="9629775" y="549910"/>
            <a:ext cx="2334260" cy="1200340"/>
            <a:chOff x="690028" y="3066142"/>
            <a:chExt cx="2870858" cy="1512245"/>
          </a:xfrm>
        </p:grpSpPr>
        <p:sp>
          <p:nvSpPr>
            <p:cNvPr id="17" name="Oval 2"/>
            <p:cNvSpPr/>
            <p:nvPr>
              <p:custDataLst>
                <p:tags r:id="rId8"/>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54"/>
            <p:cNvSpPr>
              <a:spLocks noChangeArrowheads="1"/>
            </p:cNvSpPr>
            <p:nvPr>
              <p:custDataLst>
                <p:tags r:id="rId9"/>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9" name="TextBox 9"/>
            <p:cNvSpPr txBox="1"/>
            <p:nvPr>
              <p:custDataLst>
                <p:tags r:id="rId10"/>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0" name="TextBox 8">
              <a:hlinkClick r:id="rId26" action="ppaction://hlinksldjump"/>
            </p:cNvPr>
            <p:cNvSpPr txBox="1"/>
            <p:nvPr>
              <p:custDataLst>
                <p:tags r:id="rId1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21" name="组合 20"/>
          <p:cNvGrpSpPr/>
          <p:nvPr/>
        </p:nvGrpSpPr>
        <p:grpSpPr>
          <a:xfrm>
            <a:off x="7016750" y="2504440"/>
            <a:ext cx="2589530" cy="1210205"/>
            <a:chOff x="1128687" y="3045991"/>
            <a:chExt cx="1985645" cy="1600199"/>
          </a:xfrm>
        </p:grpSpPr>
        <p:sp>
          <p:nvSpPr>
            <p:cNvPr id="2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0"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31" name="TextBox 8">
              <a:hlinkClick r:id="rId2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32" name="组合 31"/>
          <p:cNvGrpSpPr/>
          <p:nvPr/>
        </p:nvGrpSpPr>
        <p:grpSpPr>
          <a:xfrm>
            <a:off x="4441190" y="2487930"/>
            <a:ext cx="2390775" cy="1211580"/>
            <a:chOff x="690029" y="3235990"/>
            <a:chExt cx="2862963" cy="1317358"/>
          </a:xfrm>
        </p:grpSpPr>
        <p:sp>
          <p:nvSpPr>
            <p:cNvPr id="33"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0"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1" name="TextBox 8">
              <a:hlinkClick r:id="rId2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2" name="组合 71"/>
          <p:cNvGrpSpPr/>
          <p:nvPr/>
        </p:nvGrpSpPr>
        <p:grpSpPr>
          <a:xfrm>
            <a:off x="9892703" y="2488184"/>
            <a:ext cx="1985645" cy="1353261"/>
            <a:chOff x="1128688" y="3221717"/>
            <a:chExt cx="1985645" cy="1353261"/>
          </a:xfrm>
        </p:grpSpPr>
        <p:sp>
          <p:nvSpPr>
            <p:cNvPr id="73" name="TextBox 8">
              <a:hlinkClick r:id="rId2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4"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6"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77" name="组合 76"/>
          <p:cNvGrpSpPr/>
          <p:nvPr/>
        </p:nvGrpSpPr>
        <p:grpSpPr>
          <a:xfrm>
            <a:off x="4618355" y="4302760"/>
            <a:ext cx="1986915" cy="1441071"/>
            <a:chOff x="963732" y="3066142"/>
            <a:chExt cx="2150600" cy="1521110"/>
          </a:xfrm>
        </p:grpSpPr>
        <p:sp>
          <p:nvSpPr>
            <p:cNvPr id="78"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1" name="TextBox 8">
              <a:hlinkClick r:id="rId3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2" name="组合 81"/>
          <p:cNvGrpSpPr/>
          <p:nvPr/>
        </p:nvGrpSpPr>
        <p:grpSpPr>
          <a:xfrm>
            <a:off x="6825051" y="4286233"/>
            <a:ext cx="2948940" cy="1473208"/>
            <a:chOff x="-181865" y="2878432"/>
            <a:chExt cx="3507670" cy="1735958"/>
          </a:xfrm>
        </p:grpSpPr>
        <p:sp>
          <p:nvSpPr>
            <p:cNvPr id="83"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5"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6" name="TextBox 8">
              <a:hlinkClick r:id="rId3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87" name="组合 86"/>
          <p:cNvGrpSpPr/>
          <p:nvPr/>
        </p:nvGrpSpPr>
        <p:grpSpPr>
          <a:xfrm>
            <a:off x="10107930" y="4302760"/>
            <a:ext cx="1978025" cy="1439260"/>
            <a:chOff x="305007" y="2920280"/>
            <a:chExt cx="2649029" cy="1693776"/>
          </a:xfrm>
        </p:grpSpPr>
        <p:sp>
          <p:nvSpPr>
            <p:cNvPr id="88" name="Oval 2"/>
            <p:cNvSpPr/>
            <p:nvPr>
              <p:custDataLst>
                <p:tags r:id="rId4"/>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reeform 154"/>
            <p:cNvSpPr>
              <a:spLocks noChangeArrowheads="1"/>
            </p:cNvSpPr>
            <p:nvPr>
              <p:custDataLst>
                <p:tags r:id="rId5"/>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0" name="TextBox 9"/>
            <p:cNvSpPr txBox="1"/>
            <p:nvPr>
              <p:custDataLst>
                <p:tags r:id="rId6"/>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1" name="TextBox 8">
              <a:hlinkClick r:id="rId32" action="ppaction://hlinksldjump"/>
            </p:cNvPr>
            <p:cNvSpPr txBox="1"/>
            <p:nvPr>
              <p:custDataLst>
                <p:tags r:id="rId7"/>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grpSp>
        <p:nvGrpSpPr>
          <p:cNvPr id="92" name="组合 91"/>
          <p:cNvGrpSpPr/>
          <p:nvPr/>
        </p:nvGrpSpPr>
        <p:grpSpPr>
          <a:xfrm>
            <a:off x="-942340" y="-901700"/>
            <a:ext cx="5632450" cy="5855970"/>
            <a:chOff x="-942302" y="-901699"/>
            <a:chExt cx="6304204" cy="6680198"/>
          </a:xfrm>
        </p:grpSpPr>
        <p:pic>
          <p:nvPicPr>
            <p:cNvPr id="93" name="图片 92"/>
            <p:cNvPicPr>
              <a:picLocks noChangeAspect="1"/>
            </p:cNvPicPr>
            <p:nvPr>
              <p:custDataLst>
                <p:tags r:id="rId1"/>
              </p:custDataLst>
            </p:nvPr>
          </p:nvPicPr>
          <p:blipFill>
            <a:blip r:embed="rId33">
              <a:grayscl/>
            </a:blip>
            <a:stretch>
              <a:fillRect/>
            </a:stretch>
          </p:blipFill>
          <p:spPr>
            <a:xfrm>
              <a:off x="-942302" y="-901699"/>
              <a:ext cx="6304204" cy="6680198"/>
            </a:xfrm>
            <a:prstGeom prst="rect">
              <a:avLst/>
            </a:prstGeom>
          </p:spPr>
        </p:pic>
        <p:sp>
          <p:nvSpPr>
            <p:cNvPr id="94" name="TextBox 14"/>
            <p:cNvSpPr txBox="1"/>
            <p:nvPr>
              <p:custDataLst>
                <p:tags r:id="rId2"/>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95" name="TextBox 14"/>
            <p:cNvSpPr txBox="1"/>
            <p:nvPr>
              <p:custDataLst>
                <p:tags r:id="rId3"/>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 calcmode="lin" valueType="num">
                                      <p:cBhvr>
                                        <p:cTn id="9" dur="1000" fill="hold"/>
                                        <p:tgtEl>
                                          <p:spTgt spid="92"/>
                                        </p:tgtEl>
                                        <p:attrNameLst>
                                          <p:attrName>style.rotation</p:attrName>
                                        </p:attrNameLst>
                                      </p:cBhvr>
                                      <p:tavLst>
                                        <p:tav tm="0">
                                          <p:val>
                                            <p:fltVal val="90"/>
                                          </p:val>
                                        </p:tav>
                                        <p:tav tm="100000">
                                          <p:val>
                                            <p:fltVal val="0"/>
                                          </p:val>
                                        </p:tav>
                                      </p:tavLst>
                                    </p:anim>
                                    <p:animEffect transition="in" filter="fade">
                                      <p:cBhvr>
                                        <p:cTn id="10" dur="1000"/>
                                        <p:tgtEl>
                                          <p:spTgt spid="9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1000"/>
                                        <p:tgtEl>
                                          <p:spTgt spid="72"/>
                                        </p:tgtEl>
                                      </p:cBhvr>
                                    </p:animEffect>
                                    <p:anim calcmode="lin" valueType="num">
                                      <p:cBhvr>
                                        <p:cTn id="49" dur="1000" fill="hold"/>
                                        <p:tgtEl>
                                          <p:spTgt spid="72"/>
                                        </p:tgtEl>
                                        <p:attrNameLst>
                                          <p:attrName>ppt_x</p:attrName>
                                        </p:attrNameLst>
                                      </p:cBhvr>
                                      <p:tavLst>
                                        <p:tav tm="0">
                                          <p:val>
                                            <p:strVal val="#ppt_x"/>
                                          </p:val>
                                        </p:tav>
                                        <p:tav tm="100000">
                                          <p:val>
                                            <p:strVal val="#ppt_x"/>
                                          </p:val>
                                        </p:tav>
                                      </p:tavLst>
                                    </p:anim>
                                    <p:anim calcmode="lin" valueType="num">
                                      <p:cBhvr>
                                        <p:cTn id="50" dur="1000" fill="hold"/>
                                        <p:tgtEl>
                                          <p:spTgt spid="72"/>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1000"/>
                                        <p:tgtEl>
                                          <p:spTgt spid="77"/>
                                        </p:tgtEl>
                                      </p:cBhvr>
                                    </p:animEffect>
                                    <p:anim calcmode="lin" valueType="num">
                                      <p:cBhvr>
                                        <p:cTn id="55" dur="1000" fill="hold"/>
                                        <p:tgtEl>
                                          <p:spTgt spid="77"/>
                                        </p:tgtEl>
                                        <p:attrNameLst>
                                          <p:attrName>ppt_x</p:attrName>
                                        </p:attrNameLst>
                                      </p:cBhvr>
                                      <p:tavLst>
                                        <p:tav tm="0">
                                          <p:val>
                                            <p:strVal val="#ppt_x"/>
                                          </p:val>
                                        </p:tav>
                                        <p:tav tm="100000">
                                          <p:val>
                                            <p:strVal val="#ppt_x"/>
                                          </p:val>
                                        </p:tav>
                                      </p:tavLst>
                                    </p:anim>
                                    <p:anim calcmode="lin" valueType="num">
                                      <p:cBhvr>
                                        <p:cTn id="56" dur="1000" fill="hold"/>
                                        <p:tgtEl>
                                          <p:spTgt spid="77"/>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1000"/>
                                        <p:tgtEl>
                                          <p:spTgt spid="82"/>
                                        </p:tgtEl>
                                      </p:cBhvr>
                                    </p:animEffect>
                                    <p:anim calcmode="lin" valueType="num">
                                      <p:cBhvr>
                                        <p:cTn id="61" dur="1000" fill="hold"/>
                                        <p:tgtEl>
                                          <p:spTgt spid="82"/>
                                        </p:tgtEl>
                                        <p:attrNameLst>
                                          <p:attrName>ppt_x</p:attrName>
                                        </p:attrNameLst>
                                      </p:cBhvr>
                                      <p:tavLst>
                                        <p:tav tm="0">
                                          <p:val>
                                            <p:strVal val="#ppt_x"/>
                                          </p:val>
                                        </p:tav>
                                        <p:tav tm="100000">
                                          <p:val>
                                            <p:strVal val="#ppt_x"/>
                                          </p:val>
                                        </p:tav>
                                      </p:tavLst>
                                    </p:anim>
                                    <p:anim calcmode="lin" valueType="num">
                                      <p:cBhvr>
                                        <p:cTn id="62" dur="1000" fill="hold"/>
                                        <p:tgtEl>
                                          <p:spTgt spid="82"/>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1000"/>
                                        <p:tgtEl>
                                          <p:spTgt spid="87"/>
                                        </p:tgtEl>
                                      </p:cBhvr>
                                    </p:animEffect>
                                    <p:anim calcmode="lin" valueType="num">
                                      <p:cBhvr>
                                        <p:cTn id="67" dur="1000" fill="hold"/>
                                        <p:tgtEl>
                                          <p:spTgt spid="87"/>
                                        </p:tgtEl>
                                        <p:attrNameLst>
                                          <p:attrName>ppt_x</p:attrName>
                                        </p:attrNameLst>
                                      </p:cBhvr>
                                      <p:tavLst>
                                        <p:tav tm="0">
                                          <p:val>
                                            <p:strVal val="#ppt_x"/>
                                          </p:val>
                                        </p:tav>
                                        <p:tav tm="100000">
                                          <p:val>
                                            <p:strVal val="#ppt_x"/>
                                          </p:val>
                                        </p:tav>
                                      </p:tavLst>
                                    </p:anim>
                                    <p:anim calcmode="lin" valueType="num">
                                      <p:cBhvr>
                                        <p:cTn id="68"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In order not to miss the plane, he arrived at the airport </a:t>
            </a:r>
          </a:p>
          <a:p>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in advance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先进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提前</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提升</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发展</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解析：为了不错过飞机，她提前到达了机场。</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1075217"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Boys </a:t>
            </a:r>
            <a:r>
              <a:rPr lang="en-US" altLang="zh-CN" sz="2400" b="1" u="sng" dirty="0">
                <a:latin typeface="微软雅黑" panose="020B0503020204020204" pitchFamily="34" charset="-122"/>
                <a:ea typeface="微软雅黑" panose="020B0503020204020204" pitchFamily="34" charset="-122"/>
              </a:rPr>
              <a:t>as well as</a:t>
            </a:r>
            <a:r>
              <a:rPr lang="en-US" altLang="zh-CN" sz="2400" b="1" dirty="0">
                <a:latin typeface="微软雅黑" panose="020B0503020204020204" pitchFamily="34" charset="-122"/>
                <a:ea typeface="微软雅黑" panose="020B0503020204020204" pitchFamily="34" charset="-122"/>
              </a:rPr>
              <a:t> girls are taught cookery in school these days.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与</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一样好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不尽如此 </a:t>
            </a:r>
          </a:p>
          <a:p>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和，以及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除</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以外</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解析：这些天学校教授男孩与女孩们烹饪课。</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270751"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It’s never easy to admit you are in the wrong. We all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to know the art of apology. </a:t>
            </a:r>
          </a:p>
          <a:p>
            <a:pPr algn="just"/>
            <a:r>
              <a:rPr lang="en-US" altLang="zh-CN" sz="2400" dirty="0">
                <a:latin typeface="Times New Roman" panose="02020603050405020304" pitchFamily="18" charset="0"/>
                <a:cs typeface="Times New Roman" panose="02020603050405020304" pitchFamily="18" charset="0"/>
              </a:rPr>
              <a:t>Think </a:t>
            </a:r>
            <a:r>
              <a:rPr lang="en-US" altLang="zh-CN" sz="2400" u="sng" dirty="0">
                <a:latin typeface="Times New Roman" panose="02020603050405020304" pitchFamily="18" charset="0"/>
                <a:cs typeface="Times New Roman" panose="02020603050405020304" pitchFamily="18" charset="0"/>
              </a:rPr>
              <a:t> 17</a:t>
            </a:r>
            <a:r>
              <a:rPr lang="en-US" altLang="zh-CN" sz="2400" dirty="0">
                <a:latin typeface="Times New Roman" panose="02020603050405020304" pitchFamily="18" charset="0"/>
                <a:cs typeface="Times New Roman" panose="02020603050405020304" pitchFamily="18" charset="0"/>
              </a:rPr>
              <a:t>  you have done wrong. Then count how many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you have expressed clearly you were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You can’t go to bed with an easy mind if you do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about it.</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524985" y="3703279"/>
            <a:ext cx="980325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decide 		B. refuse 	  C. need 	   D. forget</a:t>
            </a:r>
          </a:p>
          <a:p>
            <a:r>
              <a:rPr lang="en-US" altLang="zh-CN" sz="2400" dirty="0">
                <a:latin typeface="Times New Roman" panose="02020603050405020304" pitchFamily="18" charset="0"/>
                <a:cs typeface="Times New Roman" panose="02020603050405020304" pitchFamily="18" charset="0"/>
              </a:rPr>
              <a:t>(     ) 17. A. how often 	B. how many 	  C. how soon 	   D. how long </a:t>
            </a:r>
          </a:p>
          <a:p>
            <a:r>
              <a:rPr lang="en-US" altLang="zh-CN" sz="2400" dirty="0">
                <a:latin typeface="Times New Roman" panose="02020603050405020304" pitchFamily="18" charset="0"/>
                <a:cs typeface="Times New Roman" panose="02020603050405020304" pitchFamily="18" charset="0"/>
              </a:rPr>
              <a:t>(     ) 18. A. mistakes 		B. people 	  C. ways 	   D. times</a:t>
            </a:r>
          </a:p>
          <a:p>
            <a:r>
              <a:rPr lang="en-US" altLang="zh-CN" sz="2400" dirty="0">
                <a:latin typeface="Times New Roman" panose="02020603050405020304" pitchFamily="18" charset="0"/>
                <a:cs typeface="Times New Roman" panose="02020603050405020304" pitchFamily="18" charset="0"/>
              </a:rPr>
              <a:t>(     ) 19. A. sorry 		B. weak 	  C. sad 	   D. wrong</a:t>
            </a:r>
          </a:p>
          <a:p>
            <a:r>
              <a:rPr lang="en-US" altLang="zh-CN" sz="2400" dirty="0">
                <a:latin typeface="Times New Roman" panose="02020603050405020304" pitchFamily="18" charset="0"/>
                <a:cs typeface="Times New Roman" panose="02020603050405020304" pitchFamily="18" charset="0"/>
              </a:rPr>
              <a:t>(     ) 20. A. something 	B. anything 	  C. nothing 	   D. everything</a:t>
            </a:r>
          </a:p>
        </p:txBody>
      </p:sp>
      <p:sp>
        <p:nvSpPr>
          <p:cNvPr id="15" name="文本框 14"/>
          <p:cNvSpPr txBox="1"/>
          <p:nvPr/>
        </p:nvSpPr>
        <p:spPr>
          <a:xfrm>
            <a:off x="1666978" y="49248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666977" y="452869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666976" y="4147983"/>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666975" y="381582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342670"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666875" y="5283835"/>
            <a:ext cx="42926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233345"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根据句意和下文的事例可知，“我们都有必要了解道歉的艺术”。故选C。</a:t>
            </a:r>
          </a:p>
          <a:p>
            <a:pPr marL="0" indent="0">
              <a:buNone/>
            </a:pPr>
            <a:r>
              <a:rPr sz="2400" b="1" dirty="0">
                <a:latin typeface="微软雅黑" panose="020B0503020204020204" pitchFamily="34" charset="-122"/>
                <a:ea typeface="微软雅黑" panose="020B0503020204020204" pitchFamily="34" charset="-122"/>
              </a:rPr>
              <a:t>17. 【解析】	根据句意“做错事情的频率”，其他选项均不符合。故选A。</a:t>
            </a:r>
          </a:p>
          <a:p>
            <a:pPr marL="0" indent="0">
              <a:buNone/>
            </a:pPr>
            <a:r>
              <a:rPr sz="2400" b="1" dirty="0">
                <a:latin typeface="微软雅黑" panose="020B0503020204020204" pitchFamily="34" charset="-122"/>
                <a:ea typeface="微软雅黑" panose="020B0503020204020204" pitchFamily="34" charset="-122"/>
              </a:rPr>
              <a:t>18. 【解析】	根据句子中的count可知，要用times（次数）。故选D。</a:t>
            </a:r>
          </a:p>
          <a:p>
            <a:pPr marL="0" indent="0">
              <a:buNone/>
            </a:pPr>
            <a:r>
              <a:rPr sz="2400" b="1" dirty="0">
                <a:latin typeface="微软雅黑" panose="020B0503020204020204" pitchFamily="34" charset="-122"/>
                <a:ea typeface="微软雅黑" panose="020B0503020204020204" pitchFamily="34" charset="-122"/>
              </a:rPr>
              <a:t>19. 【解析】	从上文可知“承认错误绝非易事，道歉更是一门艺术”，所以推测出这是表达歉意。故选A。</a:t>
            </a:r>
          </a:p>
          <a:p>
            <a:pPr marL="0" indent="0">
              <a:buNone/>
            </a:pPr>
            <a:r>
              <a:rPr sz="2400" b="1" dirty="0">
                <a:latin typeface="微软雅黑" panose="020B0503020204020204" pitchFamily="34" charset="-122"/>
                <a:ea typeface="微软雅黑" panose="020B0503020204020204" pitchFamily="34" charset="-122"/>
              </a:rPr>
              <a:t>20. 【解析】	根据句意“如果你对自己的错误无所作为，你睡觉都不会睡好”。故选C。</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306115"/>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 doctor friend, Mr. Lied, told me about a man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came to him with different kinds of signs: headaches, heart trouble and insomnia (</a:t>
            </a:r>
            <a:r>
              <a:rPr lang="zh-CN" altLang="en-US" sz="2400" dirty="0">
                <a:latin typeface="Times New Roman" panose="02020603050405020304" pitchFamily="18" charset="0"/>
                <a:cs typeface="Times New Roman" panose="02020603050405020304" pitchFamily="18" charset="0"/>
              </a:rPr>
              <a:t>失眠症</a:t>
            </a:r>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some careful exams, Mr. Lied found nothing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with him and said, “If you don’t tell me what’s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you, I can’t help you.” The man admitted he was cheating his brother to his inheritance (</a:t>
            </a:r>
            <a:r>
              <a:rPr lang="zh-CN" altLang="en-US" sz="2400" dirty="0">
                <a:latin typeface="Times New Roman" panose="02020603050405020304" pitchFamily="18" charset="0"/>
                <a:cs typeface="Times New Roman" panose="02020603050405020304" pitchFamily="18" charset="0"/>
              </a:rPr>
              <a:t>遗产</a:t>
            </a:r>
            <a:r>
              <a:rPr lang="en-US" altLang="zh-CN" sz="2400" dirty="0">
                <a:latin typeface="Times New Roman" panose="02020603050405020304" pitchFamily="18" charset="0"/>
                <a:cs typeface="Times New Roman" panose="02020603050405020304" pitchFamily="18" charset="0"/>
              </a:rPr>
              <a:t>). Then and there the clever doctor 2</a:t>
            </a:r>
            <a:r>
              <a:rPr lang="en-US" altLang="zh-CN" sz="2400" u="sng" dirty="0">
                <a:latin typeface="Times New Roman" panose="02020603050405020304" pitchFamily="18" charset="0"/>
                <a:cs typeface="Times New Roman" panose="02020603050405020304" pitchFamily="18" charset="0"/>
              </a:rPr>
              <a:t>5</a:t>
            </a:r>
            <a:r>
              <a:rPr lang="en-US" altLang="zh-CN" sz="2400" dirty="0">
                <a:latin typeface="Times New Roman" panose="02020603050405020304" pitchFamily="18" charset="0"/>
                <a:cs typeface="Times New Roman" panose="02020603050405020304" pitchFamily="18" charset="0"/>
              </a:rPr>
              <a:t> the man write to his brother and </a:t>
            </a:r>
            <a:r>
              <a:rPr lang="en-US" altLang="zh-CN" sz="2400" u="sng" dirty="0">
                <a:latin typeface="Times New Roman" panose="02020603050405020304" pitchFamily="18" charset="0"/>
                <a:cs typeface="Times New Roman" panose="02020603050405020304" pitchFamily="18" charset="0"/>
              </a:rPr>
              <a:t> 26 </a:t>
            </a:r>
            <a:r>
              <a:rPr lang="en-US" altLang="zh-CN" sz="2400" dirty="0">
                <a:latin typeface="Times New Roman" panose="02020603050405020304" pitchFamily="18" charset="0"/>
                <a:cs typeface="Times New Roman" panose="02020603050405020304" pitchFamily="18" charset="0"/>
              </a:rPr>
              <a:t> his money.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56961" y="3274834"/>
            <a:ext cx="8398629"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who 	B. which	 C. whose	 D. / </a:t>
            </a:r>
          </a:p>
          <a:p>
            <a:r>
              <a:rPr lang="en-US" altLang="zh-CN" sz="2400" dirty="0">
                <a:latin typeface="Times New Roman" panose="02020603050405020304" pitchFamily="18" charset="0"/>
                <a:cs typeface="Times New Roman" panose="02020603050405020304" pitchFamily="18" charset="0"/>
              </a:rPr>
              <a:t>(     ) 22. A. Before 	B. After 	 C. Till 	 D. Since</a:t>
            </a:r>
          </a:p>
          <a:p>
            <a:r>
              <a:rPr lang="en-US" altLang="zh-CN" sz="2400" dirty="0">
                <a:latin typeface="Times New Roman" panose="02020603050405020304" pitchFamily="18" charset="0"/>
                <a:cs typeface="Times New Roman" panose="02020603050405020304" pitchFamily="18" charset="0"/>
              </a:rPr>
              <a:t>(     ) 23. A. well 	B. wrong 	 C. good 	 D. bad</a:t>
            </a:r>
          </a:p>
          <a:p>
            <a:r>
              <a:rPr lang="en-US" altLang="zh-CN" sz="2400" dirty="0">
                <a:latin typeface="Times New Roman" panose="02020603050405020304" pitchFamily="18" charset="0"/>
                <a:cs typeface="Times New Roman" panose="02020603050405020304" pitchFamily="18" charset="0"/>
              </a:rPr>
              <a:t>(     ) 24. A. hurting 	B. changing 	 C. touching	 D. worrying</a:t>
            </a:r>
          </a:p>
          <a:p>
            <a:r>
              <a:rPr lang="en-US" altLang="zh-CN" sz="2400" dirty="0">
                <a:latin typeface="Times New Roman" panose="02020603050405020304" pitchFamily="18" charset="0"/>
                <a:cs typeface="Times New Roman" panose="02020603050405020304" pitchFamily="18" charset="0"/>
              </a:rPr>
              <a:t>(     ) 25. A. wanted 	B. helped 	 C. saw 	 D. let</a:t>
            </a:r>
          </a:p>
          <a:p>
            <a:r>
              <a:rPr lang="en-US" altLang="zh-CN" sz="2400" dirty="0">
                <a:latin typeface="Times New Roman" panose="02020603050405020304" pitchFamily="18" charset="0"/>
                <a:cs typeface="Times New Roman" panose="02020603050405020304" pitchFamily="18" charset="0"/>
              </a:rPr>
              <a:t>(     ) 26. A. returned 	B. gave 	 C. kept 	 D. paid</a:t>
            </a: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740839" y="484004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731054" y="523020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21. 【解析】	通过分析句子结构可知，这是一个定语从句，man是先行词，在从句中充当主语，不能省略。故选A。</a:t>
            </a:r>
          </a:p>
          <a:p>
            <a:pPr marL="0" indent="0">
              <a:lnSpc>
                <a:spcPct val="110000"/>
              </a:lnSpc>
              <a:buNone/>
            </a:pPr>
            <a:r>
              <a:rPr sz="2400" b="1" dirty="0">
                <a:latin typeface="微软雅黑" panose="020B0503020204020204" pitchFamily="34" charset="-122"/>
                <a:ea typeface="微软雅黑" panose="020B0503020204020204" pitchFamily="34" charset="-122"/>
              </a:rPr>
              <a:t>22. 【解析】	根据文中“some careful exams”和常识可知，医生在病人检查之后才能为病人进行治疗。故选B。</a:t>
            </a:r>
          </a:p>
          <a:p>
            <a:pPr marL="0" indent="0">
              <a:lnSpc>
                <a:spcPct val="110000"/>
              </a:lnSpc>
              <a:buNone/>
            </a:pPr>
            <a:r>
              <a:rPr sz="2400" b="1" dirty="0">
                <a:latin typeface="微软雅黑" panose="020B0503020204020204" pitchFamily="34" charset="-122"/>
                <a:ea typeface="微软雅黑" panose="020B0503020204020204" pitchFamily="34" charset="-122"/>
              </a:rPr>
              <a:t>23. 【解析】	从下文可知，这个病人身体上没有任何问题。故选B。</a:t>
            </a:r>
          </a:p>
          <a:p>
            <a:pPr marL="0" indent="0">
              <a:lnSpc>
                <a:spcPct val="110000"/>
              </a:lnSpc>
              <a:buNone/>
            </a:pPr>
            <a:r>
              <a:rPr sz="2400" b="1" dirty="0">
                <a:latin typeface="微软雅黑" panose="020B0503020204020204" pitchFamily="34" charset="-122"/>
                <a:ea typeface="微软雅黑" panose="020B0503020204020204" pitchFamily="34" charset="-122"/>
              </a:rPr>
              <a:t>24. 【解析】	从上下文可知，这个病人出现的一系列病症不是因为身体原因，而是心理原因。故选D。</a:t>
            </a:r>
          </a:p>
          <a:p>
            <a:pPr marL="0" indent="0">
              <a:lnSpc>
                <a:spcPct val="110000"/>
              </a:lnSpc>
              <a:buNone/>
            </a:pPr>
            <a:r>
              <a:rPr sz="2400" b="1" dirty="0">
                <a:latin typeface="微软雅黑" panose="020B0503020204020204" pitchFamily="34" charset="-122"/>
                <a:ea typeface="微软雅黑" panose="020B0503020204020204" pitchFamily="34" charset="-122"/>
              </a:rPr>
              <a:t>25. 【解析】	根据句子中的write排除wanted，而saw和helped这两个选项与句意不符，所以用let sb. do sth.（让某人做某事）。故选D。</a:t>
            </a:r>
          </a:p>
          <a:p>
            <a:pPr marL="0" indent="0">
              <a:lnSpc>
                <a:spcPct val="110000"/>
              </a:lnSpc>
              <a:buNone/>
            </a:pPr>
            <a:r>
              <a:rPr sz="2400" b="1" dirty="0">
                <a:latin typeface="微软雅黑" panose="020B0503020204020204" pitchFamily="34" charset="-122"/>
                <a:ea typeface="微软雅黑" panose="020B0503020204020204" pitchFamily="34" charset="-122"/>
              </a:rPr>
              <a:t>26. 【解析】	从上文可知这个病人骗了自己兄弟的遗产，所以还了他所欠的钱才能治好他的心病。故选A。</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As soon as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was put into the post box, the man suddenly cried, “Thank you,” he said to the doctor, “I think I have got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An apology can not only save a broken relationship, but also make it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If you can think of someone who should be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an apology from you, do something about it right now.</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917098" y="3078327"/>
            <a:ext cx="8686798" cy="156845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the paper 	 B. the box 	C. the money 	  D. the letter</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better 	 B. well	C. sick 	  D. worse</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never 	 B. worse 	C. stronger	  D. harder</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given	 B. received 	C. known 	  D. forgotten</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【解析】从上文“the clever doctor </a:t>
            </a:r>
            <a:r>
              <a:rPr lang="en-US" sz="2400" b="1" dirty="0">
                <a:latin typeface="微软雅黑" panose="020B0503020204020204" pitchFamily="34" charset="-122"/>
                <a:ea typeface="微软雅黑" panose="020B0503020204020204" pitchFamily="34" charset="-122"/>
              </a:rPr>
              <a:t>______ </a:t>
            </a:r>
            <a:r>
              <a:rPr sz="2400" b="1" dirty="0">
                <a:latin typeface="微软雅黑" panose="020B0503020204020204" pitchFamily="34" charset="-122"/>
                <a:ea typeface="微软雅黑" panose="020B0503020204020204" pitchFamily="34" charset="-122"/>
              </a:rPr>
              <a:t> the man write to his brother”和下文“the post box”可知，这个病人是写了一封信。故选D。</a:t>
            </a:r>
          </a:p>
          <a:p>
            <a:pPr marL="0" indent="0">
              <a:buNone/>
            </a:pPr>
            <a:r>
              <a:rPr sz="2400" b="1" dirty="0">
                <a:latin typeface="微软雅黑" panose="020B0503020204020204" pitchFamily="34" charset="-122"/>
                <a:ea typeface="微软雅黑" panose="020B0503020204020204" pitchFamily="34" charset="-122"/>
              </a:rPr>
              <a:t>28.  【解析】根据上下文可知，这个病人其实身体没病，只是心理问题，所以解决了心理问题之后，他就觉得好了，而不是身体好转，所以选well而不是better。故选B。</a:t>
            </a:r>
          </a:p>
          <a:p>
            <a:pPr marL="0" indent="0">
              <a:buNone/>
            </a:pPr>
            <a:r>
              <a:rPr sz="2400" b="1" dirty="0">
                <a:latin typeface="微软雅黑" panose="020B0503020204020204" pitchFamily="34" charset="-122"/>
                <a:ea typeface="微软雅黑" panose="020B0503020204020204" pitchFamily="34" charset="-122"/>
              </a:rPr>
              <a:t>29.  【解析】根据句意“道歉不仅可以挽救破碎的人际关系，还可以增强人与人之间的联系”，而harder指的是具体事物的“坚硬”。故选C。</a:t>
            </a:r>
          </a:p>
          <a:p>
            <a:pPr marL="0" indent="0">
              <a:buNone/>
            </a:pPr>
            <a:r>
              <a:rPr sz="2400" b="1" dirty="0">
                <a:latin typeface="微软雅黑" panose="020B0503020204020204" pitchFamily="34" charset="-122"/>
                <a:ea typeface="微软雅黑" panose="020B0503020204020204" pitchFamily="34" charset="-122"/>
              </a:rPr>
              <a:t>30.  【解析】固定短语：give sb. an apology意为“向某人道歉”。故选A。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Do you have a pet? Do you want to have a pet? Jude String has a different pet dog.</a:t>
            </a:r>
          </a:p>
          <a:p>
            <a:pPr algn="just"/>
            <a:r>
              <a:rPr lang="en-US" altLang="zh-CN" sz="2400" dirty="0">
                <a:latin typeface="Times New Roman" panose="02020603050405020304" pitchFamily="18" charset="0"/>
                <a:cs typeface="Times New Roman" panose="02020603050405020304" pitchFamily="18" charset="0"/>
              </a:rPr>
              <a:t>     This dog was born on Christmas Eve in 2002, when it was born with only two legs. Of course, it could not walk and even its mother did not want it. Its first owner thought it could not survive, so he wanted to kill it, but the dog escaped. It is homeless. However, when Jude String met it, she wanted to take care of it. She took it to her home and trained it to walk. She named it “Faith”.</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364086"/>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After a six-month training, it could walk like a human being. Now Faith loves to walk around. No matter where it goes, it attracts people to it. It is fast becoming famous all over the world. Its name is on the international scene and has appeared on various newspapers and TV shows. There is now a book entitled with “</a:t>
            </a:r>
            <a:r>
              <a:rPr lang="en-US" altLang="zh-CN" sz="2400" i="1" dirty="0">
                <a:latin typeface="Times New Roman" panose="02020603050405020304" pitchFamily="18" charset="0"/>
                <a:cs typeface="Times New Roman" panose="02020603050405020304" pitchFamily="18" charset="0"/>
              </a:rPr>
              <a:t>With a Little Faith</a:t>
            </a:r>
            <a:r>
              <a:rPr lang="en-US" altLang="zh-CN" sz="2400" dirty="0">
                <a:latin typeface="Times New Roman" panose="02020603050405020304" pitchFamily="18" charset="0"/>
                <a:cs typeface="Times New Roman" panose="02020603050405020304" pitchFamily="18" charset="0"/>
              </a:rPr>
              <a:t>” being published about it.</a:t>
            </a:r>
          </a:p>
          <a:p>
            <a:pPr algn="just"/>
            <a:r>
              <a:rPr lang="en-US" altLang="zh-CN" sz="2400" dirty="0">
                <a:latin typeface="Times New Roman" panose="02020603050405020304" pitchFamily="18" charset="0"/>
                <a:cs typeface="Times New Roman" panose="02020603050405020304" pitchFamily="18" charset="0"/>
              </a:rPr>
              <a:t>     Jude String has given up her teaching job and plans to take it around the world to preach (</a:t>
            </a:r>
            <a:r>
              <a:rPr lang="zh-CN" altLang="en-US" sz="2400" dirty="0">
                <a:latin typeface="Times New Roman" panose="02020603050405020304" pitchFamily="18" charset="0"/>
                <a:cs typeface="Times New Roman" panose="02020603050405020304" pitchFamily="18" charset="0"/>
              </a:rPr>
              <a:t>宣讲</a:t>
            </a:r>
            <a:r>
              <a:rPr lang="en-US" altLang="zh-CN" sz="2400" dirty="0">
                <a:latin typeface="Times New Roman" panose="02020603050405020304" pitchFamily="18" charset="0"/>
                <a:cs typeface="Times New Roman" panose="02020603050405020304" pitchFamily="18" charset="0"/>
              </a:rPr>
              <a:t>) that even without a perfect body, one can have a perfect soul.</a:t>
            </a:r>
          </a:p>
          <a:p>
            <a:pPr algn="just"/>
            <a:r>
              <a:rPr lang="en-US" altLang="zh-CN" sz="2400" dirty="0">
                <a:latin typeface="Times New Roman" panose="02020603050405020304" pitchFamily="18" charset="0"/>
                <a:cs typeface="Times New Roman" panose="02020603050405020304" pitchFamily="18" charset="0"/>
              </a:rPr>
              <a:t>     I hope this message from a newspaper will bring fresh new ways of thinking to everyone and that everyone will appreciate it and be thankful for each beautiful day.</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6" y="793863"/>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What’s the passage about?    ________</a:t>
            </a:r>
          </a:p>
          <a:p>
            <a:r>
              <a:rPr lang="en-US" altLang="zh-CN" sz="2400" b="1" dirty="0">
                <a:latin typeface="微软雅黑" panose="020B0503020204020204" pitchFamily="34" charset="-122"/>
                <a:ea typeface="微软雅黑" panose="020B0503020204020204" pitchFamily="34" charset="-122"/>
              </a:rPr>
              <a:t>A. Faith. 		B. Jude String. </a:t>
            </a:r>
          </a:p>
          <a:p>
            <a:r>
              <a:rPr lang="en-US" altLang="zh-CN" sz="2400" b="1" dirty="0">
                <a:latin typeface="微软雅黑" panose="020B0503020204020204" pitchFamily="34" charset="-122"/>
                <a:ea typeface="微软雅黑" panose="020B0503020204020204" pitchFamily="34" charset="-122"/>
              </a:rPr>
              <a:t>C. Walk. 		D. Keeping a pet.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892485"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主旨大意题。根据全文的主要内容，主要讲述小狗Faith的故事。故</a:t>
            </a:r>
          </a:p>
          <a:p>
            <a:r>
              <a:rPr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207213" y="744989"/>
            <a:ext cx="1037518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When was the dog born?   _______</a:t>
            </a:r>
          </a:p>
          <a:p>
            <a:r>
              <a:rPr lang="en-US" altLang="zh-CN" sz="2400" b="1" dirty="0">
                <a:latin typeface="微软雅黑" panose="020B0503020204020204" pitchFamily="34" charset="-122"/>
                <a:ea typeface="微软雅黑" panose="020B0503020204020204" pitchFamily="34" charset="-122"/>
              </a:rPr>
              <a:t>A. In September. 		B. In October. </a:t>
            </a:r>
          </a:p>
          <a:p>
            <a:r>
              <a:rPr lang="en-US" altLang="zh-CN" sz="2400" b="1" dirty="0">
                <a:latin typeface="微软雅黑" panose="020B0503020204020204" pitchFamily="34" charset="-122"/>
                <a:ea typeface="微软雅黑" panose="020B0503020204020204" pitchFamily="34" charset="-122"/>
              </a:rPr>
              <a:t>C. In November. 		D. In December.</a:t>
            </a:r>
          </a:p>
          <a:p>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096000" y="69765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细节理解题。根据文章第二段第一句话，平安夜是12月24日。故选D。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Could Faith walk before it met Jude String?   ________</a:t>
            </a:r>
          </a:p>
          <a:p>
            <a:r>
              <a:rPr lang="en-US" altLang="zh-CN" sz="2400" b="1" dirty="0">
                <a:latin typeface="微软雅黑" panose="020B0503020204020204" pitchFamily="34" charset="-122"/>
                <a:ea typeface="微软雅黑" panose="020B0503020204020204" pitchFamily="34" charset="-122"/>
              </a:rPr>
              <a:t>A. Yes, it could. 			B. No, it couldn’t. </a:t>
            </a:r>
          </a:p>
          <a:p>
            <a:r>
              <a:rPr lang="en-US" altLang="zh-CN" sz="2400" b="1" dirty="0">
                <a:latin typeface="微软雅黑" panose="020B0503020204020204" pitchFamily="34" charset="-122"/>
                <a:ea typeface="微软雅黑" panose="020B0503020204020204" pitchFamily="34" charset="-122"/>
              </a:rPr>
              <a:t>C. Not mentioned. 		D. We’re not sure.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68326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细节理解题。根据文章第二段第二句话“Of course, it could not walk and even its mother did not want it”可知答案。故选B。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75651" y="751344"/>
            <a:ext cx="1152730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Where is the message from?   ________</a:t>
            </a:r>
          </a:p>
          <a:p>
            <a:r>
              <a:rPr lang="en-US" altLang="zh-CN" sz="2400" b="1" dirty="0">
                <a:latin typeface="微软雅黑" panose="020B0503020204020204" pitchFamily="34" charset="-122"/>
                <a:ea typeface="微软雅黑" panose="020B0503020204020204" pitchFamily="34" charset="-122"/>
              </a:rPr>
              <a:t>A. A story book. 		B. A TV </a:t>
            </a:r>
            <a:r>
              <a:rPr lang="en-US" altLang="zh-CN" sz="2400" b="1" dirty="0" err="1">
                <a:latin typeface="微软雅黑" panose="020B0503020204020204" pitchFamily="34" charset="-122"/>
                <a:ea typeface="微软雅黑" panose="020B0503020204020204" pitchFamily="34" charset="-122"/>
              </a:rPr>
              <a:t>programme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C. A newspaper. 		D. A magazine.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932613" y="751344"/>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5304" y="4322386"/>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细节理解题。根据文章第五段第一句话“I hope this message from a </a:t>
            </a:r>
          </a:p>
          <a:p>
            <a:r>
              <a:rPr sz="2400" dirty="0">
                <a:latin typeface="微软雅黑" panose="020B0503020204020204" pitchFamily="34" charset="-122"/>
                <a:ea typeface="微软雅黑" panose="020B0503020204020204" pitchFamily="34" charset="-122"/>
              </a:rPr>
              <a:t>newspaper will bring…”可知答案。故选C。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139253" y="499620"/>
            <a:ext cx="9584932"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Which of the following is NOT true according to the passage?     _________</a:t>
            </a:r>
          </a:p>
          <a:p>
            <a:r>
              <a:rPr lang="en-US" altLang="zh-CN" sz="2400" b="1" dirty="0">
                <a:latin typeface="微软雅黑" panose="020B0503020204020204" pitchFamily="34" charset="-122"/>
                <a:ea typeface="微软雅黑" panose="020B0503020204020204" pitchFamily="34" charset="-122"/>
              </a:rPr>
              <a:t>A. Faith can walk with two legs. </a:t>
            </a:r>
          </a:p>
          <a:p>
            <a:r>
              <a:rPr lang="en-US" altLang="zh-CN" sz="2400" b="1" dirty="0">
                <a:latin typeface="微软雅黑" panose="020B0503020204020204" pitchFamily="34" charset="-122"/>
                <a:ea typeface="微软雅黑" panose="020B0503020204020204" pitchFamily="34" charset="-122"/>
              </a:rPr>
              <a:t>B. We should learn a lot from Faith.</a:t>
            </a:r>
          </a:p>
          <a:p>
            <a:r>
              <a:rPr lang="en-US" altLang="zh-CN" sz="2400" b="1" dirty="0">
                <a:latin typeface="微软雅黑" panose="020B0503020204020204" pitchFamily="34" charset="-122"/>
                <a:ea typeface="微软雅黑" panose="020B0503020204020204" pitchFamily="34" charset="-122"/>
              </a:rPr>
              <a:t>C. Faith is homeless now. </a:t>
            </a:r>
          </a:p>
          <a:p>
            <a:r>
              <a:rPr lang="en-US" altLang="zh-CN" sz="2400" b="1" dirty="0">
                <a:latin typeface="微软雅黑" panose="020B0503020204020204" pitchFamily="34" charset="-122"/>
                <a:ea typeface="微软雅黑" panose="020B0503020204020204" pitchFamily="34" charset="-122"/>
              </a:rPr>
              <a:t>D. Jude String was a teacher.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424719" y="8078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细节理解题。根据文章第二段倒数第二句“She took it to her home…”可知答案。故选C。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546851" y="651664"/>
            <a:ext cx="11035550"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People love to fly colorful balloons for special events, such as festivals and special days. In our daily life, we can see kids flying balloons on their birthday and on Children’s Day. And we can also see adults playing with the balloons in the garden! There is no doubt that the colorful balloons look beautiful, but it can be a big problem for the environment at the same time.</a:t>
            </a:r>
          </a:p>
          <a:p>
            <a:pPr algn="just"/>
            <a:r>
              <a:rPr lang="en-US" altLang="zh-CN" sz="2400" dirty="0">
                <a:latin typeface="Times New Roman" panose="02020603050405020304" pitchFamily="18" charset="0"/>
                <a:cs typeface="Times New Roman" panose="02020603050405020304" pitchFamily="18" charset="0"/>
              </a:rPr>
              <a:t>     Why are the colorful balloons bad for the environment? Because they are made from latex (</a:t>
            </a:r>
            <a:r>
              <a:rPr lang="zh-CN" altLang="en-US" sz="2400" dirty="0">
                <a:latin typeface="Times New Roman" panose="02020603050405020304" pitchFamily="18" charset="0"/>
                <a:cs typeface="Times New Roman" panose="02020603050405020304" pitchFamily="18" charset="0"/>
              </a:rPr>
              <a:t>乳胶</a:t>
            </a:r>
            <a:r>
              <a:rPr lang="en-US" altLang="zh-CN" sz="2400" dirty="0">
                <a:latin typeface="Times New Roman" panose="02020603050405020304" pitchFamily="18" charset="0"/>
                <a:cs typeface="Times New Roman" panose="02020603050405020304" pitchFamily="18" charset="0"/>
              </a:rPr>
              <a:t>). It usually takes more than six months to degrade the latex. So before they disappear, they still stay in the world and do harm to the environment.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5262979"/>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Although flying colorful balloons is a thing that we like to do, we shouldn’t do that, because it is really bad for the environment. First, balloons may change into many small pieces as the time goes by. For animals, they look like food. Then the animals will eat them and be killed later. Second, they can travel thousands of miles away and pollute lots of places such as the land, the sea, the forest, the river and so on. Third, the colorful balloons have hydrogen (</a:t>
            </a:r>
            <a:r>
              <a:rPr lang="zh-CN" altLang="en-US" sz="2400" dirty="0">
                <a:latin typeface="Times New Roman" panose="02020603050405020304" pitchFamily="18" charset="0"/>
                <a:cs typeface="Times New Roman" panose="02020603050405020304" pitchFamily="18" charset="0"/>
              </a:rPr>
              <a:t>氢气</a:t>
            </a:r>
            <a:r>
              <a:rPr lang="en-US" altLang="zh-CN" sz="2400" dirty="0">
                <a:latin typeface="Times New Roman" panose="02020603050405020304" pitchFamily="18" charset="0"/>
                <a:cs typeface="Times New Roman" panose="02020603050405020304" pitchFamily="18" charset="0"/>
              </a:rPr>
              <a:t>). The hydrogen is not good for the environment on the Earth.</a:t>
            </a:r>
          </a:p>
          <a:p>
            <a:pPr algn="just"/>
            <a:r>
              <a:rPr lang="en-US" altLang="zh-CN" sz="2400" dirty="0">
                <a:latin typeface="Times New Roman" panose="02020603050405020304" pitchFamily="18" charset="0"/>
                <a:cs typeface="Times New Roman" panose="02020603050405020304" pitchFamily="18" charset="0"/>
              </a:rPr>
              <a:t>     Luckily, some countries have realized these serious problems. In Singapore, if you want to fly balloons, you need to get agreement from the government. In America, the government stops people from flying balloons in some cities. In England, the government passes a new law about stopping flying balloons to protect the environment. So we need to take action right now. Every small step we take can make the world better, healthier and cleaner. Let’s start by stopping flying balloons!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04214"/>
            <a:ext cx="10418411"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Balloons are bad for animals because animals may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mistake balloons for their enemies </a:t>
            </a:r>
          </a:p>
          <a:p>
            <a:r>
              <a:rPr lang="en-US" altLang="zh-CN" sz="2400" b="1" dirty="0">
                <a:latin typeface="微软雅黑" panose="020B0503020204020204" pitchFamily="34" charset="-122"/>
                <a:ea typeface="微软雅黑" panose="020B0503020204020204" pitchFamily="34" charset="-122"/>
              </a:rPr>
              <a:t>B. get nervous for the balloons</a:t>
            </a:r>
          </a:p>
          <a:p>
            <a:r>
              <a:rPr lang="en-US" altLang="zh-CN" sz="2400" b="1" dirty="0">
                <a:latin typeface="微软雅黑" panose="020B0503020204020204" pitchFamily="34" charset="-122"/>
                <a:ea typeface="微软雅黑" panose="020B0503020204020204" pitchFamily="34" charset="-122"/>
              </a:rPr>
              <a:t>C. die easily after eating the balloons by mistake </a:t>
            </a:r>
          </a:p>
          <a:p>
            <a:r>
              <a:rPr lang="en-US" altLang="zh-CN" sz="2400" b="1" dirty="0">
                <a:latin typeface="微软雅黑" panose="020B0503020204020204" pitchFamily="34" charset="-122"/>
                <a:ea typeface="微软雅黑" panose="020B0503020204020204" pitchFamily="34" charset="-122"/>
              </a:rPr>
              <a:t>D. play with them on the ground for a long time.</a:t>
            </a:r>
          </a:p>
        </p:txBody>
      </p:sp>
      <p:sp>
        <p:nvSpPr>
          <p:cNvPr id="7" name="文本框 6"/>
          <p:cNvSpPr txBox="1"/>
          <p:nvPr/>
        </p:nvSpPr>
        <p:spPr>
          <a:xfrm>
            <a:off x="9534770" y="70421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17938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解析：细节理解题。根据第三段第四句可知，动物们会不小心吃到这些气球碎</a:t>
            </a:r>
          </a:p>
          <a:p>
            <a:r>
              <a:rPr lang="zh-CN" altLang="en-US" sz="2400" dirty="0">
                <a:latin typeface="微软雅黑" panose="020B0503020204020204" pitchFamily="34" charset="-122"/>
                <a:ea typeface="微软雅黑" panose="020B0503020204020204" pitchFamily="34" charset="-122"/>
              </a:rPr>
              <a:t>片，最终导致其死亡。</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32146" y="814431"/>
            <a:ext cx="10388586"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From paragraph 3 we know that people shouldn’t fly balloons because __________.</a:t>
            </a:r>
          </a:p>
          <a:p>
            <a:r>
              <a:rPr lang="en-US" altLang="zh-CN" sz="2400" b="1" dirty="0">
                <a:latin typeface="微软雅黑" panose="020B0503020204020204" pitchFamily="34" charset="-122"/>
                <a:ea typeface="微软雅黑" panose="020B0503020204020204" pitchFamily="34" charset="-122"/>
              </a:rPr>
              <a:t>A. balloons will kill animals immediately</a:t>
            </a:r>
          </a:p>
          <a:p>
            <a:r>
              <a:rPr lang="en-US" altLang="zh-CN" sz="2400" b="1" dirty="0">
                <a:latin typeface="微软雅黑" panose="020B0503020204020204" pitchFamily="34" charset="-122"/>
                <a:ea typeface="微软雅黑" panose="020B0503020204020204" pitchFamily="34" charset="-122"/>
              </a:rPr>
              <a:t>B. balloons may cause many environmental problems</a:t>
            </a:r>
          </a:p>
          <a:p>
            <a:r>
              <a:rPr lang="en-US" altLang="zh-CN" sz="2400" b="1" dirty="0">
                <a:latin typeface="微软雅黑" panose="020B0503020204020204" pitchFamily="34" charset="-122"/>
                <a:ea typeface="微软雅黑" panose="020B0503020204020204" pitchFamily="34" charset="-122"/>
              </a:rPr>
              <a:t>C. balloons have poisonous gas</a:t>
            </a:r>
          </a:p>
          <a:p>
            <a:r>
              <a:rPr lang="en-US" altLang="zh-CN" sz="2400" b="1" dirty="0">
                <a:latin typeface="微软雅黑" panose="020B0503020204020204" pitchFamily="34" charset="-122"/>
                <a:ea typeface="微软雅黑" panose="020B0503020204020204" pitchFamily="34" charset="-122"/>
              </a:rPr>
              <a:t>D. balloons can travel very far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141047" y="115345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细节理解题。根据第三段“because it is really bad for the environment”以及后面提及的三个环境问题可知，放气球对环境有害，会带来很多环境问题，故选B。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Which of the following statement is NOT true?   _________</a:t>
            </a:r>
          </a:p>
          <a:p>
            <a:r>
              <a:rPr lang="en-US" altLang="zh-CN" sz="2400" b="1" dirty="0">
                <a:latin typeface="微软雅黑" panose="020B0503020204020204" pitchFamily="34" charset="-122"/>
                <a:ea typeface="微软雅黑" panose="020B0503020204020204" pitchFamily="34" charset="-122"/>
              </a:rPr>
              <a:t>A. Most of the balloons we use are made of latex.</a:t>
            </a:r>
          </a:p>
          <a:p>
            <a:r>
              <a:rPr lang="en-US" altLang="zh-CN" sz="2400" b="1" dirty="0">
                <a:latin typeface="微软雅黑" panose="020B0503020204020204" pitchFamily="34" charset="-122"/>
                <a:ea typeface="微软雅黑" panose="020B0503020204020204" pitchFamily="34" charset="-122"/>
              </a:rPr>
              <a:t>B. Only children like flying balloons during festivals.</a:t>
            </a:r>
          </a:p>
          <a:p>
            <a:r>
              <a:rPr lang="en-US" altLang="zh-CN" sz="2400" b="1" dirty="0">
                <a:latin typeface="微软雅黑" panose="020B0503020204020204" pitchFamily="34" charset="-122"/>
                <a:ea typeface="微软雅黑" panose="020B0503020204020204" pitchFamily="34" charset="-122"/>
              </a:rPr>
              <a:t>C. Latex Balloons can travel very far and pollute everywhere.</a:t>
            </a:r>
          </a:p>
          <a:p>
            <a:r>
              <a:rPr lang="en-US" altLang="zh-CN" sz="2400" b="1" dirty="0">
                <a:latin typeface="微软雅黑" panose="020B0503020204020204" pitchFamily="34" charset="-122"/>
                <a:ea typeface="微软雅黑" panose="020B0503020204020204" pitchFamily="34" charset="-122"/>
              </a:rPr>
              <a:t>D. More and more countries take steps to stop flying the balloons.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62066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细节理解题。根据第一段第三句可知，成人也玩气球，故B项错误。</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47800" y="676091"/>
            <a:ext cx="1044967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The writer may think flying balloons is __________.</a:t>
            </a:r>
          </a:p>
          <a:p>
            <a:r>
              <a:rPr lang="en-US" altLang="zh-CN" sz="2400" b="1" dirty="0">
                <a:latin typeface="微软雅黑" panose="020B0503020204020204" pitchFamily="34" charset="-122"/>
                <a:ea typeface="微软雅黑" panose="020B0503020204020204" pitchFamily="34" charset="-122"/>
              </a:rPr>
              <a:t>① boring ② dangerous ③ harmful ④ environment-friendly</a:t>
            </a:r>
          </a:p>
          <a:p>
            <a:r>
              <a:rPr lang="en-US" altLang="zh-CN" sz="2400" b="1" dirty="0">
                <a:latin typeface="微软雅黑" panose="020B0503020204020204" pitchFamily="34" charset="-122"/>
                <a:ea typeface="微软雅黑" panose="020B0503020204020204" pitchFamily="34" charset="-122"/>
              </a:rPr>
              <a:t>A. ①② 	B. ②③	 C. ①③ 	D. ②④</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234447" y="56765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解析：推理判断题。通读全文可知，文章多次提及气球污染环境而且威胁到了</a:t>
            </a:r>
          </a:p>
          <a:p>
            <a:r>
              <a:rPr lang="zh-CN" altLang="en-US" sz="2400" dirty="0">
                <a:latin typeface="微软雅黑" panose="020B0503020204020204" pitchFamily="34" charset="-122"/>
                <a:ea typeface="微软雅黑" panose="020B0503020204020204" pitchFamily="34" charset="-122"/>
              </a:rPr>
              <a:t>其他生物的生存，故可推测作者认为放气球很危险且对环境伤害很大。故选B。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purpose of the passage is __________.</a:t>
            </a:r>
          </a:p>
          <a:p>
            <a:r>
              <a:rPr lang="en-US" altLang="zh-CN" sz="2400" b="1" dirty="0">
                <a:latin typeface="微软雅黑" panose="020B0503020204020204" pitchFamily="34" charset="-122"/>
                <a:ea typeface="微软雅黑" panose="020B0503020204020204" pitchFamily="34" charset="-122"/>
              </a:rPr>
              <a:t>A. to encourage people not to fly balloons</a:t>
            </a:r>
          </a:p>
          <a:p>
            <a:r>
              <a:rPr lang="en-US" altLang="zh-CN" sz="2400" b="1" dirty="0">
                <a:latin typeface="微软雅黑" panose="020B0503020204020204" pitchFamily="34" charset="-122"/>
                <a:ea typeface="微软雅黑" panose="020B0503020204020204" pitchFamily="34" charset="-122"/>
              </a:rPr>
              <a:t>B. to show how popular flying balloons are </a:t>
            </a:r>
          </a:p>
          <a:p>
            <a:r>
              <a:rPr lang="en-US" altLang="zh-CN" sz="2400" b="1" dirty="0">
                <a:latin typeface="微软雅黑" panose="020B0503020204020204" pitchFamily="34" charset="-122"/>
                <a:ea typeface="微软雅黑" panose="020B0503020204020204" pitchFamily="34" charset="-122"/>
              </a:rPr>
              <a:t>C. to praise the countries that stop flying balloons</a:t>
            </a:r>
          </a:p>
          <a:p>
            <a:r>
              <a:rPr lang="en-US" altLang="zh-CN" sz="2400" b="1" dirty="0">
                <a:latin typeface="微软雅黑" panose="020B0503020204020204" pitchFamily="34" charset="-122"/>
                <a:ea typeface="微软雅黑" panose="020B0503020204020204" pitchFamily="34" charset="-122"/>
              </a:rPr>
              <a:t>D. to ask people to protect the animals and the earth</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587082"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解析：主旨大意题。通读全文可知，文章主要介绍了放气球这一活动对地球的</a:t>
            </a:r>
          </a:p>
          <a:p>
            <a:r>
              <a:rPr lang="zh-CN" altLang="en-US" sz="2400" dirty="0">
                <a:latin typeface="微软雅黑" panose="020B0503020204020204" pitchFamily="34" charset="-122"/>
                <a:ea typeface="微软雅黑" panose="020B0503020204020204" pitchFamily="34" charset="-122"/>
              </a:rPr>
              <a:t>危害并列举一些国家的政府颁布法令禁止放气球的举措，故可推测出作者希望能呼吁大家都不要放气球。故选A。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46826" y="786932"/>
            <a:ext cx="10317462"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Mr. Ethan was a very large man. He had a loud voice and a bad temper. He was not giant, but he was much bigger than most men.</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He could seldom find clothes big enough. His feet were too large for most shoes. In fact, wherever he went and whatever he did, Mr. Ethan had problems because of his size. These problems were so bad that Mr. Ethan stayed at home most of the time. </a:t>
            </a:r>
            <a:r>
              <a:rPr lang="en-US" altLang="zh-CN" sz="2400" u="sng" dirty="0">
                <a:latin typeface="Times New Roman" panose="02020603050405020304" pitchFamily="18" charset="0"/>
                <a:cs typeface="Times New Roman" panose="02020603050405020304" pitchFamily="18" charset="0"/>
              </a:rPr>
              <a:t>42______</a:t>
            </a:r>
          </a:p>
        </p:txBody>
      </p:sp>
      <p:sp>
        <p:nvSpPr>
          <p:cNvPr id="6" name="文本框 5"/>
          <p:cNvSpPr txBox="1"/>
          <p:nvPr>
            <p:custDataLst>
              <p:tags r:id="rId1"/>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You can get them at the theater when you go.</a:t>
            </a:r>
          </a:p>
          <a:p>
            <a:r>
              <a:rPr lang="zh-CN" altLang="en-US" sz="2400" dirty="0">
                <a:latin typeface="Times New Roman" panose="02020603050405020304" pitchFamily="18" charset="0"/>
                <a:cs typeface="Times New Roman" panose="02020603050405020304" pitchFamily="18" charset="0"/>
              </a:rPr>
              <a:t>B. You should go out more.</a:t>
            </a:r>
          </a:p>
          <a:p>
            <a:r>
              <a:rPr lang="zh-CN" altLang="en-US" sz="2400" dirty="0">
                <a:latin typeface="Times New Roman" panose="02020603050405020304" pitchFamily="18" charset="0"/>
                <a:cs typeface="Times New Roman" panose="02020603050405020304" pitchFamily="18" charset="0"/>
              </a:rPr>
              <a:t>C. You and your friend can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t sit together because we are very full this evening.</a:t>
            </a:r>
          </a:p>
          <a:p>
            <a:r>
              <a:rPr lang="zh-CN" altLang="en-US" sz="2400" dirty="0">
                <a:latin typeface="Times New Roman" panose="02020603050405020304" pitchFamily="18" charset="0"/>
                <a:cs typeface="Times New Roman" panose="02020603050405020304" pitchFamily="18" charset="0"/>
              </a:rPr>
              <a:t>D. Life was easier at home.</a:t>
            </a:r>
          </a:p>
          <a:p>
            <a:r>
              <a:rPr lang="zh-CN" altLang="en-US" sz="2400" dirty="0">
                <a:latin typeface="Times New Roman" panose="02020603050405020304" pitchFamily="18" charset="0"/>
                <a:cs typeface="Times New Roman" panose="02020603050405020304" pitchFamily="18" charset="0"/>
              </a:rPr>
              <a:t>E. Life was not easy for Mr. Ethan.</a:t>
            </a:r>
          </a:p>
        </p:txBody>
      </p:sp>
      <p:sp>
        <p:nvSpPr>
          <p:cNvPr id="7" name="文本框 6"/>
          <p:cNvSpPr txBox="1"/>
          <p:nvPr>
            <p:custDataLst>
              <p:tags r:id="rId2"/>
            </p:custDataLst>
          </p:nvPr>
        </p:nvSpPr>
        <p:spPr>
          <a:xfrm>
            <a:off x="1870710" y="1863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4" name="文本框 3"/>
          <p:cNvSpPr txBox="1"/>
          <p:nvPr>
            <p:custDataLst>
              <p:tags r:id="rId3"/>
            </p:custDataLst>
          </p:nvPr>
        </p:nvSpPr>
        <p:spPr>
          <a:xfrm>
            <a:off x="4194576" y="297863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7327964" y="563668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归纳总结题。空白处是本段的总起句，下文提到都是他生活中的困难，故选E。</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逻辑推理题。上文提到了他大部分时间都待在家里面，所以下文接着说了待在家里面的原因，D项life was easier解释了原因，故选D。</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000" y="118110"/>
            <a:ext cx="11430635"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Then one day, a friend said, “You spend too much time at home.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There’s a good movie at the theater.”</a:t>
            </a:r>
          </a:p>
          <a:p>
            <a:pPr algn="just"/>
            <a:r>
              <a:rPr lang="en-US" altLang="zh-CN" sz="2400" dirty="0">
                <a:latin typeface="Times New Roman" panose="02020603050405020304" pitchFamily="18" charset="0"/>
                <a:cs typeface="Times New Roman" panose="02020603050405020304" pitchFamily="18" charset="0"/>
                <a:sym typeface="+mn-ea"/>
              </a:rPr>
              <a:t>      “I can’t sit in theater seats,” Mr. Ethan said, “I’m too big.”</a:t>
            </a:r>
          </a:p>
          <a:p>
            <a:pPr algn="just"/>
            <a:r>
              <a:rPr lang="en-US" altLang="zh-CN" sz="2400" dirty="0">
                <a:latin typeface="Times New Roman" panose="02020603050405020304" pitchFamily="18" charset="0"/>
                <a:cs typeface="Times New Roman" panose="02020603050405020304" pitchFamily="18" charset="0"/>
                <a:sym typeface="+mn-ea"/>
              </a:rPr>
              <a:t>      “That is no problem,” his friend said, “I’ll buy you two tickets. </a:t>
            </a:r>
            <a:r>
              <a:rPr lang="en-US" altLang="zh-CN" sz="2400" u="sng" dirty="0">
                <a:latin typeface="Times New Roman" panose="02020603050405020304" pitchFamily="18" charset="0"/>
                <a:cs typeface="Times New Roman" panose="02020603050405020304" pitchFamily="18" charset="0"/>
                <a:sym typeface="+mn-ea"/>
              </a:rPr>
              <a:t>44_______</a:t>
            </a:r>
            <a:r>
              <a:rPr lang="en-US" altLang="zh-CN" sz="2400" dirty="0">
                <a:latin typeface="Times New Roman" panose="02020603050405020304" pitchFamily="18" charset="0"/>
                <a:cs typeface="Times New Roman" panose="02020603050405020304" pitchFamily="18" charset="0"/>
                <a:sym typeface="+mn-ea"/>
              </a:rPr>
              <a:t> </a:t>
            </a:r>
          </a:p>
          <a:p>
            <a:pPr algn="just"/>
            <a:r>
              <a:rPr lang="en-US" altLang="zh-CN" sz="2400" dirty="0">
                <a:latin typeface="Times New Roman" panose="02020603050405020304" pitchFamily="18" charset="0"/>
                <a:cs typeface="Times New Roman" panose="02020603050405020304" pitchFamily="18" charset="0"/>
                <a:sym typeface="+mn-ea"/>
              </a:rPr>
              <a:t>      The friend sent money to the theater for two tickets. When the day came, Mr. Ethan put </a:t>
            </a:r>
          </a:p>
          <a:p>
            <a:pPr algn="just"/>
            <a:r>
              <a:rPr lang="en-US" altLang="zh-CN" sz="2400" dirty="0">
                <a:latin typeface="Times New Roman" panose="02020603050405020304" pitchFamily="18" charset="0"/>
                <a:cs typeface="Times New Roman" panose="02020603050405020304" pitchFamily="18" charset="0"/>
                <a:sym typeface="+mn-ea"/>
              </a:rPr>
              <a:t>on his best clothes and went to the theater.</a:t>
            </a:r>
          </a:p>
          <a:p>
            <a:pPr algn="just"/>
            <a:r>
              <a:rPr lang="en-US" altLang="zh-CN" sz="2400" dirty="0">
                <a:latin typeface="Times New Roman" panose="02020603050405020304" pitchFamily="18" charset="0"/>
                <a:cs typeface="Times New Roman" panose="02020603050405020304" pitchFamily="18" charset="0"/>
                <a:sym typeface="+mn-ea"/>
              </a:rPr>
              <a:t>      “You have two tickets for me,” he said to the woman in the ticket office. “My name is </a:t>
            </a:r>
          </a:p>
          <a:p>
            <a:pPr algn="just"/>
            <a:r>
              <a:rPr lang="en-US" altLang="zh-CN" sz="2400" dirty="0">
                <a:latin typeface="Times New Roman" panose="02020603050405020304" pitchFamily="18" charset="0"/>
                <a:cs typeface="Times New Roman" panose="02020603050405020304" pitchFamily="18" charset="0"/>
                <a:sym typeface="+mn-ea"/>
              </a:rPr>
              <a:t>Ethan.”</a:t>
            </a:r>
          </a:p>
          <a:p>
            <a:pPr algn="just"/>
            <a:r>
              <a:rPr lang="en-US" altLang="zh-CN" sz="2400" dirty="0">
                <a:latin typeface="Times New Roman" panose="02020603050405020304" pitchFamily="18" charset="0"/>
                <a:cs typeface="Times New Roman" panose="02020603050405020304" pitchFamily="18" charset="0"/>
                <a:sym typeface="+mn-ea"/>
              </a:rPr>
              <a:t>      “Oh, yes, Mr. Ethan,” the woman said, “Here you are, seats G4 and P12. I’m sorry! </a:t>
            </a:r>
            <a:r>
              <a:rPr lang="en-US" altLang="zh-CN" sz="2400" u="sng" dirty="0">
                <a:latin typeface="Times New Roman" panose="02020603050405020304" pitchFamily="18" charset="0"/>
                <a:cs typeface="Times New Roman" panose="02020603050405020304" pitchFamily="18" charset="0"/>
                <a:sym typeface="+mn-ea"/>
              </a:rPr>
              <a:t>45_______</a:t>
            </a:r>
            <a:r>
              <a:rPr lang="en-US" altLang="zh-CN" sz="2400" dirty="0">
                <a:latin typeface="Times New Roman" panose="02020603050405020304" pitchFamily="18" charset="0"/>
                <a:cs typeface="Times New Roman" panose="02020603050405020304" pitchFamily="18" charset="0"/>
                <a:sym typeface="+mn-ea"/>
              </a:rPr>
              <a:t> ”</a:t>
            </a:r>
          </a:p>
          <a:p>
            <a:pPr algn="just"/>
            <a:r>
              <a:rPr lang="en-US" altLang="zh-CN" sz="2400" dirty="0">
                <a:latin typeface="Times New Roman" panose="02020603050405020304" pitchFamily="18" charset="0"/>
                <a:cs typeface="Times New Roman" panose="02020603050405020304" pitchFamily="18" charset="0"/>
                <a:sym typeface="+mn-ea"/>
              </a:rPr>
              <a:t>      He smiled sadly, walked out of the theater and went home.</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You can get them at the theater when you go.</a:t>
            </a:r>
          </a:p>
          <a:p>
            <a:r>
              <a:rPr lang="zh-CN" altLang="en-US" sz="2400" dirty="0">
                <a:latin typeface="Times New Roman" panose="02020603050405020304" pitchFamily="18" charset="0"/>
                <a:cs typeface="Times New Roman" panose="02020603050405020304" pitchFamily="18" charset="0"/>
              </a:rPr>
              <a:t>B. You should go out more.</a:t>
            </a:r>
          </a:p>
          <a:p>
            <a:r>
              <a:rPr lang="zh-CN" altLang="en-US" sz="2400" dirty="0">
                <a:latin typeface="Times New Roman" panose="02020603050405020304" pitchFamily="18" charset="0"/>
                <a:cs typeface="Times New Roman" panose="02020603050405020304" pitchFamily="18" charset="0"/>
              </a:rPr>
              <a:t>C. You and your friend can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t sit together because we are very full this evening.</a:t>
            </a:r>
          </a:p>
          <a:p>
            <a:r>
              <a:rPr lang="zh-CN" altLang="en-US" sz="2400" dirty="0">
                <a:latin typeface="Times New Roman" panose="02020603050405020304" pitchFamily="18" charset="0"/>
                <a:cs typeface="Times New Roman" panose="02020603050405020304" pitchFamily="18" charset="0"/>
              </a:rPr>
              <a:t>D. Life was easier at home.</a:t>
            </a:r>
          </a:p>
          <a:p>
            <a:r>
              <a:rPr lang="zh-CN" altLang="en-US" sz="2400" dirty="0">
                <a:latin typeface="Times New Roman" panose="02020603050405020304" pitchFamily="18" charset="0"/>
                <a:cs typeface="Times New Roman" panose="02020603050405020304" pitchFamily="18" charset="0"/>
              </a:rPr>
              <a:t>E. Life was not easy for Mr. Ethan.</a:t>
            </a:r>
          </a:p>
        </p:txBody>
      </p:sp>
      <p:sp>
        <p:nvSpPr>
          <p:cNvPr id="7" name="文本框 6"/>
          <p:cNvSpPr txBox="1"/>
          <p:nvPr>
            <p:custDataLst>
              <p:tags r:id="rId2"/>
            </p:custDataLst>
          </p:nvPr>
        </p:nvSpPr>
        <p:spPr>
          <a:xfrm>
            <a:off x="9100185" y="1180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4" name="文本框 3"/>
          <p:cNvSpPr txBox="1"/>
          <p:nvPr>
            <p:custDataLst>
              <p:tags r:id="rId3"/>
            </p:custDataLst>
          </p:nvPr>
        </p:nvSpPr>
        <p:spPr>
          <a:xfrm>
            <a:off x="9100185" y="11568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p>
        </p:txBody>
      </p:sp>
      <p:sp>
        <p:nvSpPr>
          <p:cNvPr id="6" name="文本框 5"/>
          <p:cNvSpPr txBox="1"/>
          <p:nvPr>
            <p:custDataLst>
              <p:tags r:id="rId4"/>
            </p:custDataLst>
          </p:nvPr>
        </p:nvSpPr>
        <p:spPr>
          <a:xfrm>
            <a:off x="810260" y="33406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8306499" y="563668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逻辑推理题。根据上文，朋友说他花了太多的时间待在家里面，所以根据逻辑下一句应该是劝他多出去走走，故选B。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细节推断题。前文提到朋友将会为他买两张票，所以他可以在去电影院的时候，拿着两张票，故选A。</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细节推断题。根据前文可知，售票员以为Mr. Ethan买了两张票，是跟自己的朋友一起坐的，售票员报了两个分开的座号，因此C项“你跟你朋</a:t>
            </a:r>
          </a:p>
          <a:p>
            <a:pPr marL="0" indent="0">
              <a:buNone/>
            </a:pPr>
            <a:r>
              <a:rPr sz="2400" b="1" dirty="0">
                <a:latin typeface="微软雅黑" panose="020B0503020204020204" pitchFamily="34" charset="-122"/>
                <a:ea typeface="微软雅黑" panose="020B0503020204020204" pitchFamily="34" charset="-122"/>
              </a:rPr>
              <a:t>友不能坐在一起了，我们今晚满座了”符合语境，故选C。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579356" y="2058813"/>
            <a:ext cx="10085219"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Nowadays, computers can be seen everywhere. It plays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important part in our everyday life. It is one of the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(great) inventions in the world in the twentieth century. It works for us not only at home, in the offices and in big shops,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also at schools. Today it is used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many ways. It really brings large wealth and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(happy) to the world. </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2" name="文本框 1"/>
          <p:cNvSpPr txBox="1"/>
          <p:nvPr/>
        </p:nvSpPr>
        <p:spPr>
          <a:xfrm>
            <a:off x="8973335" y="3161351"/>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179664" y="317064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83500" y="2438252"/>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greatest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255999" y="2068251"/>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an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5779972" y="353614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happiness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266677" y="912331"/>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Good evening, I’m so glad that you would come.</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Sure 			B. Thank you for inviting me</a:t>
            </a:r>
          </a:p>
          <a:p>
            <a:r>
              <a:rPr lang="en-US" altLang="zh-CN" sz="2800" b="1" dirty="0">
                <a:latin typeface="微软雅黑" panose="020B0503020204020204" pitchFamily="34" charset="-122"/>
                <a:ea typeface="微软雅黑" panose="020B0503020204020204" pitchFamily="34" charset="-122"/>
              </a:rPr>
              <a:t>C. Never mind 		D. Sounds good</a:t>
            </a:r>
          </a:p>
        </p:txBody>
      </p:sp>
      <p:sp>
        <p:nvSpPr>
          <p:cNvPr id="11" name="文本框 10"/>
          <p:cNvSpPr txBox="1"/>
          <p:nvPr/>
        </p:nvSpPr>
        <p:spPr>
          <a:xfrm>
            <a:off x="3037013" y="1361375"/>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解析：前面的句子说“我很高兴你能来”，说明说话人是受到邀请，所以要表</a:t>
            </a:r>
          </a:p>
          <a:p>
            <a:r>
              <a:rPr lang="zh-CN" altLang="en-US" sz="2400" dirty="0">
                <a:latin typeface="微软雅黑" panose="020B0503020204020204" pitchFamily="34" charset="-122"/>
                <a:ea typeface="微软雅黑" panose="020B0503020204020204" pitchFamily="34" charset="-122"/>
              </a:rPr>
              <a:t>示感谢。故选B。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【解析】本题考查冠词，固定短语：play an important part in…意为“在……中发挥重要的作用”。</a:t>
            </a:r>
          </a:p>
          <a:p>
            <a:pPr marL="0" indent="0">
              <a:buNone/>
            </a:pPr>
            <a:r>
              <a:rPr sz="2400" b="1" dirty="0">
                <a:latin typeface="微软雅黑" panose="020B0503020204020204" pitchFamily="34" charset="-122"/>
                <a:ea typeface="微软雅黑" panose="020B0503020204020204" pitchFamily="34" charset="-122"/>
              </a:rPr>
              <a:t>47. 【解析】本题考查形容词和副词的最高级，根据句型“It is one of+最高级+n.+范围”可知，great要使用最高级形式。</a:t>
            </a:r>
          </a:p>
          <a:p>
            <a:pPr marL="0" indent="0">
              <a:buNone/>
            </a:pPr>
            <a:r>
              <a:rPr sz="2400" b="1" dirty="0">
                <a:latin typeface="微软雅黑" panose="020B0503020204020204" pitchFamily="34" charset="-122"/>
                <a:ea typeface="微软雅黑" panose="020B0503020204020204" pitchFamily="34" charset="-122"/>
              </a:rPr>
              <a:t>48. 【解析】本题考查连词，固定搭配：not only…, but also…意为“不但……，而且……”。</a:t>
            </a:r>
          </a:p>
          <a:p>
            <a:pPr marL="0" indent="0">
              <a:buNone/>
            </a:pPr>
            <a:r>
              <a:rPr sz="2400" b="1" dirty="0">
                <a:latin typeface="微软雅黑" panose="020B0503020204020204" pitchFamily="34" charset="-122"/>
                <a:ea typeface="微软雅黑" panose="020B0503020204020204" pitchFamily="34" charset="-122"/>
              </a:rPr>
              <a:t>49. 【解析】本题考查介词，固定搭配：in many ways意为“在许多方面；用许多方法”。</a:t>
            </a:r>
          </a:p>
          <a:p>
            <a:pPr marL="0" indent="0">
              <a:buNone/>
            </a:pPr>
            <a:r>
              <a:rPr sz="2400" b="1" dirty="0">
                <a:latin typeface="微软雅黑" panose="020B0503020204020204" pitchFamily="34" charset="-122"/>
                <a:ea typeface="微软雅黑" panose="020B0503020204020204" pitchFamily="34" charset="-122"/>
              </a:rPr>
              <a:t>50. 【解析】本题考查词性转换，通过句子中的并列连词and前的名词wealth可知，and后面的单词也应该是名词形式，所以形容词happy要转换成名词形式。</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54617" y="476547"/>
            <a:ext cx="11282737"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(one) computer in the world was called ENIAC. It was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(build) in America in 1946. It was large and heavy. Since it was born, it has been developing very fast. Until now it has gone through four periods and changed a lot. There are many kinds of computers. Computers are getting smaller and smaller and computing faster and faster. It becomes more and more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(help). </a:t>
            </a:r>
          </a:p>
          <a:p>
            <a:pPr algn="just"/>
            <a:r>
              <a:rPr lang="en-US" altLang="zh-CN" sz="2400" dirty="0">
                <a:latin typeface="Times New Roman" panose="02020603050405020304" pitchFamily="18" charset="0"/>
                <a:cs typeface="Times New Roman" panose="02020603050405020304" pitchFamily="18" charset="0"/>
              </a:rPr>
              <a:t>     The computer can do most of the things for people. It can help us know about the real world more quickly, learn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we want to learn and think for ourselves.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a student in the twenty-first century, you must work hard at it. </a:t>
            </a:r>
          </a:p>
        </p:txBody>
      </p:sp>
      <p:sp>
        <p:nvSpPr>
          <p:cNvPr id="9" name="文本框 8"/>
          <p:cNvSpPr txBox="1"/>
          <p:nvPr/>
        </p:nvSpPr>
        <p:spPr>
          <a:xfrm>
            <a:off x="4198352" y="193497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helpful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818670" y="47654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built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834404" y="476547"/>
            <a:ext cx="98289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first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077517" y="2651760"/>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6" name="文本框 15"/>
          <p:cNvSpPr txBox="1"/>
          <p:nvPr/>
        </p:nvSpPr>
        <p:spPr>
          <a:xfrm>
            <a:off x="10759440" y="2653030"/>
            <a:ext cx="97790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【解析】本题考查数词，根据句意“世界上的第一台电脑是ENIAC”，需要将基数词one改成序数词first。</a:t>
            </a:r>
          </a:p>
          <a:p>
            <a:pPr marL="0" indent="0">
              <a:buNone/>
            </a:pPr>
            <a:r>
              <a:rPr sz="2400" b="1" dirty="0">
                <a:latin typeface="微软雅黑" panose="020B0503020204020204" pitchFamily="34" charset="-122"/>
                <a:ea typeface="微软雅黑" panose="020B0503020204020204" pitchFamily="34" charset="-122"/>
              </a:rPr>
              <a:t>52. 【解析】本题考查动词的被动语态，被动语态的基本结构：be+动词的过去分词，所以build使用过去分词的形式built。</a:t>
            </a:r>
          </a:p>
          <a:p>
            <a:pPr marL="0" indent="0">
              <a:buNone/>
            </a:pPr>
            <a:r>
              <a:rPr sz="2400" b="1" dirty="0">
                <a:latin typeface="微软雅黑" panose="020B0503020204020204" pitchFamily="34" charset="-122"/>
                <a:ea typeface="微软雅黑" panose="020B0503020204020204" pitchFamily="34" charset="-122"/>
              </a:rPr>
              <a:t>53. 【解析】本题考查词性的转换，根据句意“它变得越来越有帮助”，所以将help改成形容词形式helpful。</a:t>
            </a:r>
          </a:p>
          <a:p>
            <a:pPr marL="0" indent="0">
              <a:buNone/>
            </a:pPr>
            <a:r>
              <a:rPr sz="2400" b="1" dirty="0">
                <a:latin typeface="微软雅黑" panose="020B0503020204020204" pitchFamily="34" charset="-122"/>
                <a:ea typeface="微软雅黑" panose="020B0503020204020204" pitchFamily="34" charset="-122"/>
              </a:rPr>
              <a:t>54. 【解析】本题考查名词性从句，分析句子可知，“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we want to learn”在句中作动词learn的宾语，根据句意“学习我们想学的东西”，所以宾语从句引导词为what。</a:t>
            </a:r>
          </a:p>
          <a:p>
            <a:pPr marL="0" indent="0">
              <a:buNone/>
            </a:pPr>
            <a:r>
              <a:rPr sz="2400" b="1" dirty="0">
                <a:latin typeface="微软雅黑" panose="020B0503020204020204" pitchFamily="34" charset="-122"/>
                <a:ea typeface="微软雅黑" panose="020B0503020204020204" pitchFamily="34" charset="-122"/>
              </a:rPr>
              <a:t>55. 【解析】本题考查介词，根据句意“作为21世纪的一名学生”可知，此处缺少介词as。</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462280" y="1626235"/>
            <a:ext cx="11489690"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哪里有充足的阳光和水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fields are green.</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Put on your coat,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否则你会感冒的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She heard a terrible noise,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这吓了她一跳</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I have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一本和你一样的书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I wondered __________________________________________________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你父亲还有多少年退休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2878495" y="4539292"/>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how many years later your father would retire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5137150" y="3467100"/>
            <a:ext cx="424180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which gave her a fright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549759" y="2851842"/>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or you will have a cold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132205" y="1751965"/>
            <a:ext cx="65443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Where there is enough sunshine and water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828800" y="3952875"/>
            <a:ext cx="51860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same book as yours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912696"/>
            <a:ext cx="10317462" cy="3969385"/>
          </a:xfrm>
          <a:prstGeom prst="rect">
            <a:avLst/>
          </a:prstGeom>
          <a:noFill/>
        </p:spPr>
        <p:txBody>
          <a:bodyPr wrap="square" rtlCol="0">
            <a:spAutoFit/>
          </a:bodyPr>
          <a:lstStyle/>
          <a:p>
            <a:pPr algn="just">
              <a:lnSpc>
                <a:spcPct val="150000"/>
              </a:lnSpc>
            </a:pPr>
            <a:r>
              <a:rPr lang="en-US" altLang="zh-CN" sz="2400" dirty="0">
                <a:latin typeface="Times New Roman" panose="02020603050405020304" pitchFamily="18" charset="0"/>
                <a:cs typeface="Times New Roman" panose="02020603050405020304" pitchFamily="18" charset="0"/>
              </a:rPr>
              <a:t>61. 【</a:t>
            </a:r>
            <a:r>
              <a:rPr lang="zh-CN" altLang="en-US" sz="2400" dirty="0">
                <a:latin typeface="Times New Roman" panose="02020603050405020304" pitchFamily="18" charset="0"/>
                <a:cs typeface="Times New Roman" panose="02020603050405020304" pitchFamily="18" charset="0"/>
              </a:rPr>
              <a:t>写作内容</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假设你是</a:t>
            </a:r>
            <a:r>
              <a:rPr lang="en-US" altLang="zh-CN" sz="2400" dirty="0">
                <a:latin typeface="Times New Roman" panose="02020603050405020304" pitchFamily="18" charset="0"/>
                <a:cs typeface="Times New Roman" panose="02020603050405020304" pitchFamily="18" charset="0"/>
              </a:rPr>
              <a:t>Mary, </a:t>
            </a:r>
            <a:r>
              <a:rPr lang="zh-CN" altLang="en-US" sz="2400" dirty="0">
                <a:latin typeface="Times New Roman" panose="02020603050405020304" pitchFamily="18" charset="0"/>
                <a:cs typeface="Times New Roman" panose="02020603050405020304" pitchFamily="18" charset="0"/>
              </a:rPr>
              <a:t>为了提高班级同学的英语口语水平，你班决定在下周五举行英语角（</a:t>
            </a:r>
            <a:r>
              <a:rPr lang="en-US" altLang="zh-CN" sz="2400" dirty="0">
                <a:latin typeface="Times New Roman" panose="02020603050405020304" pitchFamily="18" charset="0"/>
                <a:cs typeface="Times New Roman" panose="02020603050405020304" pitchFamily="18" charset="0"/>
              </a:rPr>
              <a:t>English Corner</a:t>
            </a:r>
            <a:r>
              <a:rPr lang="zh-CN" altLang="en-US" sz="2400" dirty="0">
                <a:latin typeface="Times New Roman" panose="02020603050405020304" pitchFamily="18" charset="0"/>
                <a:cs typeface="Times New Roman" panose="02020603050405020304" pitchFamily="18" charset="0"/>
              </a:rPr>
              <a:t>）活动，请给你们的外籍教师</a:t>
            </a:r>
            <a:r>
              <a:rPr lang="en-US" altLang="zh-CN" sz="2400" dirty="0">
                <a:latin typeface="Times New Roman" panose="02020603050405020304" pitchFamily="18" charset="0"/>
                <a:cs typeface="Times New Roman" panose="02020603050405020304" pitchFamily="18" charset="0"/>
              </a:rPr>
              <a:t>John</a:t>
            </a:r>
            <a:r>
              <a:rPr lang="zh-CN" altLang="en-US" sz="2400" dirty="0">
                <a:latin typeface="Times New Roman" panose="02020603050405020304" pitchFamily="18" charset="0"/>
                <a:cs typeface="Times New Roman" panose="02020603050405020304" pitchFamily="18" charset="0"/>
              </a:rPr>
              <a:t>写一封信邀请他参加你们的活动。内容应该包括：英语角的时间、地点及活动安排等信息。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写作要求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正文约</a:t>
            </a:r>
            <a:r>
              <a:rPr lang="en-US" altLang="zh-CN" sz="2400" dirty="0">
                <a:latin typeface="Times New Roman" panose="02020603050405020304" pitchFamily="18" charset="0"/>
                <a:cs typeface="Times New Roman" panose="02020603050405020304" pitchFamily="18" charset="0"/>
              </a:rPr>
              <a:t>40</a:t>
            </a:r>
            <a:r>
              <a:rPr lang="zh-CN" altLang="en-US" sz="2400" dirty="0">
                <a:latin typeface="Times New Roman" panose="02020603050405020304" pitchFamily="18" charset="0"/>
                <a:cs typeface="Times New Roman" panose="02020603050405020304" pitchFamily="18" charset="0"/>
              </a:rPr>
              <a:t>个英文单词，文中不可出现你自己的真实姓名、学校名称等信息。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评分标准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3" action="ppaction://hlinksldjump"/>
          </p:cNvPr>
          <p:cNvSpPr/>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439947"/>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March 1, 2023</a:t>
            </a:r>
          </a:p>
          <a:p>
            <a:pPr marL="0" indent="0" algn="just">
              <a:buNone/>
            </a:pPr>
            <a:r>
              <a:rPr lang="en-US" altLang="zh-CN" sz="2400" b="1" dirty="0">
                <a:latin typeface="微软雅黑" panose="020B0503020204020204" pitchFamily="34" charset="-122"/>
                <a:ea typeface="微软雅黑" panose="020B0503020204020204" pitchFamily="34" charset="-122"/>
              </a:rPr>
              <a:t>Dear John,</a:t>
            </a:r>
          </a:p>
          <a:p>
            <a:pPr marL="0" indent="0" algn="just">
              <a:buNone/>
            </a:pPr>
            <a:r>
              <a:rPr lang="en-US" altLang="zh-CN" sz="2400" b="1" dirty="0">
                <a:latin typeface="微软雅黑" panose="020B0503020204020204" pitchFamily="34" charset="-122"/>
                <a:ea typeface="微软雅黑" panose="020B0503020204020204" pitchFamily="34" charset="-122"/>
              </a:rPr>
              <a:t>      In order to improve students’ spoken English, our class will hold an English Corner at 6∶30 p.m. next Friday, so I’d like to invite you to join us. It will be held in the reading room. We have prepared a lot of activities, such as singing, telling stories, playing games and so on. I am sure you will have a good time. Hope to see you then.</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Mary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0605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762000" y="737432"/>
            <a:ext cx="11077074"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W: Have you watched the movie </a:t>
            </a:r>
            <a:r>
              <a:rPr lang="en-US" altLang="zh-CN" sz="2800" b="1" i="1" dirty="0">
                <a:latin typeface="微软雅黑" panose="020B0503020204020204" pitchFamily="34" charset="-122"/>
                <a:ea typeface="微软雅黑" panose="020B0503020204020204" pitchFamily="34" charset="-122"/>
              </a:rPr>
              <a:t>The Wandering Earth</a:t>
            </a:r>
            <a:r>
              <a:rPr lang="en-US" altLang="zh-CN" sz="2800" b="1" dirty="0">
                <a:latin typeface="微软雅黑" panose="020B0503020204020204" pitchFamily="34" charset="-122"/>
                <a:ea typeface="微软雅黑" panose="020B0503020204020204" pitchFamily="34" charset="-122"/>
              </a:rPr>
              <a:t>?</a:t>
            </a:r>
          </a:p>
          <a:p>
            <a:r>
              <a:rPr lang="en-US" altLang="zh-CN" sz="2800" b="1" dirty="0">
                <a:latin typeface="微软雅黑" panose="020B0503020204020204" pitchFamily="34" charset="-122"/>
                <a:ea typeface="微软雅黑" panose="020B0503020204020204" pitchFamily="34" charset="-122"/>
              </a:rPr>
              <a:t>    M: Oh, </a:t>
            </a:r>
            <a:r>
              <a:rPr lang="en-US" altLang="zh-CN" sz="2800" b="1" i="1" dirty="0">
                <a:latin typeface="微软雅黑" panose="020B0503020204020204" pitchFamily="34" charset="-122"/>
                <a:ea typeface="微软雅黑" panose="020B0503020204020204" pitchFamily="34" charset="-122"/>
              </a:rPr>
              <a:t>The Wandering Earth</a:t>
            </a:r>
            <a:r>
              <a:rPr lang="en-US" altLang="zh-CN" sz="2800" b="1" dirty="0">
                <a:latin typeface="微软雅黑" panose="020B0503020204020204" pitchFamily="34" charset="-122"/>
                <a:ea typeface="微软雅黑" panose="020B0503020204020204" pitchFamily="34" charset="-122"/>
              </a:rPr>
              <a:t>. It’s wonderful.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I’ve never seen a better one </a:t>
            </a:r>
          </a:p>
          <a:p>
            <a:r>
              <a:rPr lang="en-US" altLang="zh-CN" sz="2800" b="1" dirty="0">
                <a:latin typeface="微软雅黑" panose="020B0503020204020204" pitchFamily="34" charset="-122"/>
                <a:ea typeface="微软雅黑" panose="020B0503020204020204" pitchFamily="34" charset="-122"/>
              </a:rPr>
              <a:t>B. I don’t like it at all</a:t>
            </a:r>
          </a:p>
          <a:p>
            <a:r>
              <a:rPr lang="en-US" altLang="zh-CN" sz="2800" b="1" dirty="0">
                <a:latin typeface="微软雅黑" panose="020B0503020204020204" pitchFamily="34" charset="-122"/>
                <a:ea typeface="微软雅黑" panose="020B0503020204020204" pitchFamily="34" charset="-122"/>
              </a:rPr>
              <a:t>C. I think it’s too boring</a:t>
            </a:r>
          </a:p>
          <a:p>
            <a:r>
              <a:rPr lang="en-US" altLang="zh-CN" sz="2800" b="1" dirty="0">
                <a:latin typeface="微软雅黑" panose="020B0503020204020204" pitchFamily="34" charset="-122"/>
                <a:ea typeface="微软雅黑" panose="020B0503020204020204" pitchFamily="34" charset="-122"/>
              </a:rPr>
              <a:t>D. I’ve never heard about it before</a:t>
            </a:r>
          </a:p>
        </p:txBody>
      </p:sp>
      <p:sp>
        <p:nvSpPr>
          <p:cNvPr id="11" name="文本框 10"/>
          <p:cNvSpPr txBox="1"/>
          <p:nvPr/>
        </p:nvSpPr>
        <p:spPr>
          <a:xfrm>
            <a:off x="10041665" y="97778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从对话中可以看出两人在谈论《流浪地球》这部电影，从说话人的回答</a:t>
            </a:r>
          </a:p>
          <a:p>
            <a:r>
              <a:rPr sz="2400" dirty="0">
                <a:latin typeface="微软雅黑" panose="020B0503020204020204" pitchFamily="34" charset="-122"/>
                <a:ea typeface="微软雅黑" panose="020B0503020204020204" pitchFamily="34" charset="-122"/>
              </a:rPr>
              <a:t>“It’s wonderful”可知，说话人看过这部电影，而且非常喜欢它。“I’ve </a:t>
            </a:r>
          </a:p>
          <a:p>
            <a:r>
              <a:rPr sz="2400" dirty="0">
                <a:latin typeface="微软雅黑" panose="020B0503020204020204" pitchFamily="34" charset="-122"/>
                <a:ea typeface="微软雅黑" panose="020B0503020204020204" pitchFamily="34" charset="-122"/>
              </a:rPr>
              <a:t>never seen a better one”意为“我从未看过更好的电影（这是我看过最好</a:t>
            </a:r>
          </a:p>
          <a:p>
            <a:r>
              <a:rPr sz="2400" dirty="0">
                <a:latin typeface="微软雅黑" panose="020B0503020204020204" pitchFamily="34" charset="-122"/>
                <a:ea typeface="微软雅黑" panose="020B0503020204020204" pitchFamily="34" charset="-122"/>
              </a:rPr>
              <a:t>的电影）”。故选A。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What you had done __________ harm to him.</a:t>
            </a:r>
          </a:p>
          <a:p>
            <a:r>
              <a:rPr lang="en-US" altLang="zh-CN" sz="2400" b="1" dirty="0">
                <a:latin typeface="微软雅黑" panose="020B0503020204020204" pitchFamily="34" charset="-122"/>
                <a:ea typeface="微软雅黑" panose="020B0503020204020204" pitchFamily="34" charset="-122"/>
              </a:rPr>
              <a:t>	A. does 	B. did 	C. do 		D. was done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解析：本题是对时态的考查。由于主语从句使用了过去完成时，因此主语使用</a:t>
            </a:r>
          </a:p>
          <a:p>
            <a:r>
              <a:rPr lang="zh-CN" altLang="en-US" sz="2400" dirty="0">
                <a:latin typeface="微软雅黑" panose="020B0503020204020204" pitchFamily="34" charset="-122"/>
                <a:ea typeface="微软雅黑" panose="020B0503020204020204" pitchFamily="34" charset="-122"/>
              </a:rPr>
              <a:t>一般过去时态，故选B。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Is this __________?</a:t>
            </a:r>
          </a:p>
          <a:p>
            <a:r>
              <a:rPr lang="en-US" altLang="zh-CN" sz="2400" b="1" dirty="0">
                <a:latin typeface="微软雅黑" panose="020B0503020204020204" pitchFamily="34" charset="-122"/>
                <a:ea typeface="微软雅黑" panose="020B0503020204020204" pitchFamily="34" charset="-122"/>
              </a:rPr>
              <a:t>	A. you are looking for 		B. that you are looking for</a:t>
            </a:r>
          </a:p>
          <a:p>
            <a:r>
              <a:rPr lang="en-US" altLang="zh-CN" sz="2400" b="1" dirty="0">
                <a:latin typeface="微软雅黑" panose="020B0503020204020204" pitchFamily="34" charset="-122"/>
                <a:ea typeface="微软雅黑" panose="020B0503020204020204" pitchFamily="34" charset="-122"/>
              </a:rPr>
              <a:t>	C. what are you looking for 	D. what you are looking for</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解析：本题是对宾语从句的考查。名词性从句需使用陈述句语序，另外本题的</a:t>
            </a:r>
          </a:p>
          <a:p>
            <a:r>
              <a:rPr lang="zh-CN" altLang="en-US" sz="2400" dirty="0">
                <a:latin typeface="微软雅黑" panose="020B0503020204020204" pitchFamily="34" charset="-122"/>
                <a:ea typeface="微软雅黑" panose="020B0503020204020204" pitchFamily="34" charset="-122"/>
              </a:rPr>
              <a:t>宾语从句缺少宾语，所以用引导词what，故选D。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45375" y="1027506"/>
            <a:ext cx="116678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He made __________ he wouldn’t change his mind.</a:t>
            </a:r>
          </a:p>
          <a:p>
            <a:r>
              <a:rPr lang="en-US" altLang="zh-CN" sz="2400" b="1" dirty="0">
                <a:latin typeface="微软雅黑" panose="020B0503020204020204" pitchFamily="34" charset="-122"/>
                <a:ea typeface="微软雅黑" panose="020B0503020204020204" pitchFamily="34" charset="-122"/>
              </a:rPr>
              <a:t>	A. that quite clear 	B. it quite clear </a:t>
            </a:r>
          </a:p>
          <a:p>
            <a:r>
              <a:rPr lang="en-US" altLang="zh-CN" sz="2400" b="1" dirty="0">
                <a:latin typeface="微软雅黑" panose="020B0503020204020204" pitchFamily="34" charset="-122"/>
                <a:ea typeface="微软雅黑" panose="020B0503020204020204" pitchFamily="34" charset="-122"/>
              </a:rPr>
              <a:t>	C. quite clear 		D. how clear that</a:t>
            </a:r>
          </a:p>
        </p:txBody>
      </p:sp>
      <p:sp>
        <p:nvSpPr>
          <p:cNvPr id="7" name="文本框 6"/>
          <p:cNvSpPr txBox="1"/>
          <p:nvPr/>
        </p:nvSpPr>
        <p:spPr>
          <a:xfrm>
            <a:off x="762000" y="102750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本题是对it作形式宾语的考查，后面的he wouldn’t change his mind是真正的宾语，故选B。</a:t>
            </a:r>
          </a:p>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I visited the school __________ I had stayed for many years.</a:t>
            </a:r>
          </a:p>
          <a:p>
            <a:r>
              <a:rPr lang="en-US" altLang="zh-CN" sz="2400" b="1" dirty="0">
                <a:latin typeface="微软雅黑" panose="020B0503020204020204" pitchFamily="34" charset="-122"/>
                <a:ea typeface="微软雅黑" panose="020B0503020204020204" pitchFamily="34" charset="-122"/>
              </a:rPr>
              <a:t>	A. where	 B. that 	C. when 	D. which</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解析：本题是对定语从句关系词的考查。关系词分为关系代词和副词。由于先</a:t>
            </a:r>
          </a:p>
          <a:p>
            <a:r>
              <a:rPr lang="zh-CN" altLang="en-US" sz="2400" dirty="0">
                <a:latin typeface="微软雅黑" panose="020B0503020204020204" pitchFamily="34" charset="-122"/>
                <a:ea typeface="微软雅黑" panose="020B0503020204020204" pitchFamily="34" charset="-122"/>
              </a:rPr>
              <a:t>行词school在从句中作状语表地点，因此用where，故选A。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__________ the match will be held in Beijing has not been 	decided.</a:t>
            </a:r>
          </a:p>
          <a:p>
            <a:r>
              <a:rPr lang="en-US" altLang="zh-CN" sz="2400" b="1" dirty="0">
                <a:latin typeface="微软雅黑" panose="020B0503020204020204" pitchFamily="34" charset="-122"/>
                <a:ea typeface="微软雅黑" panose="020B0503020204020204" pitchFamily="34" charset="-122"/>
              </a:rPr>
              <a:t>	A. If 		B. That 	C. Which	 D. Whether</a:t>
            </a:r>
          </a:p>
        </p:txBody>
      </p:sp>
      <p:sp>
        <p:nvSpPr>
          <p:cNvPr id="7" name="文本框 6"/>
          <p:cNvSpPr txBox="1"/>
          <p:nvPr/>
        </p:nvSpPr>
        <p:spPr>
          <a:xfrm>
            <a:off x="1158502"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本题是对主语从句引导词的考查。这里需要是否的含义，由于主语从句</a:t>
            </a:r>
          </a:p>
          <a:p>
            <a:r>
              <a:rPr lang="zh-CN" altLang="en-US" sz="2400" dirty="0">
                <a:latin typeface="微软雅黑" panose="020B0503020204020204" pitchFamily="34" charset="-122"/>
                <a:ea typeface="微软雅黑" panose="020B0503020204020204" pitchFamily="34" charset="-122"/>
              </a:rPr>
              <a:t>表是否的含义只能使用whether，故选D。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35123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This is the best hotel __________ I’ve ever seen.</a:t>
            </a:r>
          </a:p>
          <a:p>
            <a:r>
              <a:rPr lang="en-US" altLang="zh-CN" sz="2400" b="1" dirty="0">
                <a:latin typeface="微软雅黑" panose="020B0503020204020204" pitchFamily="34" charset="-122"/>
                <a:ea typeface="微软雅黑" panose="020B0503020204020204" pitchFamily="34" charset="-122"/>
              </a:rPr>
              <a:t>	A. which 	B. whose 	C. that 	D. whom</a:t>
            </a:r>
          </a:p>
        </p:txBody>
      </p:sp>
      <p:sp>
        <p:nvSpPr>
          <p:cNvPr id="7" name="文本框 6"/>
          <p:cNvSpPr txBox="1"/>
          <p:nvPr/>
        </p:nvSpPr>
        <p:spPr>
          <a:xfrm>
            <a:off x="644793" y="112067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本题是对定语从句关系词的考查。当先行词前有序数词或最高级修饰时</a:t>
            </a:r>
          </a:p>
          <a:p>
            <a:r>
              <a:rPr lang="zh-CN" altLang="en-US" sz="2400" dirty="0">
                <a:latin typeface="微软雅黑" panose="020B0503020204020204" pitchFamily="34" charset="-122"/>
                <a:ea typeface="微软雅黑" panose="020B0503020204020204" pitchFamily="34" charset="-122"/>
              </a:rPr>
              <a:t>只能使用that，这里先行词hotel前有最高级the best，故选C。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Is the museum __________ you visited the other day?</a:t>
            </a:r>
          </a:p>
          <a:p>
            <a:r>
              <a:rPr lang="en-US" altLang="zh-CN" sz="2400" b="1" dirty="0">
                <a:latin typeface="微软雅黑" panose="020B0503020204020204" pitchFamily="34" charset="-122"/>
                <a:ea typeface="微软雅黑" panose="020B0503020204020204" pitchFamily="34" charset="-122"/>
              </a:rPr>
              <a:t>	A. which 	B. that 	C. the one	 D. in which</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在本题中主句缺少了表语，导致从句也没有先行词，因此添加the one作表语，同时也作定语从句的先行词，故选C。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She has two sons, and both of __________ are teachers.</a:t>
            </a:r>
          </a:p>
          <a:p>
            <a:r>
              <a:rPr lang="en-US" altLang="zh-CN" sz="2400" b="1" dirty="0">
                <a:latin typeface="微软雅黑" panose="020B0503020204020204" pitchFamily="34" charset="-122"/>
                <a:ea typeface="微软雅黑" panose="020B0503020204020204" pitchFamily="34" charset="-122"/>
              </a:rPr>
              <a:t>	A. that 	B. them 	C. which 	D. whom</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本题考查并列句和定语从句的区别。由于本题中有and，因此这是一个</a:t>
            </a:r>
          </a:p>
          <a:p>
            <a:r>
              <a:rPr sz="2400" dirty="0">
                <a:latin typeface="微软雅黑" panose="020B0503020204020204" pitchFamily="34" charset="-122"/>
                <a:ea typeface="微软雅黑" panose="020B0503020204020204" pitchFamily="34" charset="-122"/>
              </a:rPr>
              <a:t>并列句，所以介词后用宾格代词，故选B。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plane won’t take off __________ the rain stops.</a:t>
            </a:r>
          </a:p>
          <a:p>
            <a:r>
              <a:rPr lang="en-US" altLang="zh-CN" sz="2400" b="1" dirty="0">
                <a:latin typeface="微软雅黑" panose="020B0503020204020204" pitchFamily="34" charset="-122"/>
                <a:ea typeface="微软雅黑" panose="020B0503020204020204" pitchFamily="34" charset="-122"/>
              </a:rPr>
              <a:t>	A. unless 		B. although 	C. because	 	D. when</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解析：本题是对状语从句引导词的考查。根据句意“除非雨停，否则飞机不会</a:t>
            </a:r>
          </a:p>
          <a:p>
            <a:r>
              <a:rPr lang="zh-CN" altLang="en-US" sz="2400" dirty="0">
                <a:latin typeface="微软雅黑" panose="020B0503020204020204" pitchFamily="34" charset="-122"/>
                <a:ea typeface="微软雅黑" panose="020B0503020204020204" pitchFamily="34" charset="-122"/>
              </a:rPr>
              <a:t>起飞”，故选A。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It wasn’t long __________ I forgot it all.</a:t>
            </a:r>
          </a:p>
          <a:p>
            <a:r>
              <a:rPr lang="en-US" altLang="zh-CN" sz="2400" b="1" dirty="0">
                <a:latin typeface="微软雅黑" panose="020B0503020204020204" pitchFamily="34" charset="-122"/>
                <a:ea typeface="微软雅黑" panose="020B0503020204020204" pitchFamily="34" charset="-122"/>
              </a:rPr>
              <a:t>	A. when 	B. then 	C. after 	D. before</a:t>
            </a:r>
          </a:p>
        </p:txBody>
      </p:sp>
      <p:sp>
        <p:nvSpPr>
          <p:cNvPr id="7" name="文本框 6"/>
          <p:cNvSpPr txBox="1"/>
          <p:nvPr/>
        </p:nvSpPr>
        <p:spPr>
          <a:xfrm>
            <a:off x="1199599" y="1022378"/>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解析：本题是对状语从句引导词的考查。根据句意“过不了多久，我就全忘</a:t>
            </a:r>
          </a:p>
          <a:p>
            <a:r>
              <a:rPr lang="zh-CN" altLang="en-US" sz="2400" dirty="0">
                <a:latin typeface="微软雅黑" panose="020B0503020204020204" pitchFamily="34" charset="-122"/>
                <a:ea typeface="微软雅黑" panose="020B0503020204020204" pitchFamily="34" charset="-122"/>
              </a:rPr>
              <a:t>了”，故选D。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101049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What? How could you forget to tell him the news?</a:t>
            </a:r>
          </a:p>
          <a:p>
            <a:r>
              <a:rPr lang="en-US" altLang="zh-CN" sz="2800" b="1" dirty="0">
                <a:latin typeface="微软雅黑" panose="020B0503020204020204" pitchFamily="34" charset="-122"/>
                <a:ea typeface="微软雅黑" panose="020B0503020204020204" pitchFamily="34" charset="-122"/>
              </a:rPr>
              <a:t>    M: __________. I forgot all about it.</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Never mind              B. Of course</a:t>
            </a:r>
          </a:p>
          <a:p>
            <a:r>
              <a:rPr lang="en-US" altLang="zh-CN" sz="2800" b="1" dirty="0">
                <a:latin typeface="微软雅黑" panose="020B0503020204020204" pitchFamily="34" charset="-122"/>
                <a:ea typeface="微软雅黑" panose="020B0503020204020204" pitchFamily="34" charset="-122"/>
              </a:rPr>
              <a:t>C. All right                     D. I’m sorry</a:t>
            </a:r>
          </a:p>
        </p:txBody>
      </p:sp>
      <p:sp>
        <p:nvSpPr>
          <p:cNvPr id="11" name="文本框 10"/>
          <p:cNvSpPr txBox="1"/>
          <p:nvPr/>
        </p:nvSpPr>
        <p:spPr>
          <a:xfrm>
            <a:off x="2441112" y="139521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前面的人说“你怎能忘记告诉他这个消息呢”，表示他在责备说话人，</a:t>
            </a:r>
          </a:p>
          <a:p>
            <a:r>
              <a:rPr lang="zh-CN" altLang="en-US" sz="2400" dirty="0">
                <a:latin typeface="微软雅黑" panose="020B0503020204020204" pitchFamily="34" charset="-122"/>
                <a:ea typeface="微软雅黑" panose="020B0503020204020204" pitchFamily="34" charset="-122"/>
              </a:rPr>
              <a:t>因此说话人要表示道歉，再说明原因。故选D。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连词及三大从句</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584428" y="1169020"/>
            <a:ext cx="10090421"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使用陈述句语序：引导词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时态保持一致</a:t>
            </a: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引导词看从句的意思</a:t>
            </a:r>
          </a:p>
          <a:p>
            <a:pPr algn="just"/>
            <a:r>
              <a:rPr lang="en-US" altLang="zh-CN" sz="2800" dirty="0">
                <a:latin typeface="Times New Roman" panose="02020603050405020304" pitchFamily="18" charset="0"/>
                <a:cs typeface="Times New Roman" panose="02020603050405020304" pitchFamily="18" charset="0"/>
              </a:rPr>
              <a:t>Do you have any idea __________?</a:t>
            </a:r>
          </a:p>
          <a:p>
            <a:pPr algn="just"/>
            <a:r>
              <a:rPr lang="en-US" altLang="zh-CN" sz="2800" dirty="0">
                <a:latin typeface="Times New Roman" panose="02020603050405020304" pitchFamily="18" charset="0"/>
                <a:cs typeface="Times New Roman" panose="02020603050405020304" pitchFamily="18" charset="0"/>
              </a:rPr>
              <a:t>A. why hasn’t Miss Smith arrived </a:t>
            </a:r>
          </a:p>
          <a:p>
            <a:pPr algn="just"/>
            <a:r>
              <a:rPr lang="en-US" altLang="zh-CN" sz="2800" dirty="0">
                <a:latin typeface="Times New Roman" panose="02020603050405020304" pitchFamily="18" charset="0"/>
                <a:cs typeface="Times New Roman" panose="02020603050405020304" pitchFamily="18" charset="0"/>
              </a:rPr>
              <a:t>B. when will Miss Smith arrive</a:t>
            </a:r>
          </a:p>
          <a:p>
            <a:pPr algn="just"/>
            <a:r>
              <a:rPr lang="en-US" altLang="zh-CN" sz="2800" dirty="0">
                <a:latin typeface="Times New Roman" panose="02020603050405020304" pitchFamily="18" charset="0"/>
                <a:cs typeface="Times New Roman" panose="02020603050405020304" pitchFamily="18" charset="0"/>
              </a:rPr>
              <a:t>C. how will Miss Smith arrive </a:t>
            </a:r>
          </a:p>
          <a:p>
            <a:pPr algn="just"/>
            <a:r>
              <a:rPr lang="en-US" altLang="zh-CN" sz="2800" dirty="0">
                <a:latin typeface="Times New Roman" panose="02020603050405020304" pitchFamily="18" charset="0"/>
                <a:cs typeface="Times New Roman" panose="02020603050405020304" pitchFamily="18" charset="0"/>
              </a:rPr>
              <a:t>D. when Miss Smith will arrive</a:t>
            </a:r>
          </a:p>
        </p:txBody>
      </p:sp>
      <p:sp>
        <p:nvSpPr>
          <p:cNvPr id="14" name="文本框 13"/>
          <p:cNvSpPr txBox="1"/>
          <p:nvPr/>
        </p:nvSpPr>
        <p:spPr>
          <a:xfrm>
            <a:off x="534255" y="43619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一、名词性从句</a:t>
            </a:r>
          </a:p>
        </p:txBody>
      </p:sp>
      <p:sp>
        <p:nvSpPr>
          <p:cNvPr id="11" name="文本框 10"/>
          <p:cNvSpPr txBox="1"/>
          <p:nvPr/>
        </p:nvSpPr>
        <p:spPr>
          <a:xfrm>
            <a:off x="4055223" y="2415515"/>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534255" y="974041"/>
            <a:ext cx="10895745"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Whether we would go to school or not __________ still a problem.</a:t>
            </a:r>
          </a:p>
          <a:p>
            <a:pPr algn="just"/>
            <a:r>
              <a:rPr lang="en-US" altLang="zh-CN" sz="2800" dirty="0">
                <a:latin typeface="Times New Roman" panose="02020603050405020304" pitchFamily="18" charset="0"/>
                <a:cs typeface="Times New Roman" panose="02020603050405020304" pitchFamily="18" charset="0"/>
              </a:rPr>
              <a:t>A. was 		B. were 		C. is 		D. are </a:t>
            </a:r>
          </a:p>
          <a:p>
            <a:pPr algn="just"/>
            <a:r>
              <a:rPr lang="en-US" altLang="zh-CN" sz="2800" dirty="0">
                <a:latin typeface="Times New Roman" panose="02020603050405020304" pitchFamily="18" charset="0"/>
                <a:cs typeface="Times New Roman" panose="02020603050405020304" pitchFamily="18" charset="0"/>
              </a:rPr>
              <a:t>__________ surprised me most was he passed the exam.</a:t>
            </a:r>
          </a:p>
          <a:p>
            <a:pPr algn="just"/>
            <a:r>
              <a:rPr lang="en-US" altLang="zh-CN" sz="2800" dirty="0">
                <a:latin typeface="Times New Roman" panose="02020603050405020304" pitchFamily="18" charset="0"/>
                <a:cs typeface="Times New Roman" panose="02020603050405020304" pitchFamily="18" charset="0"/>
              </a:rPr>
              <a:t>A. How		 B. What		 C. That 		D. Which</a:t>
            </a:r>
          </a:p>
          <a:p>
            <a:pPr algn="just"/>
            <a:r>
              <a:rPr lang="en-US" altLang="zh-CN" sz="2800" dirty="0">
                <a:latin typeface="Times New Roman" panose="02020603050405020304" pitchFamily="18" charset="0"/>
                <a:cs typeface="Times New Roman" panose="02020603050405020304" pitchFamily="18" charset="0"/>
              </a:rPr>
              <a:t>___________________________________ (</a:t>
            </a:r>
            <a:r>
              <a:rPr lang="zh-CN" altLang="en-US" sz="2800" dirty="0">
                <a:latin typeface="Times New Roman" panose="02020603050405020304" pitchFamily="18" charset="0"/>
                <a:cs typeface="Times New Roman" panose="02020603050405020304" pitchFamily="18" charset="0"/>
              </a:rPr>
              <a:t>什么时候举行运动会</a:t>
            </a:r>
            <a:r>
              <a:rPr lang="en-US" altLang="zh-CN" sz="2800" dirty="0">
                <a:latin typeface="Times New Roman" panose="02020603050405020304" pitchFamily="18" charset="0"/>
                <a:cs typeface="Times New Roman" panose="02020603050405020304" pitchFamily="18" charset="0"/>
              </a:rPr>
              <a:t>) hasn’t been decided.</a:t>
            </a:r>
          </a:p>
          <a:p>
            <a:pPr algn="just"/>
            <a:r>
              <a:rPr lang="en-US" altLang="zh-CN" sz="2800" dirty="0">
                <a:latin typeface="Times New Roman" panose="02020603050405020304" pitchFamily="18" charset="0"/>
                <a:cs typeface="Times New Roman" panose="02020603050405020304" pitchFamily="18" charset="0"/>
              </a:rPr>
              <a:t>The order _______________________________________ (</a:t>
            </a:r>
            <a:r>
              <a:rPr lang="zh-CN" altLang="en-US" sz="2800" dirty="0">
                <a:latin typeface="Times New Roman" panose="02020603050405020304" pitchFamily="18" charset="0"/>
                <a:cs typeface="Times New Roman" panose="02020603050405020304" pitchFamily="18" charset="0"/>
              </a:rPr>
              <a:t>所有的士兵待在原地</a:t>
            </a:r>
            <a:r>
              <a:rPr lang="en-US" altLang="zh-CN" sz="2800" dirty="0">
                <a:latin typeface="Times New Roman" panose="02020603050405020304" pitchFamily="18" charset="0"/>
                <a:cs typeface="Times New Roman" panose="02020603050405020304" pitchFamily="18" charset="0"/>
              </a:rPr>
              <a:t>) is given by the general.</a:t>
            </a:r>
            <a:endParaRPr lang="zh-CN" altLang="en-US" sz="2400"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1040257" y="1807663"/>
            <a:ext cx="478775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6547351" y="974041"/>
            <a:ext cx="456928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762000" y="2690077"/>
            <a:ext cx="750869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When the sports meeting will be held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475425" y="3532915"/>
            <a:ext cx="795391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that all soldiers should stay where they were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48292" y="699937"/>
            <a:ext cx="11541304"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语序：先行词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关系词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从句</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关系词分关系代词和关系副词，注意两者的区别</a:t>
            </a: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只能使用</a:t>
            </a:r>
            <a:r>
              <a:rPr lang="en-US" altLang="zh-CN" sz="2800" dirty="0">
                <a:latin typeface="Times New Roman" panose="02020603050405020304" pitchFamily="18" charset="0"/>
                <a:cs typeface="Times New Roman" panose="02020603050405020304" pitchFamily="18" charset="0"/>
              </a:rPr>
              <a:t>that </a:t>
            </a:r>
            <a:r>
              <a:rPr lang="zh-CN" altLang="en-US" sz="2800" dirty="0">
                <a:latin typeface="Times New Roman" panose="02020603050405020304" pitchFamily="18" charset="0"/>
                <a:cs typeface="Times New Roman" panose="02020603050405020304" pitchFamily="18" charset="0"/>
              </a:rPr>
              <a:t>或</a:t>
            </a:r>
            <a:r>
              <a:rPr lang="en-US" altLang="zh-CN" sz="2800" dirty="0">
                <a:latin typeface="Times New Roman" panose="02020603050405020304" pitchFamily="18" charset="0"/>
                <a:cs typeface="Times New Roman" panose="02020603050405020304" pitchFamily="18" charset="0"/>
              </a:rPr>
              <a:t>which</a:t>
            </a:r>
            <a:r>
              <a:rPr lang="zh-CN" altLang="en-US" sz="2800" dirty="0">
                <a:latin typeface="Times New Roman" panose="02020603050405020304" pitchFamily="18" charset="0"/>
                <a:cs typeface="Times New Roman" panose="02020603050405020304" pitchFamily="18" charset="0"/>
              </a:rPr>
              <a:t>的特殊情况</a:t>
            </a:r>
          </a:p>
          <a:p>
            <a:pPr algn="just"/>
            <a:r>
              <a:rPr lang="en-US" altLang="zh-CN" sz="2800" dirty="0">
                <a:latin typeface="Times New Roman" panose="02020603050405020304" pitchFamily="18" charset="0"/>
                <a:cs typeface="Times New Roman" panose="02020603050405020304" pitchFamily="18" charset="0"/>
              </a:rPr>
              <a:t>4. </a:t>
            </a:r>
            <a:r>
              <a:rPr lang="zh-CN" altLang="en-US" sz="2800" dirty="0">
                <a:latin typeface="Times New Roman" panose="02020603050405020304" pitchFamily="18" charset="0"/>
                <a:cs typeface="Times New Roman" panose="02020603050405020304" pitchFamily="18" charset="0"/>
              </a:rPr>
              <a:t>非限制性定语和限制性定语从句的区别</a:t>
            </a:r>
          </a:p>
          <a:p>
            <a:pPr algn="just"/>
            <a:r>
              <a:rPr lang="en-US" altLang="zh-CN" sz="2800" dirty="0">
                <a:latin typeface="Times New Roman" panose="02020603050405020304" pitchFamily="18" charset="0"/>
                <a:cs typeface="Times New Roman" panose="02020603050405020304" pitchFamily="18" charset="0"/>
              </a:rPr>
              <a:t>Is this the factory __________ you have been to last year?</a:t>
            </a:r>
          </a:p>
          <a:p>
            <a:pPr algn="just"/>
            <a:r>
              <a:rPr lang="en-US" altLang="zh-CN" sz="2800" dirty="0">
                <a:latin typeface="Times New Roman" panose="02020603050405020304" pitchFamily="18" charset="0"/>
                <a:cs typeface="Times New Roman" panose="02020603050405020304" pitchFamily="18" charset="0"/>
              </a:rPr>
              <a:t>A. which 		B. in which		 C. where 		D. the one</a:t>
            </a:r>
          </a:p>
          <a:p>
            <a:pPr algn="just"/>
            <a:r>
              <a:rPr lang="en-US" altLang="zh-CN" sz="2800" dirty="0">
                <a:latin typeface="Times New Roman" panose="02020603050405020304" pitchFamily="18" charset="0"/>
                <a:cs typeface="Times New Roman" panose="02020603050405020304" pitchFamily="18" charset="0"/>
              </a:rPr>
              <a:t>They talked about the things and people __________ they saw in that factory.</a:t>
            </a:r>
          </a:p>
          <a:p>
            <a:pPr algn="just"/>
            <a:r>
              <a:rPr lang="en-US" altLang="zh-CN" sz="2800" dirty="0">
                <a:latin typeface="Times New Roman" panose="02020603050405020304" pitchFamily="18" charset="0"/>
                <a:cs typeface="Times New Roman" panose="02020603050405020304" pitchFamily="18" charset="0"/>
              </a:rPr>
              <a:t>A. Who		 B. whom		 C. which 		D. that</a:t>
            </a:r>
          </a:p>
          <a:p>
            <a:pPr algn="just"/>
            <a:r>
              <a:rPr lang="en-US" altLang="zh-CN" sz="2800" dirty="0">
                <a:latin typeface="Times New Roman" panose="02020603050405020304" pitchFamily="18" charset="0"/>
                <a:cs typeface="Times New Roman" panose="02020603050405020304" pitchFamily="18" charset="0"/>
              </a:rPr>
              <a:t>Do you know the reason __________ she has changed her mind?</a:t>
            </a:r>
          </a:p>
          <a:p>
            <a:pPr algn="just"/>
            <a:r>
              <a:rPr lang="en-US" altLang="zh-CN" sz="2800" dirty="0">
                <a:latin typeface="Times New Roman" panose="02020603050405020304" pitchFamily="18" charset="0"/>
                <a:cs typeface="Times New Roman" panose="02020603050405020304" pitchFamily="18" charset="0"/>
              </a:rPr>
              <a:t>A. that 		B. which 		C. for which 		D. of which</a:t>
            </a:r>
          </a:p>
          <a:p>
            <a:pPr algn="just"/>
            <a:r>
              <a:rPr lang="en-US" altLang="zh-CN" sz="2800" dirty="0">
                <a:latin typeface="Times New Roman" panose="02020603050405020304" pitchFamily="18" charset="0"/>
                <a:cs typeface="Times New Roman" panose="02020603050405020304" pitchFamily="18" charset="0"/>
              </a:rPr>
              <a:t>I will never forget ______________________________________________ (</a:t>
            </a:r>
            <a:r>
              <a:rPr lang="zh-CN" altLang="en-US" sz="2800" dirty="0">
                <a:latin typeface="Times New Roman" panose="02020603050405020304" pitchFamily="18" charset="0"/>
                <a:cs typeface="Times New Roman" panose="02020603050405020304" pitchFamily="18" charset="0"/>
              </a:rPr>
              <a:t>去年暑假我们所待的乡村</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made a long speech, __________________ (</a:t>
            </a:r>
            <a:r>
              <a:rPr lang="zh-CN" altLang="en-US" sz="2800" dirty="0">
                <a:latin typeface="Times New Roman" panose="02020603050405020304" pitchFamily="18" charset="0"/>
                <a:cs typeface="Times New Roman" panose="02020603050405020304" pitchFamily="18" charset="0"/>
              </a:rPr>
              <a:t>正如我们所料</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48292" y="113760"/>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二、定语从句</a:t>
            </a:r>
          </a:p>
        </p:txBody>
      </p:sp>
      <p:sp>
        <p:nvSpPr>
          <p:cNvPr id="16" name="文本框 15"/>
          <p:cNvSpPr txBox="1"/>
          <p:nvPr/>
        </p:nvSpPr>
        <p:spPr>
          <a:xfrm>
            <a:off x="3540019" y="2488345"/>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6971299" y="3285260"/>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565721" y="4072136"/>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639904" y="4949468"/>
            <a:ext cx="786943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countryside where we stayed last summer holiday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866507" y="5871379"/>
            <a:ext cx="479917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we had expected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9" grpId="0"/>
      <p:bldP spid="10" grpId="0"/>
      <p:bldP spid="1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28336" y="960398"/>
            <a:ext cx="10836310"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引导词看句意</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注意状语从句中的特殊时态</a:t>
            </a:r>
          </a:p>
          <a:p>
            <a:pPr algn="just"/>
            <a:r>
              <a:rPr lang="en-US" altLang="zh-CN" sz="2800" dirty="0">
                <a:latin typeface="Times New Roman" panose="02020603050405020304" pitchFamily="18" charset="0"/>
                <a:cs typeface="Times New Roman" panose="02020603050405020304" pitchFamily="18" charset="0"/>
              </a:rPr>
              <a:t>You will be late __________ you leave immediately.</a:t>
            </a:r>
          </a:p>
          <a:p>
            <a:pPr algn="just"/>
            <a:r>
              <a:rPr lang="en-US" altLang="zh-CN" sz="2800" dirty="0">
                <a:latin typeface="Times New Roman" panose="02020603050405020304" pitchFamily="18" charset="0"/>
                <a:cs typeface="Times New Roman" panose="02020603050405020304" pitchFamily="18" charset="0"/>
              </a:rPr>
              <a:t>A. unless 		B. until 		C. if		 D. or</a:t>
            </a:r>
          </a:p>
          <a:p>
            <a:pPr algn="just"/>
            <a:r>
              <a:rPr lang="en-US" altLang="zh-CN" sz="2800" dirty="0">
                <a:latin typeface="Times New Roman" panose="02020603050405020304" pitchFamily="18" charset="0"/>
                <a:cs typeface="Times New Roman" panose="02020603050405020304" pitchFamily="18" charset="0"/>
              </a:rPr>
              <a:t>It’s years __________ I enjoyed myself so much.</a:t>
            </a:r>
          </a:p>
          <a:p>
            <a:pPr algn="just"/>
            <a:r>
              <a:rPr lang="en-US" altLang="zh-CN" sz="2800" dirty="0">
                <a:latin typeface="Times New Roman" panose="02020603050405020304" pitchFamily="18" charset="0"/>
                <a:cs typeface="Times New Roman" panose="02020603050405020304" pitchFamily="18" charset="0"/>
              </a:rPr>
              <a:t>A. after 		B. before 		C. when 		D. since</a:t>
            </a:r>
          </a:p>
          <a:p>
            <a:pPr algn="just"/>
            <a:r>
              <a:rPr lang="en-US" altLang="zh-CN" sz="2800" dirty="0">
                <a:latin typeface="Times New Roman" panose="02020603050405020304" pitchFamily="18" charset="0"/>
                <a:cs typeface="Times New Roman" panose="02020603050405020304" pitchFamily="18" charset="0"/>
              </a:rPr>
              <a:t>We can’t write to Mary unless she __________ us her address.</a:t>
            </a:r>
          </a:p>
          <a:p>
            <a:pPr algn="just"/>
            <a:r>
              <a:rPr lang="en-US" altLang="zh-CN" sz="2800" dirty="0">
                <a:latin typeface="Times New Roman" panose="02020603050405020304" pitchFamily="18" charset="0"/>
                <a:cs typeface="Times New Roman" panose="02020603050405020304" pitchFamily="18" charset="0"/>
              </a:rPr>
              <a:t>A. Tell		 B. tells		 C. told 		D. have told</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如果他今天出发</a:t>
            </a:r>
            <a:r>
              <a:rPr lang="en-US" altLang="zh-CN" sz="2800" dirty="0">
                <a:latin typeface="Times New Roman" panose="02020603050405020304" pitchFamily="18" charset="0"/>
                <a:cs typeface="Times New Roman" panose="02020603050405020304" pitchFamily="18" charset="0"/>
              </a:rPr>
              <a:t>), he will get there on time.</a:t>
            </a:r>
          </a:p>
          <a:p>
            <a:pPr algn="just"/>
            <a:r>
              <a:rPr lang="en-US" altLang="zh-CN" sz="2800" dirty="0">
                <a:latin typeface="Times New Roman" panose="02020603050405020304" pitchFamily="18" charset="0"/>
                <a:cs typeface="Times New Roman" panose="02020603050405020304" pitchFamily="18" charset="0"/>
              </a:rPr>
              <a:t>I parked the car in front of the building _______________________ (</a:t>
            </a:r>
            <a:r>
              <a:rPr lang="zh-CN" altLang="en-US" sz="2800" dirty="0">
                <a:latin typeface="Times New Roman" panose="02020603050405020304" pitchFamily="18" charset="0"/>
                <a:cs typeface="Times New Roman" panose="02020603050405020304" pitchFamily="18" charset="0"/>
              </a:rPr>
              <a:t>因为停车场满了</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428336" y="341848"/>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a:t>
            </a:r>
            <a:r>
              <a:rPr lang="zh-CN" altLang="en-US" sz="2800">
                <a:latin typeface="方正粗黑宋简体" panose="02000000000000000000" pitchFamily="2" charset="-122"/>
                <a:ea typeface="方正粗黑宋简体" panose="02000000000000000000" pitchFamily="2" charset="-122"/>
              </a:rPr>
              <a:t>状语从句</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250877" y="1819501"/>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608487" y="2705338"/>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6096000" y="3553971"/>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615300" y="4372271"/>
            <a:ext cx="309127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If he sets off today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6100393" y="4838383"/>
            <a:ext cx="4770071" cy="954107"/>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because the park was full</a:t>
            </a:r>
          </a:p>
          <a:p>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06737" y="743385"/>
            <a:ext cx="1104176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Excuse me, would you please tell me how to get to </a:t>
            </a:r>
          </a:p>
          <a:p>
            <a:r>
              <a:rPr lang="en-US" altLang="zh-CN" sz="2800" b="1" dirty="0">
                <a:latin typeface="微软雅黑" panose="020B0503020204020204" pitchFamily="34" charset="-122"/>
                <a:ea typeface="微软雅黑" panose="020B0503020204020204" pitchFamily="34" charset="-122"/>
              </a:rPr>
              <a:t>         the town center?</a:t>
            </a:r>
          </a:p>
          <a:p>
            <a:r>
              <a:rPr lang="en-US" altLang="zh-CN" sz="2800" b="1" dirty="0">
                <a:latin typeface="微软雅黑" panose="020B0503020204020204" pitchFamily="34" charset="-122"/>
                <a:ea typeface="微软雅黑" panose="020B0503020204020204" pitchFamily="34" charset="-122"/>
              </a:rPr>
              <a:t>    M: Sorry, __________. You can ask the policeman over there.</a:t>
            </a:r>
          </a:p>
          <a:p>
            <a:r>
              <a:rPr lang="en-US" altLang="zh-CN" sz="2800" b="1" dirty="0">
                <a:latin typeface="微软雅黑" panose="020B0503020204020204" pitchFamily="34" charset="-122"/>
                <a:ea typeface="微软雅黑" panose="020B0503020204020204" pitchFamily="34" charset="-122"/>
              </a:rPr>
              <a:t>A. I don’t know you 	B. I’m going home</a:t>
            </a:r>
          </a:p>
          <a:p>
            <a:r>
              <a:rPr lang="en-US" altLang="zh-CN" sz="2800" b="1" dirty="0">
                <a:latin typeface="微软雅黑" panose="020B0503020204020204" pitchFamily="34" charset="-122"/>
                <a:ea typeface="微软雅黑" panose="020B0503020204020204" pitchFamily="34" charset="-122"/>
              </a:rPr>
              <a:t>C. I don’t want it 		D. I’m a stranger here</a:t>
            </a:r>
          </a:p>
        </p:txBody>
      </p:sp>
      <p:sp>
        <p:nvSpPr>
          <p:cNvPr id="11" name="文本框 10"/>
          <p:cNvSpPr txBox="1"/>
          <p:nvPr/>
        </p:nvSpPr>
        <p:spPr>
          <a:xfrm>
            <a:off x="3468528" y="1591442"/>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从对话中可知这是一个问路的情景，根据答语“sorry”和“You can ask the policeman over there”可知，说话人也不知道。故选D。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I’d like to check out, please.</a:t>
            </a:r>
          </a:p>
          <a:p>
            <a:r>
              <a:rPr lang="en-US" altLang="zh-CN" sz="2800" b="1" dirty="0">
                <a:latin typeface="微软雅黑" panose="020B0503020204020204" pitchFamily="34" charset="-122"/>
                <a:ea typeface="微软雅黑" panose="020B0503020204020204" pitchFamily="34" charset="-122"/>
              </a:rPr>
              <a:t>    W: Sure. __________, please.</a:t>
            </a:r>
          </a:p>
          <a:p>
            <a:r>
              <a:rPr lang="en-US" altLang="zh-CN" sz="2800" b="1" dirty="0">
                <a:latin typeface="微软雅黑" panose="020B0503020204020204" pitchFamily="34" charset="-122"/>
                <a:ea typeface="微软雅黑" panose="020B0503020204020204" pitchFamily="34" charset="-122"/>
              </a:rPr>
              <a:t>    M: 1910.</a:t>
            </a:r>
          </a:p>
          <a:p>
            <a:r>
              <a:rPr lang="en-US" altLang="zh-CN" sz="2800" b="1" dirty="0">
                <a:latin typeface="微软雅黑" panose="020B0503020204020204" pitchFamily="34" charset="-122"/>
                <a:ea typeface="微软雅黑" panose="020B0503020204020204" pitchFamily="34" charset="-122"/>
              </a:rPr>
              <a:t>A. Your room number 		B. Wait a moment</a:t>
            </a:r>
          </a:p>
          <a:p>
            <a:r>
              <a:rPr lang="en-US" altLang="zh-CN" sz="2800" b="1" dirty="0">
                <a:latin typeface="微软雅黑" panose="020B0503020204020204" pitchFamily="34" charset="-122"/>
                <a:ea typeface="微软雅黑" panose="020B0503020204020204" pitchFamily="34" charset="-122"/>
              </a:rPr>
              <a:t>C. Your name 				D. Your baggage</a:t>
            </a:r>
          </a:p>
        </p:txBody>
      </p:sp>
      <p:sp>
        <p:nvSpPr>
          <p:cNvPr id="11" name="文本框 10"/>
          <p:cNvSpPr txBox="1"/>
          <p:nvPr/>
        </p:nvSpPr>
        <p:spPr>
          <a:xfrm>
            <a:off x="3499348" y="1297984"/>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根据对话中check out和1910等线索，可以推断出这是发生在酒店的对</a:t>
            </a:r>
          </a:p>
          <a:p>
            <a:r>
              <a:rPr sz="2400" dirty="0">
                <a:latin typeface="微软雅黑" panose="020B0503020204020204" pitchFamily="34" charset="-122"/>
                <a:ea typeface="微软雅黑" panose="020B0503020204020204" pitchFamily="34" charset="-122"/>
              </a:rPr>
              <a:t>话，而1910是房间号码，因此酒店服务员在询问客人的客房号码。故选A。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34906596-c4ac-4d5a-b50f-8c19733b94d7"/>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6116</Words>
  <Application>Microsoft Office PowerPoint</Application>
  <PresentationFormat>宽屏</PresentationFormat>
  <Paragraphs>627</Paragraphs>
  <Slides>75</Slides>
  <Notes>12</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1039</cp:revision>
  <dcterms:created xsi:type="dcterms:W3CDTF">2016-10-04T09:02:00Z</dcterms:created>
  <dcterms:modified xsi:type="dcterms:W3CDTF">2023-09-05T07:54:45Z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