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11.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handoutMasterIdLst>
    <p:handoutMasterId r:id="rId79"/>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38" r:id="rId46"/>
    <p:sldId id="1139" r:id="rId47"/>
    <p:sldId id="1140" r:id="rId48"/>
    <p:sldId id="947" r:id="rId49"/>
    <p:sldId id="1144" r:id="rId50"/>
    <p:sldId id="1145" r:id="rId51"/>
    <p:sldId id="1146" r:id="rId52"/>
    <p:sldId id="1147" r:id="rId53"/>
    <p:sldId id="1148" r:id="rId54"/>
    <p:sldId id="1149" r:id="rId55"/>
    <p:sldId id="979" r:id="rId56"/>
    <p:sldId id="1150" r:id="rId57"/>
    <p:sldId id="1151" r:id="rId58"/>
    <p:sldId id="1173" r:id="rId59"/>
    <p:sldId id="1162" r:id="rId60"/>
    <p:sldId id="1163" r:id="rId61"/>
    <p:sldId id="1164" r:id="rId62"/>
    <p:sldId id="1165" r:id="rId63"/>
    <p:sldId id="1166" r:id="rId64"/>
    <p:sldId id="1167" r:id="rId65"/>
    <p:sldId id="1168" r:id="rId66"/>
    <p:sldId id="1169" r:id="rId67"/>
    <p:sldId id="1170" r:id="rId68"/>
    <p:sldId id="1171" r:id="rId69"/>
    <p:sldId id="1172" r:id="rId70"/>
    <p:sldId id="1152" r:id="rId71"/>
    <p:sldId id="1153" r:id="rId72"/>
    <p:sldId id="1154" r:id="rId73"/>
    <p:sldId id="1156" r:id="rId74"/>
    <p:sldId id="1157" r:id="rId75"/>
    <p:sldId id="1158" r:id="rId76"/>
    <p:sldId id="935" r:id="rId77"/>
  </p:sldIdLst>
  <p:sldSz cx="12192000" cy="6858000"/>
  <p:notesSz cx="6858000" cy="9144000"/>
  <p:custDataLst>
    <p:tags r:id="rId8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947"/>
            <p14:sldId id="1144"/>
            <p14:sldId id="1145"/>
            <p14:sldId id="1146"/>
            <p14:sldId id="1147"/>
            <p14:sldId id="1148"/>
            <p14:sldId id="1149"/>
            <p14:sldId id="979"/>
            <p14:sldId id="1150"/>
            <p14:sldId id="1151"/>
            <p14:sldId id="1173"/>
            <p14:sldId id="1162"/>
            <p14:sldId id="1163"/>
            <p14:sldId id="1164"/>
            <p14:sldId id="1165"/>
            <p14:sldId id="1166"/>
            <p14:sldId id="1167"/>
            <p14:sldId id="1168"/>
            <p14:sldId id="1169"/>
            <p14:sldId id="1170"/>
            <p14:sldId id="1171"/>
            <p14:sldId id="1172"/>
            <p14:sldId id="1152"/>
            <p14:sldId id="1153"/>
            <p14:sldId id="1154"/>
            <p14:sldId id="1156"/>
            <p14:sldId id="1157"/>
            <p14:sldId id="1158"/>
            <p14:sldId id="935"/>
          </p14:sldIdLst>
        </p14:section>
      </p14:sectionLst>
    </p:ext>
    <p:ext uri="{EFAFB233-063F-42B5-8137-9DF3F51BA10A}">
      <p15:sldGuideLst xmlns:p15="http://schemas.microsoft.com/office/powerpoint/2012/main">
        <p15:guide id="1" orient="horz" pos="2215" userDrawn="1">
          <p15:clr>
            <a:srgbClr val="A4A3A4"/>
          </p15:clr>
        </p15:guide>
        <p15:guide id="2" pos="624" userDrawn="1">
          <p15:clr>
            <a:srgbClr val="A4A3A4"/>
          </p15:clr>
        </p15:guide>
        <p15:guide id="3" pos="7053" userDrawn="1">
          <p15:clr>
            <a:srgbClr val="A4A3A4"/>
          </p15:clr>
        </p15:guide>
        <p15:guide id="4" pos="377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215"/>
        <p:guide pos="624"/>
        <p:guide pos="7053"/>
        <p:guide pos="377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76</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0.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5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48.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3.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6.png"/><Relationship Id="rId5" Type="http://schemas.openxmlformats.org/officeDocument/2006/relationships/tags" Target="../tags/tag28.xml"/><Relationship Id="rId10" Type="http://schemas.openxmlformats.org/officeDocument/2006/relationships/slide" Target="slide45.xml"/><Relationship Id="rId4" Type="http://schemas.openxmlformats.org/officeDocument/2006/relationships/tags" Target="../tags/tag27.xml"/><Relationship Id="rId9" Type="http://schemas.openxmlformats.org/officeDocument/2006/relationships/slide" Target="slide2.xml"/></Relationships>
</file>

<file path=ppt/slides/_rels/slide45.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3" Type="http://schemas.openxmlformats.org/officeDocument/2006/relationships/tags" Target="../tags/tag33.xml"/><Relationship Id="rId21" Type="http://schemas.openxmlformats.org/officeDocument/2006/relationships/tags" Target="../tags/tag51.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slide" Target="slide44.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slideLayout" Target="../slideLayouts/slideLayout7.xml"/><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10" Type="http://schemas.openxmlformats.org/officeDocument/2006/relationships/tags" Target="../tags/tag40.xml"/><Relationship Id="rId19" Type="http://schemas.openxmlformats.org/officeDocument/2006/relationships/tags" Target="../tags/tag49.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6.xml"/><Relationship Id="rId7" Type="http://schemas.openxmlformats.org/officeDocument/2006/relationships/slide" Target="slide2.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Layout" Target="../slideLayouts/slideLayout7.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83.xml"/><Relationship Id="rId5" Type="http://schemas.openxmlformats.org/officeDocument/2006/relationships/slide" Target="slide2.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23010" y="2090420"/>
            <a:ext cx="7894320" cy="267652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534669" y="1066165"/>
            <a:ext cx="11448783"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80" y="1012953"/>
            <a:ext cx="9067226"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The man </a:t>
            </a:r>
            <a:r>
              <a:rPr lang="en-US" altLang="zh-CN" sz="2400" b="1" u="sng" dirty="0">
                <a:latin typeface="微软雅黑" panose="020B0503020204020204" pitchFamily="34" charset="-122"/>
                <a:ea typeface="微软雅黑" panose="020B0503020204020204" pitchFamily="34" charset="-122"/>
              </a:rPr>
              <a:t>devoted</a:t>
            </a:r>
            <a:r>
              <a:rPr lang="en-US" altLang="zh-CN" sz="2400" b="1" dirty="0">
                <a:latin typeface="微软雅黑" panose="020B0503020204020204" pitchFamily="34" charset="-122"/>
                <a:ea typeface="微软雅黑" panose="020B0503020204020204" pitchFamily="34" charset="-122"/>
              </a:rPr>
              <a:t> his life to the cause of teaching.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奉献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发展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专用</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牺牲</a:t>
            </a: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解析：那个男人将他的一生奉献给了教育事业。</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43982" y="1012952"/>
            <a:ext cx="10961579"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John is a man of few words, but his sister is </a:t>
            </a:r>
            <a:r>
              <a:rPr lang="en-US" altLang="zh-CN" sz="2400" b="1" u="sng" dirty="0">
                <a:latin typeface="微软雅黑" panose="020B0503020204020204" pitchFamily="34" charset="-122"/>
                <a:ea typeface="微软雅黑" panose="020B0503020204020204" pitchFamily="34" charset="-122"/>
              </a:rPr>
              <a:t>talkative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好演讲的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谈话</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积极的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健谈的</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解析：约翰是一个言语不多的人，但是他的姐姐健谈。</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He has been away </a:t>
            </a:r>
            <a:r>
              <a:rPr lang="en-US" altLang="zh-CN" sz="2400" b="1" u="sng" dirty="0">
                <a:latin typeface="微软雅黑" panose="020B0503020204020204" pitchFamily="34" charset="-122"/>
                <a:ea typeface="微软雅黑" panose="020B0503020204020204" pitchFamily="34" charset="-122"/>
              </a:rPr>
              <a:t>on business</a:t>
            </a:r>
            <a:r>
              <a:rPr lang="en-US" altLang="zh-CN" sz="2400" b="1" dirty="0">
                <a:latin typeface="微软雅黑" panose="020B0503020204020204" pitchFamily="34" charset="-122"/>
                <a:ea typeface="微软雅黑" panose="020B0503020204020204" pitchFamily="34" charset="-122"/>
              </a:rPr>
              <a:t> for a month.</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做生意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干事业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出差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负责任</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解析：他出差已经一个月了。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There is always a </a:t>
            </a:r>
            <a:r>
              <a:rPr lang="en-US" altLang="zh-CN" sz="2400" b="1" u="sng" dirty="0">
                <a:latin typeface="微软雅黑" panose="020B0503020204020204" pitchFamily="34" charset="-122"/>
                <a:ea typeface="微软雅黑" panose="020B0503020204020204" pitchFamily="34" charset="-122"/>
              </a:rPr>
              <a:t>shortage</a:t>
            </a:r>
            <a:r>
              <a:rPr lang="en-US" altLang="zh-CN" sz="2400" b="1" dirty="0">
                <a:latin typeface="微软雅黑" panose="020B0503020204020204" pitchFamily="34" charset="-122"/>
                <a:ea typeface="微软雅黑" panose="020B0503020204020204" pitchFamily="34" charset="-122"/>
              </a:rPr>
              <a:t> of water in the north of China.</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短缺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贮藏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剩余</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供应</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解析：北方总是缺水。</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60979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When he heard the bad news, he looked at me </a:t>
            </a:r>
            <a:r>
              <a:rPr lang="en-US" altLang="zh-CN" sz="2400" b="1" u="sng" dirty="0">
                <a:latin typeface="微软雅黑" panose="020B0503020204020204" pitchFamily="34" charset="-122"/>
                <a:ea typeface="微软雅黑" panose="020B0503020204020204" pitchFamily="34" charset="-122"/>
              </a:rPr>
              <a:t>in surprise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诡异地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惊喜地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吃惊地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感到吃惊</a:t>
            </a: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解析：当他听到这个坏消息时，他惊奇地看着我。</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I will give him a lesson </a:t>
            </a:r>
            <a:r>
              <a:rPr lang="en-US" altLang="zh-CN" sz="2400" b="1" u="sng" dirty="0">
                <a:latin typeface="微软雅黑" panose="020B0503020204020204" pitchFamily="34" charset="-122"/>
                <a:ea typeface="微软雅黑" panose="020B0503020204020204" pitchFamily="34" charset="-122"/>
              </a:rPr>
              <a:t>sooner or later</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迟早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尽快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早点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或多或少</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解析：我迟早会给他一个教训。</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8014" y="95618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Jack tried to </a:t>
            </a:r>
            <a:r>
              <a:rPr lang="en-US" altLang="zh-CN" sz="2400" b="1" u="sng" dirty="0">
                <a:latin typeface="微软雅黑" panose="020B0503020204020204" pitchFamily="34" charset="-122"/>
                <a:ea typeface="微软雅黑" panose="020B0503020204020204" pitchFamily="34" charset="-122"/>
              </a:rPr>
              <a:t>persuade</a:t>
            </a:r>
            <a:r>
              <a:rPr lang="en-US" altLang="zh-CN" sz="2400" b="1" dirty="0">
                <a:latin typeface="微软雅黑" panose="020B0503020204020204" pitchFamily="34" charset="-122"/>
                <a:ea typeface="微软雅黑" panose="020B0503020204020204" pitchFamily="34" charset="-122"/>
              </a:rPr>
              <a:t> me to go to the cinema with him, but 	I refused, for I’m busy.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劝说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提议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邀请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命令</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6945" y="4313555"/>
            <a:ext cx="992505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解析：杰克想方设法劝说我与他去看电影，但是我拒绝了，因为我忙。</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often </a:t>
            </a:r>
            <a:r>
              <a:rPr lang="en-US" altLang="zh-CN" sz="2400" b="1" u="sng" dirty="0">
                <a:latin typeface="微软雅黑" panose="020B0503020204020204" pitchFamily="34" charset="-122"/>
                <a:ea typeface="微软雅黑" panose="020B0503020204020204" pitchFamily="34" charset="-122"/>
              </a:rPr>
              <a:t>confuse</a:t>
            </a:r>
            <a:r>
              <a:rPr lang="en-US" altLang="zh-CN" sz="2400" b="1" dirty="0">
                <a:latin typeface="微软雅黑" panose="020B0503020204020204" pitchFamily="34" charset="-122"/>
                <a:ea typeface="微软雅黑" panose="020B0503020204020204" pitchFamily="34" charset="-122"/>
              </a:rPr>
              <a:t> the word “prize” with “price”.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弄糊涂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混淆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弄错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困惑</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解析：我经常混淆“奖赏”与“价格”这两个单词。</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Frank heard him climb into the house </a:t>
            </a:r>
            <a:r>
              <a:rPr lang="en-US" altLang="zh-CN" sz="2400" b="1" u="sng" dirty="0">
                <a:latin typeface="微软雅黑" panose="020B0503020204020204" pitchFamily="34" charset="-122"/>
                <a:ea typeface="微软雅黑" panose="020B0503020204020204" pitchFamily="34" charset="-122"/>
              </a:rPr>
              <a:t>quietly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噪音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嘈闹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吵闹地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轻声地</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解析：弗兰克听见他悄悄地爬进屋子。</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Anything in styles is always </a:t>
            </a:r>
            <a:r>
              <a:rPr lang="en-US" altLang="zh-CN" sz="2400" b="1" u="sng" dirty="0">
                <a:latin typeface="微软雅黑" panose="020B0503020204020204" pitchFamily="34" charset="-122"/>
                <a:ea typeface="微软雅黑" panose="020B0503020204020204" pitchFamily="34" charset="-122"/>
              </a:rPr>
              <a:t>popular</a:t>
            </a:r>
            <a:r>
              <a:rPr lang="en-US" altLang="zh-CN" sz="2400" b="1" dirty="0">
                <a:latin typeface="微软雅黑" panose="020B0503020204020204" pitchFamily="34" charset="-122"/>
                <a:ea typeface="微软雅黑" panose="020B0503020204020204" pitchFamily="34" charset="-122"/>
              </a:rPr>
              <a:t> with young people.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流传的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时髦的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通俗的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受欢迎的</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解析：任何时髦的东西总是受到年轻人的欢迎。</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516947" y="63405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27075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women’s college had a very small car-park. Because several of the teachers and </a:t>
            </a:r>
          </a:p>
          <a:p>
            <a:pPr algn="just"/>
            <a:r>
              <a:rPr lang="en-US" altLang="zh-CN" sz="2400" dirty="0">
                <a:latin typeface="Times New Roman" panose="02020603050405020304" pitchFamily="18" charset="0"/>
                <a:cs typeface="Times New Roman" panose="02020603050405020304" pitchFamily="18" charset="0"/>
              </a:rPr>
              <a:t>students, and many of the students’ boyfriends had cars, it was often </a:t>
            </a:r>
            <a:r>
              <a:rPr lang="en-US" altLang="zh-CN" sz="2400" u="sng" dirty="0">
                <a:latin typeface="Times New Roman" panose="02020603050405020304" pitchFamily="18" charset="0"/>
                <a:cs typeface="Times New Roman" panose="02020603050405020304" pitchFamily="18" charset="0"/>
              </a:rPr>
              <a:t> 16 </a:t>
            </a:r>
            <a:r>
              <a:rPr lang="en-US" altLang="zh-CN" sz="2400" dirty="0">
                <a:latin typeface="Times New Roman" panose="02020603050405020304" pitchFamily="18" charset="0"/>
                <a:cs typeface="Times New Roman" panose="02020603050405020304" pitchFamily="18" charset="0"/>
              </a:rPr>
              <a:t> to find a place to </a:t>
            </a:r>
          </a:p>
          <a:p>
            <a:r>
              <a:rPr lang="en-US" altLang="zh-CN" sz="2400" dirty="0">
                <a:latin typeface="Times New Roman" panose="02020603050405020304" pitchFamily="18" charset="0"/>
                <a:cs typeface="Times New Roman" panose="02020603050405020304" pitchFamily="18" charset="0"/>
              </a:rPr>
              <a:t>park. The head of the college, Miss Baker, had a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in the car-park for her own small car. </a:t>
            </a:r>
          </a:p>
          <a:p>
            <a:pPr algn="just"/>
            <a:r>
              <a:rPr lang="en-US" altLang="zh-CN" sz="2400" dirty="0">
                <a:latin typeface="Times New Roman" panose="02020603050405020304" pitchFamily="18" charset="0"/>
                <a:cs typeface="Times New Roman" panose="02020603050405020304" pitchFamily="18" charset="0"/>
              </a:rPr>
              <a:t>There were white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around it, and it had a small blackboard saying, “Only for Head of </a:t>
            </a:r>
          </a:p>
          <a:p>
            <a:pPr algn="just"/>
            <a:r>
              <a:rPr lang="en-US" altLang="zh-CN" sz="2400" dirty="0">
                <a:latin typeface="Times New Roman" panose="02020603050405020304" pitchFamily="18" charset="0"/>
                <a:cs typeface="Times New Roman" panose="02020603050405020304" pitchFamily="18" charset="0"/>
              </a:rPr>
              <a:t>college”. One evening when Miss Baker got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to the college a few minutes before the time all the students should be in, she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another car in her parking place.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02164" y="3915231"/>
            <a:ext cx="8040595"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late 	B. difficult 	C. important 	D. quick</a:t>
            </a:r>
          </a:p>
          <a:p>
            <a:r>
              <a:rPr lang="en-US" altLang="zh-CN" sz="2400" dirty="0">
                <a:latin typeface="Times New Roman" panose="02020603050405020304" pitchFamily="18" charset="0"/>
                <a:cs typeface="Times New Roman" panose="02020603050405020304" pitchFamily="18" charset="0"/>
              </a:rPr>
              <a:t>(     ) 17. A. place 	B. seat 		C. room 	D. card</a:t>
            </a:r>
          </a:p>
          <a:p>
            <a:r>
              <a:rPr lang="en-US" altLang="zh-CN" sz="2400" dirty="0">
                <a:latin typeface="Times New Roman" panose="02020603050405020304" pitchFamily="18" charset="0"/>
                <a:cs typeface="Times New Roman" panose="02020603050405020304" pitchFamily="18" charset="0"/>
              </a:rPr>
              <a:t>(     ) 18. A. pictures 	B. maps 	C. lines	D. walls</a:t>
            </a:r>
          </a:p>
          <a:p>
            <a:r>
              <a:rPr lang="en-US" altLang="zh-CN" sz="2400" dirty="0">
                <a:latin typeface="Times New Roman" panose="02020603050405020304" pitchFamily="18" charset="0"/>
                <a:cs typeface="Times New Roman" panose="02020603050405020304" pitchFamily="18" charset="0"/>
              </a:rPr>
              <a:t>(     ) 19. A. out 	B. up 		C. away 	D. back</a:t>
            </a:r>
          </a:p>
          <a:p>
            <a:r>
              <a:rPr lang="en-US" altLang="zh-CN" sz="2400" dirty="0">
                <a:latin typeface="Times New Roman" panose="02020603050405020304" pitchFamily="18" charset="0"/>
                <a:cs typeface="Times New Roman" panose="02020603050405020304" pitchFamily="18" charset="0"/>
              </a:rPr>
              <a:t>(     ) 20. A. stopped 	B. found 	C. caught 	D. missed</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前文提到停车场小，而车子却多，所以常常很难找到停车位。故选B。</a:t>
            </a:r>
          </a:p>
          <a:p>
            <a:pPr marL="0" indent="0">
              <a:buNone/>
            </a:pPr>
            <a:r>
              <a:rPr sz="2400" b="1" dirty="0">
                <a:latin typeface="微软雅黑" panose="020B0503020204020204" pitchFamily="34" charset="-122"/>
                <a:ea typeface="微软雅黑" panose="020B0503020204020204" pitchFamily="34" charset="-122"/>
              </a:rPr>
              <a:t>17. 【解析】	根据上下文可知，Baker小姐有一个自己的车位，当room意为“空间”时，是不可数名词，而seat意为“座位”，card意为“卡片”，均与题意不符。故选A。</a:t>
            </a:r>
          </a:p>
          <a:p>
            <a:pPr marL="0" indent="0">
              <a:buNone/>
            </a:pPr>
            <a:r>
              <a:rPr sz="2400" b="1" dirty="0">
                <a:latin typeface="微软雅黑" panose="020B0503020204020204" pitchFamily="34" charset="-122"/>
                <a:ea typeface="微软雅黑" panose="020B0503020204020204" pitchFamily="34" charset="-122"/>
              </a:rPr>
              <a:t>18. 【解析】	根据上下文可知，这是私人专用车位，因为用白色的线围住。故选C。</a:t>
            </a:r>
          </a:p>
          <a:p>
            <a:pPr marL="0" indent="0">
              <a:buNone/>
            </a:pPr>
            <a:r>
              <a:rPr sz="2400" b="1" dirty="0">
                <a:latin typeface="微软雅黑" panose="020B0503020204020204" pitchFamily="34" charset="-122"/>
                <a:ea typeface="微软雅黑" panose="020B0503020204020204" pitchFamily="34" charset="-122"/>
              </a:rPr>
              <a:t>19. 【解析】	根据句意可知，“一天晚上，Baker小姐回到学校”。故选D。</a:t>
            </a:r>
          </a:p>
          <a:p>
            <a:pPr marL="0" indent="0">
              <a:buNone/>
            </a:pPr>
            <a:r>
              <a:rPr sz="2400" b="1" dirty="0">
                <a:latin typeface="微软雅黑" panose="020B0503020204020204" pitchFamily="34" charset="-122"/>
                <a:ea typeface="微软雅黑" panose="020B0503020204020204" pitchFamily="34" charset="-122"/>
              </a:rPr>
              <a:t>20. 【解析】	根据句意可知，“她发现另一辆车停在她的车位上”。故选B。</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306115"/>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There were two</a:t>
            </a:r>
            <a:r>
              <a:rPr lang="en-US" altLang="zh-CN" sz="2400" u="sng" dirty="0">
                <a:latin typeface="Times New Roman" panose="02020603050405020304" pitchFamily="18" charset="0"/>
                <a:cs typeface="Times New Roman" panose="02020603050405020304" pitchFamily="18" charset="0"/>
              </a:rPr>
              <a:t> 21 </a:t>
            </a:r>
            <a:r>
              <a:rPr lang="en-US" altLang="zh-CN" sz="2400" dirty="0">
                <a:latin typeface="Times New Roman" panose="02020603050405020304" pitchFamily="18" charset="0"/>
                <a:cs typeface="Times New Roman" panose="02020603050405020304" pitchFamily="18" charset="0"/>
              </a:rPr>
              <a:t>in it, one of her girl students and a young man. Miss Baker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that the young man would have to leave very soon. She decided to ask him to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his car a bit, for her to park her car in the place for the night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going to bed. Because the young man’s car was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to the railings (</a:t>
            </a:r>
            <a:r>
              <a:rPr lang="zh-CN" altLang="en-US" sz="2400" dirty="0">
                <a:latin typeface="Times New Roman" panose="02020603050405020304" pitchFamily="18" charset="0"/>
                <a:cs typeface="Times New Roman" panose="02020603050405020304" pitchFamily="18" charset="0"/>
              </a:rPr>
              <a:t>栏杆</a:t>
            </a:r>
            <a:r>
              <a:rPr lang="en-US" altLang="zh-CN" sz="2400" dirty="0">
                <a:latin typeface="Times New Roman" panose="02020603050405020304" pitchFamily="18" charset="0"/>
                <a:cs typeface="Times New Roman" panose="02020603050405020304" pitchFamily="18" charset="0"/>
              </a:rPr>
              <a:t>), Miss Baker had to drive up beside it on the other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where the girl was sitting.</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612336" y="3282733"/>
            <a:ext cx="8398629"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boys	B. women 	C. teachers 	D. people</a:t>
            </a:r>
          </a:p>
          <a:p>
            <a:r>
              <a:rPr lang="en-US" altLang="zh-CN" sz="2400" dirty="0">
                <a:latin typeface="Times New Roman" panose="02020603050405020304" pitchFamily="18" charset="0"/>
                <a:cs typeface="Times New Roman" panose="02020603050405020304" pitchFamily="18" charset="0"/>
              </a:rPr>
              <a:t>(     ) 22. A. said 	B. forgot 	C. knew 	D. waited</a:t>
            </a:r>
          </a:p>
          <a:p>
            <a:r>
              <a:rPr lang="en-US" altLang="zh-CN" sz="2400" dirty="0">
                <a:latin typeface="Times New Roman" panose="02020603050405020304" pitchFamily="18" charset="0"/>
                <a:cs typeface="Times New Roman" panose="02020603050405020304" pitchFamily="18" charset="0"/>
              </a:rPr>
              <a:t>(     ) 23. A. move 	B. take 	C. bring 	D. get</a:t>
            </a:r>
          </a:p>
          <a:p>
            <a:r>
              <a:rPr lang="en-US" altLang="zh-CN" sz="2400" dirty="0">
                <a:latin typeface="Times New Roman" panose="02020603050405020304" pitchFamily="18" charset="0"/>
                <a:cs typeface="Times New Roman" panose="02020603050405020304" pitchFamily="18" charset="0"/>
              </a:rPr>
              <a:t>(     ) 24. A. before 	B. after 	C. about 	D .from</a:t>
            </a:r>
          </a:p>
          <a:p>
            <a:r>
              <a:rPr lang="en-US" altLang="zh-CN" sz="2400" dirty="0">
                <a:latin typeface="Times New Roman" panose="02020603050405020304" pitchFamily="18" charset="0"/>
                <a:cs typeface="Times New Roman" panose="02020603050405020304" pitchFamily="18" charset="0"/>
              </a:rPr>
              <a:t>(     ) 25. A. next 	B. far 		C. ready 	D. same</a:t>
            </a:r>
          </a:p>
          <a:p>
            <a:r>
              <a:rPr lang="en-US" altLang="zh-CN" sz="2400" dirty="0">
                <a:latin typeface="Times New Roman" panose="02020603050405020304" pitchFamily="18" charset="0"/>
                <a:cs typeface="Times New Roman" panose="02020603050405020304" pitchFamily="18" charset="0"/>
              </a:rPr>
              <a:t>(     ) 26. A. way 	B. side 	C. hand 	D. corner</a:t>
            </a:r>
          </a:p>
        </p:txBody>
      </p:sp>
      <p:sp>
        <p:nvSpPr>
          <p:cNvPr id="15" name="文本框 14"/>
          <p:cNvSpPr txBox="1"/>
          <p:nvPr/>
        </p:nvSpPr>
        <p:spPr>
          <a:xfrm>
            <a:off x="740839" y="444294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740839" y="484004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721269" y="518266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根据下文的“one of her girl students and a young man”可知，车里有两个人。故选D。</a:t>
            </a:r>
          </a:p>
          <a:p>
            <a:pPr marL="0" indent="0">
              <a:buNone/>
            </a:pPr>
            <a:r>
              <a:rPr sz="2400" b="1" dirty="0">
                <a:latin typeface="微软雅黑" panose="020B0503020204020204" pitchFamily="34" charset="-122"/>
                <a:ea typeface="微软雅黑" panose="020B0503020204020204" pitchFamily="34" charset="-122"/>
              </a:rPr>
              <a:t>22. 【解析】	根据上下文可知，这是女校，而且故事发生在晚上，说明Baker小姐知道这个男士很快会离开，所以她决定请他让出车位。故选C。</a:t>
            </a:r>
          </a:p>
          <a:p>
            <a:pPr marL="0" indent="0">
              <a:buNone/>
            </a:pPr>
            <a:r>
              <a:rPr sz="2400" b="1" dirty="0">
                <a:latin typeface="微软雅黑" panose="020B0503020204020204" pitchFamily="34" charset="-122"/>
                <a:ea typeface="微软雅黑" panose="020B0503020204020204" pitchFamily="34" charset="-122"/>
              </a:rPr>
              <a:t>23. 【解析】	根据上文可知，Baker小姐要年轻人挪车，以便她能停车。故选A。</a:t>
            </a:r>
          </a:p>
          <a:p>
            <a:pPr marL="0" indent="0">
              <a:buNone/>
            </a:pPr>
            <a:r>
              <a:rPr sz="2400" b="1" dirty="0">
                <a:latin typeface="微软雅黑" panose="020B0503020204020204" pitchFamily="34" charset="-122"/>
                <a:ea typeface="微软雅黑" panose="020B0503020204020204" pitchFamily="34" charset="-122"/>
              </a:rPr>
              <a:t>24. 【解析】	根据上下文可知，Baker小姐想要在睡觉前要把车子停好。故选A。</a:t>
            </a:r>
          </a:p>
          <a:p>
            <a:pPr marL="0" indent="0">
              <a:buNone/>
            </a:pPr>
            <a:r>
              <a:rPr sz="2400" b="1" dirty="0">
                <a:latin typeface="微软雅黑" panose="020B0503020204020204" pitchFamily="34" charset="-122"/>
                <a:ea typeface="微软雅黑" panose="020B0503020204020204" pitchFamily="34" charset="-122"/>
              </a:rPr>
              <a:t>25. 【解析】	固定短语：next to意为“靠近，邻近”。故选A。</a:t>
            </a:r>
          </a:p>
          <a:p>
            <a:pPr marL="0" indent="0">
              <a:buNone/>
            </a:pPr>
            <a:r>
              <a:rPr sz="2400" b="1" dirty="0">
                <a:latin typeface="微软雅黑" panose="020B0503020204020204" pitchFamily="34" charset="-122"/>
                <a:ea typeface="微软雅黑" panose="020B0503020204020204" pitchFamily="34" charset="-122"/>
              </a:rPr>
              <a:t>26. 【解析】	根据下文where the girl was sitting和this side可知，Baker小姐把车开到了那辆车的另一边。故选B。</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1060718"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She came up on this side,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her own window and tapped her horn (</a:t>
            </a:r>
            <a:r>
              <a:rPr lang="zh-CN" altLang="en-US" sz="2400" dirty="0">
                <a:latin typeface="Times New Roman" panose="02020603050405020304" pitchFamily="18" charset="0"/>
                <a:cs typeface="Times New Roman" panose="02020603050405020304" pitchFamily="18" charset="0"/>
              </a:rPr>
              <a:t>按喇叭</a:t>
            </a:r>
            <a:r>
              <a:rPr lang="en-US" altLang="zh-CN" sz="2400" dirty="0">
                <a:latin typeface="Times New Roman" panose="02020603050405020304" pitchFamily="18" charset="0"/>
                <a:cs typeface="Times New Roman" panose="02020603050405020304" pitchFamily="18" charset="0"/>
              </a:rPr>
              <a:t>) lightly. The girl was having her head on the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shoulder. She looked around in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She was even more surprised when she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Miss Baker say, “Excuse me, but may I change places with you?”</a:t>
            </a:r>
          </a:p>
        </p:txBody>
      </p:sp>
      <p:sp>
        <p:nvSpPr>
          <p:cNvPr id="12" name="文本框 11"/>
          <p:cNvSpPr txBox="1"/>
          <p:nvPr/>
        </p:nvSpPr>
        <p:spPr>
          <a:xfrm>
            <a:off x="856583" y="3115159"/>
            <a:ext cx="9199082" cy="156845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closed 	B. pulled 	C. opened	 D. cleaned</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car’s 	B. woman’s 	C. park’s 	 D. man’s</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trouble 	B. time 	C. surprise 	 D. hurry</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heard 	B. learned 	C. taught 	 D. close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705" y="3169920"/>
            <a:ext cx="6261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根据句意“她打开车窗，轻轻地按喇叭”。故选C。</a:t>
            </a:r>
          </a:p>
          <a:p>
            <a:pPr marL="0" indent="0">
              <a:buNone/>
            </a:pPr>
            <a:r>
              <a:rPr sz="2400" b="1" dirty="0">
                <a:latin typeface="微软雅黑" panose="020B0503020204020204" pitchFamily="34" charset="-122"/>
                <a:ea typeface="微软雅黑" panose="020B0503020204020204" pitchFamily="34" charset="-122"/>
              </a:rPr>
              <a:t>28. 【解析】	根据句意“女孩把头靠在年轻人的肩上”。故选D。</a:t>
            </a:r>
          </a:p>
          <a:p>
            <a:pPr marL="0" indent="0">
              <a:buNone/>
            </a:pPr>
            <a:r>
              <a:rPr sz="2400" b="1" dirty="0">
                <a:latin typeface="微软雅黑" panose="020B0503020204020204" pitchFamily="34" charset="-122"/>
                <a:ea typeface="微软雅黑" panose="020B0503020204020204" pitchFamily="34" charset="-122"/>
              </a:rPr>
              <a:t>29. 【解析】	根据下文“She was even more surprised”可知，女孩很惊讶，in surprise意为“吃惊地，惊讶地”。故选C。</a:t>
            </a:r>
          </a:p>
          <a:p>
            <a:pPr marL="0" indent="0">
              <a:buNone/>
            </a:pPr>
            <a:r>
              <a:rPr sz="2400" b="1" dirty="0">
                <a:latin typeface="微软雅黑" panose="020B0503020204020204" pitchFamily="34" charset="-122"/>
                <a:ea typeface="微软雅黑" panose="020B0503020204020204" pitchFamily="34" charset="-122"/>
              </a:rPr>
              <a:t>30. 【解析】	固定短语：hear sb. say sth.意为“听见某人说了什么”。故选A。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Mr. King works in a shop and drives a car for the manager. He drives carefully and can keep calm in time of danger. And after he escaped from several accidents, the manager pays him more.</a:t>
            </a:r>
          </a:p>
          <a:p>
            <a:pPr algn="just"/>
            <a:r>
              <a:rPr lang="en-US" altLang="zh-CN" sz="2400" dirty="0">
                <a:latin typeface="Times New Roman" panose="02020603050405020304" pitchFamily="18" charset="0"/>
                <a:cs typeface="Times New Roman" panose="02020603050405020304" pitchFamily="18" charset="0"/>
              </a:rPr>
              <a:t>     Mr. Baker, one of his friends, works in a factory outside the city. It’s far from his house and he has to get up so early and go to work by bus. As the traffic is crowded in the morning, sometimes he’s late for the work. His manager warns the young man that he will be sent away unless he gets to his office on time. He went to the flea (</a:t>
            </a:r>
            <a:r>
              <a:rPr lang="zh-CN" altLang="en-US" sz="2400" dirty="0">
                <a:latin typeface="Times New Roman" panose="02020603050405020304" pitchFamily="18" charset="0"/>
                <a:cs typeface="Times New Roman" panose="02020603050405020304" pitchFamily="18" charset="0"/>
              </a:rPr>
              <a:t>跳蚤</a:t>
            </a:r>
            <a:r>
              <a:rPr lang="en-US" altLang="zh-CN" sz="2400" dirty="0">
                <a:latin typeface="Times New Roman" panose="02020603050405020304" pitchFamily="18" charset="0"/>
                <a:cs typeface="Times New Roman" panose="02020603050405020304" pitchFamily="18" charset="0"/>
              </a:rPr>
              <a:t>) market and at last he chose a beautiful but cheap car. He called Mr. King to help to have a trial (</a:t>
            </a:r>
            <a:r>
              <a:rPr lang="zh-CN" altLang="en-US" sz="2400" dirty="0">
                <a:latin typeface="Times New Roman" panose="02020603050405020304" pitchFamily="18" charset="0"/>
                <a:cs typeface="Times New Roman" panose="02020603050405020304" pitchFamily="18" charset="0"/>
              </a:rPr>
              <a:t>试验</a:t>
            </a:r>
            <a:r>
              <a:rPr lang="en-US" altLang="zh-CN" sz="2400" dirty="0">
                <a:latin typeface="Times New Roman" panose="02020603050405020304" pitchFamily="18" charset="0"/>
                <a:cs typeface="Times New Roman" panose="02020603050405020304" pitchFamily="18" charset="0"/>
              </a:rPr>
              <a:t>) drive.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Mr. King examined the car at first and then drove it away. It was five in the morning and there were few cars in the street. At first he drove slowly and it worked well. Then he drove fast. And when he reached a crossing, the lights turned red. He tried to stop it, but he failed and nearly hit an old woman who was crossing the street. A policeman told him to stop, but the car went on until it hit a big tree by the road.</a:t>
            </a:r>
          </a:p>
          <a:p>
            <a:pPr algn="just"/>
            <a:r>
              <a:rPr lang="en-US" altLang="zh-CN" sz="2400" dirty="0">
                <a:latin typeface="Times New Roman" panose="02020603050405020304" pitchFamily="18" charset="0"/>
                <a:cs typeface="Times New Roman" panose="02020603050405020304" pitchFamily="18" charset="0"/>
              </a:rPr>
              <a:t>     “Didn’t you hear me?” the policeman asked angrily.</a:t>
            </a:r>
          </a:p>
          <a:p>
            <a:pPr algn="just"/>
            <a:r>
              <a:rPr lang="en-US" altLang="zh-CN" sz="2400" dirty="0">
                <a:latin typeface="Times New Roman" panose="02020603050405020304" pitchFamily="18" charset="0"/>
                <a:cs typeface="Times New Roman" panose="02020603050405020304" pitchFamily="18" charset="0"/>
              </a:rPr>
              <a:t>     “Yes, I did, sir,” said Mr. King, “Since it doesn’t listen to me, can it obey you?”</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6" y="995657"/>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Mr. King is paid more because he __________.</a:t>
            </a:r>
          </a:p>
          <a:p>
            <a:r>
              <a:rPr lang="en-US" altLang="zh-CN" sz="2400" b="1" dirty="0">
                <a:latin typeface="微软雅黑" panose="020B0503020204020204" pitchFamily="34" charset="-122"/>
                <a:ea typeface="微软雅黑" panose="020B0503020204020204" pitchFamily="34" charset="-122"/>
              </a:rPr>
              <a:t>A. always drives very slowly 		B. is not afraid of danger</a:t>
            </a:r>
          </a:p>
          <a:p>
            <a:r>
              <a:rPr lang="en-US" altLang="zh-CN" sz="2400" b="1" dirty="0">
                <a:latin typeface="微软雅黑" panose="020B0503020204020204" pitchFamily="34" charset="-122"/>
                <a:ea typeface="微软雅黑" panose="020B0503020204020204" pitchFamily="34" charset="-122"/>
              </a:rPr>
              <a:t>C. has driven for years 			D. drives very well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86548" y="99565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解析：细节理解题。由短文第一段内容可知答案。故选D。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07213" y="744989"/>
            <a:ext cx="1037518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Which is NOT the reason for Mr. Baker’s lateness?     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 lives far from the factory. </a:t>
            </a:r>
          </a:p>
          <a:p>
            <a:r>
              <a:rPr lang="en-US" altLang="zh-CN" sz="2400" b="1" dirty="0">
                <a:latin typeface="微软雅黑" panose="020B0503020204020204" pitchFamily="34" charset="-122"/>
                <a:ea typeface="微软雅黑" panose="020B0503020204020204" pitchFamily="34" charset="-122"/>
              </a:rPr>
              <a:t>B. He has to go to work by bus.</a:t>
            </a:r>
          </a:p>
          <a:p>
            <a:r>
              <a:rPr lang="en-US" altLang="zh-CN" sz="2400" b="1" dirty="0">
                <a:latin typeface="微软雅黑" panose="020B0503020204020204" pitchFamily="34" charset="-122"/>
                <a:ea typeface="微软雅黑" panose="020B0503020204020204" pitchFamily="34" charset="-122"/>
              </a:rPr>
              <a:t>C. Sometimes he oversleeps. </a:t>
            </a:r>
          </a:p>
          <a:p>
            <a:r>
              <a:rPr lang="en-US" altLang="zh-CN" sz="2400" b="1" dirty="0">
                <a:latin typeface="微软雅黑" panose="020B0503020204020204" pitchFamily="34" charset="-122"/>
                <a:ea typeface="微软雅黑" panose="020B0503020204020204" pitchFamily="34" charset="-122"/>
              </a:rPr>
              <a:t>D. The traffic is crowded in the morning.</a:t>
            </a:r>
          </a:p>
        </p:txBody>
      </p:sp>
      <p:sp>
        <p:nvSpPr>
          <p:cNvPr id="7" name="文本框 6"/>
          <p:cNvSpPr txBox="1"/>
          <p:nvPr/>
        </p:nvSpPr>
        <p:spPr>
          <a:xfrm>
            <a:off x="10423694" y="73532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推理判断题。由短文第二段可知，Baker先生住得远，平时坐公车上</a:t>
            </a:r>
          </a:p>
          <a:p>
            <a:r>
              <a:rPr sz="2400" dirty="0">
                <a:latin typeface="微软雅黑" panose="020B0503020204020204" pitchFamily="34" charset="-122"/>
                <a:ea typeface="微软雅黑" panose="020B0503020204020204" pitchFamily="34" charset="-122"/>
              </a:rPr>
              <a:t>班，而且早上的交通总是很拥挤，所以只有C项的“他睡过头”没有提及。故选C。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Mr. Baker went to the flea market to __________.</a:t>
            </a:r>
          </a:p>
          <a:p>
            <a:r>
              <a:rPr lang="en-US" altLang="zh-CN" sz="2400" b="1" dirty="0">
                <a:latin typeface="微软雅黑" panose="020B0503020204020204" pitchFamily="34" charset="-122"/>
                <a:ea typeface="微软雅黑" panose="020B0503020204020204" pitchFamily="34" charset="-122"/>
              </a:rPr>
              <a:t>A. buy a second-hand car	 B. have a trial drive</a:t>
            </a:r>
          </a:p>
          <a:p>
            <a:r>
              <a:rPr lang="en-US" altLang="zh-CN" sz="2400" b="1" dirty="0">
                <a:latin typeface="微软雅黑" panose="020B0503020204020204" pitchFamily="34" charset="-122"/>
                <a:ea typeface="微软雅黑" panose="020B0503020204020204" pitchFamily="34" charset="-122"/>
              </a:rPr>
              <a:t>C. choose a new car 		 D. sell his old car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02863"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解析：细节理解题。由短文第二段倒数第二句可知答案。故选A。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Mr. King tried to stop the car when __________.</a:t>
            </a:r>
          </a:p>
          <a:p>
            <a:r>
              <a:rPr lang="en-US" altLang="zh-CN" sz="2400" b="1" dirty="0">
                <a:latin typeface="微软雅黑" panose="020B0503020204020204" pitchFamily="34" charset="-122"/>
                <a:ea typeface="微软雅黑" panose="020B0503020204020204" pitchFamily="34" charset="-122"/>
              </a:rPr>
              <a:t>A. he saw an old woman crossing the street </a:t>
            </a:r>
          </a:p>
          <a:p>
            <a:r>
              <a:rPr lang="en-US" altLang="zh-CN" sz="2400" b="1" dirty="0">
                <a:latin typeface="微软雅黑" panose="020B0503020204020204" pitchFamily="34" charset="-122"/>
                <a:ea typeface="微软雅黑" panose="020B0503020204020204" pitchFamily="34" charset="-122"/>
              </a:rPr>
              <a:t>B. he saw a big tree</a:t>
            </a:r>
          </a:p>
          <a:p>
            <a:r>
              <a:rPr lang="en-US" altLang="zh-CN" sz="2400" b="1" dirty="0">
                <a:latin typeface="微软雅黑" panose="020B0503020204020204" pitchFamily="34" charset="-122"/>
                <a:ea typeface="微软雅黑" panose="020B0503020204020204" pitchFamily="34" charset="-122"/>
              </a:rPr>
              <a:t>C. the traffic lights turned red</a:t>
            </a:r>
          </a:p>
          <a:p>
            <a:r>
              <a:rPr lang="en-US" altLang="zh-CN" sz="2400" b="1" dirty="0">
                <a:latin typeface="微软雅黑" panose="020B0503020204020204" pitchFamily="34" charset="-122"/>
                <a:ea typeface="微软雅黑" panose="020B0503020204020204" pitchFamily="34" charset="-122"/>
              </a:rPr>
              <a:t>D. the policeman shouted angrily at him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63957" y="813879"/>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05304" y="4322386"/>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解析：细节理解题。由短文第三段倒数第二句和第三句可知答案。故选C。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Which of the following is TRUE?    __________</a:t>
            </a:r>
          </a:p>
          <a:p>
            <a:r>
              <a:rPr lang="en-US" altLang="zh-CN" sz="2400" b="1" dirty="0">
                <a:latin typeface="微软雅黑" panose="020B0503020204020204" pitchFamily="34" charset="-122"/>
                <a:ea typeface="微软雅黑" panose="020B0503020204020204" pitchFamily="34" charset="-122"/>
              </a:rPr>
              <a:t>A. Mr. King will be sent away if he keeps being late.</a:t>
            </a:r>
          </a:p>
          <a:p>
            <a:r>
              <a:rPr lang="en-US" altLang="zh-CN" sz="2400" b="1" dirty="0">
                <a:latin typeface="微软雅黑" panose="020B0503020204020204" pitchFamily="34" charset="-122"/>
                <a:ea typeface="微软雅黑" panose="020B0503020204020204" pitchFamily="34" charset="-122"/>
              </a:rPr>
              <a:t>B. Mr. Baker can’t afford to buy an old car.</a:t>
            </a:r>
          </a:p>
          <a:p>
            <a:r>
              <a:rPr lang="en-US" altLang="zh-CN" sz="2400" b="1" dirty="0">
                <a:latin typeface="微软雅黑" panose="020B0503020204020204" pitchFamily="34" charset="-122"/>
                <a:ea typeface="微软雅黑" panose="020B0503020204020204" pitchFamily="34" charset="-122"/>
              </a:rPr>
              <a:t>C. Mr. King didn’t hear the policeman.</a:t>
            </a:r>
          </a:p>
          <a:p>
            <a:r>
              <a:rPr lang="en-US" altLang="zh-CN" sz="2400" b="1" dirty="0">
                <a:latin typeface="微软雅黑" panose="020B0503020204020204" pitchFamily="34" charset="-122"/>
                <a:ea typeface="微软雅黑" panose="020B0503020204020204" pitchFamily="34" charset="-122"/>
              </a:rPr>
              <a:t>D. Something was wrong with the car.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8229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推理判断题。由短文最后一段King先生的回答可知答案。故选D。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If you bought some candies some months ago but never ate them, how do you know whether they could be eaten? The easiest way is to check the expiration date (</a:t>
            </a:r>
            <a:r>
              <a:rPr lang="zh-CN" altLang="en-US" sz="2400" dirty="0">
                <a:latin typeface="Times New Roman" panose="02020603050405020304" pitchFamily="18" charset="0"/>
                <a:cs typeface="Times New Roman" panose="02020603050405020304" pitchFamily="18" charset="0"/>
              </a:rPr>
              <a:t>保质期</a:t>
            </a:r>
            <a:r>
              <a:rPr lang="en-US" altLang="zh-CN" sz="2400" dirty="0">
                <a:latin typeface="Times New Roman" panose="02020603050405020304" pitchFamily="18" charset="0"/>
                <a:cs typeface="Times New Roman" panose="02020603050405020304" pitchFamily="18" charset="0"/>
              </a:rPr>
              <a:t>) on the </a:t>
            </a:r>
          </a:p>
          <a:p>
            <a:pPr algn="just"/>
            <a:r>
              <a:rPr lang="en-US" altLang="zh-CN" sz="2400" dirty="0">
                <a:latin typeface="Times New Roman" panose="02020603050405020304" pitchFamily="18" charset="0"/>
                <a:cs typeface="Times New Roman" panose="02020603050405020304" pitchFamily="18" charset="0"/>
              </a:rPr>
              <a:t>packing bag. If the date has already passed, you’re certain to throw the candies away. But is that really right?</a:t>
            </a:r>
          </a:p>
          <a:p>
            <a:pPr algn="just"/>
            <a:r>
              <a:rPr lang="en-US" altLang="zh-CN" sz="2400" dirty="0">
                <a:latin typeface="Times New Roman" panose="02020603050405020304" pitchFamily="18" charset="0"/>
                <a:cs typeface="Times New Roman" panose="02020603050405020304" pitchFamily="18" charset="0"/>
              </a:rPr>
              <a:t>     According to a new report from the NRDC, lots of food is wasted each year. That is because people don’t fully understand what “expiration dates” or “use-by dates” actually mean. If the expiration date passes, they will throw the food away because they think it is not </a:t>
            </a:r>
          </a:p>
          <a:p>
            <a:pPr algn="just"/>
            <a:r>
              <a:rPr lang="en-US" altLang="zh-CN" sz="2400" dirty="0">
                <a:latin typeface="Times New Roman" panose="02020603050405020304" pitchFamily="18" charset="0"/>
                <a:cs typeface="Times New Roman" panose="02020603050405020304" pitchFamily="18" charset="0"/>
              </a:rPr>
              <a:t>safe to eat. Food dating was introduced in 1975 because the customers wanted to know more information about what they ate. When it first showed up, use-by dates only showed how fresh the food was and told the customers the best time to eat the food. The food factories wanted their products to be tasted in their best conditions.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However, most customers believe that use-by dates show how safe the food is. But the truth is that </a:t>
            </a:r>
            <a:r>
              <a:rPr lang="en-US" altLang="zh-CN" sz="2400" u="sng" dirty="0">
                <a:latin typeface="Times New Roman" panose="02020603050405020304" pitchFamily="18" charset="0"/>
                <a:cs typeface="Times New Roman" panose="02020603050405020304" pitchFamily="18" charset="0"/>
              </a:rPr>
              <a:t>they</a:t>
            </a:r>
            <a:r>
              <a:rPr lang="en-US" altLang="zh-CN" sz="2400" dirty="0">
                <a:latin typeface="Times New Roman" panose="02020603050405020304" pitchFamily="18" charset="0"/>
                <a:cs typeface="Times New Roman" panose="02020603050405020304" pitchFamily="18" charset="0"/>
              </a:rPr>
              <a:t> aren’t connected to the danger of food poisoning (</a:t>
            </a:r>
            <a:r>
              <a:rPr lang="zh-CN" altLang="en-US" sz="2400" dirty="0">
                <a:latin typeface="Times New Roman" panose="02020603050405020304" pitchFamily="18" charset="0"/>
                <a:cs typeface="Times New Roman" panose="02020603050405020304" pitchFamily="18" charset="0"/>
              </a:rPr>
              <a:t>中毒</a:t>
            </a:r>
            <a:r>
              <a:rPr lang="en-US" altLang="zh-CN" sz="2400" dirty="0">
                <a:latin typeface="Times New Roman" panose="02020603050405020304" pitchFamily="18" charset="0"/>
                <a:cs typeface="Times New Roman" panose="02020603050405020304" pitchFamily="18" charset="0"/>
              </a:rPr>
              <a:t>). For example, eggs can still be eaten three to five weeks after being bought, even though the use-by date is much earlier. Cookies may lose their good taste when their use-by dates pass, but they are not harmful.</a:t>
            </a:r>
          </a:p>
          <a:p>
            <a:pPr algn="just"/>
            <a:r>
              <a:rPr lang="en-US" altLang="zh-CN" sz="2400" dirty="0">
                <a:latin typeface="Times New Roman" panose="02020603050405020304" pitchFamily="18" charset="0"/>
                <a:cs typeface="Times New Roman" panose="02020603050405020304" pitchFamily="18" charset="0"/>
              </a:rPr>
              <a:t>     As we all know, different food has different changes of the taste after they have stored for some time. Some food can be eaten after its use-by date but others can not. As a result, the food factories are now thinking of dividing their products into different groups and set better dates for them. In this way, the customers can know whether the food goes bad or not.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04214"/>
            <a:ext cx="11114183"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food dating has been used for __________ years by 2018.</a:t>
            </a:r>
          </a:p>
          <a:p>
            <a:r>
              <a:rPr lang="en-US" altLang="zh-CN" sz="2400" b="1" dirty="0">
                <a:latin typeface="微软雅黑" panose="020B0503020204020204" pitchFamily="34" charset="-122"/>
                <a:ea typeface="微软雅黑" panose="020B0503020204020204" pitchFamily="34" charset="-122"/>
              </a:rPr>
              <a:t>A. forty-two 	B. forty-three	 C. forty-four 	D. forty-five</a:t>
            </a:r>
          </a:p>
        </p:txBody>
      </p:sp>
      <p:sp>
        <p:nvSpPr>
          <p:cNvPr id="7" name="文本框 6"/>
          <p:cNvSpPr txBox="1"/>
          <p:nvPr/>
        </p:nvSpPr>
        <p:spPr>
          <a:xfrm>
            <a:off x="7197623" y="59649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推理判断题。由第二段第四句可知，食物有效期这一概念在1975年被引</a:t>
            </a:r>
          </a:p>
          <a:p>
            <a:r>
              <a:rPr sz="2400" dirty="0">
                <a:latin typeface="微软雅黑" panose="020B0503020204020204" pitchFamily="34" charset="-122"/>
                <a:ea typeface="微软雅黑" panose="020B0503020204020204" pitchFamily="34" charset="-122"/>
              </a:rPr>
              <a:t>进，故可知到2018年为止，食物有效期已经被使用了43年了。故选B。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990600" y="2065721"/>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Ⅰ. 补全对话（5小题，共10分） 【建议用时：5 mins】</a:t>
            </a:r>
          </a:p>
        </p:txBody>
      </p:sp>
      <p:sp>
        <p:nvSpPr>
          <p:cNvPr id="12" name="文本框 11"/>
          <p:cNvSpPr txBox="1"/>
          <p:nvPr/>
        </p:nvSpPr>
        <p:spPr>
          <a:xfrm>
            <a:off x="762000" y="1066262"/>
            <a:ext cx="11076078" cy="521970"/>
          </a:xfrm>
          <a:prstGeom prst="rect">
            <a:avLst/>
          </a:prstGeom>
          <a:noFill/>
        </p:spPr>
        <p:txBody>
          <a:bodyPr wrap="square" rtlCol="0">
            <a:spAutoFit/>
          </a:bodyPr>
          <a:lstStyle/>
          <a:p>
            <a:r>
              <a:rPr sz="2800" dirty="0">
                <a:latin typeface="+mn-ea"/>
              </a:rPr>
              <a:t>阅读下列简短对话，从A、B、C、D中选出最佳答案，将对话补全。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05002" y="665938"/>
            <a:ext cx="10895449"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According to the passage, the use-by dates show __________ at first.</a:t>
            </a:r>
          </a:p>
          <a:p>
            <a:r>
              <a:rPr lang="en-US" altLang="zh-CN" sz="2400" b="1" dirty="0">
                <a:latin typeface="微软雅黑" panose="020B0503020204020204" pitchFamily="34" charset="-122"/>
                <a:ea typeface="微软雅黑" panose="020B0503020204020204" pitchFamily="34" charset="-122"/>
              </a:rPr>
              <a:t>A. how fresh the food is 	B. who buys the food</a:t>
            </a:r>
          </a:p>
          <a:p>
            <a:r>
              <a:rPr lang="en-US" altLang="zh-CN" sz="2400" b="1" dirty="0">
                <a:latin typeface="微软雅黑" panose="020B0503020204020204" pitchFamily="34" charset="-122"/>
                <a:ea typeface="微软雅黑" panose="020B0503020204020204" pitchFamily="34" charset="-122"/>
              </a:rPr>
              <a:t>C. how safe the food is 		D. who produces the food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488771" y="65710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细节理解题。由第二段第五句可知，use-by dates表明食品的新鲜度。故选A。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The underlined word “they” in paragraph 3 refers to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customers 		B. use-by dates </a:t>
            </a:r>
          </a:p>
          <a:p>
            <a:r>
              <a:rPr lang="en-US" altLang="zh-CN" sz="2400" b="1" dirty="0">
                <a:latin typeface="微软雅黑" panose="020B0503020204020204" pitchFamily="34" charset="-122"/>
                <a:ea typeface="微软雅黑" panose="020B0503020204020204" pitchFamily="34" charset="-122"/>
              </a:rPr>
              <a:t>C. wasted food 		D. food factories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059624" y="70102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词义猜测题。由上文提及很多客人相信use-by dates（表示“食物的安全性”），可推知they指代的是use-by dates。故选B。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94526" y="662658"/>
            <a:ext cx="1189747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What can we infer from the third paragraph?   __________</a:t>
            </a:r>
          </a:p>
          <a:p>
            <a:r>
              <a:rPr lang="en-US" altLang="zh-CN" sz="2400" b="1" dirty="0">
                <a:latin typeface="微软雅黑" panose="020B0503020204020204" pitchFamily="34" charset="-122"/>
                <a:ea typeface="微软雅黑" panose="020B0503020204020204" pitchFamily="34" charset="-122"/>
              </a:rPr>
              <a:t>A. Some food is safe even if it passes its use-by date.</a:t>
            </a:r>
          </a:p>
          <a:p>
            <a:r>
              <a:rPr lang="en-US" altLang="zh-CN" sz="2400" b="1" dirty="0">
                <a:latin typeface="微软雅黑" panose="020B0503020204020204" pitchFamily="34" charset="-122"/>
                <a:ea typeface="微软雅黑" panose="020B0503020204020204" pitchFamily="34" charset="-122"/>
              </a:rPr>
              <a:t>B. Cookies still taste good when they pass their use-by dates.</a:t>
            </a:r>
          </a:p>
          <a:p>
            <a:r>
              <a:rPr lang="en-US" altLang="zh-CN" sz="2400" b="1" dirty="0">
                <a:latin typeface="微软雅黑" panose="020B0503020204020204" pitchFamily="34" charset="-122"/>
                <a:ea typeface="微软雅黑" panose="020B0503020204020204" pitchFamily="34" charset="-122"/>
              </a:rPr>
              <a:t>C. It’s better to eat eggs three to five weeks after you buy them.</a:t>
            </a:r>
          </a:p>
          <a:p>
            <a:r>
              <a:rPr lang="en-US" altLang="zh-CN" sz="2400" b="1" dirty="0">
                <a:latin typeface="微软雅黑" panose="020B0503020204020204" pitchFamily="34" charset="-122"/>
                <a:ea typeface="微软雅黑" panose="020B0503020204020204" pitchFamily="34" charset="-122"/>
              </a:rPr>
              <a:t>D. Eating the food whose use-by date has passed leads to food poisoning.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50313" y="554217"/>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解析：推理判断题。由第三段最后两句中鸡蛋和曲奇的例子，可推测有些食品</a:t>
            </a:r>
          </a:p>
          <a:p>
            <a:r>
              <a:rPr lang="zh-CN" altLang="en-US" sz="2400" dirty="0">
                <a:latin typeface="微软雅黑" panose="020B0503020204020204" pitchFamily="34" charset="-122"/>
                <a:ea typeface="微软雅黑" panose="020B0503020204020204" pitchFamily="34" charset="-122"/>
              </a:rPr>
              <a:t>即使过了有效期，也还可以食用。故选A。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50135" y="662658"/>
            <a:ext cx="108204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best title of this passage is __________.</a:t>
            </a:r>
          </a:p>
          <a:p>
            <a:r>
              <a:rPr lang="en-US" altLang="zh-CN" sz="2400" b="1" dirty="0">
                <a:latin typeface="微软雅黑" panose="020B0503020204020204" pitchFamily="34" charset="-122"/>
                <a:ea typeface="微软雅黑" panose="020B0503020204020204" pitchFamily="34" charset="-122"/>
              </a:rPr>
              <a:t>A. Customers and Food 	B. The Safest Food</a:t>
            </a:r>
          </a:p>
          <a:p>
            <a:r>
              <a:rPr lang="en-US" altLang="zh-CN" sz="2400" b="1" dirty="0">
                <a:latin typeface="微软雅黑" panose="020B0503020204020204" pitchFamily="34" charset="-122"/>
                <a:ea typeface="微软雅黑" panose="020B0503020204020204" pitchFamily="34" charset="-122"/>
              </a:rPr>
              <a:t>C. Food Dating 			D. Food and Health</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31150" y="66265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解析：主旨大意题。通读全文可知，文章主要介绍了食物的截止日期和保存期</a:t>
            </a:r>
          </a:p>
          <a:p>
            <a:r>
              <a:rPr lang="zh-CN" altLang="en-US" sz="2400" dirty="0">
                <a:latin typeface="微软雅黑" panose="020B0503020204020204" pitchFamily="34" charset="-122"/>
                <a:ea typeface="微软雅黑" panose="020B0503020204020204" pitchFamily="34" charset="-122"/>
              </a:rPr>
              <a:t>限，即食物有效期，故C项能概括文章大意。故选C。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9"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786932"/>
            <a:ext cx="10317462"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The “green” car has become popular in recent years.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Today, most cars are powered (驱动) by petrol. They make our life easier. But cars have also made problems for the environment.</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Electric cars: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When you’re not driving it, just plug it in like a mobile phone to power up the battery. They don’t make exhaust (排放物). But car makers still can’t make a battery that lasts for more than a few hours. That’s why electric cars aren’t very popular.</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566420" y="4204970"/>
            <a:ext cx="1141857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So, when the petrol engine is working, it puts some of its power back into the battery.</a:t>
            </a:r>
          </a:p>
          <a:p>
            <a:r>
              <a:rPr lang="zh-CN" altLang="en-US" sz="2400">
                <a:latin typeface="Times New Roman" panose="02020603050405020304" pitchFamily="18" charset="0"/>
                <a:cs typeface="Times New Roman" panose="02020603050405020304" pitchFamily="18" charset="0"/>
              </a:rPr>
              <a:t>B. This kind of car has large panels on the top that take power from the sunshine.</a:t>
            </a:r>
          </a:p>
          <a:p>
            <a:r>
              <a:rPr lang="zh-CN" altLang="en-US" sz="2400">
                <a:latin typeface="Times New Roman" panose="02020603050405020304" pitchFamily="18" charset="0"/>
                <a:cs typeface="Times New Roman" panose="02020603050405020304" pitchFamily="18" charset="0"/>
              </a:rPr>
              <a:t>C. This kind of car uses a battery for power.</a:t>
            </a:r>
          </a:p>
          <a:p>
            <a:r>
              <a:rPr lang="zh-CN" altLang="en-US" sz="2400">
                <a:latin typeface="Times New Roman" panose="02020603050405020304" pitchFamily="18" charset="0"/>
                <a:cs typeface="Times New Roman" panose="02020603050405020304" pitchFamily="18" charset="0"/>
              </a:rPr>
              <a:t>D. There are a few new types of cars that use no petrol or a little petrol.</a:t>
            </a:r>
          </a:p>
          <a:p>
            <a:r>
              <a:rPr lang="zh-CN" altLang="en-US" sz="2400">
                <a:latin typeface="Times New Roman" panose="02020603050405020304" pitchFamily="18" charset="0"/>
                <a:cs typeface="Times New Roman" panose="02020603050405020304" pitchFamily="18" charset="0"/>
              </a:rPr>
              <a:t>E. A green car is an environmentally friendly car.</a:t>
            </a:r>
          </a:p>
        </p:txBody>
      </p:sp>
      <p:sp>
        <p:nvSpPr>
          <p:cNvPr id="7" name="文本框 6"/>
          <p:cNvSpPr txBox="1"/>
          <p:nvPr>
            <p:custDataLst>
              <p:tags r:id="rId4"/>
            </p:custDataLst>
          </p:nvPr>
        </p:nvSpPr>
        <p:spPr>
          <a:xfrm>
            <a:off x="8575040" y="10578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9" name="文本框 8"/>
          <p:cNvSpPr txBox="1"/>
          <p:nvPr>
            <p:custDataLst>
              <p:tags r:id="rId5"/>
            </p:custDataLst>
          </p:nvPr>
        </p:nvSpPr>
        <p:spPr>
          <a:xfrm>
            <a:off x="1716405" y="22077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pic>
        <p:nvPicPr>
          <p:cNvPr id="10" name="图片 9">
            <a:hlinkClick r:id="rId10" action="ppaction://hlinksldjump"/>
          </p:cNvPr>
          <p:cNvPicPr>
            <a:picLocks noChangeAspect="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5978589" y="3573573"/>
            <a:ext cx="1158340" cy="646232"/>
          </a:xfrm>
          <a:prstGeom prst="rect">
            <a:avLst/>
          </a:prstGeom>
        </p:spPr>
      </p:pic>
      <p:sp>
        <p:nvSpPr>
          <p:cNvPr id="11" name="文本框 10"/>
          <p:cNvSpPr txBox="1"/>
          <p:nvPr>
            <p:custDataLst>
              <p:tags r:id="rId7"/>
            </p:custDataLst>
          </p:nvPr>
        </p:nvSpPr>
        <p:spPr>
          <a:xfrm>
            <a:off x="4552315" y="22077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740" y="303530"/>
            <a:ext cx="1185926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文章结构题。根据上文“The ‘green’ car has become popular in recent years（最近，环保汽车变得流行起来）”可知，E项“A green car is an environmentally friendly car（环保汽车是环境友好型汽车）”符合语境，故选E。</a:t>
            </a:r>
          </a:p>
          <a:p>
            <a:pPr marL="0" indent="0">
              <a:buNone/>
            </a:pPr>
            <a:r>
              <a:rPr sz="2400" b="1" dirty="0">
                <a:latin typeface="微软雅黑" panose="020B0503020204020204" pitchFamily="34" charset="-122"/>
                <a:ea typeface="微软雅黑" panose="020B0503020204020204" pitchFamily="34" charset="-122"/>
              </a:rPr>
              <a:t>42. 【解析】	归纳总结题。根据下文electric cars，fuel cell cars，solar cars，hybrid cars可知，此处应该是介绍几种环境友好型汽车，D项“There are a few new types of cars that use no petrol or a little petrol（这里有一些不使用汽油或使用极少汽油的新型汽车）”符合语境，故选D。</a:t>
            </a:r>
          </a:p>
          <a:p>
            <a:pPr marL="0" indent="0">
              <a:buNone/>
            </a:pPr>
            <a:r>
              <a:rPr sz="2400" b="1" dirty="0">
                <a:latin typeface="微软雅黑" panose="020B0503020204020204" pitchFamily="34" charset="-122"/>
                <a:ea typeface="微软雅黑" panose="020B0503020204020204" pitchFamily="34" charset="-122"/>
              </a:rPr>
              <a:t>43. 【解析】	文章结构题。根据小标题Electric cars（电动汽车）以及下文当中的“When you’re not driving it, just plug it in like a mobile phone to power up the battery. They don’t make exhaust（当你不驾驶电动汽车时，</a:t>
            </a:r>
          </a:p>
          <a:p>
            <a:pPr marL="0" indent="0">
              <a:buNone/>
            </a:pPr>
            <a:r>
              <a:rPr sz="2400" b="1" dirty="0">
                <a:latin typeface="微软雅黑" panose="020B0503020204020204" pitchFamily="34" charset="-122"/>
                <a:ea typeface="微软雅黑" panose="020B0503020204020204" pitchFamily="34" charset="-122"/>
              </a:rPr>
              <a:t>只需像手机一样给电池充电即可。它们不会产生排放物）”可知，C项“</a:t>
            </a:r>
          </a:p>
          <a:p>
            <a:pPr marL="0" indent="0">
              <a:buNone/>
            </a:pPr>
            <a:r>
              <a:rPr sz="2400" b="1" dirty="0">
                <a:latin typeface="微软雅黑" panose="020B0503020204020204" pitchFamily="34" charset="-122"/>
                <a:ea typeface="微软雅黑" panose="020B0503020204020204" pitchFamily="34" charset="-122"/>
              </a:rPr>
              <a:t>This kind of car uses a battery for power（这种类型的小汽车以电</a:t>
            </a:r>
          </a:p>
          <a:p>
            <a:pPr marL="0" indent="0">
              <a:buNone/>
            </a:pPr>
            <a:r>
              <a:rPr sz="2400" b="1" dirty="0">
                <a:latin typeface="微软雅黑" panose="020B0503020204020204" pitchFamily="34" charset="-122"/>
                <a:ea typeface="微软雅黑" panose="020B0503020204020204" pitchFamily="34" charset="-122"/>
              </a:rPr>
              <a:t>池电力驱动）”符合语境，故选C。</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381000" y="334010"/>
            <a:ext cx="11430635"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Fuel cell’ cars (燃料电池汽车): Fuel cell cars use hydrogen (氢) and oxygen (氧) to make power. The only exhaust they produce is clean water. But fuel cell cars are still much too expensive to make.</a:t>
            </a:r>
          </a:p>
          <a:p>
            <a:pPr algn="just"/>
            <a:r>
              <a:rPr lang="en-US" altLang="zh-CN" sz="2400" dirty="0">
                <a:latin typeface="Times New Roman" panose="02020603050405020304" pitchFamily="18" charset="0"/>
                <a:cs typeface="Times New Roman" panose="02020603050405020304" pitchFamily="18" charset="0"/>
                <a:sym typeface="+mn-ea"/>
              </a:rPr>
              <a:t>     Solar cars: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The car holds that power in a battery. Solar cars might be the cleanest of all. But no one uses them, because solar panels (板) can’t get enough power from the sun to make a car go for a long time. Also, they are very slow.</a:t>
            </a:r>
          </a:p>
          <a:p>
            <a:pPr algn="just"/>
            <a:r>
              <a:rPr lang="en-US" altLang="zh-CN" sz="2400" dirty="0">
                <a:latin typeface="Times New Roman" panose="02020603050405020304" pitchFamily="18" charset="0"/>
                <a:cs typeface="Times New Roman" panose="02020603050405020304" pitchFamily="18" charset="0"/>
                <a:sym typeface="+mn-ea"/>
              </a:rPr>
              <a:t>     Hybrid cars (混合动力汽车): This kind of car is the most exciting kind, because it is very clean and not too expensive. The hybrid car is very smart: Half the time, it uses petrol, and half the time it uses a battery.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It uses much less petrol than other cars. It also makes less pollution for the environment.</a:t>
            </a:r>
          </a:p>
        </p:txBody>
      </p:sp>
      <p:sp>
        <p:nvSpPr>
          <p:cNvPr id="2" name="文本框 1"/>
          <p:cNvSpPr txBox="1"/>
          <p:nvPr>
            <p:custDataLst>
              <p:tags r:id="rId2"/>
            </p:custDataLst>
          </p:nvPr>
        </p:nvSpPr>
        <p:spPr>
          <a:xfrm>
            <a:off x="381000" y="4345305"/>
            <a:ext cx="11329035"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So, when the petrol engine is working, it puts some of its power back into the battery.</a:t>
            </a:r>
          </a:p>
          <a:p>
            <a:r>
              <a:rPr lang="zh-CN" altLang="en-US" sz="2400">
                <a:latin typeface="Times New Roman" panose="02020603050405020304" pitchFamily="18" charset="0"/>
                <a:cs typeface="Times New Roman" panose="02020603050405020304" pitchFamily="18" charset="0"/>
              </a:rPr>
              <a:t>B. This kind of car has large panels on the top that take power from the sunshine.</a:t>
            </a:r>
          </a:p>
          <a:p>
            <a:r>
              <a:rPr lang="zh-CN" altLang="en-US" sz="2400">
                <a:latin typeface="Times New Roman" panose="02020603050405020304" pitchFamily="18" charset="0"/>
                <a:cs typeface="Times New Roman" panose="02020603050405020304" pitchFamily="18" charset="0"/>
              </a:rPr>
              <a:t>C. This kind of car uses a battery for power.</a:t>
            </a:r>
          </a:p>
          <a:p>
            <a:r>
              <a:rPr lang="zh-CN" altLang="en-US" sz="2400">
                <a:latin typeface="Times New Roman" panose="02020603050405020304" pitchFamily="18" charset="0"/>
                <a:cs typeface="Times New Roman" panose="02020603050405020304" pitchFamily="18" charset="0"/>
              </a:rPr>
              <a:t>D. There are a few new types of cars that use no petrol or a little petrol.</a:t>
            </a:r>
          </a:p>
          <a:p>
            <a:r>
              <a:rPr lang="zh-CN" altLang="en-US" sz="2400">
                <a:latin typeface="Times New Roman" panose="02020603050405020304" pitchFamily="18" charset="0"/>
                <a:cs typeface="Times New Roman" panose="02020603050405020304" pitchFamily="18" charset="0"/>
              </a:rPr>
              <a:t>E. A green car is an environmentally friendly car.</a:t>
            </a:r>
          </a:p>
        </p:txBody>
      </p:sp>
      <p:sp>
        <p:nvSpPr>
          <p:cNvPr id="6" name="文本框 5"/>
          <p:cNvSpPr txBox="1"/>
          <p:nvPr>
            <p:custDataLst>
              <p:tags r:id="rId3"/>
            </p:custDataLst>
          </p:nvPr>
        </p:nvSpPr>
        <p:spPr>
          <a:xfrm>
            <a:off x="2686050" y="14095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11" name="图片 10">
            <a:hlinkClick r:id="rId8" action="ppaction://hlinksldjump"/>
          </p:cNvPr>
          <p:cNvPicPr>
            <a:picLocks noChangeAspect="1"/>
          </p:cNvPicPr>
          <p:nvPr>
            <p:custDataLst>
              <p:tags r:id="rId4"/>
            </p:custDataLst>
          </p:nvPr>
        </p:nvPicPr>
        <p:blipFill>
          <a:blip r:embed="rId9">
            <a:extLst>
              <a:ext uri="{28A0092B-C50C-407E-A947-70E740481C1C}">
                <a14:useLocalDpi xmlns:a14="http://schemas.microsoft.com/office/drawing/2010/main" val="0"/>
              </a:ext>
            </a:extLst>
          </a:blip>
          <a:stretch>
            <a:fillRect/>
          </a:stretch>
        </p:blipFill>
        <p:spPr>
          <a:xfrm>
            <a:off x="6930454" y="3698668"/>
            <a:ext cx="1158340" cy="646232"/>
          </a:xfrm>
          <a:prstGeom prst="rect">
            <a:avLst/>
          </a:prstGeom>
        </p:spPr>
      </p:pic>
      <p:sp>
        <p:nvSpPr>
          <p:cNvPr id="12" name="文本框 11"/>
          <p:cNvSpPr txBox="1"/>
          <p:nvPr>
            <p:custDataLst>
              <p:tags r:id="rId5"/>
            </p:custDataLst>
          </p:nvPr>
        </p:nvSpPr>
        <p:spPr>
          <a:xfrm>
            <a:off x="5095875" y="32218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740" y="303530"/>
            <a:ext cx="1142365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文章结构题。根据小标题Solar cars（太阳能汽车）以及下文当中的“The car holds that power in a battery. Solar cars might be the cleanest of all. But no one uses them, because solar panels can’t get enough power from the sun to make a car go for a long time（这种汽车把能源储蓄到电池中。太阳能汽车可能是最清洁的一款。然而没人使用它们，因为太阳能板没法从太阳光中获得足够的能源使汽车行驶较长时间）”可知，“This kind of car has large panels on the top that take power from the sunshine（这种类型的汽车在顶端装有巨大的面板，能吸收太阳光作为能源）”符合语境，故选B。</a:t>
            </a:r>
          </a:p>
          <a:p>
            <a:pPr marL="0" indent="0">
              <a:buNone/>
            </a:pPr>
            <a:r>
              <a:rPr sz="2400" b="1" dirty="0">
                <a:latin typeface="微软雅黑" panose="020B0503020204020204" pitchFamily="34" charset="-122"/>
                <a:ea typeface="微软雅黑" panose="020B0503020204020204" pitchFamily="34" charset="-122"/>
              </a:rPr>
              <a:t>45. 【解析】	文章结构题。根据小标题Hybrid cars（混合动力汽车）以及下文“The hybrid car is very smart: Half the time, it uses petrol, and half the time it uses a battery（混合动力汽车非常智能：一半时间，它使用汽油，</a:t>
            </a:r>
          </a:p>
          <a:p>
            <a:pPr marL="0" indent="0">
              <a:buNone/>
            </a:pPr>
            <a:r>
              <a:rPr sz="2400" b="1" dirty="0">
                <a:latin typeface="微软雅黑" panose="020B0503020204020204" pitchFamily="34" charset="-122"/>
                <a:ea typeface="微软雅黑" panose="020B0503020204020204" pitchFamily="34" charset="-122"/>
              </a:rPr>
              <a:t>另一半时间，它使用电池）”可知，A项“So, when the petrol engine is working, it puts some of its power back into the battery（所以，当</a:t>
            </a:r>
          </a:p>
          <a:p>
            <a:pPr marL="0" indent="0">
              <a:buNone/>
            </a:pPr>
            <a:r>
              <a:rPr sz="2400" b="1" dirty="0">
                <a:latin typeface="微软雅黑" panose="020B0503020204020204" pitchFamily="34" charset="-122"/>
                <a:ea typeface="微软雅黑" panose="020B0503020204020204" pitchFamily="34" charset="-122"/>
              </a:rPr>
              <a:t>汽油引擎工作时，它将一部分能源转化为电池能源）”符合语境，故选A。</a:t>
            </a:r>
          </a:p>
        </p:txBody>
      </p:sp>
      <p:grpSp>
        <p:nvGrpSpPr>
          <p:cNvPr id="69" name="Group 4"/>
          <p:cNvGrpSpPr/>
          <p:nvPr/>
        </p:nvGrpSpPr>
        <p:grpSpPr>
          <a:xfrm>
            <a:off x="10944225" y="4672965"/>
            <a:ext cx="1197610" cy="2049145"/>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4107"/>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910295" y="2064965"/>
            <a:ext cx="10293859"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whole school were looking forward to the winter camp except me because I thought I would get homesick. But it was the way we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(grow) up.</a:t>
            </a:r>
          </a:p>
          <a:p>
            <a:pPr algn="just"/>
            <a:r>
              <a:rPr lang="en-US" altLang="zh-CN" sz="2400" dirty="0">
                <a:latin typeface="Times New Roman" panose="02020603050405020304" pitchFamily="18" charset="0"/>
                <a:cs typeface="Times New Roman" panose="02020603050405020304" pitchFamily="18" charset="0"/>
              </a:rPr>
              <a:t>     When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(arrive) at the camp, we were asked to ski down to field by the coach. I skied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(careful), but I still fell down. “Ha, ha!” Somebody started laughing. I looked back to see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was laughing at me. To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(I) surprise, I saw a girl in the same embarrassing position.</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Ⅴ. </a:t>
            </a:r>
            <a:r>
              <a:rPr lang="zh-CN" altLang="en-US" sz="2800" dirty="0">
                <a:latin typeface="方正粗黑宋简体" panose="02000000000000000000" pitchFamily="2" charset="-122"/>
                <a:ea typeface="方正粗黑宋简体" panose="02000000000000000000" pitchFamily="2" charset="-122"/>
              </a:rPr>
              <a:t>语法填空（</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7238784" y="353096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111767" y="314033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carefully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387963" y="2778483"/>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arriving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312596" y="2437904"/>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grew</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1929356" y="389478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my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This is Mr. Green coming from Australia.</a:t>
            </a:r>
          </a:p>
          <a:p>
            <a:r>
              <a:rPr lang="en-US" altLang="zh-CN" sz="2800" b="1" dirty="0">
                <a:latin typeface="微软雅黑" panose="020B0503020204020204" pitchFamily="34" charset="-122"/>
                <a:ea typeface="微软雅黑" panose="020B0503020204020204" pitchFamily="34" charset="-122"/>
              </a:rPr>
              <a:t>    W: __________ Mr. Green.</a:t>
            </a:r>
          </a:p>
          <a:p>
            <a:r>
              <a:rPr lang="en-US" altLang="zh-CN" sz="2800" b="1" dirty="0">
                <a:latin typeface="微软雅黑" panose="020B0503020204020204" pitchFamily="34" charset="-122"/>
                <a:ea typeface="微软雅黑" panose="020B0503020204020204" pitchFamily="34" charset="-122"/>
              </a:rPr>
              <a:t>A. How are you?           	B. Do you know me?</a:t>
            </a:r>
          </a:p>
          <a:p>
            <a:r>
              <a:rPr lang="en-US" altLang="zh-CN" sz="2800" b="1" dirty="0">
                <a:latin typeface="微软雅黑" panose="020B0503020204020204" pitchFamily="34" charset="-122"/>
                <a:ea typeface="微软雅黑" panose="020B0503020204020204" pitchFamily="34" charset="-122"/>
              </a:rPr>
              <a:t>C. How do you do?          	D. Excuse me. </a:t>
            </a:r>
          </a:p>
        </p:txBody>
      </p:sp>
      <p:sp>
        <p:nvSpPr>
          <p:cNvPr id="11" name="文本框 10"/>
          <p:cNvSpPr txBox="1"/>
          <p:nvPr/>
        </p:nvSpPr>
        <p:spPr>
          <a:xfrm>
            <a:off x="2320917" y="1036374"/>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根据对话情景可知两人是初次见面，“How do you do”意为“</a:t>
            </a:r>
            <a:r>
              <a:rPr sz="2400" dirty="0" err="1">
                <a:latin typeface="微软雅黑" panose="020B0503020204020204" pitchFamily="34" charset="-122"/>
                <a:ea typeface="微软雅黑" panose="020B0503020204020204" pitchFamily="34" charset="-122"/>
              </a:rPr>
              <a:t>你好</a:t>
            </a:r>
            <a:r>
              <a:rPr sz="2400" dirty="0">
                <a:latin typeface="微软雅黑" panose="020B0503020204020204" pitchFamily="34" charset="-122"/>
                <a:ea typeface="微软雅黑" panose="020B0503020204020204" pitchFamily="34" charset="-122"/>
              </a:rPr>
              <a:t>”，</a:t>
            </a:r>
            <a:r>
              <a:rPr sz="2400" dirty="0" err="1">
                <a:latin typeface="微软雅黑" panose="020B0503020204020204" pitchFamily="34" charset="-122"/>
                <a:ea typeface="微软雅黑" panose="020B0503020204020204" pitchFamily="34" charset="-122"/>
              </a:rPr>
              <a:t>多用于初次见面的时候。故选C</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【解析】本题考查动词时态，根据上下文时态可知，grow应使用一般过去时形式grew。</a:t>
            </a:r>
          </a:p>
          <a:p>
            <a:pPr marL="0" indent="0">
              <a:buNone/>
            </a:pPr>
            <a:r>
              <a:rPr sz="2400" b="1" dirty="0">
                <a:latin typeface="微软雅黑" panose="020B0503020204020204" pitchFamily="34" charset="-122"/>
                <a:ea typeface="微软雅黑" panose="020B0503020204020204" pitchFamily="34" charset="-122"/>
              </a:rPr>
              <a:t>47. 【</a:t>
            </a:r>
            <a:r>
              <a:rPr sz="2400" b="1" dirty="0" err="1">
                <a:latin typeface="微软雅黑" panose="020B0503020204020204" pitchFamily="34" charset="-122"/>
                <a:ea typeface="微软雅黑" panose="020B0503020204020204" pitchFamily="34" charset="-122"/>
              </a:rPr>
              <a:t>解析】本题考查非谓语动词，分析句子结构发现“When</a:t>
            </a:r>
            <a:r>
              <a:rPr sz="2400" b="1" dirty="0">
                <a:latin typeface="微软雅黑" panose="020B0503020204020204" pitchFamily="34" charset="-122"/>
                <a:ea typeface="微软雅黑" panose="020B0503020204020204" pitchFamily="34" charset="-122"/>
              </a:rPr>
              <a:t> </a:t>
            </a:r>
            <a:r>
              <a:rPr lang="en-US" sz="2400" b="1" u="sng"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(arrive) at the camp”作时间状语，句子的主语是we，与arrive是主动关系，所以使用现在分词形式arriving。</a:t>
            </a:r>
          </a:p>
          <a:p>
            <a:pPr marL="0" indent="0">
              <a:buNone/>
            </a:pPr>
            <a:r>
              <a:rPr sz="2400" b="1" dirty="0">
                <a:latin typeface="微软雅黑" panose="020B0503020204020204" pitchFamily="34" charset="-122"/>
                <a:ea typeface="微软雅黑" panose="020B0503020204020204" pitchFamily="34" charset="-122"/>
              </a:rPr>
              <a:t>48. 【解析】本题考查词性转换，动词skied后要用副词修饰，所以形容词careful要使用副词形式carefully。</a:t>
            </a:r>
          </a:p>
          <a:p>
            <a:pPr marL="0" indent="0">
              <a:buNone/>
            </a:pPr>
            <a:r>
              <a:rPr sz="2400" b="1" dirty="0">
                <a:latin typeface="微软雅黑" panose="020B0503020204020204" pitchFamily="34" charset="-122"/>
                <a:ea typeface="微软雅黑" panose="020B0503020204020204" pitchFamily="34" charset="-122"/>
              </a:rPr>
              <a:t>49. 【解析】本题考查名词性从句，根据句意“我回头看是谁在嘲笑我”，who引导的宾语从句作动词see的宾语。</a:t>
            </a:r>
          </a:p>
          <a:p>
            <a:pPr marL="0" indent="0">
              <a:buNone/>
            </a:pPr>
            <a:r>
              <a:rPr sz="2400" b="1" dirty="0">
                <a:latin typeface="微软雅黑" panose="020B0503020204020204" pitchFamily="34" charset="-122"/>
                <a:ea typeface="微软雅黑" panose="020B0503020204020204" pitchFamily="34" charset="-122"/>
              </a:rPr>
              <a:t>50. 【解析】本题考查代词，固定短语：to one’s surprise意为“令某人惊讶的是……”，所以I要使用形容词性物主代词的形式my。</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91447" y="476547"/>
            <a:ext cx="11572023"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 thought I’d be bad at this, but it seems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(difficult) than I expected! ” She said.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(sudden), I laughed, too. After being so afraid of falling, it was a comfort not to fear it anymore.      </a:t>
            </a:r>
          </a:p>
          <a:p>
            <a:pPr algn="just"/>
            <a:r>
              <a:rPr lang="en-US" altLang="zh-CN" sz="2400" dirty="0">
                <a:latin typeface="Times New Roman" panose="02020603050405020304" pitchFamily="18" charset="0"/>
                <a:cs typeface="Times New Roman" panose="02020603050405020304" pitchFamily="18" charset="0"/>
              </a:rPr>
              <a:t>     The next day,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I didn’t want to go ski jumping, I was chosen to do that first. But when my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(foot) left the ground, I felt I was flying and it was wonderful.</a:t>
            </a:r>
          </a:p>
          <a:p>
            <a:pPr algn="just"/>
            <a:r>
              <a:rPr lang="en-US" altLang="zh-CN" sz="2400" dirty="0">
                <a:latin typeface="Times New Roman" panose="02020603050405020304" pitchFamily="18" charset="0"/>
                <a:cs typeface="Times New Roman" panose="02020603050405020304" pitchFamily="18" charset="0"/>
              </a:rPr>
              <a:t>     Just do your best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(meet) every challenge. You’ </a:t>
            </a:r>
            <a:r>
              <a:rPr lang="en-US" altLang="zh-CN" sz="2400" dirty="0" err="1">
                <a:latin typeface="Times New Roman" panose="02020603050405020304" pitchFamily="18" charset="0"/>
                <a:cs typeface="Times New Roman" panose="02020603050405020304" pitchFamily="18" charset="0"/>
              </a:rPr>
              <a:t>ll</a:t>
            </a:r>
            <a:r>
              <a:rPr lang="en-US" altLang="zh-CN" sz="2400" dirty="0">
                <a:latin typeface="Times New Roman" panose="02020603050405020304" pitchFamily="18" charset="0"/>
                <a:cs typeface="Times New Roman" panose="02020603050405020304" pitchFamily="18" charset="0"/>
              </a:rPr>
              <a:t> never imagine how much you will get. </a:t>
            </a:r>
          </a:p>
        </p:txBody>
      </p:sp>
      <p:sp>
        <p:nvSpPr>
          <p:cNvPr id="9" name="文本框 8"/>
          <p:cNvSpPr txBox="1"/>
          <p:nvPr/>
        </p:nvSpPr>
        <p:spPr>
          <a:xfrm>
            <a:off x="3059650" y="1569823"/>
            <a:ext cx="368815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though/although</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1964207" y="92243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Suddenly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6131764" y="476547"/>
            <a:ext cx="319650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more difficult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076466" y="1939122"/>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feet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6" name="文本框 15"/>
          <p:cNvSpPr txBox="1"/>
          <p:nvPr/>
        </p:nvSpPr>
        <p:spPr>
          <a:xfrm>
            <a:off x="3554781" y="2685161"/>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meet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870318"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【解析】本题考查形容词和副词的比较级，根据than可知，形容词difficult要使用比较级形式more difficult。</a:t>
            </a:r>
          </a:p>
          <a:p>
            <a:pPr marL="0" indent="0">
              <a:buNone/>
            </a:pPr>
            <a:r>
              <a:rPr sz="2400" b="1" dirty="0">
                <a:latin typeface="微软雅黑" panose="020B0503020204020204" pitchFamily="34" charset="-122"/>
                <a:ea typeface="微软雅黑" panose="020B0503020204020204" pitchFamily="34" charset="-122"/>
              </a:rPr>
              <a:t>52. 【解析】本题考查副词，根据句意“突然，我也笑了”，可知副词suddenly放在句首，修饰整句话。</a:t>
            </a:r>
          </a:p>
          <a:p>
            <a:pPr marL="0" indent="0">
              <a:buNone/>
            </a:pPr>
            <a:r>
              <a:rPr sz="2400" b="1" dirty="0">
                <a:latin typeface="微软雅黑" panose="020B0503020204020204" pitchFamily="34" charset="-122"/>
                <a:ea typeface="微软雅黑" panose="020B0503020204020204" pitchFamily="34" charset="-122"/>
              </a:rPr>
              <a:t>53. 【解析】本题考查连词，根据上下文“我不想去滑雪”和“我被挑选第一个去滑雪”是转折关系，所以用让步状语从句的连词though/although意为“尽管，虽然”。</a:t>
            </a:r>
          </a:p>
          <a:p>
            <a:pPr marL="0" indent="0">
              <a:buNone/>
            </a:pPr>
            <a:r>
              <a:rPr sz="2400" b="1" dirty="0">
                <a:latin typeface="微软雅黑" panose="020B0503020204020204" pitchFamily="34" charset="-122"/>
                <a:ea typeface="微软雅黑" panose="020B0503020204020204" pitchFamily="34" charset="-122"/>
              </a:rPr>
              <a:t>54. 【解析】本题考查名词，根据句意“当我的脚离开地面的时候”，可知名词foot要用复数形式feet。</a:t>
            </a:r>
          </a:p>
          <a:p>
            <a:pPr marL="0" indent="0">
              <a:buNone/>
            </a:pPr>
            <a:r>
              <a:rPr sz="2400" b="1" dirty="0">
                <a:latin typeface="微软雅黑" panose="020B0503020204020204" pitchFamily="34" charset="-122"/>
                <a:ea typeface="微软雅黑" panose="020B0503020204020204" pitchFamily="34" charset="-122"/>
              </a:rPr>
              <a:t>55. 【解析】本题考查动词不定式，固定短语：do one’s best to do sth.意为“竭尽全力去做某事”，相当于try one’s best to do sth.。</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253388" y="1309300"/>
            <a:ext cx="11622796"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I believe you’ll succeed 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因为你学习很努力</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什么时候方便</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visit you?</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Get up early, 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你就会赶上首班车了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I wonder 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怎样去那里</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Do you remember ______________________________________________________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你所经历过的所有的事</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Ⅵ. 完成句子（5小题，共15分） 【建议用时：15 mins】</a:t>
            </a:r>
          </a:p>
        </p:txBody>
      </p:sp>
      <p:sp>
        <p:nvSpPr>
          <p:cNvPr id="2" name="文本框 1"/>
          <p:cNvSpPr txBox="1"/>
          <p:nvPr/>
        </p:nvSpPr>
        <p:spPr>
          <a:xfrm>
            <a:off x="3788900" y="4152305"/>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what you experienced / all that you experienced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2914500" y="3094714"/>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and you will catch the first bus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1194524" y="2545478"/>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 is it convenient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740065" y="1446650"/>
            <a:ext cx="527225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because you work/study very hard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2374794" y="364494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how to get there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703819"/>
            <a:ext cx="10317462" cy="286131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61.【写作内容】假设你是Mary，因为身体不舒服需要请假休息两天，请用英语给王老师写一张请假条。</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【写作要求】正文约40个英文单词；文中不可出现你所在学校的名称、你自己和老师的真实姓名等信息。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439947"/>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May 5th</a:t>
            </a:r>
          </a:p>
          <a:p>
            <a:pPr marL="0" indent="0" algn="just">
              <a:buNone/>
            </a:pPr>
            <a:r>
              <a:rPr lang="en-US" altLang="zh-CN" sz="2400" b="1" dirty="0">
                <a:latin typeface="微软雅黑" panose="020B0503020204020204" pitchFamily="34" charset="-122"/>
                <a:ea typeface="微软雅黑" panose="020B0503020204020204" pitchFamily="34" charset="-122"/>
              </a:rPr>
              <a:t>Dear Mr./Miss Wang,</a:t>
            </a:r>
          </a:p>
          <a:p>
            <a:pPr marL="0" indent="0" algn="just">
              <a:buNone/>
            </a:pPr>
            <a:r>
              <a:rPr lang="en-US" altLang="zh-CN" sz="2400" b="1" dirty="0">
                <a:latin typeface="微软雅黑" panose="020B0503020204020204" pitchFamily="34" charset="-122"/>
                <a:ea typeface="微软雅黑" panose="020B0503020204020204" pitchFamily="34" charset="-122"/>
              </a:rPr>
              <a:t>      I am sorry I can’t go to school today because I’ve got a high fever. Yesterday afternoon I was caught in the rain on my way home after school. I went to see a doctor and he advised me to stay in bed for two days. I am writing to ask for sick leave for two days. I will go back to school as soon as I feel better.</a:t>
            </a:r>
          </a:p>
          <a:p>
            <a:pPr marL="0" indent="0" algn="r">
              <a:buNone/>
            </a:pPr>
            <a:r>
              <a:rPr lang="en-US" altLang="zh-CN" sz="2400" b="1" dirty="0">
                <a:latin typeface="微软雅黑" panose="020B0503020204020204" pitchFamily="34" charset="-122"/>
                <a:ea typeface="微软雅黑" panose="020B0503020204020204" pitchFamily="34" charset="-122"/>
              </a:rPr>
              <a:t>Yours,</a:t>
            </a:r>
          </a:p>
          <a:p>
            <a:pPr marL="0" indent="0" algn="r">
              <a:buNone/>
            </a:pPr>
            <a:r>
              <a:rPr lang="en-US" altLang="zh-CN" sz="2400" b="1" dirty="0">
                <a:latin typeface="微软雅黑" panose="020B0503020204020204" pitchFamily="34" charset="-122"/>
                <a:ea typeface="微软雅黑" panose="020B0503020204020204" pitchFamily="34" charset="-122"/>
              </a:rPr>
              <a:t>Mary</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73142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1999" y="917772"/>
            <a:ext cx="10996863"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Hi! Mary, would you do me a favor and carry these 	books?</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Yes, that’s right 		B. No trouble</a:t>
            </a:r>
          </a:p>
          <a:p>
            <a:r>
              <a:rPr lang="en-US" altLang="zh-CN" sz="2800" b="1" dirty="0">
                <a:latin typeface="微软雅黑" panose="020B0503020204020204" pitchFamily="34" charset="-122"/>
                <a:ea typeface="微软雅黑" panose="020B0503020204020204" pitchFamily="34" charset="-122"/>
              </a:rPr>
              <a:t>C. Never mind 			D. With pleasure</a:t>
            </a:r>
          </a:p>
        </p:txBody>
      </p:sp>
      <p:sp>
        <p:nvSpPr>
          <p:cNvPr id="11" name="文本框 10"/>
          <p:cNvSpPr txBox="1"/>
          <p:nvPr/>
        </p:nvSpPr>
        <p:spPr>
          <a:xfrm>
            <a:off x="2242094" y="1405705"/>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前面的人说“你能帮我搬这些书吗”，希望得到说话人的帮助，“With </a:t>
            </a:r>
          </a:p>
          <a:p>
            <a:r>
              <a:rPr sz="2400" dirty="0">
                <a:latin typeface="微软雅黑" panose="020B0503020204020204" pitchFamily="34" charset="-122"/>
                <a:ea typeface="微软雅黑" panose="020B0503020204020204" pitchFamily="34" charset="-122"/>
              </a:rPr>
              <a:t>pleasure”意为“很荣幸，很乐意”。故选D。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There __________ too many people in the street, so I went home 	 	    quickly.</a:t>
            </a:r>
          </a:p>
          <a:p>
            <a:r>
              <a:rPr lang="en-US" altLang="zh-CN" sz="2400" b="1" dirty="0">
                <a:latin typeface="微软雅黑" panose="020B0503020204020204" pitchFamily="34" charset="-122"/>
                <a:ea typeface="微软雅黑" panose="020B0503020204020204" pitchFamily="34" charset="-122"/>
              </a:rPr>
              <a:t>	A. was 	B. is	 	C. are 	D. were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本题是对there be句型用法的考查。谓语be的单复数由紧跟它的名词决</a:t>
            </a:r>
          </a:p>
          <a:p>
            <a:r>
              <a:rPr sz="2400" dirty="0">
                <a:latin typeface="微软雅黑" panose="020B0503020204020204" pitchFamily="34" charset="-122"/>
                <a:ea typeface="微软雅黑" panose="020B0503020204020204" pitchFamily="34" charset="-122"/>
              </a:rPr>
              <a:t>定，时态与后面句子保持一致，故选D。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—I think the man over there must be Bob.</a:t>
            </a:r>
          </a:p>
          <a:p>
            <a:r>
              <a:rPr lang="en-US" altLang="zh-CN" sz="2400" b="1" dirty="0">
                <a:latin typeface="微软雅黑" panose="020B0503020204020204" pitchFamily="34" charset="-122"/>
                <a:ea typeface="微软雅黑" panose="020B0503020204020204" pitchFamily="34" charset="-122"/>
              </a:rPr>
              <a:t>             —It __________ be him. He has gone to Australia.</a:t>
            </a:r>
          </a:p>
          <a:p>
            <a:r>
              <a:rPr lang="en-US" altLang="zh-CN" sz="2400" b="1" dirty="0">
                <a:latin typeface="微软雅黑" panose="020B0503020204020204" pitchFamily="34" charset="-122"/>
                <a:ea typeface="微软雅黑" panose="020B0503020204020204" pitchFamily="34" charset="-122"/>
              </a:rPr>
              <a:t>	A. can’t 		B. shouldn’t 		</a:t>
            </a:r>
          </a:p>
          <a:p>
            <a:r>
              <a:rPr lang="en-US" altLang="zh-CN" sz="2400" b="1" dirty="0">
                <a:latin typeface="微软雅黑" panose="020B0503020204020204" pitchFamily="34" charset="-122"/>
                <a:ea typeface="微软雅黑" panose="020B0503020204020204" pitchFamily="34" charset="-122"/>
              </a:rPr>
              <a:t>	C. may not 		D. mustn’t</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本题是对情态动词表推测的考查。本题表示否定含义，通常用can’t，故选A。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60440" y="1027506"/>
            <a:ext cx="1200690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When you are learning English, use it as often as possible, __________ 	     you might forget it. </a:t>
            </a:r>
          </a:p>
          <a:p>
            <a:r>
              <a:rPr lang="en-US" altLang="zh-CN" sz="2400" b="1" dirty="0">
                <a:latin typeface="微软雅黑" panose="020B0503020204020204" pitchFamily="34" charset="-122"/>
                <a:ea typeface="微软雅黑" panose="020B0503020204020204" pitchFamily="34" charset="-122"/>
              </a:rPr>
              <a:t>	A. or 		B. and 		C. but 		D. unless </a:t>
            </a:r>
          </a:p>
        </p:txBody>
      </p:sp>
      <p:sp>
        <p:nvSpPr>
          <p:cNvPr id="7" name="文本框 6"/>
          <p:cNvSpPr txBox="1"/>
          <p:nvPr/>
        </p:nvSpPr>
        <p:spPr>
          <a:xfrm>
            <a:off x="46405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解析：本题是对连词的考查。本题的意思是“学习英语的时候，你要尽可能经</a:t>
            </a:r>
          </a:p>
          <a:p>
            <a:r>
              <a:rPr lang="zh-CN" altLang="en-US" sz="2400" dirty="0">
                <a:latin typeface="微软雅黑" panose="020B0503020204020204" pitchFamily="34" charset="-122"/>
                <a:ea typeface="微软雅黑" panose="020B0503020204020204" pitchFamily="34" charset="-122"/>
              </a:rPr>
              <a:t>常地使用它，否则你就会忘记”，因此用or，故选A。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Mary was doing her homework __________ I entered.</a:t>
            </a:r>
          </a:p>
          <a:p>
            <a:r>
              <a:rPr lang="en-US" altLang="zh-CN" sz="2400" b="1" dirty="0">
                <a:latin typeface="微软雅黑" panose="020B0503020204020204" pitchFamily="34" charset="-122"/>
                <a:ea typeface="微软雅黑" panose="020B0503020204020204" pitchFamily="34" charset="-122"/>
              </a:rPr>
              <a:t>	A. while 	B. when	 C. after 	D. before</a:t>
            </a:r>
          </a:p>
        </p:txBody>
      </p:sp>
      <p:sp>
        <p:nvSpPr>
          <p:cNvPr id="7" name="文本框 6"/>
          <p:cNvSpPr txBox="1"/>
          <p:nvPr/>
        </p:nvSpPr>
        <p:spPr>
          <a:xfrm>
            <a:off x="853514" y="94270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解析：本题是对时间状语从句的考查。本题的意思是“我进去的时候，玛丽正</a:t>
            </a:r>
          </a:p>
          <a:p>
            <a:r>
              <a:rPr lang="zh-CN" altLang="en-US" sz="2400" dirty="0">
                <a:latin typeface="微软雅黑" panose="020B0503020204020204" pitchFamily="34" charset="-122"/>
                <a:ea typeface="微软雅黑" panose="020B0503020204020204" pitchFamily="34" charset="-122"/>
              </a:rPr>
              <a:t>在做作业”，因此用when，故选B。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He hurt her __________ badly __________ she had to see a 	  	     doctor.</a:t>
            </a:r>
          </a:p>
          <a:p>
            <a:r>
              <a:rPr lang="en-US" altLang="zh-CN" sz="2400" b="1" dirty="0">
                <a:latin typeface="微软雅黑" panose="020B0503020204020204" pitchFamily="34" charset="-122"/>
                <a:ea typeface="微软雅黑" panose="020B0503020204020204" pitchFamily="34" charset="-122"/>
              </a:rPr>
              <a:t>	A. too; that 		B. either; or 	C. so; that		 D. too; to</a:t>
            </a:r>
          </a:p>
        </p:txBody>
      </p:sp>
      <p:sp>
        <p:nvSpPr>
          <p:cNvPr id="7" name="文本框 6"/>
          <p:cNvSpPr txBox="1"/>
          <p:nvPr/>
        </p:nvSpPr>
        <p:spPr>
          <a:xfrm>
            <a:off x="1158502" y="960071"/>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解析：本题是对状语从句的考查。根据句意“他伤她如此重以至于她要去看医</a:t>
            </a:r>
          </a:p>
          <a:p>
            <a:r>
              <a:rPr lang="zh-CN" altLang="en-US" sz="2400" dirty="0">
                <a:latin typeface="微软雅黑" panose="020B0503020204020204" pitchFamily="34" charset="-122"/>
                <a:ea typeface="微软雅黑" panose="020B0503020204020204" pitchFamily="34" charset="-122"/>
              </a:rPr>
              <a:t>生”，故选C。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Jane was made __________ the car for a week as a punishment.</a:t>
            </a:r>
          </a:p>
          <a:p>
            <a:r>
              <a:rPr lang="en-US" altLang="zh-CN" sz="2400" b="1" dirty="0">
                <a:latin typeface="微软雅黑" panose="020B0503020204020204" pitchFamily="34" charset="-122"/>
                <a:ea typeface="微软雅黑" panose="020B0503020204020204" pitchFamily="34" charset="-122"/>
              </a:rPr>
              <a:t>	A. to wash 		B. washing 		C. to be washing 		D. wash</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本题是对使役动词的考查。固定短语make sb. do sth.，make变成被动时使用to do，即be made to do，故选A。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78815" y="984250"/>
            <a:ext cx="11513185"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He is working hard, __________ will make him pass the final 	exam. </a:t>
            </a:r>
          </a:p>
          <a:p>
            <a:r>
              <a:rPr lang="en-US" altLang="zh-CN" sz="2400" b="1" dirty="0">
                <a:latin typeface="微软雅黑" panose="020B0503020204020204" pitchFamily="34" charset="-122"/>
                <a:ea typeface="微软雅黑" panose="020B0503020204020204" pitchFamily="34" charset="-122"/>
              </a:rPr>
              <a:t>	A. that	 B. which	 C. who 	D. what</a:t>
            </a:r>
          </a:p>
        </p:txBody>
      </p:sp>
      <p:sp>
        <p:nvSpPr>
          <p:cNvPr id="7" name="文本框 6"/>
          <p:cNvSpPr txBox="1"/>
          <p:nvPr/>
        </p:nvSpPr>
        <p:spPr>
          <a:xfrm>
            <a:off x="931336" y="984377"/>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本题是对非限定性定语从句的考查。本题which用来指代前面句子，故</a:t>
            </a:r>
          </a:p>
          <a:p>
            <a:r>
              <a:rPr sz="2400" dirty="0">
                <a:latin typeface="微软雅黑" panose="020B0503020204020204" pitchFamily="34" charset="-122"/>
                <a:ea typeface="微软雅黑" panose="020B0503020204020204" pitchFamily="34" charset="-122"/>
              </a:rPr>
              <a:t>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__________ more attention, the trees could have grown better.</a:t>
            </a:r>
          </a:p>
          <a:p>
            <a:r>
              <a:rPr lang="en-US" altLang="zh-CN" sz="2400" b="1" dirty="0">
                <a:latin typeface="微软雅黑" panose="020B0503020204020204" pitchFamily="34" charset="-122"/>
                <a:ea typeface="微软雅黑" panose="020B0503020204020204" pitchFamily="34" charset="-122"/>
              </a:rPr>
              <a:t>	A. Given 	B. To give	 C. Having given	 D. Giving</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本题是对非谓语动词的考查。Give more attention在题中作状语，与逻辑主语trees构成被动，因此使用过去分词given，故选A。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It was at 10’clock this morning __________ they reached at the </a:t>
            </a:r>
          </a:p>
          <a:p>
            <a:r>
              <a:rPr lang="en-US" altLang="zh-CN" sz="2400" b="1" dirty="0">
                <a:latin typeface="微软雅黑" panose="020B0503020204020204" pitchFamily="34" charset="-122"/>
                <a:ea typeface="微软雅黑" panose="020B0503020204020204" pitchFamily="34" charset="-122"/>
              </a:rPr>
              <a:t>               top of the mountain. </a:t>
            </a:r>
          </a:p>
          <a:p>
            <a:r>
              <a:rPr lang="en-US" altLang="zh-CN" sz="2400" b="1" dirty="0">
                <a:latin typeface="微软雅黑" panose="020B0503020204020204" pitchFamily="34" charset="-122"/>
                <a:ea typeface="微软雅黑" panose="020B0503020204020204" pitchFamily="34" charset="-122"/>
              </a:rPr>
              <a:t>	A. as 		B. which 	C. until 	D. that</a:t>
            </a:r>
          </a:p>
        </p:txBody>
      </p:sp>
      <p:sp>
        <p:nvSpPr>
          <p:cNvPr id="7" name="文本框 6"/>
          <p:cNvSpPr txBox="1"/>
          <p:nvPr/>
        </p:nvSpPr>
        <p:spPr>
          <a:xfrm>
            <a:off x="126347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本题是对强调句的考查。It was/is+被强调部分+that/who…，被强调部分是人时用who，此处强调时间状语，因此用that，故选D。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Do you know __________? </a:t>
            </a:r>
          </a:p>
          <a:p>
            <a:r>
              <a:rPr lang="en-US" altLang="zh-CN" sz="2400" b="1" dirty="0">
                <a:latin typeface="微软雅黑" panose="020B0503020204020204" pitchFamily="34" charset="-122"/>
                <a:ea typeface="微软雅黑" panose="020B0503020204020204" pitchFamily="34" charset="-122"/>
              </a:rPr>
              <a:t>	A. when Tom will come back</a:t>
            </a:r>
          </a:p>
          <a:p>
            <a:r>
              <a:rPr lang="en-US" altLang="zh-CN" sz="2400" b="1" dirty="0">
                <a:latin typeface="微软雅黑" panose="020B0503020204020204" pitchFamily="34" charset="-122"/>
                <a:ea typeface="微软雅黑" panose="020B0503020204020204" pitchFamily="34" charset="-122"/>
              </a:rPr>
              <a:t>	B. when will Tom come back</a:t>
            </a:r>
          </a:p>
          <a:p>
            <a:r>
              <a:rPr lang="en-US" altLang="zh-CN" sz="2400" b="1" dirty="0">
                <a:latin typeface="微软雅黑" panose="020B0503020204020204" pitchFamily="34" charset="-122"/>
                <a:ea typeface="微软雅黑" panose="020B0503020204020204" pitchFamily="34" charset="-122"/>
              </a:rPr>
              <a:t>	C. when Tom would come back </a:t>
            </a:r>
          </a:p>
          <a:p>
            <a:r>
              <a:rPr lang="en-US" altLang="zh-CN" sz="2400" b="1" dirty="0">
                <a:latin typeface="微软雅黑" panose="020B0503020204020204" pitchFamily="34" charset="-122"/>
                <a:ea typeface="微软雅黑" panose="020B0503020204020204" pitchFamily="34" charset="-122"/>
              </a:rPr>
              <a:t>	D. when would Tom come back</a:t>
            </a:r>
          </a:p>
        </p:txBody>
      </p:sp>
      <p:sp>
        <p:nvSpPr>
          <p:cNvPr id="7" name="文本框 6"/>
          <p:cNvSpPr txBox="1"/>
          <p:nvPr/>
        </p:nvSpPr>
        <p:spPr>
          <a:xfrm>
            <a:off x="118858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本题是对宾语从句的考查。宾语从句用陈述句语序，故选A。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071469" y="1051490"/>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Oh, I lost my iPod on my way home this afternoon.</a:t>
            </a:r>
          </a:p>
          <a:p>
            <a:r>
              <a:rPr lang="en-US" altLang="zh-CN" sz="2800" b="1" dirty="0">
                <a:latin typeface="微软雅黑" panose="020B0503020204020204" pitchFamily="34" charset="-122"/>
                <a:ea typeface="微软雅黑" panose="020B0503020204020204" pitchFamily="34" charset="-122"/>
              </a:rPr>
              <a:t>    W: __________! You must be careful next time.</a:t>
            </a:r>
          </a:p>
          <a:p>
            <a:r>
              <a:rPr lang="en-US" altLang="zh-CN" sz="2800" b="1" dirty="0">
                <a:latin typeface="微软雅黑" panose="020B0503020204020204" pitchFamily="34" charset="-122"/>
                <a:ea typeface="微软雅黑" panose="020B0503020204020204" pitchFamily="34" charset="-122"/>
              </a:rPr>
              <a:t>A. What a pity 				 B. Look out </a:t>
            </a:r>
          </a:p>
          <a:p>
            <a:r>
              <a:rPr lang="en-US" altLang="zh-CN" sz="2800" b="1" dirty="0">
                <a:latin typeface="微软雅黑" panose="020B0503020204020204" pitchFamily="34" charset="-122"/>
                <a:ea typeface="微软雅黑" panose="020B0503020204020204" pitchFamily="34" charset="-122"/>
              </a:rPr>
              <a:t>C. Pay attention			 D. Take care</a:t>
            </a:r>
          </a:p>
        </p:txBody>
      </p:sp>
      <p:sp>
        <p:nvSpPr>
          <p:cNvPr id="11" name="文本框 10"/>
          <p:cNvSpPr txBox="1"/>
          <p:nvPr/>
        </p:nvSpPr>
        <p:spPr>
          <a:xfrm>
            <a:off x="2632731" y="1523585"/>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前面的句子说“今天下午在回家的路上我的iPod丢了”，说话人对此事表示惋惜。故选A。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2</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797510"/>
            <a:ext cx="11607572" cy="483209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When+</a:t>
            </a:r>
            <a:r>
              <a:rPr lang="zh-CN" altLang="en-US" sz="2800" dirty="0">
                <a:latin typeface="Times New Roman" panose="02020603050405020304" pitchFamily="18" charset="0"/>
                <a:cs typeface="Times New Roman" panose="02020603050405020304" pitchFamily="18" charset="0"/>
              </a:rPr>
              <a:t>一般现在时，主句用将来时（事情还没发生）</a:t>
            </a:r>
          </a:p>
          <a:p>
            <a:pPr algn="just"/>
            <a:r>
              <a:rPr lang="en-US" altLang="zh-CN" sz="2800" dirty="0">
                <a:latin typeface="Times New Roman" panose="02020603050405020304" pitchFamily="18" charset="0"/>
                <a:cs typeface="Times New Roman" panose="02020603050405020304" pitchFamily="18" charset="0"/>
              </a:rPr>
              <a:t>When+</a:t>
            </a:r>
            <a:r>
              <a:rPr lang="zh-CN" altLang="en-US" sz="2800" dirty="0">
                <a:latin typeface="Times New Roman" panose="02020603050405020304" pitchFamily="18" charset="0"/>
                <a:cs typeface="Times New Roman" panose="02020603050405020304" pitchFamily="18" charset="0"/>
              </a:rPr>
              <a:t>过去时，主句用过去进行时（当做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时，某人正在做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When+</a:t>
            </a:r>
            <a:r>
              <a:rPr lang="zh-CN" altLang="en-US" sz="2800" dirty="0">
                <a:latin typeface="Times New Roman" panose="02020603050405020304" pitchFamily="18" charset="0"/>
                <a:cs typeface="Times New Roman" panose="02020603050405020304" pitchFamily="18" charset="0"/>
              </a:rPr>
              <a:t>过去时，主句用过去完成时（当做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时，某人已经做完</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When I __________ time tomorrow, I will go to see my grandpa.</a:t>
            </a:r>
          </a:p>
          <a:p>
            <a:pPr algn="just"/>
            <a:r>
              <a:rPr lang="en-US" altLang="zh-CN" sz="2800" dirty="0">
                <a:latin typeface="Times New Roman" panose="02020603050405020304" pitchFamily="18" charset="0"/>
                <a:cs typeface="Times New Roman" panose="02020603050405020304" pitchFamily="18" charset="0"/>
              </a:rPr>
              <a:t>A. have 	B. had 	C. have had 		D. will have</a:t>
            </a:r>
          </a:p>
          <a:p>
            <a:pPr algn="just"/>
            <a:r>
              <a:rPr lang="en-US" altLang="zh-CN" sz="2800" dirty="0">
                <a:latin typeface="Times New Roman" panose="02020603050405020304" pitchFamily="18" charset="0"/>
                <a:cs typeface="Times New Roman" panose="02020603050405020304" pitchFamily="18" charset="0"/>
              </a:rPr>
              <a:t>When I got home, the rain __________.</a:t>
            </a:r>
          </a:p>
          <a:p>
            <a:pPr algn="just"/>
            <a:r>
              <a:rPr lang="en-US" altLang="zh-CN" sz="2800" dirty="0">
                <a:latin typeface="Times New Roman" panose="02020603050405020304" pitchFamily="18" charset="0"/>
                <a:cs typeface="Times New Roman" panose="02020603050405020304" pitchFamily="18" charset="0"/>
              </a:rPr>
              <a:t>A. has stopped 		B. had stopped</a:t>
            </a:r>
          </a:p>
          <a:p>
            <a:pPr algn="just"/>
            <a:r>
              <a:rPr lang="en-US" altLang="zh-CN" sz="2800" dirty="0">
                <a:latin typeface="Times New Roman" panose="02020603050405020304" pitchFamily="18" charset="0"/>
                <a:cs typeface="Times New Roman" panose="02020603050405020304" pitchFamily="18" charset="0"/>
              </a:rPr>
              <a:t>C. stopped 			D. was stopping</a:t>
            </a:r>
          </a:p>
          <a:p>
            <a:pPr algn="just"/>
            <a:r>
              <a:rPr lang="en-US" altLang="zh-CN" sz="2800" dirty="0">
                <a:latin typeface="Times New Roman" panose="02020603050405020304" pitchFamily="18" charset="0"/>
                <a:cs typeface="Times New Roman" panose="02020603050405020304" pitchFamily="18" charset="0"/>
              </a:rPr>
              <a:t>When I met him yesterday, ________________________________ (</a:t>
            </a:r>
            <a:r>
              <a:rPr lang="zh-CN" altLang="en-US" sz="2800" dirty="0">
                <a:latin typeface="Times New Roman" panose="02020603050405020304" pitchFamily="18" charset="0"/>
                <a:cs typeface="Times New Roman" panose="02020603050405020304" pitchFamily="18" charset="0"/>
              </a:rPr>
              <a:t>他正在街上一个人走着</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______________________________ (</a:t>
            </a:r>
            <a:r>
              <a:rPr lang="zh-CN" altLang="en-US" sz="2800" dirty="0">
                <a:latin typeface="Times New Roman" panose="02020603050405020304" pitchFamily="18" charset="0"/>
                <a:cs typeface="Times New Roman" panose="02020603050405020304" pitchFamily="18" charset="0"/>
              </a:rPr>
              <a:t>你方便的时候</a:t>
            </a:r>
            <a:r>
              <a:rPr lang="en-US" altLang="zh-CN" sz="2800" dirty="0">
                <a:latin typeface="Times New Roman" panose="02020603050405020304" pitchFamily="18" charset="0"/>
                <a:cs typeface="Times New Roman" panose="02020603050405020304" pitchFamily="18" charset="0"/>
              </a:rPr>
              <a:t>), please give me a reply.</a:t>
            </a:r>
          </a:p>
        </p:txBody>
      </p:sp>
      <p:sp>
        <p:nvSpPr>
          <p:cNvPr id="14" name="文本框 13"/>
          <p:cNvSpPr txBox="1"/>
          <p:nvPr/>
        </p:nvSpPr>
        <p:spPr>
          <a:xfrm>
            <a:off x="292214" y="15999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a:t>
            </a:r>
            <a:r>
              <a:rPr lang="en-US" altLang="zh-CN" sz="2800" dirty="0">
                <a:latin typeface="方正粗黑宋简体" panose="02000000000000000000" pitchFamily="2" charset="-122"/>
                <a:ea typeface="方正粗黑宋简体" panose="02000000000000000000" pitchFamily="2" charset="-122"/>
              </a:rPr>
              <a:t>when</a:t>
            </a:r>
            <a:r>
              <a:rPr lang="zh-CN" altLang="en-US" sz="2800" dirty="0">
                <a:latin typeface="方正粗黑宋简体" panose="02000000000000000000" pitchFamily="2" charset="-122"/>
                <a:ea typeface="方正粗黑宋简体" panose="02000000000000000000" pitchFamily="2" charset="-122"/>
              </a:rPr>
              <a:t>引导的时间状语从句</a:t>
            </a:r>
          </a:p>
        </p:txBody>
      </p:sp>
      <p:sp>
        <p:nvSpPr>
          <p:cNvPr id="11" name="文本框 10"/>
          <p:cNvSpPr txBox="1"/>
          <p:nvPr/>
        </p:nvSpPr>
        <p:spPr>
          <a:xfrm>
            <a:off x="1963488" y="2058359"/>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730828" y="2998112"/>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919035" y="4248083"/>
            <a:ext cx="642132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he was walking alone in the street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863557" y="5069682"/>
            <a:ext cx="654169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When you are convenient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25348" y="1522103"/>
            <a:ext cx="11541304" cy="138499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There is something wrong with...                  Something is broken.</a:t>
            </a:r>
          </a:p>
          <a:p>
            <a:pPr algn="just"/>
            <a:r>
              <a:rPr lang="en-US" altLang="zh-CN" sz="2800" dirty="0">
                <a:latin typeface="Times New Roman" panose="02020603050405020304" pitchFamily="18" charset="0"/>
                <a:cs typeface="Times New Roman" panose="02020603050405020304" pitchFamily="18" charset="0"/>
              </a:rPr>
              <a:t>Something breaks down.                               Something doesn’t work.</a:t>
            </a:r>
          </a:p>
          <a:p>
            <a:pPr algn="just"/>
            <a:r>
              <a:rPr lang="en-US" altLang="zh-CN" sz="2800" dirty="0">
                <a:latin typeface="Times New Roman" panose="02020603050405020304" pitchFamily="18" charset="0"/>
                <a:cs typeface="Times New Roman" panose="02020603050405020304" pitchFamily="18" charset="0"/>
              </a:rPr>
              <a:t>Mother told me _________________________________ (</a:t>
            </a:r>
            <a:r>
              <a:rPr lang="zh-CN" altLang="en-US" sz="2800" dirty="0">
                <a:latin typeface="Times New Roman" panose="02020603050405020304" pitchFamily="18" charset="0"/>
                <a:cs typeface="Times New Roman" panose="02020603050405020304" pitchFamily="18" charset="0"/>
              </a:rPr>
              <a:t>我的车坏了</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325348" y="998883"/>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二、什么东西坏了</a:t>
            </a:r>
          </a:p>
        </p:txBody>
      </p:sp>
      <p:sp>
        <p:nvSpPr>
          <p:cNvPr id="16" name="文本框 15"/>
          <p:cNvSpPr txBox="1"/>
          <p:nvPr/>
        </p:nvSpPr>
        <p:spPr>
          <a:xfrm>
            <a:off x="2702738" y="2363656"/>
            <a:ext cx="592346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there was something wrong with my car </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37818" y="1214865"/>
            <a:ext cx="11516363" cy="3108543"/>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would rather do... than do... would do... rather than do...</a:t>
            </a:r>
          </a:p>
          <a:p>
            <a:pPr algn="just"/>
            <a:r>
              <a:rPr lang="en-US" altLang="zh-CN" sz="2800" dirty="0">
                <a:latin typeface="Times New Roman" panose="02020603050405020304" pitchFamily="18" charset="0"/>
                <a:cs typeface="Times New Roman" panose="02020603050405020304" pitchFamily="18" charset="0"/>
              </a:rPr>
              <a:t>prefer doing... to doing... prefer to do... rather than do...</a:t>
            </a:r>
          </a:p>
          <a:p>
            <a:pPr algn="just"/>
            <a:r>
              <a:rPr lang="en-US" altLang="zh-CN" sz="2800" dirty="0">
                <a:latin typeface="Times New Roman" panose="02020603050405020304" pitchFamily="18" charset="0"/>
                <a:cs typeface="Times New Roman" panose="02020603050405020304" pitchFamily="18" charset="0"/>
              </a:rPr>
              <a:t>I prefer __________ at home rather than __________ walks in the park.</a:t>
            </a:r>
          </a:p>
          <a:p>
            <a:pPr marL="514350" indent="-514350" algn="just">
              <a:buAutoNum type="alphaUcPeriod"/>
            </a:pPr>
            <a:r>
              <a:rPr lang="en-US" altLang="zh-CN" sz="2800" dirty="0">
                <a:latin typeface="Times New Roman" panose="02020603050405020304" pitchFamily="18" charset="0"/>
                <a:cs typeface="Times New Roman" panose="02020603050405020304" pitchFamily="18" charset="0"/>
              </a:rPr>
              <a:t>stay; take 			B. to stay; take 	</a:t>
            </a:r>
          </a:p>
          <a:p>
            <a:pPr algn="just"/>
            <a:r>
              <a:rPr lang="en-US" altLang="zh-CN" sz="2800" dirty="0">
                <a:latin typeface="Times New Roman" panose="02020603050405020304" pitchFamily="18" charset="0"/>
                <a:cs typeface="Times New Roman" panose="02020603050405020304" pitchFamily="18" charset="0"/>
              </a:rPr>
              <a:t>C. staying; taking 			D. staying; to take</a:t>
            </a:r>
          </a:p>
          <a:p>
            <a:pPr algn="just"/>
            <a:r>
              <a:rPr lang="en-US" altLang="zh-CN" sz="2800" dirty="0">
                <a:latin typeface="Times New Roman" panose="02020603050405020304" pitchFamily="18" charset="0"/>
                <a:cs typeface="Times New Roman" panose="02020603050405020304" pitchFamily="18" charset="0"/>
              </a:rPr>
              <a:t>She would die ___________________________ (</a:t>
            </a:r>
            <a:r>
              <a:rPr lang="zh-CN" altLang="en-US" sz="2800" dirty="0">
                <a:latin typeface="Times New Roman" panose="02020603050405020304" pitchFamily="18" charset="0"/>
                <a:cs typeface="Times New Roman" panose="02020603050405020304" pitchFamily="18" charset="0"/>
              </a:rPr>
              <a:t>也不愿嫁给那个老头</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He _________________________ (</a:t>
            </a:r>
            <a:r>
              <a:rPr lang="zh-CN" altLang="en-US" sz="2800" dirty="0">
                <a:latin typeface="Times New Roman" panose="02020603050405020304" pitchFamily="18" charset="0"/>
                <a:cs typeface="Times New Roman" panose="02020603050405020304" pitchFamily="18" charset="0"/>
              </a:rPr>
              <a:t>宁愿从没遇见过她</a:t>
            </a:r>
            <a:r>
              <a:rPr lang="en-US" altLang="zh-CN" sz="2800" dirty="0">
                <a:latin typeface="Times New Roman" panose="02020603050405020304" pitchFamily="18" charset="0"/>
                <a:cs typeface="Times New Roman" panose="02020603050405020304" pitchFamily="18" charset="0"/>
              </a:rPr>
              <a:t>) than leave her alone.</a:t>
            </a:r>
          </a:p>
        </p:txBody>
      </p:sp>
      <p:sp>
        <p:nvSpPr>
          <p:cNvPr id="14" name="文本框 13"/>
          <p:cNvSpPr txBox="1"/>
          <p:nvPr/>
        </p:nvSpPr>
        <p:spPr>
          <a:xfrm>
            <a:off x="337818" y="65052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三、宁愿做</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而不做</a:t>
            </a:r>
            <a:r>
              <a:rPr lang="en-US" altLang="zh-CN" sz="2800" dirty="0">
                <a:latin typeface="方正粗黑宋简体" panose="02000000000000000000" pitchFamily="2" charset="-122"/>
                <a:ea typeface="方正粗黑宋简体" panose="02000000000000000000" pitchFamily="2" charset="-122"/>
              </a:rPr>
              <a:t>……</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265936" y="2082274"/>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721632" y="3360356"/>
            <a:ext cx="549211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rather than marry the old man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937223" y="3800188"/>
            <a:ext cx="477007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would rather never meet her</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854" y="708001"/>
            <a:ext cx="11516363" cy="3970318"/>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sb. be used to +n./doing (</a:t>
            </a:r>
            <a:r>
              <a:rPr lang="zh-CN" altLang="en-US" sz="2800" dirty="0">
                <a:latin typeface="Times New Roman" panose="02020603050405020304" pitchFamily="18" charset="0"/>
                <a:cs typeface="Times New Roman" panose="02020603050405020304" pitchFamily="18" charset="0"/>
              </a:rPr>
              <a:t>某人习惯于</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sb. used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某人过去常常</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be used to do. (</a:t>
            </a:r>
            <a:r>
              <a:rPr lang="zh-CN" altLang="en-US" sz="2800" dirty="0">
                <a:latin typeface="Times New Roman" panose="02020603050405020304" pitchFamily="18" charset="0"/>
                <a:cs typeface="Times New Roman" panose="02020603050405020304" pitchFamily="18" charset="0"/>
              </a:rPr>
              <a:t>某物被用来做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My uncle __________ swimming in the winter.</a:t>
            </a:r>
          </a:p>
          <a:p>
            <a:pPr algn="just"/>
            <a:r>
              <a:rPr lang="en-US" altLang="zh-CN" sz="2800" dirty="0">
                <a:latin typeface="Times New Roman" panose="02020603050405020304" pitchFamily="18" charset="0"/>
                <a:cs typeface="Times New Roman" panose="02020603050405020304" pitchFamily="18" charset="0"/>
              </a:rPr>
              <a:t>A. used to 	     B. is used to 	    C. is used 	  D. used</a:t>
            </a:r>
          </a:p>
          <a:p>
            <a:pPr algn="just"/>
            <a:r>
              <a:rPr lang="en-US" altLang="zh-CN" sz="2800" dirty="0">
                <a:latin typeface="Times New Roman" panose="02020603050405020304" pitchFamily="18" charset="0"/>
                <a:cs typeface="Times New Roman" panose="02020603050405020304" pitchFamily="18" charset="0"/>
              </a:rPr>
              <a:t>The piece of cloth __________ a dress.</a:t>
            </a:r>
          </a:p>
          <a:p>
            <a:pPr marL="514350" indent="-514350" algn="just">
              <a:buAutoNum type="alphaUcPeriod"/>
            </a:pPr>
            <a:r>
              <a:rPr lang="en-US" altLang="zh-CN" sz="2800" dirty="0">
                <a:latin typeface="Times New Roman" panose="02020603050405020304" pitchFamily="18" charset="0"/>
                <a:cs typeface="Times New Roman" panose="02020603050405020304" pitchFamily="18" charset="0"/>
              </a:rPr>
              <a:t>is used to make 			B. used to make </a:t>
            </a:r>
          </a:p>
          <a:p>
            <a:pPr algn="just"/>
            <a:r>
              <a:rPr lang="en-US" altLang="zh-CN" sz="2800" dirty="0">
                <a:latin typeface="Times New Roman" panose="02020603050405020304" pitchFamily="18" charset="0"/>
                <a:cs typeface="Times New Roman" panose="02020603050405020304" pitchFamily="18" charset="0"/>
              </a:rPr>
              <a:t>C. is used to making 			D. used making</a:t>
            </a:r>
          </a:p>
          <a:p>
            <a:pPr algn="just"/>
            <a:r>
              <a:rPr lang="en-US" altLang="zh-CN" sz="2800" dirty="0">
                <a:latin typeface="Times New Roman" panose="02020603050405020304" pitchFamily="18" charset="0"/>
                <a:cs typeface="Times New Roman" panose="02020603050405020304" pitchFamily="18" charset="0"/>
              </a:rPr>
              <a:t>Tom _______________________________ (</a:t>
            </a:r>
            <a:r>
              <a:rPr lang="zh-CN" altLang="en-US" sz="2800" dirty="0">
                <a:latin typeface="Times New Roman" panose="02020603050405020304" pitchFamily="18" charset="0"/>
                <a:cs typeface="Times New Roman" panose="02020603050405020304" pitchFamily="18" charset="0"/>
              </a:rPr>
              <a:t>过去常常在公园里闲逛</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381855" y="20928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四、</a:t>
            </a:r>
            <a:r>
              <a:rPr lang="en-US" altLang="zh-CN" sz="2800" dirty="0">
                <a:latin typeface="方正粗黑宋简体" panose="02000000000000000000" pitchFamily="2" charset="-122"/>
                <a:ea typeface="方正粗黑宋简体" panose="02000000000000000000" pitchFamily="2" charset="-122"/>
              </a:rPr>
              <a:t>use</a:t>
            </a:r>
            <a:r>
              <a:rPr lang="zh-CN" altLang="en-US" sz="2800" dirty="0">
                <a:latin typeface="方正粗黑宋简体" panose="02000000000000000000" pitchFamily="2" charset="-122"/>
                <a:ea typeface="方正粗黑宋简体" panose="02000000000000000000" pitchFamily="2" charset="-122"/>
              </a:rPr>
              <a:t>的相关短语</a:t>
            </a:r>
          </a:p>
        </p:txBody>
      </p:sp>
      <p:sp>
        <p:nvSpPr>
          <p:cNvPr id="11" name="文本框 10"/>
          <p:cNvSpPr txBox="1"/>
          <p:nvPr/>
        </p:nvSpPr>
        <p:spPr>
          <a:xfrm>
            <a:off x="2397933" y="1966747"/>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444033" y="2905780"/>
            <a:ext cx="107288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p>
        </p:txBody>
      </p:sp>
      <p:sp>
        <p:nvSpPr>
          <p:cNvPr id="9" name="文本框 8"/>
          <p:cNvSpPr txBox="1"/>
          <p:nvPr/>
        </p:nvSpPr>
        <p:spPr>
          <a:xfrm>
            <a:off x="1733912" y="4155099"/>
            <a:ext cx="65177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used to wander in the park</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855" y="1151139"/>
            <a:ext cx="11516363"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in the +</a:t>
            </a:r>
            <a:r>
              <a:rPr lang="zh-CN" altLang="en-US" sz="2800" dirty="0">
                <a:latin typeface="Times New Roman" panose="02020603050405020304" pitchFamily="18" charset="0"/>
                <a:cs typeface="Times New Roman" panose="02020603050405020304" pitchFamily="18" charset="0"/>
              </a:rPr>
              <a:t>方向</a:t>
            </a:r>
            <a:r>
              <a:rPr lang="en-US" altLang="zh-CN" sz="2800" dirty="0">
                <a:latin typeface="Times New Roman" panose="02020603050405020304" pitchFamily="18" charset="0"/>
                <a:cs typeface="Times New Roman" panose="02020603050405020304" pitchFamily="18" charset="0"/>
              </a:rPr>
              <a:t>+of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方向”，范围内</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on the +</a:t>
            </a:r>
            <a:r>
              <a:rPr lang="zh-CN" altLang="en-US" sz="2800" dirty="0">
                <a:latin typeface="Times New Roman" panose="02020603050405020304" pitchFamily="18" charset="0"/>
                <a:cs typeface="Times New Roman" panose="02020603050405020304" pitchFamily="18" charset="0"/>
              </a:rPr>
              <a:t>方向</a:t>
            </a:r>
            <a:r>
              <a:rPr lang="en-US" altLang="zh-CN" sz="2800" dirty="0">
                <a:latin typeface="Times New Roman" panose="02020603050405020304" pitchFamily="18" charset="0"/>
                <a:cs typeface="Times New Roman" panose="02020603050405020304" pitchFamily="18" charset="0"/>
              </a:rPr>
              <a:t>+of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方向”，接壤</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to the +</a:t>
            </a:r>
            <a:r>
              <a:rPr lang="zh-CN" altLang="en-US" sz="2800" dirty="0">
                <a:latin typeface="Times New Roman" panose="02020603050405020304" pitchFamily="18" charset="0"/>
                <a:cs typeface="Times New Roman" panose="02020603050405020304" pitchFamily="18" charset="0"/>
              </a:rPr>
              <a:t>方向</a:t>
            </a:r>
            <a:r>
              <a:rPr lang="en-US" altLang="zh-CN" sz="2800" dirty="0">
                <a:latin typeface="Times New Roman" panose="02020603050405020304" pitchFamily="18" charset="0"/>
                <a:cs typeface="Times New Roman" panose="02020603050405020304" pitchFamily="18" charset="0"/>
              </a:rPr>
              <a:t>+of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方向”，不接壤</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Japan is __________ the east of China.</a:t>
            </a:r>
          </a:p>
          <a:p>
            <a:pPr algn="just"/>
            <a:r>
              <a:rPr lang="en-US" altLang="zh-CN" sz="2800" dirty="0">
                <a:latin typeface="Times New Roman" panose="02020603050405020304" pitchFamily="18" charset="0"/>
                <a:cs typeface="Times New Roman" panose="02020603050405020304" pitchFamily="18" charset="0"/>
              </a:rPr>
              <a:t>A. on 		B. in 		C. to 		D. at</a:t>
            </a:r>
          </a:p>
          <a:p>
            <a:pPr algn="just"/>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81855" y="64712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五、方位表达</a:t>
            </a:r>
          </a:p>
        </p:txBody>
      </p:sp>
      <p:sp>
        <p:nvSpPr>
          <p:cNvPr id="11" name="文本框 10"/>
          <p:cNvSpPr txBox="1"/>
          <p:nvPr/>
        </p:nvSpPr>
        <p:spPr>
          <a:xfrm>
            <a:off x="2298781" y="2415799"/>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731837"/>
            <a:ext cx="1104176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Sue, thank you so much for helping me with my 	English.</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It doesn’t matter 	B. It’s my pleasure </a:t>
            </a:r>
          </a:p>
          <a:p>
            <a:r>
              <a:rPr lang="en-US" altLang="zh-CN" sz="2800" b="1" dirty="0">
                <a:latin typeface="微软雅黑" panose="020B0503020204020204" pitchFamily="34" charset="-122"/>
                <a:ea typeface="微软雅黑" panose="020B0503020204020204" pitchFamily="34" charset="-122"/>
              </a:rPr>
              <a:t>C. Not at all 			D. It’s my duty</a:t>
            </a:r>
          </a:p>
        </p:txBody>
      </p:sp>
      <p:sp>
        <p:nvSpPr>
          <p:cNvPr id="11" name="文本框 10"/>
          <p:cNvSpPr txBox="1"/>
          <p:nvPr/>
        </p:nvSpPr>
        <p:spPr>
          <a:xfrm>
            <a:off x="2370554" y="1593611"/>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前面的句子说“感谢你帮我学习英语”，而“It’s my pleasure”意为“不客气；这是我的荣幸”。故选B。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Do you often play basketball with your classmates? </a:t>
            </a:r>
          </a:p>
          <a:p>
            <a:r>
              <a:rPr lang="en-US" altLang="zh-CN" sz="2800" b="1" dirty="0">
                <a:latin typeface="微软雅黑" panose="020B0503020204020204" pitchFamily="34" charset="-122"/>
                <a:ea typeface="微软雅黑" panose="020B0503020204020204" pitchFamily="34" charset="-122"/>
              </a:rPr>
              <a:t>    W: Yes, I do. __________?</a:t>
            </a:r>
          </a:p>
          <a:p>
            <a:r>
              <a:rPr lang="en-US" altLang="zh-CN" sz="2800" b="1" dirty="0">
                <a:latin typeface="微软雅黑" panose="020B0503020204020204" pitchFamily="34" charset="-122"/>
                <a:ea typeface="微软雅黑" panose="020B0503020204020204" pitchFamily="34" charset="-122"/>
              </a:rPr>
              <a:t>    M: Me too.</a:t>
            </a:r>
          </a:p>
          <a:p>
            <a:r>
              <a:rPr lang="en-US" altLang="zh-CN" sz="2800" b="1" dirty="0">
                <a:latin typeface="微软雅黑" panose="020B0503020204020204" pitchFamily="34" charset="-122"/>
                <a:ea typeface="微软雅黑" panose="020B0503020204020204" pitchFamily="34" charset="-122"/>
              </a:rPr>
              <a:t>A. Who are you	 B. How about you </a:t>
            </a:r>
          </a:p>
          <a:p>
            <a:r>
              <a:rPr lang="en-US" altLang="zh-CN" sz="2800" b="1" dirty="0">
                <a:latin typeface="微软雅黑" panose="020B0503020204020204" pitchFamily="34" charset="-122"/>
                <a:ea typeface="微软雅黑" panose="020B0503020204020204" pitchFamily="34" charset="-122"/>
              </a:rPr>
              <a:t>C. How are you 	 D. What are you</a:t>
            </a:r>
          </a:p>
        </p:txBody>
      </p:sp>
      <p:sp>
        <p:nvSpPr>
          <p:cNvPr id="11" name="文本框 10"/>
          <p:cNvSpPr txBox="1"/>
          <p:nvPr/>
        </p:nvSpPr>
        <p:spPr>
          <a:xfrm>
            <a:off x="4141297" y="1425728"/>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解析：从上文可知说话人被问到是否喜欢篮球，说话人做出了回答，并反问对</a:t>
            </a:r>
          </a:p>
          <a:p>
            <a:r>
              <a:rPr lang="zh-CN" altLang="en-US" sz="2400" dirty="0">
                <a:latin typeface="微软雅黑" panose="020B0503020204020204" pitchFamily="34" charset="-122"/>
                <a:ea typeface="微软雅黑" panose="020B0503020204020204" pitchFamily="34" charset="-122"/>
              </a:rPr>
              <a:t>方是否喜欢篮球。故选B。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b1832b68-74a0-4af6-acbb-9777c51f7b20"/>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6351</Words>
  <Application>Microsoft Office PowerPoint</Application>
  <PresentationFormat>宽屏</PresentationFormat>
  <Paragraphs>614</Paragraphs>
  <Slides>76</Slides>
  <Notes>13</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76</vt:i4>
      </vt:variant>
    </vt:vector>
  </HeadingPairs>
  <TitlesOfParts>
    <vt:vector size="83"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1044</cp:revision>
  <dcterms:created xsi:type="dcterms:W3CDTF">2016-10-04T09:02:00Z</dcterms:created>
  <dcterms:modified xsi:type="dcterms:W3CDTF">2023-09-05T08:02:59Z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