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7"/>
  </p:notesMasterIdLst>
  <p:handoutMasterIdLst>
    <p:handoutMasterId r:id="rId78"/>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1195" r:id="rId24"/>
    <p:sldId id="1196" r:id="rId25"/>
    <p:sldId id="1197" r:id="rId26"/>
    <p:sldId id="1198" r:id="rId27"/>
    <p:sldId id="1199" r:id="rId28"/>
    <p:sldId id="120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63" r:id="rId46"/>
    <p:sldId id="1138" r:id="rId47"/>
    <p:sldId id="1164" r:id="rId48"/>
    <p:sldId id="947" r:id="rId49"/>
    <p:sldId id="1144" r:id="rId50"/>
    <p:sldId id="1145" r:id="rId51"/>
    <p:sldId id="1146" r:id="rId52"/>
    <p:sldId id="1147" r:id="rId53"/>
    <p:sldId id="1148" r:id="rId54"/>
    <p:sldId id="1149" r:id="rId55"/>
    <p:sldId id="979" r:id="rId56"/>
    <p:sldId id="1150" r:id="rId57"/>
    <p:sldId id="1151" r:id="rId58"/>
    <p:sldId id="1176" r:id="rId59"/>
    <p:sldId id="1165" r:id="rId60"/>
    <p:sldId id="1166" r:id="rId61"/>
    <p:sldId id="1167" r:id="rId62"/>
    <p:sldId id="1168" r:id="rId63"/>
    <p:sldId id="1169" r:id="rId64"/>
    <p:sldId id="1170" r:id="rId65"/>
    <p:sldId id="1171" r:id="rId66"/>
    <p:sldId id="1172" r:id="rId67"/>
    <p:sldId id="1173" r:id="rId68"/>
    <p:sldId id="1174" r:id="rId69"/>
    <p:sldId id="1175" r:id="rId70"/>
    <p:sldId id="1152" r:id="rId71"/>
    <p:sldId id="1201" r:id="rId72"/>
    <p:sldId id="1202" r:id="rId73"/>
    <p:sldId id="1203" r:id="rId74"/>
    <p:sldId id="1204" r:id="rId75"/>
    <p:sldId id="935" r:id="rId76"/>
  </p:sldIdLst>
  <p:sldSz cx="12192000" cy="6858000"/>
  <p:notesSz cx="6858000" cy="9144000"/>
  <p:custDataLst>
    <p:tags r:id="rId7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1195"/>
            <p14:sldId id="1196"/>
            <p14:sldId id="1197"/>
            <p14:sldId id="1198"/>
            <p14:sldId id="1199"/>
            <p14:sldId id="1200"/>
            <p14:sldId id="1123"/>
            <p14:sldId id="1124"/>
            <p14:sldId id="1125"/>
            <p14:sldId id="1115"/>
            <p14:sldId id="1126"/>
            <p14:sldId id="1127"/>
            <p14:sldId id="1128"/>
            <p14:sldId id="1129"/>
            <p14:sldId id="1130"/>
            <p14:sldId id="1131"/>
            <p14:sldId id="1132"/>
            <p14:sldId id="1133"/>
            <p14:sldId id="1134"/>
            <p14:sldId id="1135"/>
            <p14:sldId id="1136"/>
            <p14:sldId id="1137"/>
            <p14:sldId id="1163"/>
            <p14:sldId id="1138"/>
            <p14:sldId id="1164"/>
            <p14:sldId id="947"/>
            <p14:sldId id="1144"/>
            <p14:sldId id="1145"/>
            <p14:sldId id="1146"/>
            <p14:sldId id="1147"/>
            <p14:sldId id="1148"/>
            <p14:sldId id="1149"/>
            <p14:sldId id="979"/>
            <p14:sldId id="1150"/>
            <p14:sldId id="1151"/>
            <p14:sldId id="1176"/>
            <p14:sldId id="1165"/>
            <p14:sldId id="1166"/>
            <p14:sldId id="1167"/>
            <p14:sldId id="1168"/>
            <p14:sldId id="1169"/>
            <p14:sldId id="1170"/>
            <p14:sldId id="1171"/>
            <p14:sldId id="1172"/>
            <p14:sldId id="1173"/>
            <p14:sldId id="1174"/>
            <p14:sldId id="1175"/>
            <p14:sldId id="1152"/>
            <p14:sldId id="1201"/>
            <p14:sldId id="1202"/>
            <p14:sldId id="1203"/>
            <p14:sldId id="1204"/>
            <p14:sldId id="935"/>
          </p14:sldIdLst>
        </p14:section>
      </p14:sectionLst>
    </p:ext>
    <p:ext uri="{EFAFB233-063F-42B5-8137-9DF3F51BA10A}">
      <p15:sldGuideLst xmlns:p15="http://schemas.microsoft.com/office/powerpoint/2012/main">
        <p15:guide id="1" orient="horz" pos="2109" userDrawn="1">
          <p15:clr>
            <a:srgbClr val="A4A3A4"/>
          </p15:clr>
        </p15:guide>
        <p15:guide id="2" pos="615" userDrawn="1">
          <p15:clr>
            <a:srgbClr val="A4A3A4"/>
          </p15:clr>
        </p15:guide>
        <p15:guide id="3" pos="7094" userDrawn="1">
          <p15:clr>
            <a:srgbClr val="A4A3A4"/>
          </p15:clr>
        </p15:guide>
        <p15:guide id="4" pos="377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49" autoAdjust="0"/>
    <p:restoredTop sz="96763" autoAdjust="0"/>
  </p:normalViewPr>
  <p:slideViewPr>
    <p:cSldViewPr snapToGrid="0" showGuides="1">
      <p:cViewPr varScale="1">
        <p:scale>
          <a:sx n="55" d="100"/>
          <a:sy n="55" d="100"/>
        </p:scale>
        <p:origin x="84" y="1200"/>
      </p:cViewPr>
      <p:guideLst>
        <p:guide orient="horz" pos="2109"/>
        <p:guide pos="615"/>
        <p:guide pos="7094"/>
        <p:guide pos="3771"/>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75</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48.xml"/><Relationship Id="rId18" Type="http://schemas.openxmlformats.org/officeDocument/2006/relationships/slide" Target="slide70.xml"/><Relationship Id="rId3" Type="http://schemas.openxmlformats.org/officeDocument/2006/relationships/tags" Target="../tags/tag4.xml"/><Relationship Id="rId7" Type="http://schemas.openxmlformats.org/officeDocument/2006/relationships/image" Target="../media/image3.emf"/><Relationship Id="rId12" Type="http://schemas.openxmlformats.org/officeDocument/2006/relationships/slide" Target="slide22.xml"/><Relationship Id="rId17" Type="http://schemas.openxmlformats.org/officeDocument/2006/relationships/slide" Target="slide58.xml"/><Relationship Id="rId2" Type="http://schemas.openxmlformats.org/officeDocument/2006/relationships/tags" Target="../tags/tag3.xml"/><Relationship Id="rId16" Type="http://schemas.openxmlformats.org/officeDocument/2006/relationships/slide" Target="slide55.xml"/><Relationship Id="rId1" Type="http://schemas.openxmlformats.org/officeDocument/2006/relationships/tags" Target="../tags/tag2.xml"/><Relationship Id="rId6" Type="http://schemas.openxmlformats.org/officeDocument/2006/relationships/notesSlide" Target="../notesSlides/notesSlide2.xml"/><Relationship Id="rId11" Type="http://schemas.openxmlformats.org/officeDocument/2006/relationships/slide" Target="slide10.xml"/><Relationship Id="rId5" Type="http://schemas.openxmlformats.org/officeDocument/2006/relationships/slideLayout" Target="../slideLayouts/slideLayout13.xml"/><Relationship Id="rId15" Type="http://schemas.openxmlformats.org/officeDocument/2006/relationships/slide" Target="slide53.xml"/><Relationship Id="rId10" Type="http://schemas.openxmlformats.org/officeDocument/2006/relationships/image" Target="../media/image4.emf"/><Relationship Id="rId4" Type="http://schemas.openxmlformats.org/officeDocument/2006/relationships/tags" Target="../tags/tag5.xml"/><Relationship Id="rId9" Type="http://schemas.openxmlformats.org/officeDocument/2006/relationships/slide" Target="slide3.xml"/><Relationship Id="rId14" Type="http://schemas.openxmlformats.org/officeDocument/2006/relationships/slide" Target="slide29.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8.xml"/><Relationship Id="rId7" Type="http://schemas.openxmlformats.org/officeDocument/2006/relationships/slide" Target="slide45.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 Target="slide2.xml"/><Relationship Id="rId5" Type="http://schemas.openxmlformats.org/officeDocument/2006/relationships/slideLayout" Target="../slideLayouts/slideLayout7.xml"/><Relationship Id="rId4" Type="http://schemas.openxmlformats.org/officeDocument/2006/relationships/tags" Target="../tags/tag9.xml"/></Relationships>
</file>

<file path=ppt/slides/_rels/slide4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12.xml"/><Relationship Id="rId7" Type="http://schemas.openxmlformats.org/officeDocument/2006/relationships/slide" Target="slide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7.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slide" Target="slide5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3"/>
          <a:stretch>
            <a:fillRect/>
          </a:stretch>
        </p:blipFill>
        <p:spPr>
          <a:xfrm>
            <a:off x="415925" y="2722563"/>
            <a:ext cx="11360150" cy="6411912"/>
          </a:xfrm>
          <a:prstGeom prst="rect">
            <a:avLst/>
          </a:prstGeom>
          <a:noFill/>
          <a:ln w="9525">
            <a:noFill/>
          </a:ln>
        </p:spPr>
      </p:pic>
      <p:sp>
        <p:nvSpPr>
          <p:cNvPr id="11" name="Title 3"/>
          <p:cNvSpPr txBox="1"/>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15" name="Title 3"/>
          <p:cNvSpPr txBox="1"/>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pic>
        <p:nvPicPr>
          <p:cNvPr id="7175"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8448"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cxnSp>
        <p:nvCxnSpPr>
          <p:cNvPr id="10" name="直接连接符 9"/>
          <p:cNvCxnSpPr/>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
        <p:nvSpPr>
          <p:cNvPr id="7181" name="左箭头 7180">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05161" y="2007984"/>
            <a:ext cx="7904610" cy="304609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【建议用时：10 mins】</a:t>
            </a:r>
          </a:p>
        </p:txBody>
      </p:sp>
      <p:sp>
        <p:nvSpPr>
          <p:cNvPr id="12" name="文本框 11"/>
          <p:cNvSpPr txBox="1"/>
          <p:nvPr/>
        </p:nvSpPr>
        <p:spPr>
          <a:xfrm>
            <a:off x="762000" y="1066165"/>
            <a:ext cx="11301046"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442575" cy="829945"/>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     ) 6. We are happy to</a:t>
            </a:r>
            <a:r>
              <a:rPr lang="en-US" altLang="zh-CN" sz="2400" b="1" u="sng" dirty="0">
                <a:latin typeface="微软雅黑" panose="020B0503020204020204" pitchFamily="34" charset="-122"/>
                <a:ea typeface="微软雅黑" panose="020B0503020204020204" pitchFamily="34" charset="-122"/>
              </a:rPr>
              <a:t> exchange</a:t>
            </a:r>
            <a:r>
              <a:rPr lang="en-US" altLang="zh-CN" sz="2400" b="1" dirty="0">
                <a:latin typeface="微软雅黑" panose="020B0503020204020204" pitchFamily="34" charset="-122"/>
                <a:ea typeface="微软雅黑" panose="020B0503020204020204" pitchFamily="34" charset="-122"/>
              </a:rPr>
              <a:t> Christmas gifts with our friends.</a:t>
            </a:r>
          </a:p>
          <a:p>
            <a:pPr marL="457200" lvl="1" indent="457200" algn="l"/>
            <a:r>
              <a:rPr lang="en-US" altLang="zh-CN" sz="2400" b="1" dirty="0">
                <a:latin typeface="微软雅黑" panose="020B0503020204020204" pitchFamily="34" charset="-122"/>
                <a:ea typeface="微软雅黑" panose="020B0503020204020204" pitchFamily="34" charset="-122"/>
              </a:rPr>
              <a:t>A. 改变 	B. 退换	 C. 交换 	D. 兑换</a:t>
            </a:r>
          </a:p>
        </p:txBody>
      </p:sp>
      <p:sp>
        <p:nvSpPr>
          <p:cNvPr id="7" name="文本框 6"/>
          <p:cNvSpPr txBox="1"/>
          <p:nvPr/>
        </p:nvSpPr>
        <p:spPr>
          <a:xfrm>
            <a:off x="1230421" y="1012952"/>
            <a:ext cx="42227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nvSpPr>
        <p:spPr>
          <a:xfrm>
            <a:off x="762000" y="440074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解析：我们很高兴与朋友们交换圣诞礼物。</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He made an </a:t>
            </a:r>
            <a:r>
              <a:rPr lang="en-US" altLang="zh-CN" sz="2400" b="1" u="sng" dirty="0">
                <a:latin typeface="微软雅黑" panose="020B0503020204020204" pitchFamily="34" charset="-122"/>
                <a:ea typeface="微软雅黑" panose="020B0503020204020204" pitchFamily="34" charset="-122"/>
              </a:rPr>
              <a:t>apology</a:t>
            </a:r>
            <a:r>
              <a:rPr lang="en-US" altLang="zh-CN" sz="2400" b="1" dirty="0">
                <a:latin typeface="微软雅黑" panose="020B0503020204020204" pitchFamily="34" charset="-122"/>
                <a:ea typeface="微软雅黑" panose="020B0503020204020204" pitchFamily="34" charset="-122"/>
              </a:rPr>
              <a:t> to his teacher for being late.</a:t>
            </a:r>
          </a:p>
          <a:p>
            <a:pPr marL="457200" lvl="1" indent="457200"/>
            <a:r>
              <a:rPr lang="en-US" altLang="zh-CN" sz="2400" b="1" dirty="0">
                <a:latin typeface="微软雅黑" panose="020B0503020204020204" pitchFamily="34" charset="-122"/>
                <a:ea typeface="微软雅黑" panose="020B0503020204020204" pitchFamily="34" charset="-122"/>
              </a:rPr>
              <a:t>A. 借口 		B. 道歉 	C. 解释 	D. 赞成</a:t>
            </a: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解析：他因迟到向老师道歉。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We regard him as an </a:t>
            </a:r>
            <a:r>
              <a:rPr lang="en-US" altLang="zh-CN" sz="2400" b="1" u="sng" dirty="0">
                <a:latin typeface="微软雅黑" panose="020B0503020204020204" pitchFamily="34" charset="-122"/>
                <a:ea typeface="微软雅黑" panose="020B0503020204020204" pitchFamily="34" charset="-122"/>
              </a:rPr>
              <a:t>experienced</a:t>
            </a:r>
            <a:r>
              <a:rPr lang="en-US" altLang="zh-CN" sz="2400" b="1" dirty="0">
                <a:latin typeface="微软雅黑" panose="020B0503020204020204" pitchFamily="34" charset="-122"/>
                <a:ea typeface="微软雅黑" panose="020B0503020204020204" pitchFamily="34" charset="-122"/>
              </a:rPr>
              <a:t> worker.</a:t>
            </a:r>
          </a:p>
          <a:p>
            <a:pPr marL="457200" lvl="1" indent="457200"/>
            <a:r>
              <a:rPr lang="en-US" altLang="zh-CN" sz="2400" b="1" dirty="0">
                <a:latin typeface="微软雅黑" panose="020B0503020204020204" pitchFamily="34" charset="-122"/>
                <a:ea typeface="微软雅黑" panose="020B0503020204020204" pitchFamily="34" charset="-122"/>
              </a:rPr>
              <a:t>A. 实验的	 B. 实践的	 C. 经历过的 		D. 有经验的</a:t>
            </a:r>
          </a:p>
        </p:txBody>
      </p:sp>
      <p:sp>
        <p:nvSpPr>
          <p:cNvPr id="7" name="文本框 6"/>
          <p:cNvSpPr txBox="1"/>
          <p:nvPr/>
        </p:nvSpPr>
        <p:spPr>
          <a:xfrm>
            <a:off x="1230421" y="1012952"/>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9" name="文本框 8"/>
          <p:cNvSpPr txBox="1"/>
          <p:nvPr/>
        </p:nvSpPr>
        <p:spPr>
          <a:xfrm>
            <a:off x="762000" y="4290022"/>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解析：我们把他看作是有经验的工人。</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 idea that the young woman </a:t>
            </a:r>
            <a:r>
              <a:rPr lang="en-US" altLang="zh-CN" sz="2400" b="1" u="sng" dirty="0">
                <a:latin typeface="微软雅黑" panose="020B0503020204020204" pitchFamily="34" charset="-122"/>
                <a:ea typeface="微软雅黑" panose="020B0503020204020204" pitchFamily="34" charset="-122"/>
              </a:rPr>
              <a:t>brought forward </a:t>
            </a:r>
            <a:r>
              <a:rPr lang="en-US" altLang="zh-CN" sz="2400" b="1" dirty="0">
                <a:latin typeface="微软雅黑" panose="020B0503020204020204" pitchFamily="34" charset="-122"/>
                <a:ea typeface="微软雅黑" panose="020B0503020204020204" pitchFamily="34" charset="-122"/>
              </a:rPr>
              <a:t>was worth 	   considering.</a:t>
            </a:r>
          </a:p>
          <a:p>
            <a:pPr marL="457200" lvl="1" indent="457200"/>
            <a:r>
              <a:rPr lang="en-US" altLang="zh-CN" sz="2400" b="1" dirty="0">
                <a:latin typeface="微软雅黑" panose="020B0503020204020204" pitchFamily="34" charset="-122"/>
                <a:ea typeface="微软雅黑" panose="020B0503020204020204" pitchFamily="34" charset="-122"/>
              </a:rPr>
              <a:t>A. 停留 	B. 培养 	C. 提出 	D. 抚养</a:t>
            </a:r>
          </a:p>
        </p:txBody>
      </p:sp>
      <p:sp>
        <p:nvSpPr>
          <p:cNvPr id="7" name="文本框 6"/>
          <p:cNvSpPr txBox="1"/>
          <p:nvPr/>
        </p:nvSpPr>
        <p:spPr>
          <a:xfrm>
            <a:off x="1230421" y="1012952"/>
            <a:ext cx="422275" cy="52197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解析：这位年轻妇女提出来的想法值得考虑。</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We have </a:t>
            </a:r>
            <a:r>
              <a:rPr lang="en-US" altLang="zh-CN" sz="2400" b="1" u="sng" dirty="0">
                <a:latin typeface="微软雅黑" panose="020B0503020204020204" pitchFamily="34" charset="-122"/>
                <a:ea typeface="微软雅黑" panose="020B0503020204020204" pitchFamily="34" charset="-122"/>
              </a:rPr>
              <a:t>covered</a:t>
            </a:r>
            <a:r>
              <a:rPr lang="en-US" altLang="zh-CN" sz="2400" b="1" dirty="0">
                <a:latin typeface="微软雅黑" panose="020B0503020204020204" pitchFamily="34" charset="-122"/>
                <a:ea typeface="微软雅黑" panose="020B0503020204020204" pitchFamily="34" charset="-122"/>
              </a:rPr>
              <a:t> a distance of 200 kilometers.</a:t>
            </a:r>
          </a:p>
          <a:p>
            <a:pPr marL="457200" lvl="1" indent="457200"/>
            <a:r>
              <a:rPr lang="en-US" altLang="zh-CN" sz="2400" b="1" dirty="0">
                <a:latin typeface="微软雅黑" panose="020B0503020204020204" pitchFamily="34" charset="-122"/>
                <a:ea typeface="微软雅黑" panose="020B0503020204020204" pitchFamily="34" charset="-122"/>
              </a:rPr>
              <a:t>A. 包含 	B. 走完 	C. 覆盖 	D. 顶替</a:t>
            </a: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解析：我们走完了两百千米的路程。</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a:t>
            </a:r>
            <a:r>
              <a:rPr sz="2400" b="1" dirty="0">
                <a:latin typeface="微软雅黑" panose="020B0503020204020204" pitchFamily="34" charset="-122"/>
                <a:ea typeface="微软雅黑" panose="020B0503020204020204" pitchFamily="34" charset="-122"/>
              </a:rPr>
              <a:t>11. </a:t>
            </a:r>
            <a:r>
              <a:rPr sz="2400" b="1" u="sng" dirty="0">
                <a:latin typeface="微软雅黑" panose="020B0503020204020204" pitchFamily="34" charset="-122"/>
                <a:ea typeface="微软雅黑" panose="020B0503020204020204" pitchFamily="34" charset="-122"/>
              </a:rPr>
              <a:t>Unfortunately</a:t>
            </a:r>
            <a:r>
              <a:rPr sz="2400" b="1" dirty="0">
                <a:latin typeface="微软雅黑" panose="020B0503020204020204" pitchFamily="34" charset="-122"/>
                <a:ea typeface="微软雅黑" panose="020B0503020204020204" pitchFamily="34" charset="-122"/>
              </a:rPr>
              <a:t>, he didn’t pass the driving test yesterday.</a:t>
            </a:r>
          </a:p>
          <a:p>
            <a:pPr marL="457200" lvl="1" indent="457200"/>
            <a:r>
              <a:rPr sz="2400" b="1" dirty="0">
                <a:latin typeface="微软雅黑" panose="020B0503020204020204" pitchFamily="34" charset="-122"/>
                <a:ea typeface="微软雅黑" panose="020B0503020204020204" pitchFamily="34" charset="-122"/>
              </a:rPr>
              <a:t>A. 碰巧地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B. 幸运地</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 C. 不幸的是</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 D. 巧妙地</a:t>
            </a:r>
          </a:p>
        </p:txBody>
      </p:sp>
      <p:sp>
        <p:nvSpPr>
          <p:cNvPr id="7" name="文本框 6"/>
          <p:cNvSpPr txBox="1"/>
          <p:nvPr/>
        </p:nvSpPr>
        <p:spPr>
          <a:xfrm>
            <a:off x="1230421" y="1012952"/>
            <a:ext cx="528320"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 C</a:t>
            </a:r>
          </a:p>
        </p:txBody>
      </p:sp>
      <p:sp>
        <p:nvSpPr>
          <p:cNvPr id="9" name="文本框 8"/>
          <p:cNvSpPr txBox="1"/>
          <p:nvPr/>
        </p:nvSpPr>
        <p:spPr>
          <a:xfrm>
            <a:off x="762000" y="4256351"/>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解析：不幸运的是她昨天没有通过驾照考试。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58562" y="1012952"/>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)12. Please raise your hand if you are</a:t>
            </a:r>
            <a:r>
              <a:rPr lang="en-US" altLang="zh-CN" sz="2400" b="1" u="sng" dirty="0">
                <a:latin typeface="微软雅黑" panose="020B0503020204020204" pitchFamily="34" charset="-122"/>
                <a:ea typeface="微软雅黑" panose="020B0503020204020204" pitchFamily="34" charset="-122"/>
              </a:rPr>
              <a:t> in favor of</a:t>
            </a:r>
            <a:r>
              <a:rPr lang="en-US" altLang="zh-CN" sz="2400" b="1" dirty="0">
                <a:latin typeface="微软雅黑" panose="020B0503020204020204" pitchFamily="34" charset="-122"/>
                <a:ea typeface="微软雅黑" panose="020B0503020204020204" pitchFamily="34" charset="-122"/>
              </a:rPr>
              <a:t> the plan.</a:t>
            </a:r>
          </a:p>
          <a:p>
            <a:pPr marL="457200" lvl="1" indent="457200"/>
            <a:r>
              <a:rPr lang="en-US" altLang="zh-CN" sz="2400" b="1" dirty="0">
                <a:latin typeface="微软雅黑" panose="020B0503020204020204" pitchFamily="34" charset="-122"/>
                <a:ea typeface="微软雅黑" panose="020B0503020204020204" pitchFamily="34" charset="-122"/>
              </a:rPr>
              <a:t>A. 相信	 B. 反对 	C. 制定 	D. 赞成</a:t>
            </a:r>
          </a:p>
        </p:txBody>
      </p:sp>
      <p:sp>
        <p:nvSpPr>
          <p:cNvPr id="7" name="文本框 6"/>
          <p:cNvSpPr txBox="1"/>
          <p:nvPr/>
        </p:nvSpPr>
        <p:spPr>
          <a:xfrm>
            <a:off x="1325036" y="1012952"/>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9" name="文本框 8"/>
          <p:cNvSpPr txBox="1"/>
          <p:nvPr/>
        </p:nvSpPr>
        <p:spPr>
          <a:xfrm>
            <a:off x="957209" y="4313283"/>
            <a:ext cx="9018998"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解析：如果你赞成这个计划，请举手。</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Alice was very </a:t>
            </a:r>
            <a:r>
              <a:rPr lang="en-US" altLang="zh-CN" sz="2400" b="1" u="sng" dirty="0">
                <a:latin typeface="微软雅黑" panose="020B0503020204020204" pitchFamily="34" charset="-122"/>
                <a:ea typeface="微软雅黑" panose="020B0503020204020204" pitchFamily="34" charset="-122"/>
              </a:rPr>
              <a:t>curious</a:t>
            </a:r>
            <a:r>
              <a:rPr lang="en-US" altLang="zh-CN" sz="2400" b="1" dirty="0">
                <a:latin typeface="微软雅黑" panose="020B0503020204020204" pitchFamily="34" charset="-122"/>
                <a:ea typeface="微软雅黑" panose="020B0503020204020204" pitchFamily="34" charset="-122"/>
              </a:rPr>
              <a:t> about everything he knew. </a:t>
            </a:r>
          </a:p>
          <a:p>
            <a:pPr marL="457200" lvl="1" indent="457200"/>
            <a:r>
              <a:rPr lang="en-US" altLang="zh-CN" sz="2400" b="1" dirty="0">
                <a:latin typeface="微软雅黑" panose="020B0503020204020204" pitchFamily="34" charset="-122"/>
                <a:ea typeface="微软雅黑" panose="020B0503020204020204" pitchFamily="34" charset="-122"/>
              </a:rPr>
              <a:t>A. 担忧的 	B. 紧张的 	C. 好奇的 	D. 害怕的</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解析：爱丽丝对他所知道的一切很好奇。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7"/>
          <a:stretch>
            <a:fillRect/>
          </a:stretch>
        </p:blipFill>
        <p:spPr>
          <a:xfrm>
            <a:off x="10203295" y="-379542"/>
            <a:ext cx="2649028" cy="2886671"/>
          </a:xfrm>
          <a:prstGeom prst="rect">
            <a:avLst/>
          </a:prstGeom>
        </p:spPr>
      </p:pic>
      <p:grpSp>
        <p:nvGrpSpPr>
          <p:cNvPr id="24" name="组合 23"/>
          <p:cNvGrpSpPr/>
          <p:nvPr/>
        </p:nvGrpSpPr>
        <p:grpSpPr>
          <a:xfrm>
            <a:off x="4242435" y="459740"/>
            <a:ext cx="2507615" cy="1325245"/>
            <a:chOff x="600968" y="3106355"/>
            <a:chExt cx="2871854" cy="1446993"/>
          </a:xfrm>
        </p:grpSpPr>
        <p:sp>
          <p:nvSpPr>
            <p:cNvPr id="25" name="Oval 2"/>
            <p:cNvSpPr/>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8" name="TextBox 9">
              <a:hlinkClick r:id="rId8"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7" name="TextBox 8">
              <a:hlinkClick r:id="rId9" action="ppaction://hlinksldjump"/>
            </p:cNvPr>
            <p:cNvSpPr txBox="1"/>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2" name="组合 1"/>
          <p:cNvGrpSpPr/>
          <p:nvPr/>
        </p:nvGrpSpPr>
        <p:grpSpPr>
          <a:xfrm>
            <a:off x="-942340" y="-901700"/>
            <a:ext cx="5632450" cy="5855970"/>
            <a:chOff x="-942302" y="-901699"/>
            <a:chExt cx="6304204" cy="6680198"/>
          </a:xfrm>
        </p:grpSpPr>
        <p:pic>
          <p:nvPicPr>
            <p:cNvPr id="4" name="图片 3"/>
            <p:cNvPicPr>
              <a:picLocks noChangeAspect="1"/>
            </p:cNvPicPr>
            <p:nvPr/>
          </p:nvPicPr>
          <p:blipFill>
            <a:blip r:embed="rId10">
              <a:grayscl/>
            </a:blip>
            <a:stretch>
              <a:fillRect/>
            </a:stretch>
          </p:blipFill>
          <p:spPr>
            <a:xfrm>
              <a:off x="-942302" y="-901699"/>
              <a:ext cx="6304204" cy="6680198"/>
            </a:xfrm>
            <a:prstGeom prst="rect">
              <a:avLst/>
            </a:prstGeom>
          </p:spPr>
        </p:pic>
        <p:sp>
          <p:nvSpPr>
            <p:cNvPr id="8" name="TextBox 14"/>
            <p:cNvSpPr txBox="1"/>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29" name="TextBox 14"/>
            <p:cNvSpPr txBox="1"/>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35" name="组合 34"/>
          <p:cNvGrpSpPr/>
          <p:nvPr/>
        </p:nvGrpSpPr>
        <p:grpSpPr>
          <a:xfrm>
            <a:off x="6944360" y="535305"/>
            <a:ext cx="2506345" cy="1197243"/>
            <a:chOff x="670169" y="3066142"/>
            <a:chExt cx="3085160" cy="1609039"/>
          </a:xfrm>
        </p:grpSpPr>
        <p:sp>
          <p:nvSpPr>
            <p:cNvPr id="36" name="Oval 2"/>
            <p:cNvSpPr/>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8" name="TextBox 8">
              <a:hlinkClick r:id="rId11" action="ppaction://hlinksldjump"/>
            </p:cNvPr>
            <p:cNvSpPr txBox="1"/>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40" name="组合 39"/>
          <p:cNvGrpSpPr/>
          <p:nvPr/>
        </p:nvGrpSpPr>
        <p:grpSpPr>
          <a:xfrm>
            <a:off x="9629775" y="549910"/>
            <a:ext cx="2334260" cy="1200340"/>
            <a:chOff x="690028" y="3066142"/>
            <a:chExt cx="2870858" cy="1512245"/>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43" name="TextBox 8">
              <a:hlinkClick r:id="rId12" action="ppaction://hlinksldjump"/>
            </p:cNvPr>
            <p:cNvSpPr txBox="1"/>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45" name="组合 44"/>
          <p:cNvGrpSpPr/>
          <p:nvPr/>
        </p:nvGrpSpPr>
        <p:grpSpPr>
          <a:xfrm>
            <a:off x="7016750" y="2504440"/>
            <a:ext cx="2589530" cy="1210205"/>
            <a:chOff x="1128687" y="3045991"/>
            <a:chExt cx="1985645" cy="1600199"/>
          </a:xfrm>
        </p:grpSpPr>
        <p:sp>
          <p:nvSpPr>
            <p:cNvPr id="46"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48" name="TextBox 8">
              <a:hlinkClick r:id="rId13"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50" name="组合 49"/>
          <p:cNvGrpSpPr/>
          <p:nvPr/>
        </p:nvGrpSpPr>
        <p:grpSpPr>
          <a:xfrm>
            <a:off x="4441190" y="2487930"/>
            <a:ext cx="2390775" cy="1211580"/>
            <a:chOff x="690029" y="3235990"/>
            <a:chExt cx="2862963" cy="1317358"/>
          </a:xfrm>
        </p:grpSpPr>
        <p:sp>
          <p:nvSpPr>
            <p:cNvPr id="51"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53" name="TextBox 8">
              <a:hlinkClick r:id="rId14"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56" name="组合 55"/>
          <p:cNvGrpSpPr/>
          <p:nvPr/>
        </p:nvGrpSpPr>
        <p:grpSpPr>
          <a:xfrm>
            <a:off x="9892703" y="2488184"/>
            <a:ext cx="1985645" cy="1353261"/>
            <a:chOff x="1128688" y="3221717"/>
            <a:chExt cx="1985645" cy="1353261"/>
          </a:xfrm>
        </p:grpSpPr>
        <p:sp>
          <p:nvSpPr>
            <p:cNvPr id="59" name="TextBox 8">
              <a:hlinkClick r:id="rId15"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57"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61" name="组合 60"/>
          <p:cNvGrpSpPr/>
          <p:nvPr/>
        </p:nvGrpSpPr>
        <p:grpSpPr>
          <a:xfrm>
            <a:off x="4618355" y="4302760"/>
            <a:ext cx="1986915" cy="1441071"/>
            <a:chOff x="963732" y="3066142"/>
            <a:chExt cx="2150600" cy="1521110"/>
          </a:xfrm>
        </p:grpSpPr>
        <p:sp>
          <p:nvSpPr>
            <p:cNvPr id="6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5"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4" name="TextBox 8">
              <a:hlinkClick r:id="rId16"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55" name="组合 54"/>
          <p:cNvGrpSpPr/>
          <p:nvPr/>
        </p:nvGrpSpPr>
        <p:grpSpPr>
          <a:xfrm>
            <a:off x="6825051" y="4286233"/>
            <a:ext cx="2948940" cy="1473208"/>
            <a:chOff x="-181865" y="2878432"/>
            <a:chExt cx="3507670" cy="1735958"/>
          </a:xfrm>
        </p:grpSpPr>
        <p:sp>
          <p:nvSpPr>
            <p:cNvPr id="66"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8"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9" name="TextBox 8">
              <a:hlinkClick r:id="rId17"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6" name="组合 5"/>
          <p:cNvGrpSpPr/>
          <p:nvPr/>
        </p:nvGrpSpPr>
        <p:grpSpPr>
          <a:xfrm>
            <a:off x="10107930" y="4302760"/>
            <a:ext cx="1978025" cy="1439260"/>
            <a:chOff x="305007" y="2920280"/>
            <a:chExt cx="2649029" cy="1693776"/>
          </a:xfrm>
        </p:grpSpPr>
        <p:sp>
          <p:nvSpPr>
            <p:cNvPr id="7"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1" name="TextBox 8">
              <a:hlinkClick r:id="rId18"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1000"/>
                                        <p:tgtEl>
                                          <p:spTgt spid="61"/>
                                        </p:tgtEl>
                                      </p:cBhvr>
                                    </p:animEffect>
                                    <p:anim calcmode="lin" valueType="num">
                                      <p:cBhvr>
                                        <p:cTn id="55" dur="1000" fill="hold"/>
                                        <p:tgtEl>
                                          <p:spTgt spid="61"/>
                                        </p:tgtEl>
                                        <p:attrNameLst>
                                          <p:attrName>ppt_x</p:attrName>
                                        </p:attrNameLst>
                                      </p:cBhvr>
                                      <p:tavLst>
                                        <p:tav tm="0">
                                          <p:val>
                                            <p:strVal val="#ppt_x"/>
                                          </p:val>
                                        </p:tav>
                                        <p:tav tm="100000">
                                          <p:val>
                                            <p:strVal val="#ppt_x"/>
                                          </p:val>
                                        </p:tav>
                                      </p:tavLst>
                                    </p:anim>
                                    <p:anim calcmode="lin" valueType="num">
                                      <p:cBhvr>
                                        <p:cTn id="56" dur="1000" fill="hold"/>
                                        <p:tgtEl>
                                          <p:spTgt spid="6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000"/>
                                        <p:tgtEl>
                                          <p:spTgt spid="6"/>
                                        </p:tgtEl>
                                      </p:cBhvr>
                                    </p:animEffect>
                                    <p:anim calcmode="lin" valueType="num">
                                      <p:cBhvr>
                                        <p:cTn id="67" dur="1000" fill="hold"/>
                                        <p:tgtEl>
                                          <p:spTgt spid="6"/>
                                        </p:tgtEl>
                                        <p:attrNameLst>
                                          <p:attrName>ppt_x</p:attrName>
                                        </p:attrNameLst>
                                      </p:cBhvr>
                                      <p:tavLst>
                                        <p:tav tm="0">
                                          <p:val>
                                            <p:strVal val="#ppt_x"/>
                                          </p:val>
                                        </p:tav>
                                        <p:tav tm="100000">
                                          <p:val>
                                            <p:strVal val="#ppt_x"/>
                                          </p:val>
                                        </p:tav>
                                      </p:tavLst>
                                    </p:anim>
                                    <p:anim calcmode="lin" valueType="num">
                                      <p:cBhvr>
                                        <p:cTn id="6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The old house is now in his </a:t>
            </a:r>
            <a:r>
              <a:rPr lang="en-US" altLang="zh-CN" sz="2400" b="1" u="sng" dirty="0">
                <a:latin typeface="微软雅黑" panose="020B0503020204020204" pitchFamily="34" charset="-122"/>
                <a:ea typeface="微软雅黑" panose="020B0503020204020204" pitchFamily="34" charset="-122"/>
              </a:rPr>
              <a:t>possession</a:t>
            </a:r>
            <a:r>
              <a:rPr lang="en-US" altLang="zh-CN" sz="2400" b="1" dirty="0">
                <a:latin typeface="微软雅黑" panose="020B0503020204020204" pitchFamily="34" charset="-122"/>
                <a:ea typeface="微软雅黑" panose="020B0503020204020204" pitchFamily="34" charset="-122"/>
              </a:rPr>
              <a:t>.</a:t>
            </a:r>
          </a:p>
          <a:p>
            <a:pPr marL="457200" lvl="1" indent="457200"/>
            <a:r>
              <a:rPr lang="en-US" altLang="zh-CN" sz="2400" b="1" dirty="0">
                <a:latin typeface="微软雅黑" panose="020B0503020204020204" pitchFamily="34" charset="-122"/>
                <a:ea typeface="微软雅黑" panose="020B0503020204020204" pitchFamily="34" charset="-122"/>
              </a:rPr>
              <a:t>A. 私人财产 		B. 领土 	C. 支配欲 		D. 拥有</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解析：这座老房子现在归他所有。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After I </a:t>
            </a:r>
            <a:r>
              <a:rPr lang="en-US" altLang="zh-CN" sz="2400" b="1" u="sng" dirty="0">
                <a:latin typeface="微软雅黑" panose="020B0503020204020204" pitchFamily="34" charset="-122"/>
                <a:ea typeface="微软雅黑" panose="020B0503020204020204" pitchFamily="34" charset="-122"/>
              </a:rPr>
              <a:t>went on a diet</a:t>
            </a:r>
            <a:r>
              <a:rPr lang="en-US" altLang="zh-CN" sz="2400" b="1" dirty="0">
                <a:latin typeface="微软雅黑" panose="020B0503020204020204" pitchFamily="34" charset="-122"/>
                <a:ea typeface="微软雅黑" panose="020B0503020204020204" pitchFamily="34" charset="-122"/>
              </a:rPr>
              <a:t>, I lost seven pounds. </a:t>
            </a:r>
          </a:p>
          <a:p>
            <a:pPr marL="457200" lvl="1" indent="457200"/>
            <a:r>
              <a:rPr lang="en-US" altLang="zh-CN" sz="2400" b="1" dirty="0">
                <a:latin typeface="微软雅黑" panose="020B0503020204020204" pitchFamily="34" charset="-122"/>
                <a:ea typeface="微软雅黑" panose="020B0503020204020204" pitchFamily="34" charset="-122"/>
              </a:rPr>
              <a:t>A. 均衡饮食 		B. 制定菜谱 		C. 节约食物 		D. 节食</a:t>
            </a:r>
          </a:p>
        </p:txBody>
      </p:sp>
      <p:sp>
        <p:nvSpPr>
          <p:cNvPr id="7" name="文本框 6"/>
          <p:cNvSpPr txBox="1"/>
          <p:nvPr/>
        </p:nvSpPr>
        <p:spPr>
          <a:xfrm>
            <a:off x="1230421" y="1012952"/>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解析：我节食之后瘦了七磅。</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606822"/>
            <a:ext cx="11342670" cy="954107"/>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1112736" y="1618269"/>
            <a:ext cx="10317462"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You may think there is only sand in the desert of the world, but it is not true. In the desert, as we know, there is a little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and it is not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for most plants. Still we can see some plants live in the desert. </a:t>
            </a:r>
          </a:p>
          <a:p>
            <a:pPr algn="just"/>
            <a:r>
              <a:rPr lang="en-US" altLang="zh-CN" sz="2400" dirty="0">
                <a:latin typeface="Times New Roman" panose="02020603050405020304" pitchFamily="18" charset="0"/>
                <a:cs typeface="Times New Roman" panose="02020603050405020304" pitchFamily="18" charset="0"/>
              </a:rPr>
              <a:t>       There is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in some places in the deserts. We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these places oases (</a:t>
            </a:r>
            <a:r>
              <a:rPr lang="zh-CN" altLang="en-US" sz="2400" dirty="0">
                <a:latin typeface="Times New Roman" panose="02020603050405020304" pitchFamily="18" charset="0"/>
                <a:cs typeface="Times New Roman" panose="02020603050405020304" pitchFamily="18" charset="0"/>
              </a:rPr>
              <a:t>绿洲</a:t>
            </a:r>
            <a:r>
              <a:rPr lang="en-US" altLang="zh-CN" sz="2400" dirty="0">
                <a:latin typeface="Times New Roman" panose="02020603050405020304" pitchFamily="18" charset="0"/>
                <a:cs typeface="Times New Roman" panose="02020603050405020304" pitchFamily="18" charset="0"/>
              </a:rPr>
              <a:t>). In the oases, there are villages and towns. People grow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kinds of vegetables and rice in the fields there.</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21768" y="4033258"/>
            <a:ext cx="10360632"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rain 	B. rains 		C. wind 		D. winds </a:t>
            </a:r>
          </a:p>
          <a:p>
            <a:r>
              <a:rPr lang="en-US" altLang="zh-CN" sz="2400" dirty="0">
                <a:latin typeface="Times New Roman" panose="02020603050405020304" pitchFamily="18" charset="0"/>
                <a:cs typeface="Times New Roman" panose="02020603050405020304" pitchFamily="18" charset="0"/>
              </a:rPr>
              <a:t>(     ) 17. A. good	B. good enough 	C. enough good 	D. enough </a:t>
            </a:r>
          </a:p>
          <a:p>
            <a:r>
              <a:rPr lang="en-US" altLang="zh-CN" sz="2400" dirty="0">
                <a:latin typeface="Times New Roman" panose="02020603050405020304" pitchFamily="18" charset="0"/>
                <a:cs typeface="Times New Roman" panose="02020603050405020304" pitchFamily="18" charset="0"/>
              </a:rPr>
              <a:t>(     ) 18. A. earth 	B. plants 		C. wood 		D. water </a:t>
            </a:r>
          </a:p>
          <a:p>
            <a:r>
              <a:rPr lang="en-US" altLang="zh-CN" sz="2400" dirty="0">
                <a:latin typeface="Times New Roman" panose="02020603050405020304" pitchFamily="18" charset="0"/>
                <a:cs typeface="Times New Roman" panose="02020603050405020304" pitchFamily="18" charset="0"/>
              </a:rPr>
              <a:t>(     ) 19. A. say 	B. call 			C. tell 			D. find </a:t>
            </a:r>
          </a:p>
          <a:p>
            <a:r>
              <a:rPr lang="en-US" altLang="zh-CN" sz="2400" dirty="0">
                <a:latin typeface="Times New Roman" panose="02020603050405020304" pitchFamily="18" charset="0"/>
                <a:cs typeface="Times New Roman" panose="02020603050405020304" pitchFamily="18" charset="0"/>
              </a:rPr>
              <a:t>(     ) 20. A. every 	B. all 			C. a 			D. one</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24683" y="515524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36669" y="476805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24683" y="448710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12697" y="4099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36370" y="5510530"/>
            <a:ext cx="44513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8162" y="303425"/>
            <a:ext cx="11755676"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根据句意“正如我们知道的，沙漠里也有一点雨”，</a:t>
            </a:r>
            <a:r>
              <a:rPr lang="en-US" altLang="zh-CN" sz="2400" b="1" dirty="0">
                <a:latin typeface="微软雅黑" panose="020B0503020204020204" pitchFamily="34" charset="-122"/>
                <a:ea typeface="微软雅黑" panose="020B0503020204020204" pitchFamily="34" charset="-122"/>
              </a:rPr>
              <a:t>a little</a:t>
            </a:r>
            <a:r>
              <a:rPr lang="zh-CN" altLang="en-US" sz="2400" b="1" dirty="0">
                <a:latin typeface="微软雅黑" panose="020B0503020204020204" pitchFamily="34" charset="-122"/>
                <a:ea typeface="微软雅黑" panose="020B0503020204020204" pitchFamily="34" charset="-122"/>
              </a:rPr>
              <a:t>后面一般接不可数名词，故选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根据句意“这对于大部分的植物是不够好的”，</a:t>
            </a:r>
            <a:r>
              <a:rPr lang="en-US" altLang="zh-CN" sz="2400" b="1" dirty="0">
                <a:latin typeface="微软雅黑" panose="020B0503020204020204" pitchFamily="34" charset="-122"/>
                <a:ea typeface="微软雅黑" panose="020B0503020204020204" pitchFamily="34" charset="-122"/>
              </a:rPr>
              <a:t>enough</a:t>
            </a:r>
            <a:r>
              <a:rPr lang="zh-CN" altLang="en-US" sz="2400" b="1" dirty="0">
                <a:latin typeface="微软雅黑" panose="020B0503020204020204" pitchFamily="34" charset="-122"/>
                <a:ea typeface="微软雅黑" panose="020B0503020204020204" pitchFamily="34" charset="-122"/>
              </a:rPr>
              <a:t>一般放在形容词后面或名词前面，如</a:t>
            </a:r>
            <a:r>
              <a:rPr lang="en-US" altLang="zh-CN" sz="2400" b="1" dirty="0">
                <a:latin typeface="微软雅黑" panose="020B0503020204020204" pitchFamily="34" charset="-122"/>
                <a:ea typeface="微软雅黑" panose="020B0503020204020204" pitchFamily="34" charset="-122"/>
              </a:rPr>
              <a:t>old enough</a:t>
            </a:r>
            <a:r>
              <a:rPr lang="zh-CN" altLang="en-US" sz="2400" b="1" dirty="0">
                <a:latin typeface="微软雅黑" panose="020B0503020204020204" pitchFamily="34" charset="-122"/>
                <a:ea typeface="微软雅黑" panose="020B0503020204020204" pitchFamily="34" charset="-122"/>
              </a:rPr>
              <a:t>（足够大），</a:t>
            </a:r>
            <a:r>
              <a:rPr lang="en-US" altLang="zh-CN" sz="2400" b="1" dirty="0">
                <a:latin typeface="微软雅黑" panose="020B0503020204020204" pitchFamily="34" charset="-122"/>
                <a:ea typeface="微软雅黑" panose="020B0503020204020204" pitchFamily="34" charset="-122"/>
              </a:rPr>
              <a:t>enough water</a:t>
            </a:r>
            <a:r>
              <a:rPr lang="zh-CN" altLang="en-US" sz="2400" b="1" dirty="0">
                <a:latin typeface="微软雅黑" panose="020B0503020204020204" pitchFamily="34" charset="-122"/>
                <a:ea typeface="微软雅黑" panose="020B0503020204020204" pitchFamily="34" charset="-122"/>
              </a:rPr>
              <a:t>（足够的水），故选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根据下文“我们称这些地方为绿洲”可知，“在沙漠的一些地方是有水的”。故选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考查动词词义辨析，</a:t>
            </a:r>
            <a:r>
              <a:rPr lang="en-US" altLang="zh-CN" sz="2400" b="1" dirty="0">
                <a:latin typeface="微软雅黑" panose="020B0503020204020204" pitchFamily="34" charset="-122"/>
                <a:ea typeface="微软雅黑" panose="020B0503020204020204" pitchFamily="34" charset="-122"/>
              </a:rPr>
              <a:t>say</a:t>
            </a:r>
            <a:r>
              <a:rPr lang="zh-CN" altLang="en-US" sz="2400" b="1" dirty="0">
                <a:latin typeface="微软雅黑" panose="020B0503020204020204" pitchFamily="34" charset="-122"/>
                <a:ea typeface="微软雅黑" panose="020B0503020204020204" pitchFamily="34" charset="-122"/>
              </a:rPr>
              <a:t>意为“说”，</a:t>
            </a:r>
            <a:r>
              <a:rPr lang="en-US" altLang="zh-CN" sz="2400" b="1" dirty="0">
                <a:latin typeface="微软雅黑" panose="020B0503020204020204" pitchFamily="34" charset="-122"/>
                <a:ea typeface="微软雅黑" panose="020B0503020204020204" pitchFamily="34" charset="-122"/>
              </a:rPr>
              <a:t>call</a:t>
            </a:r>
            <a:r>
              <a:rPr lang="zh-CN" altLang="en-US" sz="2400" b="1" dirty="0">
                <a:latin typeface="微软雅黑" panose="020B0503020204020204" pitchFamily="34" charset="-122"/>
                <a:ea typeface="微软雅黑" panose="020B0503020204020204" pitchFamily="34" charset="-122"/>
              </a:rPr>
              <a:t>意为“叫，称作”，</a:t>
            </a:r>
            <a:r>
              <a:rPr lang="en-US" altLang="zh-CN" sz="2400" b="1" dirty="0">
                <a:latin typeface="微软雅黑" panose="020B0503020204020204" pitchFamily="34" charset="-122"/>
                <a:ea typeface="微软雅黑" panose="020B0503020204020204" pitchFamily="34" charset="-122"/>
              </a:rPr>
              <a:t>tell</a:t>
            </a:r>
            <a:r>
              <a:rPr lang="zh-CN" altLang="en-US" sz="2400" b="1" dirty="0">
                <a:latin typeface="微软雅黑" panose="020B0503020204020204" pitchFamily="34" charset="-122"/>
                <a:ea typeface="微软雅黑" panose="020B0503020204020204" pitchFamily="34" charset="-122"/>
              </a:rPr>
              <a:t>意为“告诉”，而</a:t>
            </a:r>
            <a:r>
              <a:rPr lang="en-US" altLang="zh-CN" sz="2400" b="1" dirty="0">
                <a:latin typeface="微软雅黑" panose="020B0503020204020204" pitchFamily="34" charset="-122"/>
                <a:ea typeface="微软雅黑" panose="020B0503020204020204" pitchFamily="34" charset="-122"/>
              </a:rPr>
              <a:t>find</a:t>
            </a:r>
            <a:r>
              <a:rPr lang="zh-CN" altLang="en-US" sz="2400" b="1" dirty="0">
                <a:latin typeface="微软雅黑" panose="020B0503020204020204" pitchFamily="34" charset="-122"/>
                <a:ea typeface="微软雅黑" panose="020B0503020204020204" pitchFamily="34" charset="-122"/>
              </a:rPr>
              <a:t>意为“找到，发现”。故选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all kinds of</a:t>
            </a:r>
            <a:r>
              <a:rPr lang="zh-CN" altLang="en-US" sz="2400" b="1" dirty="0">
                <a:latin typeface="微软雅黑" panose="020B0503020204020204" pitchFamily="34" charset="-122"/>
                <a:ea typeface="微软雅黑" panose="020B0503020204020204" pitchFamily="34" charset="-122"/>
              </a:rPr>
              <a:t>意为“各种各样的”。故选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222787" y="4428163"/>
            <a:ext cx="1875700" cy="237498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855075" y="843447"/>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People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live outside the oases. They have camels, sheep and other animals. These animals live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the desert plants for their food and do not need any water. The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are useful to the desert people in many ways. They eat the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and drink the milk of the animals. They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the camels for carrying water, food, and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65892" y="3372268"/>
            <a:ext cx="11562865"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also	 	B. too 			C. either 		D. still </a:t>
            </a:r>
          </a:p>
          <a:p>
            <a:r>
              <a:rPr lang="en-US" altLang="zh-CN" sz="2400" dirty="0">
                <a:latin typeface="Times New Roman" panose="02020603050405020304" pitchFamily="18" charset="0"/>
                <a:cs typeface="Times New Roman" panose="02020603050405020304" pitchFamily="18" charset="0"/>
              </a:rPr>
              <a:t>(     ) 22. A. on 		B. with 		C. of 		 	D. by </a:t>
            </a:r>
          </a:p>
          <a:p>
            <a:r>
              <a:rPr lang="en-US" altLang="zh-CN" sz="2400" dirty="0">
                <a:latin typeface="Times New Roman" panose="02020603050405020304" pitchFamily="18" charset="0"/>
                <a:cs typeface="Times New Roman" panose="02020603050405020304" pitchFamily="18" charset="0"/>
              </a:rPr>
              <a:t>(     ) 23. A. water 		B. plants 		C. animals	 	D. food </a:t>
            </a:r>
          </a:p>
          <a:p>
            <a:r>
              <a:rPr lang="en-US" altLang="zh-CN" sz="2400" dirty="0">
                <a:latin typeface="Times New Roman" panose="02020603050405020304" pitchFamily="18" charset="0"/>
                <a:cs typeface="Times New Roman" panose="02020603050405020304" pitchFamily="18" charset="0"/>
              </a:rPr>
              <a:t>(     ) 24. A. meal 		B. meat 		C. body	 	D. food </a:t>
            </a:r>
          </a:p>
          <a:p>
            <a:r>
              <a:rPr lang="en-US" altLang="zh-CN" sz="2400" dirty="0">
                <a:latin typeface="Times New Roman" panose="02020603050405020304" pitchFamily="18" charset="0"/>
                <a:cs typeface="Times New Roman" panose="02020603050405020304" pitchFamily="18" charset="0"/>
              </a:rPr>
              <a:t>(     ) 25. A. let 		B. make 		C. drive 	 	D. use</a:t>
            </a:r>
          </a:p>
          <a:p>
            <a:r>
              <a:rPr lang="en-US" altLang="zh-CN" sz="2400" dirty="0">
                <a:latin typeface="Times New Roman" panose="02020603050405020304" pitchFamily="18" charset="0"/>
                <a:cs typeface="Times New Roman" panose="02020603050405020304" pitchFamily="18" charset="0"/>
              </a:rPr>
              <a:t>(     ) 26. A. other something   B. something other	C. else something 	D. something else</a:t>
            </a:r>
          </a:p>
        </p:txBody>
      </p:sp>
      <p:sp>
        <p:nvSpPr>
          <p:cNvPr id="15" name="文本框 14"/>
          <p:cNvSpPr txBox="1"/>
          <p:nvPr/>
        </p:nvSpPr>
        <p:spPr>
          <a:xfrm>
            <a:off x="731054" y="450234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685427" y="484062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684803" y="521928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】also</a:t>
            </a:r>
            <a:r>
              <a:rPr lang="zh-CN" altLang="en-US" sz="2400" b="1" dirty="0">
                <a:latin typeface="微软雅黑" panose="020B0503020204020204" pitchFamily="34" charset="-122"/>
                <a:ea typeface="微软雅黑" panose="020B0503020204020204" pitchFamily="34" charset="-122"/>
              </a:rPr>
              <a:t>意为“也”，一般用于句中谓语动词前，</a:t>
            </a:r>
            <a:r>
              <a:rPr lang="en-US" altLang="zh-CN" sz="2400" b="1" dirty="0">
                <a:latin typeface="微软雅黑" panose="020B0503020204020204" pitchFamily="34" charset="-122"/>
                <a:ea typeface="微软雅黑" panose="020B0503020204020204" pitchFamily="34" charset="-122"/>
              </a:rPr>
              <a:t>too</a:t>
            </a:r>
            <a:r>
              <a:rPr lang="zh-CN" altLang="en-US" sz="2400" b="1" dirty="0">
                <a:latin typeface="微软雅黑" panose="020B0503020204020204" pitchFamily="34" charset="-122"/>
                <a:ea typeface="微软雅黑" panose="020B0503020204020204" pitchFamily="34" charset="-122"/>
              </a:rPr>
              <a:t>意为“也”，一般用于句末，</a:t>
            </a:r>
            <a:r>
              <a:rPr lang="en-US" altLang="zh-CN" sz="2400" b="1" dirty="0">
                <a:latin typeface="微软雅黑" panose="020B0503020204020204" pitchFamily="34" charset="-122"/>
                <a:ea typeface="微软雅黑" panose="020B0503020204020204" pitchFamily="34" charset="-122"/>
              </a:rPr>
              <a:t>either</a:t>
            </a:r>
            <a:r>
              <a:rPr lang="zh-CN" altLang="en-US" sz="2400" b="1" dirty="0">
                <a:latin typeface="微软雅黑" panose="020B0503020204020204" pitchFamily="34" charset="-122"/>
                <a:ea typeface="微软雅黑" panose="020B0503020204020204" pitchFamily="34" charset="-122"/>
              </a:rPr>
              <a:t>意为“两者之中任一的”，</a:t>
            </a:r>
            <a:r>
              <a:rPr lang="en-US" altLang="zh-CN" sz="2400" b="1" dirty="0">
                <a:latin typeface="微软雅黑" panose="020B0503020204020204" pitchFamily="34" charset="-122"/>
                <a:ea typeface="微软雅黑" panose="020B0503020204020204" pitchFamily="34" charset="-122"/>
              </a:rPr>
              <a:t>still</a:t>
            </a:r>
            <a:r>
              <a:rPr lang="zh-CN" altLang="en-US" sz="2400" b="1" dirty="0">
                <a:latin typeface="微软雅黑" panose="020B0503020204020204" pitchFamily="34" charset="-122"/>
                <a:ea typeface="微软雅黑" panose="020B0503020204020204" pitchFamily="34" charset="-122"/>
              </a:rPr>
              <a:t>意为“仍然”，而根据句意“人们也住在绿洲外面”，</a:t>
            </a:r>
            <a:r>
              <a:rPr lang="en-US" altLang="zh-CN" sz="2400" b="1" dirty="0">
                <a:latin typeface="微软雅黑" panose="020B0503020204020204" pitchFamily="34" charset="-122"/>
                <a:ea typeface="微软雅黑" panose="020B0503020204020204" pitchFamily="34" charset="-122"/>
              </a:rPr>
              <a:t>also</a:t>
            </a:r>
            <a:r>
              <a:rPr lang="zh-CN" altLang="en-US" sz="2400" b="1" dirty="0">
                <a:latin typeface="微软雅黑" panose="020B0503020204020204" pitchFamily="34" charset="-122"/>
                <a:ea typeface="微软雅黑" panose="020B0503020204020204" pitchFamily="34" charset="-122"/>
              </a:rPr>
              <a:t>更加适合。故选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live on</a:t>
            </a:r>
            <a:r>
              <a:rPr lang="zh-CN" altLang="en-US" sz="2400" b="1" dirty="0">
                <a:latin typeface="微软雅黑" panose="020B0503020204020204" pitchFamily="34" charset="-122"/>
                <a:ea typeface="微软雅黑" panose="020B0503020204020204" pitchFamily="34" charset="-122"/>
              </a:rPr>
              <a:t>意为“以</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为食；靠</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生活”。故选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根据上下文“这些动物以沙漠植物为生”和“他们喝动物的奶”等线索，可知“这些动物对沙漠人有很多用处”。故选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根据句意“他们吃动物的肉，喝动物的奶”。故选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考查动词词义辨析，</a:t>
            </a:r>
            <a:r>
              <a:rPr lang="en-US" altLang="zh-CN" sz="2400" b="1" dirty="0">
                <a:latin typeface="微软雅黑" panose="020B0503020204020204" pitchFamily="34" charset="-122"/>
                <a:ea typeface="微软雅黑" panose="020B0503020204020204" pitchFamily="34" charset="-122"/>
              </a:rPr>
              <a:t>let</a:t>
            </a:r>
            <a:r>
              <a:rPr lang="zh-CN" altLang="en-US" sz="2400" b="1" dirty="0">
                <a:latin typeface="微软雅黑" panose="020B0503020204020204" pitchFamily="34" charset="-122"/>
                <a:ea typeface="微软雅黑" panose="020B0503020204020204" pitchFamily="34" charset="-122"/>
              </a:rPr>
              <a:t>意为“让”，</a:t>
            </a:r>
            <a:r>
              <a:rPr lang="en-US" altLang="zh-CN" sz="2400" b="1" dirty="0">
                <a:latin typeface="微软雅黑" panose="020B0503020204020204" pitchFamily="34" charset="-122"/>
                <a:ea typeface="微软雅黑" panose="020B0503020204020204" pitchFamily="34" charset="-122"/>
              </a:rPr>
              <a:t>make</a:t>
            </a:r>
            <a:r>
              <a:rPr lang="zh-CN" altLang="en-US" sz="2400" b="1" dirty="0">
                <a:latin typeface="微软雅黑" panose="020B0503020204020204" pitchFamily="34" charset="-122"/>
                <a:ea typeface="微软雅黑" panose="020B0503020204020204" pitchFamily="34" charset="-122"/>
              </a:rPr>
              <a:t>意为“制作”，</a:t>
            </a:r>
            <a:r>
              <a:rPr lang="en-US" altLang="zh-CN" sz="2400" b="1" dirty="0">
                <a:latin typeface="微软雅黑" panose="020B0503020204020204" pitchFamily="34" charset="-122"/>
                <a:ea typeface="微软雅黑" panose="020B0503020204020204" pitchFamily="34" charset="-122"/>
              </a:rPr>
              <a:t>drive</a:t>
            </a:r>
            <a:r>
              <a:rPr lang="zh-CN" altLang="en-US" sz="2400" b="1" dirty="0">
                <a:latin typeface="微软雅黑" panose="020B0503020204020204" pitchFamily="34" charset="-122"/>
                <a:ea typeface="微软雅黑" panose="020B0503020204020204" pitchFamily="34" charset="-122"/>
              </a:rPr>
              <a:t>意为“驾驶”，而</a:t>
            </a:r>
            <a:r>
              <a:rPr lang="en-US" altLang="zh-CN" sz="2400" b="1" dirty="0">
                <a:latin typeface="微软雅黑" panose="020B0503020204020204" pitchFamily="34" charset="-122"/>
                <a:ea typeface="微软雅黑" panose="020B0503020204020204" pitchFamily="34" charset="-122"/>
              </a:rPr>
              <a:t>use</a:t>
            </a:r>
            <a:r>
              <a:rPr lang="zh-CN" altLang="en-US" sz="2400" b="1" dirty="0">
                <a:latin typeface="微软雅黑" panose="020B0503020204020204" pitchFamily="34" charset="-122"/>
                <a:ea typeface="微软雅黑" panose="020B0503020204020204" pitchFamily="34" charset="-122"/>
              </a:rPr>
              <a:t>意为“使用”。故选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根据句意“他们利用骆驼来运水、食物还有别的东西”。故选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9618344" y="4185070"/>
            <a:ext cx="2445249" cy="26729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people in the desert have to keep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from place to place. They must always look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grass or desert plants for their animals. When there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no more food for their animals, they move to another place. The desert people are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 Everyone in the desert likes to help the people in trouble and give them food and water.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957345" y="3169769"/>
            <a:ext cx="8126865"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27. A. walking 	 B. carrying 	C. moving 	D. going </a:t>
            </a:r>
          </a:p>
          <a:p>
            <a:r>
              <a:rPr lang="en-US" altLang="zh-CN" sz="2400" dirty="0">
                <a:latin typeface="Times New Roman" panose="02020603050405020304" pitchFamily="18" charset="0"/>
                <a:cs typeface="Times New Roman" panose="02020603050405020304" pitchFamily="18" charset="0"/>
              </a:rPr>
              <a:t>(     ) 28. A. up 	 B. for 		C. after 	D. at </a:t>
            </a:r>
          </a:p>
          <a:p>
            <a:r>
              <a:rPr lang="en-US" altLang="zh-CN" sz="2400" dirty="0">
                <a:latin typeface="Times New Roman" panose="02020603050405020304" pitchFamily="18" charset="0"/>
                <a:cs typeface="Times New Roman" panose="02020603050405020304" pitchFamily="18" charset="0"/>
              </a:rPr>
              <a:t>(     ) 29. A. is		 B. are 		C. have 	D. has </a:t>
            </a:r>
          </a:p>
          <a:p>
            <a:r>
              <a:rPr lang="en-US" altLang="zh-CN" sz="2400" dirty="0">
                <a:latin typeface="Times New Roman" panose="02020603050405020304" pitchFamily="18" charset="0"/>
                <a:cs typeface="Times New Roman" panose="02020603050405020304" pitchFamily="18" charset="0"/>
              </a:rPr>
              <a:t>(     ) 30. A. carefully	 B. careful 	C. friendly 	D. friend</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99331" y="432296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根据句意“住在沙漠的人必须不停地从一个地方移居到另一个地方”。故选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look up</a:t>
            </a:r>
            <a:r>
              <a:rPr lang="zh-CN" altLang="en-US" sz="2400" b="1" dirty="0">
                <a:latin typeface="微软雅黑" panose="020B0503020204020204" pitchFamily="34" charset="-122"/>
                <a:ea typeface="微软雅黑" panose="020B0503020204020204" pitchFamily="34" charset="-122"/>
              </a:rPr>
              <a:t>意为“查阅”，</a:t>
            </a:r>
            <a:r>
              <a:rPr lang="en-US" altLang="zh-CN" sz="2400" b="1" dirty="0">
                <a:latin typeface="微软雅黑" panose="020B0503020204020204" pitchFamily="34" charset="-122"/>
                <a:ea typeface="微软雅黑" panose="020B0503020204020204" pitchFamily="34" charset="-122"/>
              </a:rPr>
              <a:t>look for</a:t>
            </a:r>
            <a:r>
              <a:rPr lang="zh-CN" altLang="en-US" sz="2400" b="1" dirty="0">
                <a:latin typeface="微软雅黑" panose="020B0503020204020204" pitchFamily="34" charset="-122"/>
                <a:ea typeface="微软雅黑" panose="020B0503020204020204" pitchFamily="34" charset="-122"/>
              </a:rPr>
              <a:t>意为“寻找”，</a:t>
            </a:r>
            <a:r>
              <a:rPr lang="en-US" altLang="zh-CN" sz="2400" b="1" dirty="0">
                <a:latin typeface="微软雅黑" panose="020B0503020204020204" pitchFamily="34" charset="-122"/>
                <a:ea typeface="微软雅黑" panose="020B0503020204020204" pitchFamily="34" charset="-122"/>
              </a:rPr>
              <a:t>look after</a:t>
            </a:r>
            <a:r>
              <a:rPr lang="zh-CN" altLang="en-US" sz="2400" b="1" dirty="0">
                <a:latin typeface="微软雅黑" panose="020B0503020204020204" pitchFamily="34" charset="-122"/>
                <a:ea typeface="微软雅黑" panose="020B0503020204020204" pitchFamily="34" charset="-122"/>
              </a:rPr>
              <a:t>意为“照顾”，</a:t>
            </a:r>
            <a:r>
              <a:rPr lang="en-US" altLang="zh-CN" sz="2400" b="1" dirty="0">
                <a:latin typeface="微软雅黑" panose="020B0503020204020204" pitchFamily="34" charset="-122"/>
                <a:ea typeface="微软雅黑" panose="020B0503020204020204" pitchFamily="34" charset="-122"/>
              </a:rPr>
              <a:t>look at</a:t>
            </a:r>
            <a:r>
              <a:rPr lang="zh-CN" altLang="en-US" sz="2400" b="1" dirty="0">
                <a:latin typeface="微软雅黑" panose="020B0503020204020204" pitchFamily="34" charset="-122"/>
                <a:ea typeface="微软雅黑" panose="020B0503020204020204" pitchFamily="34" charset="-122"/>
              </a:rPr>
              <a:t>意为“看”。根据句意“他们必须为他们的动物寻找草和沙漠植物”。故选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固定句型</a:t>
            </a:r>
            <a:r>
              <a:rPr lang="en-US" altLang="zh-CN" sz="2400" b="1" dirty="0">
                <a:latin typeface="微软雅黑" panose="020B0503020204020204" pitchFamily="34" charset="-122"/>
                <a:ea typeface="微软雅黑" panose="020B0503020204020204" pitchFamily="34" charset="-122"/>
              </a:rPr>
              <a:t>there be</a:t>
            </a:r>
            <a:r>
              <a:rPr lang="zh-CN" altLang="en-US" sz="2400" b="1" dirty="0">
                <a:latin typeface="微软雅黑" panose="020B0503020204020204" pitchFamily="34" charset="-122"/>
                <a:ea typeface="微软雅黑" panose="020B0503020204020204" pitchFamily="34" charset="-122"/>
              </a:rPr>
              <a:t>，意为“有”，而</a:t>
            </a:r>
            <a:r>
              <a:rPr lang="en-US" altLang="zh-CN" sz="2400" b="1" dirty="0">
                <a:latin typeface="微软雅黑" panose="020B0503020204020204" pitchFamily="34" charset="-122"/>
                <a:ea typeface="微软雅黑" panose="020B0503020204020204" pitchFamily="34" charset="-122"/>
              </a:rPr>
              <a:t>food</a:t>
            </a:r>
            <a:r>
              <a:rPr lang="zh-CN" altLang="en-US" sz="2400" b="1" dirty="0">
                <a:latin typeface="微软雅黑" panose="020B0503020204020204" pitchFamily="34" charset="-122"/>
                <a:ea typeface="微软雅黑" panose="020B0503020204020204" pitchFamily="34" charset="-122"/>
              </a:rPr>
              <a:t>是不可数名词，谓语</a:t>
            </a:r>
            <a:r>
              <a:rPr lang="en-US" altLang="zh-CN" sz="2400" b="1" dirty="0">
                <a:latin typeface="微软雅黑" panose="020B0503020204020204" pitchFamily="34" charset="-122"/>
                <a:ea typeface="微软雅黑" panose="020B0503020204020204" pitchFamily="34" charset="-122"/>
              </a:rPr>
              <a:t>be</a:t>
            </a:r>
            <a:r>
              <a:rPr lang="zh-CN" altLang="en-US" sz="2400" b="1" dirty="0">
                <a:latin typeface="微软雅黑" panose="020B0503020204020204" pitchFamily="34" charset="-122"/>
                <a:ea typeface="微软雅黑" panose="020B0503020204020204" pitchFamily="34" charset="-122"/>
              </a:rPr>
              <a:t>动词用单数。故选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根据下文“沙漠中的每个人都喜欢帮助有麻烦的人，给他们水和食物”，可知沙漠的人很友好。故选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937260" y="1977390"/>
            <a:ext cx="10317480" cy="3425190"/>
          </a:xfrm>
          <a:prstGeom prst="rect">
            <a:avLst/>
          </a:prstGeom>
          <a:noFill/>
        </p:spPr>
        <p:txBody>
          <a:bodyPr wrap="square" rtlCol="0">
            <a:no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Mr. White is a blind man who likes traveling alone. He likes to feel the beauty of the world with his heart. However, as a blind man, he met a lot of trouble during his trips.</a:t>
            </a:r>
          </a:p>
          <a:p>
            <a:pPr algn="just"/>
            <a:r>
              <a:rPr lang="en-US" altLang="zh-CN" sz="2400" dirty="0">
                <a:latin typeface="Times New Roman" panose="02020603050405020304" pitchFamily="18" charset="0"/>
                <a:cs typeface="Times New Roman" panose="02020603050405020304" pitchFamily="18" charset="0"/>
              </a:rPr>
              <a:t>      Once, Mr. White traveled to Texas. That was his first time to go to Texas. On the flight, he sat next to a woman who lived in Texas. The woman told him that everything was bigger and better in Texas. When Mr. White arrived, he found a big hotel and decided to spend the night there.</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795600"/>
            <a:ext cx="10317462"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sym typeface="+mn-ea"/>
              </a:rPr>
              <a:t>After supper, Mr. White went to a wine shop and ordered a small glass of wine. When the waiter brought him one glass of wine, he was surprised and said “Wow! How big!” Mr. White seldom drank, so he was a little drunk after drinking that glass of wine. He wanted to go to the  washroom, and asked another waiter for the direction. “Turn right at the information desk and it is the second door on the right.” The waiter said.    </a:t>
            </a:r>
          </a:p>
          <a:p>
            <a:pPr algn="just"/>
            <a:r>
              <a:rPr lang="en-US" altLang="zh-CN" sz="2400" dirty="0">
                <a:latin typeface="Times New Roman" panose="02020603050405020304" pitchFamily="18" charset="0"/>
                <a:cs typeface="Times New Roman" panose="02020603050405020304" pitchFamily="18" charset="0"/>
              </a:rPr>
              <a:t>      When Mr. White walked past the first door, he fell down. He missed the second door and went towards the third one instead. Not realizing that he had entered the swimming area, he walked forward and then fell into the swimming pool. At that time he remembered that everything was bigger. “Don’t flush (冲洗)! Don’t flush!” he shouted as soon as he had his head above the water.</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8293100" cy="829945"/>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31. How many people are mentioned in the passage?</a:t>
            </a:r>
          </a:p>
          <a:p>
            <a:pPr algn="l"/>
            <a:r>
              <a:rPr lang="en-US" altLang="zh-CN" sz="2400" b="1" dirty="0">
                <a:latin typeface="微软雅黑" panose="020B0503020204020204" pitchFamily="34" charset="-122"/>
                <a:ea typeface="微软雅黑" panose="020B0503020204020204" pitchFamily="34" charset="-122"/>
              </a:rPr>
              <a:t>A. Two.	 B. Three. 	C. Four. 	D. Five.</a:t>
            </a:r>
          </a:p>
        </p:txBody>
      </p:sp>
      <p:sp>
        <p:nvSpPr>
          <p:cNvPr id="7" name="文本框 6"/>
          <p:cNvSpPr txBox="1"/>
          <p:nvPr/>
        </p:nvSpPr>
        <p:spPr>
          <a:xfrm>
            <a:off x="9787010" y="793863"/>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细节理解题。文章中提到下列人物：盲人怀特先生，飞机上邻座的妇</a:t>
            </a:r>
          </a:p>
          <a:p>
            <a:r>
              <a:rPr sz="2400" dirty="0">
                <a:latin typeface="微软雅黑" panose="020B0503020204020204" pitchFamily="34" charset="-122"/>
                <a:ea typeface="微软雅黑" panose="020B0503020204020204" pitchFamily="34" charset="-122"/>
              </a:rPr>
              <a:t>女，宾馆里的两个服务员。共四个人，故选C。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8" y="793863"/>
            <a:ext cx="9443362"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What is Mr. White’s hobby?</a:t>
            </a:r>
          </a:p>
          <a:p>
            <a:r>
              <a:rPr lang="en-US" altLang="zh-CN" sz="2400" b="1" dirty="0">
                <a:latin typeface="微软雅黑" panose="020B0503020204020204" pitchFamily="34" charset="-122"/>
                <a:ea typeface="微软雅黑" panose="020B0503020204020204" pitchFamily="34" charset="-122"/>
              </a:rPr>
              <a:t>A. Drinking wine. </a:t>
            </a:r>
          </a:p>
          <a:p>
            <a:r>
              <a:rPr lang="en-US" altLang="zh-CN" sz="2400" b="1" dirty="0">
                <a:latin typeface="微软雅黑" panose="020B0503020204020204" pitchFamily="34" charset="-122"/>
                <a:ea typeface="微软雅黑" panose="020B0503020204020204" pitchFamily="34" charset="-122"/>
              </a:rPr>
              <a:t>B. Traveling. </a:t>
            </a:r>
          </a:p>
          <a:p>
            <a:r>
              <a:rPr lang="en-US" altLang="zh-CN" sz="2400" b="1" dirty="0">
                <a:latin typeface="微软雅黑" panose="020B0503020204020204" pitchFamily="34" charset="-122"/>
                <a:ea typeface="微软雅黑" panose="020B0503020204020204" pitchFamily="34" charset="-122"/>
              </a:rPr>
              <a:t>C. Swimming. </a:t>
            </a:r>
          </a:p>
          <a:p>
            <a:r>
              <a:rPr lang="en-US" altLang="zh-CN" sz="2400" b="1" dirty="0">
                <a:latin typeface="微软雅黑" panose="020B0503020204020204" pitchFamily="34" charset="-122"/>
                <a:ea typeface="微软雅黑" panose="020B0503020204020204" pitchFamily="34" charset="-122"/>
              </a:rPr>
              <a:t>D. Making friends.</a:t>
            </a:r>
          </a:p>
        </p:txBody>
      </p:sp>
      <p:sp>
        <p:nvSpPr>
          <p:cNvPr id="7" name="文本框 6"/>
          <p:cNvSpPr txBox="1"/>
          <p:nvPr/>
        </p:nvSpPr>
        <p:spPr>
          <a:xfrm>
            <a:off x="6512255" y="793962"/>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B</a:t>
            </a: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解析：细节理解题。由文章的第一句话“Mr. White is a blind man who likes </a:t>
            </a:r>
          </a:p>
          <a:p>
            <a:r>
              <a:rPr lang="zh-CN" altLang="en-US" sz="2400" dirty="0">
                <a:latin typeface="微软雅黑" panose="020B0503020204020204" pitchFamily="34" charset="-122"/>
                <a:ea typeface="微软雅黑" panose="020B0503020204020204" pitchFamily="34" charset="-122"/>
              </a:rPr>
              <a:t>traveling alone”可知，故选B。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10094595" cy="829945"/>
          </a:xfrm>
          <a:prstGeom prst="rect">
            <a:avLst/>
          </a:prstGeom>
          <a:noFill/>
        </p:spPr>
        <p:txBody>
          <a:bodyPr wrap="none" rtlCol="0">
            <a:spAutoFit/>
          </a:bodyPr>
          <a:lstStyle/>
          <a:p>
            <a:pPr algn="l"/>
            <a:r>
              <a:rPr sz="2400" b="1" dirty="0">
                <a:latin typeface="微软雅黑" panose="020B0503020204020204" pitchFamily="34" charset="-122"/>
                <a:ea typeface="微软雅黑" panose="020B0503020204020204" pitchFamily="34" charset="-122"/>
              </a:rPr>
              <a:t>33. How did Mr. White go to Texas?</a:t>
            </a:r>
          </a:p>
          <a:p>
            <a:pPr algn="l"/>
            <a:r>
              <a:rPr sz="2400" b="1" dirty="0">
                <a:latin typeface="微软雅黑" panose="020B0503020204020204" pitchFamily="34" charset="-122"/>
                <a:ea typeface="微软雅黑" panose="020B0503020204020204" pitchFamily="34" charset="-122"/>
              </a:rPr>
              <a:t>A. By air.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B. By bus.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C. By ship.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D. By train.</a:t>
            </a:r>
          </a:p>
        </p:txBody>
      </p:sp>
      <p:sp>
        <p:nvSpPr>
          <p:cNvPr id="7" name="文本框 6"/>
          <p:cNvSpPr txBox="1"/>
          <p:nvPr/>
        </p:nvSpPr>
        <p:spPr>
          <a:xfrm>
            <a:off x="7487920" y="736792"/>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细节理解题。第二段的第三句话中提到on the flight可知，他是乘飞机去德克萨斯州的，故选A。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0587" y="793863"/>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What can we learn from the last sentence of the passage?</a:t>
            </a:r>
          </a:p>
          <a:p>
            <a:r>
              <a:rPr lang="en-US" altLang="zh-CN" sz="2400" b="1" dirty="0">
                <a:latin typeface="微软雅黑" panose="020B0503020204020204" pitchFamily="34" charset="-122"/>
                <a:ea typeface="微软雅黑" panose="020B0503020204020204" pitchFamily="34" charset="-122"/>
              </a:rPr>
              <a:t>A. Mr. White is good at telling jokes.</a:t>
            </a:r>
          </a:p>
          <a:p>
            <a:r>
              <a:rPr lang="en-US" altLang="zh-CN" sz="2400" b="1" dirty="0">
                <a:latin typeface="微软雅黑" panose="020B0503020204020204" pitchFamily="34" charset="-122"/>
                <a:ea typeface="微软雅黑" panose="020B0503020204020204" pitchFamily="34" charset="-122"/>
              </a:rPr>
              <a:t>B. Mr. White thought he was in the washroom.</a:t>
            </a:r>
          </a:p>
          <a:p>
            <a:r>
              <a:rPr lang="en-US" altLang="zh-CN" sz="2400" b="1" dirty="0">
                <a:latin typeface="微软雅黑" panose="020B0503020204020204" pitchFamily="34" charset="-122"/>
                <a:ea typeface="微软雅黑" panose="020B0503020204020204" pitchFamily="34" charset="-122"/>
              </a:rPr>
              <a:t>C. Mr. White was happy to find the big swimming area.</a:t>
            </a:r>
          </a:p>
          <a:p>
            <a:r>
              <a:rPr lang="en-US" altLang="zh-CN" sz="2400" b="1" dirty="0">
                <a:latin typeface="微软雅黑" panose="020B0503020204020204" pitchFamily="34" charset="-122"/>
                <a:ea typeface="微软雅黑" panose="020B0503020204020204" pitchFamily="34" charset="-122"/>
              </a:rPr>
              <a:t>D. Mr. White realized that he went into the wrong place.</a:t>
            </a:r>
          </a:p>
        </p:txBody>
      </p:sp>
      <p:sp>
        <p:nvSpPr>
          <p:cNvPr id="7" name="文本框 6"/>
          <p:cNvSpPr txBox="1"/>
          <p:nvPr/>
        </p:nvSpPr>
        <p:spPr>
          <a:xfrm>
            <a:off x="10319155" y="7938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细节理解题。根据最后一段中的句子“Don’t flush”，可以判断出他认为他在厕所里，故选B。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36527" y="739253"/>
            <a:ext cx="9563735" cy="1938020"/>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35. Which of the following is TRUE according to the passage?</a:t>
            </a:r>
          </a:p>
          <a:p>
            <a:pPr algn="l"/>
            <a:r>
              <a:rPr lang="en-US" altLang="zh-CN" sz="2400" b="1" dirty="0">
                <a:latin typeface="微软雅黑" panose="020B0503020204020204" pitchFamily="34" charset="-122"/>
                <a:ea typeface="微软雅黑" panose="020B0503020204020204" pitchFamily="34" charset="-122"/>
              </a:rPr>
              <a:t>A. Mr. White drank a big glass of wine when he had supper.</a:t>
            </a:r>
          </a:p>
          <a:p>
            <a:pPr algn="l"/>
            <a:r>
              <a:rPr lang="en-US" altLang="zh-CN" sz="2400" b="1" dirty="0">
                <a:latin typeface="微软雅黑" panose="020B0503020204020204" pitchFamily="34" charset="-122"/>
                <a:ea typeface="微软雅黑" panose="020B0503020204020204" pitchFamily="34" charset="-122"/>
              </a:rPr>
              <a:t>B. It was not the first time that Mr. White went to Texas.</a:t>
            </a:r>
          </a:p>
          <a:p>
            <a:pPr algn="l"/>
            <a:r>
              <a:rPr lang="en-US" altLang="zh-CN" sz="2400" b="1" dirty="0">
                <a:latin typeface="微软雅黑" panose="020B0503020204020204" pitchFamily="34" charset="-122"/>
                <a:ea typeface="微软雅黑" panose="020B0503020204020204" pitchFamily="34" charset="-122"/>
              </a:rPr>
              <a:t>C. There was something wrong with Mr. White’s mind.</a:t>
            </a:r>
          </a:p>
          <a:p>
            <a:pPr algn="l"/>
            <a:r>
              <a:rPr lang="en-US" altLang="zh-CN" sz="2400" b="1" dirty="0">
                <a:latin typeface="微软雅黑" panose="020B0503020204020204" pitchFamily="34" charset="-122"/>
                <a:ea typeface="微软雅黑" panose="020B0503020204020204" pitchFamily="34" charset="-122"/>
              </a:rPr>
              <a:t>D. The third door on the right led to a place for swimming.</a:t>
            </a:r>
          </a:p>
        </p:txBody>
      </p:sp>
      <p:sp>
        <p:nvSpPr>
          <p:cNvPr id="7" name="文本框 6"/>
          <p:cNvSpPr txBox="1"/>
          <p:nvPr/>
        </p:nvSpPr>
        <p:spPr>
          <a:xfrm>
            <a:off x="10200124" y="73925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推理判断题。综合最后一段的内容，第二个门向右通向厕所，第三个门</a:t>
            </a:r>
          </a:p>
          <a:p>
            <a:r>
              <a:rPr sz="2400" dirty="0">
                <a:latin typeface="微软雅黑" panose="020B0503020204020204" pitchFamily="34" charset="-122"/>
                <a:ea typeface="微软雅黑" panose="020B0503020204020204" pitchFamily="34" charset="-122"/>
              </a:rPr>
              <a:t>向右通向游泳池，故选D。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49871" y="786932"/>
            <a:ext cx="10317462"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The International Space Station (ISS) is the biggest satellite because scientists want to live on it. They think that the best way to learn more about space is to live there. The space shuttle (航天飞机) Discovery has taken off from the Kennedy Space Center in Cape Canaveral, Florida several times and carried a few groups of astronauts (宇航员) to the International Space Station.</a:t>
            </a:r>
          </a:p>
          <a:p>
            <a:pPr algn="just"/>
            <a:r>
              <a:rPr lang="en-US" altLang="zh-CN" sz="2400" dirty="0">
                <a:latin typeface="Times New Roman" panose="02020603050405020304" pitchFamily="18" charset="0"/>
                <a:cs typeface="Times New Roman" panose="02020603050405020304" pitchFamily="18" charset="0"/>
              </a:rPr>
              <a:t>      When the space station is finished, it will be like a city in space. People will stay and study there with many of the things they have at home. Laboratories, living rooms and power </a:t>
            </a:r>
            <a:r>
              <a:rPr lang="en-US" altLang="zh-CN" sz="2400" u="sng" dirty="0">
                <a:latin typeface="Times New Roman" panose="02020603050405020304" pitchFamily="18" charset="0"/>
                <a:cs typeface="Times New Roman" panose="02020603050405020304" pitchFamily="18" charset="0"/>
              </a:rPr>
              <a:t>stations</a:t>
            </a:r>
            <a:r>
              <a:rPr lang="en-US" altLang="zh-CN" sz="2400" dirty="0">
                <a:latin typeface="Times New Roman" panose="02020603050405020304" pitchFamily="18" charset="0"/>
                <a:cs typeface="Times New Roman" panose="02020603050405020304" pitchFamily="18" charset="0"/>
              </a:rPr>
              <a:t> are being built. The ISS is the most expensive space program ever. Millions and millions of dollars are being spent on it every year.</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31786" y="764779"/>
            <a:ext cx="10317462"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Scientists hope that the ISS will be a stepping stone (跳板) for future space exploration. “The ISS will help us better understand the human body, explore (know more about) space and study the earth. It can help us make life on the earth better,” said Kathryn Clark, an ISS scientist. Sixteen countries are in the program: The US, Russia, Canada, Japan, Brazil and 11 European countries. China is not an ISS country, but it has helped with some of the experiments. In 2003, China sent some rice up to the ISS to find out what space would do to it.</a:t>
            </a:r>
          </a:p>
          <a:p>
            <a:pPr algn="just"/>
            <a:r>
              <a:rPr lang="en-US" altLang="zh-CN" sz="2400" dirty="0">
                <a:latin typeface="Times New Roman" panose="02020603050405020304" pitchFamily="18" charset="0"/>
                <a:cs typeface="Times New Roman" panose="02020603050405020304" pitchFamily="18" charset="0"/>
              </a:rPr>
              <a:t>      If you watch the sky for about an hour after the sun goes down, you may see the moving ISS. After it’s finished, more than 90 percent of the world’s population will be able to see the space station. So keep looking up, and maybe you’ll see it get bigger and brighter.</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11809" y="908117"/>
            <a:ext cx="10418411"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What do the scientists think is the best way to learn more about space?</a:t>
            </a:r>
          </a:p>
          <a:p>
            <a:r>
              <a:rPr lang="en-US" altLang="zh-CN" sz="2400" b="1" dirty="0">
                <a:latin typeface="微软雅黑" panose="020B0503020204020204" pitchFamily="34" charset="-122"/>
                <a:ea typeface="微软雅黑" panose="020B0503020204020204" pitchFamily="34" charset="-122"/>
              </a:rPr>
              <a:t>A. To watch it every day. </a:t>
            </a:r>
          </a:p>
          <a:p>
            <a:r>
              <a:rPr lang="en-US" altLang="zh-CN" sz="2400" b="1" dirty="0">
                <a:latin typeface="微软雅黑" panose="020B0503020204020204" pitchFamily="34" charset="-122"/>
                <a:ea typeface="微软雅黑" panose="020B0503020204020204" pitchFamily="34" charset="-122"/>
              </a:rPr>
              <a:t>B. To send the satellites.</a:t>
            </a:r>
          </a:p>
          <a:p>
            <a:r>
              <a:rPr lang="en-US" altLang="zh-CN" sz="2400" b="1" dirty="0">
                <a:latin typeface="微软雅黑" panose="020B0503020204020204" pitchFamily="34" charset="-122"/>
                <a:ea typeface="微软雅黑" panose="020B0503020204020204" pitchFamily="34" charset="-122"/>
              </a:rPr>
              <a:t>C. To live in space.				</a:t>
            </a:r>
          </a:p>
          <a:p>
            <a:r>
              <a:rPr lang="en-US" altLang="zh-CN" sz="2400" b="1" dirty="0">
                <a:latin typeface="微软雅黑" panose="020B0503020204020204" pitchFamily="34" charset="-122"/>
                <a:ea typeface="微软雅黑" panose="020B0503020204020204" pitchFamily="34" charset="-122"/>
              </a:rPr>
              <a:t>D. To fly far into space.</a:t>
            </a:r>
          </a:p>
        </p:txBody>
      </p:sp>
      <p:sp>
        <p:nvSpPr>
          <p:cNvPr id="7" name="文本框 6"/>
          <p:cNvSpPr txBox="1"/>
          <p:nvPr/>
        </p:nvSpPr>
        <p:spPr>
          <a:xfrm>
            <a:off x="10758974" y="888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C</a:t>
            </a: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细节理解题。由短文第一段第二句可知答案。故选C。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035" y="208915"/>
            <a:ext cx="11048365" cy="52197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                   【</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936117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It seems that __________.</a:t>
            </a:r>
          </a:p>
          <a:p>
            <a:r>
              <a:rPr lang="en-US" altLang="zh-CN" sz="2400" b="1" dirty="0">
                <a:latin typeface="微软雅黑" panose="020B0503020204020204" pitchFamily="34" charset="-122"/>
                <a:ea typeface="微软雅黑" panose="020B0503020204020204" pitchFamily="34" charset="-122"/>
              </a:rPr>
              <a:t>A. we can probably see the ISS when the sun goes down</a:t>
            </a:r>
          </a:p>
          <a:p>
            <a:r>
              <a:rPr lang="en-US" altLang="zh-CN" sz="2400" b="1" dirty="0">
                <a:latin typeface="微软雅黑" panose="020B0503020204020204" pitchFamily="34" charset="-122"/>
                <a:ea typeface="微软雅黑" panose="020B0503020204020204" pitchFamily="34" charset="-122"/>
              </a:rPr>
              <a:t>B. some scientists from China have been to the ISS in 2013</a:t>
            </a:r>
          </a:p>
          <a:p>
            <a:r>
              <a:rPr lang="en-US" altLang="zh-CN" sz="2400" b="1" dirty="0">
                <a:latin typeface="微软雅黑" panose="020B0503020204020204" pitchFamily="34" charset="-122"/>
                <a:ea typeface="微软雅黑" panose="020B0503020204020204" pitchFamily="34" charset="-122"/>
              </a:rPr>
              <a:t>C. China is one of the members in the ISS group</a:t>
            </a:r>
          </a:p>
          <a:p>
            <a:r>
              <a:rPr lang="en-US" altLang="zh-CN" sz="2400" b="1" dirty="0">
                <a:latin typeface="微软雅黑" panose="020B0503020204020204" pitchFamily="34" charset="-122"/>
                <a:ea typeface="微软雅黑" panose="020B0503020204020204" pitchFamily="34" charset="-122"/>
              </a:rPr>
              <a:t>D. the ISS is still in the space but has stopped working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418014" y="67575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细节理解题。由短文最后一段的第一句话可知答案。故选A。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5890" y="793750"/>
            <a:ext cx="10175875"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Which of the following can replace the underlined phrase “power stations” in paragraph 2?</a:t>
            </a:r>
          </a:p>
          <a:p>
            <a:r>
              <a:rPr lang="en-US" altLang="zh-CN" sz="2400" b="1" dirty="0">
                <a:latin typeface="微软雅黑" panose="020B0503020204020204" pitchFamily="34" charset="-122"/>
                <a:ea typeface="微软雅黑" panose="020B0503020204020204" pitchFamily="34" charset="-122"/>
              </a:rPr>
              <a:t>A. Supply centers. </a:t>
            </a:r>
          </a:p>
          <a:p>
            <a:r>
              <a:rPr lang="en-US" altLang="zh-CN" sz="2400" b="1" dirty="0">
                <a:latin typeface="微软雅黑" panose="020B0503020204020204" pitchFamily="34" charset="-122"/>
                <a:ea typeface="微软雅黑" panose="020B0503020204020204" pitchFamily="34" charset="-122"/>
              </a:rPr>
              <a:t>B. First-aid stations.</a:t>
            </a:r>
          </a:p>
          <a:p>
            <a:r>
              <a:rPr lang="en-US" altLang="zh-CN" sz="2400" b="1" dirty="0">
                <a:latin typeface="微软雅黑" panose="020B0503020204020204" pitchFamily="34" charset="-122"/>
                <a:ea typeface="微软雅黑" panose="020B0503020204020204" pitchFamily="34" charset="-122"/>
              </a:rPr>
              <a:t>C. Electric stations. </a:t>
            </a:r>
          </a:p>
          <a:p>
            <a:r>
              <a:rPr lang="en-US" altLang="zh-CN" sz="2400" b="1" dirty="0">
                <a:latin typeface="微软雅黑" panose="020B0503020204020204" pitchFamily="34" charset="-122"/>
                <a:ea typeface="微软雅黑" panose="020B0503020204020204" pitchFamily="34" charset="-122"/>
              </a:rPr>
              <a:t>D. Space stations.</a:t>
            </a:r>
          </a:p>
        </p:txBody>
      </p:sp>
      <p:sp>
        <p:nvSpPr>
          <p:cNvPr id="7" name="文本框 6"/>
          <p:cNvSpPr txBox="1"/>
          <p:nvPr/>
        </p:nvSpPr>
        <p:spPr>
          <a:xfrm>
            <a:off x="7046129" y="122885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nvSpPr>
        <p:spPr>
          <a:xfrm>
            <a:off x="914399" y="4276186"/>
            <a:ext cx="10884877"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词义猜测题。由短文情境可知，这里指的是发电站。A项意为“供应中</a:t>
            </a:r>
          </a:p>
          <a:p>
            <a:r>
              <a:rPr sz="2400" dirty="0">
                <a:latin typeface="微软雅黑" panose="020B0503020204020204" pitchFamily="34" charset="-122"/>
                <a:ea typeface="微软雅黑" panose="020B0503020204020204" pitchFamily="34" charset="-122"/>
              </a:rPr>
              <a:t>心”，B项意为“急救站”，C项意为“电站”，D项意为“空间站”，故选C。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6177" y="895463"/>
            <a:ext cx="11206480" cy="1938020"/>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39. Why did the scientists send up the International Space Station (ISS)?</a:t>
            </a:r>
          </a:p>
          <a:p>
            <a:pPr algn="l"/>
            <a:r>
              <a:rPr lang="en-US" altLang="zh-CN" sz="2400" b="1" dirty="0">
                <a:latin typeface="微软雅黑" panose="020B0503020204020204" pitchFamily="34" charset="-122"/>
                <a:ea typeface="微软雅黑" panose="020B0503020204020204" pitchFamily="34" charset="-122"/>
              </a:rPr>
              <a:t>A. Because they would send up most of the earth people to live there.</a:t>
            </a:r>
          </a:p>
          <a:p>
            <a:pPr algn="l"/>
            <a:r>
              <a:rPr lang="en-US" altLang="zh-CN" sz="2400" b="1" dirty="0">
                <a:latin typeface="微软雅黑" panose="020B0503020204020204" pitchFamily="34" charset="-122"/>
                <a:ea typeface="微软雅黑" panose="020B0503020204020204" pitchFamily="34" charset="-122"/>
              </a:rPr>
              <a:t>B. Because they could talk with some Chinese school students.</a:t>
            </a:r>
          </a:p>
          <a:p>
            <a:pPr algn="l"/>
            <a:r>
              <a:rPr lang="en-US" altLang="zh-CN" sz="2400" b="1" dirty="0">
                <a:latin typeface="微软雅黑" panose="020B0503020204020204" pitchFamily="34" charset="-122"/>
                <a:ea typeface="微软雅黑" panose="020B0503020204020204" pitchFamily="34" charset="-122"/>
              </a:rPr>
              <a:t>C. Because they hoped to travel to Mars and Venus someday.</a:t>
            </a:r>
          </a:p>
          <a:p>
            <a:pPr algn="l"/>
            <a:r>
              <a:rPr lang="en-US" altLang="zh-CN" sz="2400" b="1" dirty="0">
                <a:latin typeface="微软雅黑" panose="020B0503020204020204" pitchFamily="34" charset="-122"/>
                <a:ea typeface="微软雅黑" panose="020B0503020204020204" pitchFamily="34" charset="-122"/>
              </a:rPr>
              <a:t>D. Because they wanted to live in space and do better research.</a:t>
            </a:r>
          </a:p>
        </p:txBody>
      </p:sp>
      <p:sp>
        <p:nvSpPr>
          <p:cNvPr id="7" name="文本框 6"/>
          <p:cNvSpPr txBox="1"/>
          <p:nvPr/>
        </p:nvSpPr>
        <p:spPr>
          <a:xfrm>
            <a:off x="11528425" y="895350"/>
            <a:ext cx="472440"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细节理解题。由短文及第三段内容可知答案。故选D。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13000"/>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What’s the best title of this passage?</a:t>
            </a:r>
          </a:p>
          <a:p>
            <a:r>
              <a:rPr lang="en-US" altLang="zh-CN" sz="2400" b="1" dirty="0">
                <a:latin typeface="微软雅黑" panose="020B0503020204020204" pitchFamily="34" charset="-122"/>
                <a:ea typeface="微软雅黑" panose="020B0503020204020204" pitchFamily="34" charset="-122"/>
              </a:rPr>
              <a:t>A. The Space </a:t>
            </a:r>
          </a:p>
          <a:p>
            <a:r>
              <a:rPr lang="en-US" altLang="zh-CN" sz="2400" b="1" dirty="0">
                <a:latin typeface="微软雅黑" panose="020B0503020204020204" pitchFamily="34" charset="-122"/>
                <a:ea typeface="微软雅黑" panose="020B0503020204020204" pitchFamily="34" charset="-122"/>
              </a:rPr>
              <a:t>B. The Space Ship</a:t>
            </a:r>
          </a:p>
          <a:p>
            <a:r>
              <a:rPr lang="en-US" altLang="zh-CN" sz="2400" b="1" dirty="0">
                <a:latin typeface="微软雅黑" panose="020B0503020204020204" pitchFamily="34" charset="-122"/>
                <a:ea typeface="微软雅黑" panose="020B0503020204020204" pitchFamily="34" charset="-122"/>
              </a:rPr>
              <a:t>C. The Biggest Satellite </a:t>
            </a:r>
          </a:p>
          <a:p>
            <a:r>
              <a:rPr lang="en-US" altLang="zh-CN" sz="2400" b="1" dirty="0">
                <a:latin typeface="微软雅黑" panose="020B0503020204020204" pitchFamily="34" charset="-122"/>
                <a:ea typeface="微软雅黑" panose="020B0503020204020204" pitchFamily="34" charset="-122"/>
              </a:rPr>
              <a:t>D. The Future Space Exploration</a:t>
            </a:r>
          </a:p>
        </p:txBody>
      </p:sp>
      <p:sp>
        <p:nvSpPr>
          <p:cNvPr id="7" name="文本框 6"/>
          <p:cNvSpPr txBox="1"/>
          <p:nvPr/>
        </p:nvSpPr>
        <p:spPr>
          <a:xfrm>
            <a:off x="7423785" y="71300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主旨大意题。综合短文内容可知本文主要介绍人类正在建造的最大的卫</a:t>
            </a:r>
          </a:p>
          <a:p>
            <a:r>
              <a:rPr sz="2400" dirty="0">
                <a:latin typeface="微软雅黑" panose="020B0503020204020204" pitchFamily="34" charset="-122"/>
                <a:ea typeface="微软雅黑" panose="020B0503020204020204" pitchFamily="34" charset="-122"/>
              </a:rPr>
              <a:t>星太空站的情况。故选C。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46760" y="786765"/>
            <a:ext cx="10776585"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Perhaps you are an average student with average intelligence. You do well enough in school, but you probably think you will never be a top student. This is not true. You can receive better grades if you want to.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Just follow the steps:</a:t>
            </a:r>
          </a:p>
          <a:p>
            <a:pPr algn="just"/>
            <a:r>
              <a:rPr lang="en-US" altLang="zh-CN" sz="2400" dirty="0">
                <a:latin typeface="Times New Roman" panose="02020603050405020304" pitchFamily="18" charset="0"/>
                <a:cs typeface="Times New Roman" panose="02020603050405020304" pitchFamily="18" charset="0"/>
              </a:rPr>
              <a:t>      1. Plan your time carefully. Make a list of your weekly tasks. Then make a schedule or chart of your time. Fill in committed time such as eating, sleeping, meetings, classes, etc. Then decide on good, regular times for studying. Be sure to set aside enough time to complete your homework.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It’s important to set aside time for relaxation, hobbies, and entertainment as well. This weekly schedule will enable you to plan your activities so that you have plenty time for both work and play.</a:t>
            </a:r>
          </a:p>
        </p:txBody>
      </p:sp>
      <p:sp>
        <p:nvSpPr>
          <p:cNvPr id="6" name="文本框 5"/>
          <p:cNvSpPr txBox="1"/>
          <p:nvPr>
            <p:custDataLst>
              <p:tags r:id="rId1"/>
            </p:custDataLst>
          </p:nvPr>
        </p:nvSpPr>
        <p:spPr>
          <a:xfrm>
            <a:off x="381855" y="12108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2" name="文本框 1"/>
          <p:cNvSpPr txBox="1"/>
          <p:nvPr/>
        </p:nvSpPr>
        <p:spPr>
          <a:xfrm>
            <a:off x="746760" y="4390390"/>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Of course, studying shouldn’t occupy all of the free time on the schedule.</a:t>
            </a:r>
          </a:p>
          <a:p>
            <a:r>
              <a:rPr lang="zh-CN" altLang="en-US" sz="2400">
                <a:latin typeface="Times New Roman" panose="02020603050405020304" pitchFamily="18" charset="0"/>
                <a:cs typeface="Times New Roman" panose="02020603050405020304" pitchFamily="18" charset="0"/>
              </a:rPr>
              <a:t>B. Read about these points in your textbook.</a:t>
            </a:r>
          </a:p>
          <a:p>
            <a:r>
              <a:rPr lang="zh-CN" altLang="en-US" sz="2400">
                <a:latin typeface="Times New Roman" panose="02020603050405020304" pitchFamily="18" charset="0"/>
                <a:cs typeface="Times New Roman" panose="02020603050405020304" pitchFamily="18" charset="0"/>
              </a:rPr>
              <a:t>C. Yes, even students of average intelligence can be top students.</a:t>
            </a:r>
          </a:p>
          <a:p>
            <a:r>
              <a:rPr lang="zh-CN" altLang="en-US" sz="2400">
                <a:latin typeface="Times New Roman" panose="02020603050405020304" pitchFamily="18" charset="0"/>
                <a:cs typeface="Times New Roman" panose="02020603050405020304" pitchFamily="18" charset="0"/>
              </a:rPr>
              <a:t>D. Find a good place to study.</a:t>
            </a:r>
          </a:p>
          <a:p>
            <a:r>
              <a:rPr lang="zh-CN" altLang="en-US" sz="2400">
                <a:latin typeface="Times New Roman" panose="02020603050405020304" pitchFamily="18" charset="0"/>
                <a:cs typeface="Times New Roman" panose="02020603050405020304" pitchFamily="18" charset="0"/>
              </a:rPr>
              <a:t>E. Listening to what the teacher says in class means less work later.</a:t>
            </a:r>
          </a:p>
        </p:txBody>
      </p:sp>
      <p:sp>
        <p:nvSpPr>
          <p:cNvPr id="7" name="文本框 6"/>
          <p:cNvSpPr txBox="1"/>
          <p:nvPr>
            <p:custDataLst>
              <p:tags r:id="rId2"/>
            </p:custDataLst>
          </p:nvPr>
        </p:nvSpPr>
        <p:spPr>
          <a:xfrm>
            <a:off x="6096000" y="1509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4" name="文本框 3"/>
          <p:cNvSpPr txBox="1"/>
          <p:nvPr>
            <p:custDataLst>
              <p:tags r:id="rId3"/>
            </p:custDataLst>
          </p:nvPr>
        </p:nvSpPr>
        <p:spPr>
          <a:xfrm>
            <a:off x="7324725" y="2906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pic>
        <p:nvPicPr>
          <p:cNvPr id="9" name="图片 8">
            <a:hlinkClick r:id="rId7" action="ppaction://hlinksldjump"/>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9493949" y="520361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细节推断题。根据上下文，空白处填入的内容应该是“是的，即使是普通学生也能成为尖子生”，然后顺承下一句“只要你按照以下的步骤</a:t>
            </a:r>
          </a:p>
          <a:p>
            <a:pPr marL="0" indent="0">
              <a:buNone/>
            </a:pPr>
            <a:r>
              <a:rPr sz="2400" b="1" dirty="0">
                <a:latin typeface="微软雅黑" panose="020B0503020204020204" pitchFamily="34" charset="-122"/>
                <a:ea typeface="微软雅黑" panose="020B0503020204020204" pitchFamily="34" charset="-122"/>
              </a:rPr>
              <a:t>做”，故选C。</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细节过渡题。根据上下文可知，上文提到了学习，下文提到了娱乐，所以空白处应该填入一个承上启下的转折句，因此A项“当然，学习不应</a:t>
            </a:r>
          </a:p>
          <a:p>
            <a:pPr marL="0" indent="0">
              <a:buNone/>
            </a:pPr>
            <a:r>
              <a:rPr sz="2400" b="1" dirty="0">
                <a:latin typeface="微软雅黑" panose="020B0503020204020204" pitchFamily="34" charset="-122"/>
                <a:ea typeface="微软雅黑" panose="020B0503020204020204" pitchFamily="34" charset="-122"/>
              </a:rPr>
              <a:t>该占用日程表上所有的空闲时间”符合语境，故选A。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000" y="334010"/>
            <a:ext cx="11430635"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2. </a:t>
            </a:r>
            <a:r>
              <a:rPr lang="en-US" altLang="zh-CN" sz="2400" u="sng" dirty="0">
                <a:latin typeface="Times New Roman" panose="02020603050405020304" pitchFamily="18" charset="0"/>
                <a:cs typeface="Times New Roman" panose="02020603050405020304" pitchFamily="18" charset="0"/>
                <a:sym typeface="+mn-ea"/>
              </a:rPr>
              <a:t>43          </a:t>
            </a:r>
            <a:r>
              <a:rPr lang="en-US" altLang="zh-CN" sz="2400" dirty="0">
                <a:latin typeface="Times New Roman" panose="02020603050405020304" pitchFamily="18" charset="0"/>
                <a:cs typeface="Times New Roman" panose="02020603050405020304" pitchFamily="18" charset="0"/>
                <a:sym typeface="+mn-ea"/>
              </a:rPr>
              <a:t> Choose one place for your study area. It may be a desk or a chair at home or in the school library, but it should be comfortable, and it should not have distractions. When you begin to work, you should be able to concentrate on the subject.</a:t>
            </a:r>
          </a:p>
          <a:p>
            <a:pPr algn="just"/>
            <a:r>
              <a:rPr lang="en-US" altLang="zh-CN" sz="2400" dirty="0">
                <a:latin typeface="Times New Roman" panose="02020603050405020304" pitchFamily="18" charset="0"/>
                <a:cs typeface="Times New Roman" panose="02020603050405020304" pitchFamily="18" charset="0"/>
                <a:sym typeface="+mn-ea"/>
              </a:rPr>
              <a:t>      3. Make good use of your time in class. </a:t>
            </a:r>
            <a:r>
              <a:rPr lang="en-US" altLang="zh-CN" sz="2400" u="sng" dirty="0">
                <a:latin typeface="Times New Roman" panose="02020603050405020304" pitchFamily="18" charset="0"/>
                <a:cs typeface="Times New Roman" panose="02020603050405020304" pitchFamily="18" charset="0"/>
                <a:sym typeface="+mn-ea"/>
              </a:rPr>
              <a:t>44         </a:t>
            </a:r>
            <a:r>
              <a:rPr lang="en-US" altLang="zh-CN" sz="2400" dirty="0">
                <a:latin typeface="Times New Roman" panose="02020603050405020304" pitchFamily="18" charset="0"/>
                <a:cs typeface="Times New Roman" panose="02020603050405020304" pitchFamily="18" charset="0"/>
                <a:sym typeface="+mn-ea"/>
              </a:rPr>
              <a:t> Sit where you can see and hear well. Take notes to help you remember what the teacher says.</a:t>
            </a:r>
          </a:p>
          <a:p>
            <a:pPr algn="just"/>
            <a:r>
              <a:rPr lang="en-US" altLang="zh-CN" sz="2400" dirty="0">
                <a:latin typeface="Times New Roman" panose="02020603050405020304" pitchFamily="18" charset="0"/>
                <a:cs typeface="Times New Roman" panose="02020603050405020304" pitchFamily="18" charset="0"/>
                <a:sym typeface="+mn-ea"/>
              </a:rPr>
              <a:t>      4. Study regularly. Go over your notes as soon as you can after class. Review important points mentioned in class.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 This will help you understand the next class. If you review your notes and textbook regularly, the material will become more meaningful and you will remember it longer. Regular review leads to improved performance on test.</a:t>
            </a:r>
          </a:p>
        </p:txBody>
      </p:sp>
      <p:sp>
        <p:nvSpPr>
          <p:cNvPr id="2" name="文本框 1"/>
          <p:cNvSpPr txBox="1"/>
          <p:nvPr>
            <p:custDataLst>
              <p:tags r:id="rId1"/>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Of course, studying shouldn’t occupy all of the free time on the schedule.</a:t>
            </a:r>
          </a:p>
          <a:p>
            <a:r>
              <a:rPr lang="zh-CN" altLang="en-US" sz="2400">
                <a:latin typeface="Times New Roman" panose="02020603050405020304" pitchFamily="18" charset="0"/>
                <a:cs typeface="Times New Roman" panose="02020603050405020304" pitchFamily="18" charset="0"/>
              </a:rPr>
              <a:t>B. Read about these points in your textbook.</a:t>
            </a:r>
          </a:p>
          <a:p>
            <a:r>
              <a:rPr lang="zh-CN" altLang="en-US" sz="2400">
                <a:latin typeface="Times New Roman" panose="02020603050405020304" pitchFamily="18" charset="0"/>
                <a:cs typeface="Times New Roman" panose="02020603050405020304" pitchFamily="18" charset="0"/>
              </a:rPr>
              <a:t>C. Yes, even students of average intelligence can be top students.</a:t>
            </a:r>
          </a:p>
          <a:p>
            <a:r>
              <a:rPr lang="zh-CN" altLang="en-US" sz="2400">
                <a:latin typeface="Times New Roman" panose="02020603050405020304" pitchFamily="18" charset="0"/>
                <a:cs typeface="Times New Roman" panose="02020603050405020304" pitchFamily="18" charset="0"/>
              </a:rPr>
              <a:t>D. Find a good place to study.</a:t>
            </a:r>
          </a:p>
          <a:p>
            <a:r>
              <a:rPr lang="zh-CN" altLang="en-US" sz="2400">
                <a:latin typeface="Times New Roman" panose="02020603050405020304" pitchFamily="18" charset="0"/>
                <a:cs typeface="Times New Roman" panose="02020603050405020304" pitchFamily="18" charset="0"/>
              </a:rPr>
              <a:t>E. Listening to what the teacher says in class means less work later.</a:t>
            </a:r>
          </a:p>
        </p:txBody>
      </p:sp>
      <p:sp>
        <p:nvSpPr>
          <p:cNvPr id="7" name="文本框 6"/>
          <p:cNvSpPr txBox="1"/>
          <p:nvPr>
            <p:custDataLst>
              <p:tags r:id="rId2"/>
            </p:custDataLst>
          </p:nvPr>
        </p:nvSpPr>
        <p:spPr>
          <a:xfrm>
            <a:off x="1517650" y="3339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4" name="文本框 3"/>
          <p:cNvSpPr txBox="1"/>
          <p:nvPr>
            <p:custDataLst>
              <p:tags r:id="rId3"/>
            </p:custDataLst>
          </p:nvPr>
        </p:nvSpPr>
        <p:spPr>
          <a:xfrm>
            <a:off x="6364605" y="141975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sp>
        <p:nvSpPr>
          <p:cNvPr id="6" name="文本框 5"/>
          <p:cNvSpPr txBox="1"/>
          <p:nvPr>
            <p:custDataLst>
              <p:tags r:id="rId4"/>
            </p:custDataLst>
          </p:nvPr>
        </p:nvSpPr>
        <p:spPr>
          <a:xfrm>
            <a:off x="4288790" y="249798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pic>
        <p:nvPicPr>
          <p:cNvPr id="9" name="图片 8">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9729534" y="520361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92403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【解析】归纳总结题。作为第三自然段的总起句，应概括本段内容，该段落写的就是如何挑选学习的地方，故选D。</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逻辑推理题。第四自然段主要讲的是利用课堂时间，根据上下文可知，空白处说的就是要在课堂上认真听讲，听懂了课后就可以轻松些。因此E项“在课堂上认真听老师的课意味着没有这么多课后的工作”符合语境，故选E。</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【解析】细节推断题。根据上下文可知，复习重点会帮助你理解接下来的课程，前一句也提到了points，可知空白处应该填入的是阅读课文中的重点。</a:t>
            </a:r>
          </a:p>
          <a:p>
            <a:pPr marL="0" indent="0">
              <a:buNone/>
            </a:pPr>
            <a:r>
              <a:rPr sz="2400" b="1" dirty="0">
                <a:latin typeface="微软雅黑" panose="020B0503020204020204" pitchFamily="34" charset="-122"/>
                <a:ea typeface="微软雅黑" panose="020B0503020204020204" pitchFamily="34" charset="-122"/>
              </a:rPr>
              <a:t>故选B。</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276225" y="1905635"/>
            <a:ext cx="11666855"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Many people like collecting things. Ernestina Gallina from Italy is one of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(they). She likes collecting river rocks and enjoys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(paint) pictures on them. The Italian artist is good at turning river rocks into vivid works of art.</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Ernestina was a child, she was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(interest) in art and she loved painting. But her family didn’t want her to be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artist, so she never went to art school.</a:t>
            </a:r>
          </a:p>
        </p:txBody>
      </p:sp>
      <p:sp>
        <p:nvSpPr>
          <p:cNvPr id="14" name="文本框 13"/>
          <p:cNvSpPr txBox="1"/>
          <p:nvPr/>
        </p:nvSpPr>
        <p:spPr>
          <a:xfrm>
            <a:off x="462337" y="112544"/>
            <a:ext cx="11480743"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【建议用时：15 mins】</a:t>
            </a:r>
          </a:p>
        </p:txBody>
      </p:sp>
      <p:sp>
        <p:nvSpPr>
          <p:cNvPr id="2" name="文本框 1"/>
          <p:cNvSpPr txBox="1"/>
          <p:nvPr/>
        </p:nvSpPr>
        <p:spPr>
          <a:xfrm>
            <a:off x="6441447" y="2968516"/>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interested</a:t>
            </a:r>
          </a:p>
        </p:txBody>
      </p:sp>
      <p:sp>
        <p:nvSpPr>
          <p:cNvPr id="9" name="文本框 8"/>
          <p:cNvSpPr txBox="1"/>
          <p:nvPr/>
        </p:nvSpPr>
        <p:spPr>
          <a:xfrm>
            <a:off x="1271076" y="2922126"/>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When</a:t>
            </a:r>
          </a:p>
        </p:txBody>
      </p:sp>
      <p:sp>
        <p:nvSpPr>
          <p:cNvPr id="10" name="文本框 9"/>
          <p:cNvSpPr txBox="1"/>
          <p:nvPr/>
        </p:nvSpPr>
        <p:spPr>
          <a:xfrm>
            <a:off x="6146800" y="2284095"/>
            <a:ext cx="227457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painting</a:t>
            </a:r>
          </a:p>
        </p:txBody>
      </p:sp>
      <p:sp>
        <p:nvSpPr>
          <p:cNvPr id="11" name="文本框 10"/>
          <p:cNvSpPr txBox="1"/>
          <p:nvPr/>
        </p:nvSpPr>
        <p:spPr>
          <a:xfrm>
            <a:off x="10132060" y="1905635"/>
            <a:ext cx="159448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them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6309995" y="3369310"/>
            <a:ext cx="11868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an</a:t>
            </a: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0448" y="504462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1667371" y="1045895"/>
            <a:ext cx="9344776"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Have a nice day! </a:t>
            </a:r>
          </a:p>
          <a:p>
            <a:pPr indent="457200"/>
            <a:r>
              <a:rPr lang="en-US" altLang="zh-CN" sz="2800" b="1" dirty="0">
                <a:latin typeface="微软雅黑" panose="020B0503020204020204" pitchFamily="34" charset="-122"/>
                <a:ea typeface="微软雅黑" panose="020B0503020204020204" pitchFamily="34" charset="-122"/>
              </a:rPr>
              <a:t>W: Thanks. __________.</a:t>
            </a:r>
          </a:p>
          <a:p>
            <a:r>
              <a:rPr lang="en-US" altLang="zh-CN" sz="2800" b="1" dirty="0">
                <a:latin typeface="微软雅黑" panose="020B0503020204020204" pitchFamily="34" charset="-122"/>
                <a:ea typeface="微软雅黑" panose="020B0503020204020204" pitchFamily="34" charset="-122"/>
              </a:rPr>
              <a:t>A. All right 		B. You too </a:t>
            </a:r>
          </a:p>
          <a:p>
            <a:r>
              <a:rPr lang="en-US" altLang="zh-CN" sz="2800" b="1" dirty="0">
                <a:latin typeface="微软雅黑" panose="020B0503020204020204" pitchFamily="34" charset="-122"/>
                <a:ea typeface="微软雅黑" panose="020B0503020204020204" pitchFamily="34" charset="-122"/>
              </a:rPr>
              <a:t>C. Good 			D. With pleasure</a:t>
            </a:r>
          </a:p>
        </p:txBody>
      </p:sp>
      <p:sp>
        <p:nvSpPr>
          <p:cNvPr id="11" name="文本框 10"/>
          <p:cNvSpPr txBox="1"/>
          <p:nvPr/>
        </p:nvSpPr>
        <p:spPr>
          <a:xfrm>
            <a:off x="4628979" y="1507383"/>
            <a:ext cx="426085" cy="52197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解析：前面的句子说“祝你愉快”，所以回答的人说“谢谢，你也一样”。故</a:t>
            </a:r>
          </a:p>
          <a:p>
            <a:r>
              <a:rPr lang="zh-CN" altLang="en-US" sz="2400" dirty="0">
                <a:latin typeface="微软雅黑" panose="020B0503020204020204" pitchFamily="34" charset="-122"/>
                <a:ea typeface="微软雅黑" panose="020B0503020204020204" pitchFamily="34" charset="-122"/>
              </a:rPr>
              <a:t>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214342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a:t>
            </a:r>
            <a:r>
              <a:rPr sz="2400" b="1" dirty="0" err="1">
                <a:latin typeface="微软雅黑" panose="020B0503020204020204" pitchFamily="34" charset="-122"/>
                <a:ea typeface="微软雅黑" panose="020B0503020204020204" pitchFamily="34" charset="-122"/>
              </a:rPr>
              <a:t>解析】本题考查代词，根据句意“很多人都喜欢收集，意大利的Ernestina</a:t>
            </a:r>
            <a:r>
              <a:rPr sz="2400" b="1" dirty="0">
                <a:latin typeface="微软雅黑" panose="020B0503020204020204" pitchFamily="34" charset="-122"/>
                <a:ea typeface="微软雅黑" panose="020B0503020204020204" pitchFamily="34" charset="-122"/>
              </a:rPr>
              <a:t> </a:t>
            </a:r>
          </a:p>
          <a:p>
            <a:pPr marL="0" indent="0">
              <a:buNone/>
            </a:pPr>
            <a:r>
              <a:rPr sz="2400" b="1" dirty="0" err="1">
                <a:latin typeface="微软雅黑" panose="020B0503020204020204" pitchFamily="34" charset="-122"/>
                <a:ea typeface="微软雅黑" panose="020B0503020204020204" pitchFamily="34" charset="-122"/>
              </a:rPr>
              <a:t>Gallina是他们中的一个</a:t>
            </a:r>
            <a:r>
              <a:rPr sz="2400" b="1" dirty="0">
                <a:latin typeface="微软雅黑" panose="020B0503020204020204" pitchFamily="34" charset="-122"/>
                <a:ea typeface="微软雅黑" panose="020B0503020204020204" pitchFamily="34" charset="-122"/>
              </a:rPr>
              <a:t>”，</a:t>
            </a:r>
            <a:r>
              <a:rPr sz="2400" b="1" dirty="0" err="1">
                <a:latin typeface="微软雅黑" panose="020B0503020204020204" pitchFamily="34" charset="-122"/>
                <a:ea typeface="微软雅黑" panose="020B0503020204020204" pitchFamily="34" charset="-122"/>
              </a:rPr>
              <a:t>而of介词后要加宾格</a:t>
            </a:r>
            <a:r>
              <a:rPr sz="2400" b="1" dirty="0">
                <a:latin typeface="微软雅黑" panose="020B0503020204020204" pitchFamily="34" charset="-122"/>
                <a:ea typeface="微软雅黑" panose="020B0503020204020204" pitchFamily="34" charset="-122"/>
              </a:rPr>
              <a:t>。</a:t>
            </a:r>
          </a:p>
          <a:p>
            <a:pPr marL="0" indent="0">
              <a:buNone/>
            </a:pPr>
            <a:r>
              <a:rPr sz="2400" b="1" dirty="0">
                <a:latin typeface="微软雅黑" panose="020B0503020204020204" pitchFamily="34" charset="-122"/>
                <a:ea typeface="微软雅黑" panose="020B0503020204020204" pitchFamily="34" charset="-122"/>
              </a:rPr>
              <a:t>47.  【</a:t>
            </a:r>
            <a:r>
              <a:rPr sz="2400" b="1" dirty="0" err="1">
                <a:latin typeface="微软雅黑" panose="020B0503020204020204" pitchFamily="34" charset="-122"/>
                <a:ea typeface="微软雅黑" panose="020B0503020204020204" pitchFamily="34" charset="-122"/>
              </a:rPr>
              <a:t>解析】本题考查非谓语，固定搭配：enjoy</a:t>
            </a:r>
            <a:r>
              <a:rPr sz="2400" b="1" dirty="0">
                <a:latin typeface="微软雅黑" panose="020B0503020204020204" pitchFamily="34" charset="-122"/>
                <a:ea typeface="微软雅黑" panose="020B0503020204020204" pitchFamily="34" charset="-122"/>
              </a:rPr>
              <a:t> </a:t>
            </a:r>
            <a:r>
              <a:rPr sz="2400" b="1" dirty="0" err="1">
                <a:latin typeface="微软雅黑" panose="020B0503020204020204" pitchFamily="34" charset="-122"/>
                <a:ea typeface="微软雅黑" panose="020B0503020204020204" pitchFamily="34" charset="-122"/>
              </a:rPr>
              <a:t>doing意为“喜欢做</a:t>
            </a:r>
            <a:r>
              <a:rPr sz="2400" b="1" dirty="0">
                <a:latin typeface="微软雅黑" panose="020B0503020204020204" pitchFamily="34" charset="-122"/>
                <a:ea typeface="微软雅黑" panose="020B0503020204020204" pitchFamily="34" charset="-122"/>
              </a:rPr>
              <a:t>……”。</a:t>
            </a:r>
          </a:p>
          <a:p>
            <a:pPr marL="0" indent="0">
              <a:buNone/>
            </a:pPr>
            <a:r>
              <a:rPr sz="2400" b="1" dirty="0">
                <a:latin typeface="微软雅黑" panose="020B0503020204020204" pitchFamily="34" charset="-122"/>
                <a:ea typeface="微软雅黑" panose="020B0503020204020204" pitchFamily="34" charset="-122"/>
              </a:rPr>
              <a:t>48.  【</a:t>
            </a:r>
            <a:r>
              <a:rPr sz="2400" b="1" dirty="0" err="1">
                <a:latin typeface="微软雅黑" panose="020B0503020204020204" pitchFamily="34" charset="-122"/>
                <a:ea typeface="微软雅黑" panose="020B0503020204020204" pitchFamily="34" charset="-122"/>
              </a:rPr>
              <a:t>解析】本题考查连词，根据句意可知“当她是个孩子的时候，就对艺术感兴趣</a:t>
            </a:r>
            <a:r>
              <a:rPr sz="2400" b="1" dirty="0">
                <a:latin typeface="微软雅黑" panose="020B0503020204020204" pitchFamily="34" charset="-122"/>
                <a:ea typeface="微软雅黑" panose="020B0503020204020204" pitchFamily="34" charset="-122"/>
              </a:rPr>
              <a:t>”。</a:t>
            </a:r>
          </a:p>
          <a:p>
            <a:pPr marL="0" indent="0">
              <a:buNone/>
            </a:pPr>
            <a:r>
              <a:rPr sz="2400" b="1" dirty="0">
                <a:latin typeface="微软雅黑" panose="020B0503020204020204" pitchFamily="34" charset="-122"/>
                <a:ea typeface="微软雅黑" panose="020B0503020204020204" pitchFamily="34" charset="-122"/>
              </a:rPr>
              <a:t>49.  【</a:t>
            </a:r>
            <a:r>
              <a:rPr sz="2400" b="1" dirty="0" err="1">
                <a:latin typeface="微软雅黑" panose="020B0503020204020204" pitchFamily="34" charset="-122"/>
                <a:ea typeface="微软雅黑" panose="020B0503020204020204" pitchFamily="34" charset="-122"/>
              </a:rPr>
              <a:t>解析】本题固定短语。固定短语：be</a:t>
            </a:r>
            <a:r>
              <a:rPr sz="2400" b="1" dirty="0">
                <a:latin typeface="微软雅黑" panose="020B0503020204020204" pitchFamily="34" charset="-122"/>
                <a:ea typeface="微软雅黑" panose="020B0503020204020204" pitchFamily="34" charset="-122"/>
              </a:rPr>
              <a:t> interested </a:t>
            </a:r>
            <a:r>
              <a:rPr sz="2400" b="1" dirty="0" err="1">
                <a:latin typeface="微软雅黑" panose="020B0503020204020204" pitchFamily="34" charset="-122"/>
                <a:ea typeface="微软雅黑" panose="020B0503020204020204" pitchFamily="34" charset="-122"/>
              </a:rPr>
              <a:t>in意为“对</a:t>
            </a:r>
            <a:r>
              <a:rPr sz="2400" b="1" dirty="0">
                <a:latin typeface="微软雅黑" panose="020B0503020204020204" pitchFamily="34" charset="-122"/>
                <a:ea typeface="微软雅黑" panose="020B0503020204020204" pitchFamily="34" charset="-122"/>
              </a:rPr>
              <a:t>……感</a:t>
            </a:r>
          </a:p>
          <a:p>
            <a:pPr marL="0" indent="0">
              <a:buNone/>
            </a:pPr>
            <a:r>
              <a:rPr sz="2400" b="1" dirty="0" err="1">
                <a:latin typeface="微软雅黑" panose="020B0503020204020204" pitchFamily="34" charset="-122"/>
                <a:ea typeface="微软雅黑" panose="020B0503020204020204" pitchFamily="34" charset="-122"/>
              </a:rPr>
              <a:t>兴趣</a:t>
            </a:r>
            <a:r>
              <a:rPr sz="2400" b="1" dirty="0">
                <a:latin typeface="微软雅黑" panose="020B0503020204020204" pitchFamily="34" charset="-122"/>
                <a:ea typeface="微软雅黑" panose="020B0503020204020204" pitchFamily="34" charset="-122"/>
              </a:rPr>
              <a:t>”。</a:t>
            </a:r>
          </a:p>
          <a:p>
            <a:pPr marL="0" indent="0">
              <a:buNone/>
            </a:pPr>
            <a:r>
              <a:rPr sz="2400" b="1" dirty="0">
                <a:latin typeface="微软雅黑" panose="020B0503020204020204" pitchFamily="34" charset="-122"/>
                <a:ea typeface="微软雅黑" panose="020B0503020204020204" pitchFamily="34" charset="-122"/>
              </a:rPr>
              <a:t>50.  【解析】本题考查冠词，根据句意“</a:t>
            </a:r>
            <a:r>
              <a:rPr sz="2400" b="1" dirty="0" err="1">
                <a:latin typeface="微软雅黑" panose="020B0503020204020204" pitchFamily="34" charset="-122"/>
                <a:ea typeface="微软雅黑" panose="020B0503020204020204" pitchFamily="34" charset="-122"/>
              </a:rPr>
              <a:t>她的家人不想让她成为一名艺术家</a:t>
            </a:r>
            <a:r>
              <a:rPr sz="2400" b="1" dirty="0">
                <a:latin typeface="微软雅黑" panose="020B0503020204020204" pitchFamily="34" charset="-122"/>
                <a:ea typeface="微软雅黑" panose="020B0503020204020204" pitchFamily="34" charset="-122"/>
              </a:rPr>
              <a:t>”，</a:t>
            </a:r>
            <a:r>
              <a:rPr sz="2400" b="1" dirty="0" err="1">
                <a:latin typeface="微软雅黑" panose="020B0503020204020204" pitchFamily="34" charset="-122"/>
                <a:ea typeface="微软雅黑" panose="020B0503020204020204" pitchFamily="34" charset="-122"/>
              </a:rPr>
              <a:t>artist是元音发音开头的单词，用冠词an修饰</a:t>
            </a:r>
            <a:r>
              <a:rPr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43890" y="878840"/>
            <a:ext cx="10471036"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She could only paint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her free time. In 1987, Ernestina and her family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(move) to Kenya,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she happened to read a book about rock painting and got the idea of turning simple river rocks into works of art. She wanted to put her interest in art and her love of animals together, so she tried to paint animals on rocks.</a:t>
            </a:r>
          </a:p>
          <a:p>
            <a:pPr algn="just"/>
            <a:r>
              <a:rPr lang="en-US" altLang="zh-CN" sz="2400" dirty="0">
                <a:latin typeface="Times New Roman" panose="02020603050405020304" pitchFamily="18" charset="0"/>
                <a:cs typeface="Times New Roman" panose="02020603050405020304" pitchFamily="18" charset="0"/>
              </a:rPr>
              <a:t>      After years of hard work, Ernestina is famous for her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(wonder) “living rocks”. She began teaching others the secret of rocking painting and she even started Italy’s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(one) rock painting club to share her love for this special art.</a:t>
            </a:r>
          </a:p>
        </p:txBody>
      </p:sp>
      <p:sp>
        <p:nvSpPr>
          <p:cNvPr id="9" name="文本框 8"/>
          <p:cNvSpPr txBox="1"/>
          <p:nvPr/>
        </p:nvSpPr>
        <p:spPr>
          <a:xfrm>
            <a:off x="4938049" y="1266694"/>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where</a:t>
            </a:r>
          </a:p>
        </p:txBody>
      </p:sp>
      <p:sp>
        <p:nvSpPr>
          <p:cNvPr id="10" name="文本框 9"/>
          <p:cNvSpPr txBox="1"/>
          <p:nvPr/>
        </p:nvSpPr>
        <p:spPr>
          <a:xfrm>
            <a:off x="1077074" y="1267000"/>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moved</a:t>
            </a:r>
          </a:p>
        </p:txBody>
      </p:sp>
      <p:sp>
        <p:nvSpPr>
          <p:cNvPr id="11" name="文本框 10"/>
          <p:cNvSpPr txBox="1"/>
          <p:nvPr/>
        </p:nvSpPr>
        <p:spPr>
          <a:xfrm>
            <a:off x="3803650" y="878840"/>
            <a:ext cx="11341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in</a:t>
            </a:r>
          </a:p>
        </p:txBody>
      </p:sp>
      <p:sp>
        <p:nvSpPr>
          <p:cNvPr id="12" name="文本框 11"/>
          <p:cNvSpPr txBox="1"/>
          <p:nvPr/>
        </p:nvSpPr>
        <p:spPr>
          <a:xfrm>
            <a:off x="8056006" y="2586355"/>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wonderful</a:t>
            </a:r>
          </a:p>
        </p:txBody>
      </p:sp>
      <p:sp>
        <p:nvSpPr>
          <p:cNvPr id="13" name="文本框 12"/>
          <p:cNvSpPr txBox="1"/>
          <p:nvPr/>
        </p:nvSpPr>
        <p:spPr>
          <a:xfrm>
            <a:off x="3367854" y="3418376"/>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first</a:t>
            </a: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7660" y="4435449"/>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【解析】本题考查介词，固定短语：in one’s free/spare time意为“在某人空闲的时候”。</a:t>
            </a:r>
          </a:p>
          <a:p>
            <a:pPr marL="0" indent="0">
              <a:buNone/>
            </a:pPr>
            <a:r>
              <a:rPr sz="2400" b="1" dirty="0">
                <a:latin typeface="微软雅黑" panose="020B0503020204020204" pitchFamily="34" charset="-122"/>
                <a:ea typeface="微软雅黑" panose="020B0503020204020204" pitchFamily="34" charset="-122"/>
              </a:rPr>
              <a:t>52.  【解析】本题考查时态，句中的时间状语In 1987，因此需要使用动词一般过去时。</a:t>
            </a:r>
          </a:p>
          <a:p>
            <a:pPr marL="0" indent="0">
              <a:buNone/>
            </a:pPr>
            <a:r>
              <a:rPr sz="2400" b="1" dirty="0">
                <a:latin typeface="微软雅黑" panose="020B0503020204020204" pitchFamily="34" charset="-122"/>
                <a:ea typeface="微软雅黑" panose="020B0503020204020204" pitchFamily="34" charset="-122"/>
              </a:rPr>
              <a:t>53.  【解析】本题考查定语从句，通过分析句子可知，“1987年，Ernestina和她的家人移居肯尼亚，在那里他碰巧读了一本有关石头绘画的书”，这是一个表示地点的非限定性定语从句，先行词是Kenya。</a:t>
            </a:r>
          </a:p>
          <a:p>
            <a:pPr marL="0" indent="0">
              <a:buNone/>
            </a:pPr>
            <a:r>
              <a:rPr sz="2400" b="1" dirty="0">
                <a:latin typeface="微软雅黑" panose="020B0503020204020204" pitchFamily="34" charset="-122"/>
                <a:ea typeface="微软雅黑" panose="020B0503020204020204" pitchFamily="34" charset="-122"/>
              </a:rPr>
              <a:t>54.  【解析】本题考查词性转换，根据句意“Ernestina以她精彩的‘活灵活现的石头’而闻名”，用wonder的形容词形式wonderful来修饰rocks。</a:t>
            </a:r>
          </a:p>
          <a:p>
            <a:pPr marL="0" indent="0">
              <a:buNone/>
            </a:pPr>
            <a:r>
              <a:rPr sz="2400" b="1" dirty="0">
                <a:latin typeface="微软雅黑" panose="020B0503020204020204" pitchFamily="34" charset="-122"/>
                <a:ea typeface="微软雅黑" panose="020B0503020204020204" pitchFamily="34" charset="-122"/>
              </a:rPr>
              <a:t>55.  【解析】本题考查数词，根据句意可知“她在意大利开办了第一个石头绘画俱乐部”，one是基数词，first是序数词，意为“第一”。</a:t>
            </a:r>
          </a:p>
        </p:txBody>
      </p:sp>
      <p:grpSp>
        <p:nvGrpSpPr>
          <p:cNvPr id="69" name="Group 4"/>
          <p:cNvGrpSpPr/>
          <p:nvPr/>
        </p:nvGrpSpPr>
        <p:grpSpPr>
          <a:xfrm>
            <a:off x="10764520" y="4827905"/>
            <a:ext cx="1377315" cy="189420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197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746560" y="1585616"/>
            <a:ext cx="10835839" cy="3969385"/>
          </a:xfrm>
          <a:prstGeom prst="rect">
            <a:avLst/>
          </a:prstGeom>
          <a:noFill/>
        </p:spPr>
        <p:txBody>
          <a:bodyPr wrap="square" rtlCol="0">
            <a:spAutoFit/>
          </a:bodyPr>
          <a:lstStyle/>
          <a:p>
            <a:pPr algn="just">
              <a:lnSpc>
                <a:spcPct val="15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56. He is __________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_______________ (还不够大可以去上学).</a:t>
            </a:r>
          </a:p>
          <a:p>
            <a:pPr algn="just">
              <a:lnSpc>
                <a:spcPct val="15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57. 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_______________________________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_______________________ (有了老师的帮助), he made great progress.</a:t>
            </a:r>
          </a:p>
          <a:p>
            <a:pPr algn="just">
              <a:lnSpc>
                <a:spcPct val="15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58. Our country becomes _________________________ (越来过强大).</a:t>
            </a:r>
          </a:p>
          <a:p>
            <a:pPr algn="just">
              <a:lnSpc>
                <a:spcPct val="15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59. She is older 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_______________________ (比班上其他女孩).</a:t>
            </a:r>
          </a:p>
          <a:p>
            <a:pPr algn="just">
              <a:lnSpc>
                <a:spcPct val="15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60. The Yellow River is ____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 (中国第二长河).</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         【</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4258310" y="4474210"/>
            <a:ext cx="61709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 second longest river in China</a:t>
            </a:r>
          </a:p>
        </p:txBody>
      </p:sp>
      <p:sp>
        <p:nvSpPr>
          <p:cNvPr id="9" name="文本框 8"/>
          <p:cNvSpPr txBox="1"/>
          <p:nvPr/>
        </p:nvSpPr>
        <p:spPr>
          <a:xfrm>
            <a:off x="4753610" y="3348355"/>
            <a:ext cx="386207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stronger and stronger</a:t>
            </a:r>
          </a:p>
        </p:txBody>
      </p:sp>
      <p:sp>
        <p:nvSpPr>
          <p:cNvPr id="10" name="文本框 9"/>
          <p:cNvSpPr txBox="1"/>
          <p:nvPr/>
        </p:nvSpPr>
        <p:spPr>
          <a:xfrm>
            <a:off x="1437640" y="2222500"/>
            <a:ext cx="811784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With the help of teachers / With teachers’ help</a:t>
            </a:r>
          </a:p>
        </p:txBody>
      </p:sp>
      <p:sp>
        <p:nvSpPr>
          <p:cNvPr id="11" name="文本框 10"/>
          <p:cNvSpPr txBox="1"/>
          <p:nvPr/>
        </p:nvSpPr>
        <p:spPr>
          <a:xfrm>
            <a:off x="2162100" y="1661892"/>
            <a:ext cx="54744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not old enough to go to school</a:t>
            </a:r>
          </a:p>
        </p:txBody>
      </p:sp>
      <p:sp>
        <p:nvSpPr>
          <p:cNvPr id="13" name="文本框 12"/>
          <p:cNvSpPr txBox="1"/>
          <p:nvPr/>
        </p:nvSpPr>
        <p:spPr>
          <a:xfrm>
            <a:off x="3135893" y="3910939"/>
            <a:ext cx="6109129"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than any other girls in the class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921600"/>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61.【写作内容】假设你是Mary。你的十八岁生日晚会将要在8月8号晚上6:00开始举行。请给你的好朋友John写一封信，邀请他来参加你的生日晚会，并把活动安排告诉他。</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15340" y="648970"/>
            <a:ext cx="10742295" cy="3830320"/>
          </a:xfrm>
        </p:spPr>
        <p:txBody>
          <a:bodyPr>
            <a:noAutofit/>
          </a:bodyPr>
          <a:lstStyle/>
          <a:p>
            <a:pPr marL="0" indent="0" algn="l" fontAlgn="auto">
              <a:spcBef>
                <a:spcPts val="0"/>
              </a:spcBef>
              <a:buNone/>
            </a:pPr>
            <a:r>
              <a:rPr lang="en-US" altLang="zh-CN" sz="2400" b="1" dirty="0">
                <a:latin typeface="微软雅黑" panose="020B0503020204020204" pitchFamily="34" charset="-122"/>
                <a:ea typeface="微软雅黑" panose="020B0503020204020204" pitchFamily="34" charset="-122"/>
              </a:rPr>
              <a:t>Dear John,</a:t>
            </a:r>
          </a:p>
          <a:p>
            <a:pPr marL="0" indent="0" algn="just" fontAlgn="auto">
              <a:spcBef>
                <a:spcPts val="0"/>
              </a:spcBef>
              <a:buNone/>
            </a:pPr>
            <a:r>
              <a:rPr lang="en-US" altLang="zh-CN" sz="2400" b="1" dirty="0">
                <a:latin typeface="微软雅黑" panose="020B0503020204020204" pitchFamily="34" charset="-122"/>
                <a:ea typeface="微软雅黑" panose="020B0503020204020204" pitchFamily="34" charset="-122"/>
              </a:rPr>
              <a:t>      I’m going to be 18 this month, so I’d like to invite you to come to my birthday party and celebrate my birthday with me. It will begin at 6∶00 on the evening of August 8th. I have prepared many programs such as dancing, playing games, singing and so on. At the party, you will meet many friends and enjoy yourself. I expect you to come.</a:t>
            </a:r>
          </a:p>
          <a:p>
            <a:pPr marL="0" indent="0" algn="just" fontAlgn="auto">
              <a:spcBef>
                <a:spcPts val="0"/>
              </a:spcBef>
              <a:buNone/>
            </a:pPr>
            <a:r>
              <a:rPr lang="en-US" altLang="zh-CN" sz="2400" b="1" dirty="0">
                <a:latin typeface="微软雅黑" panose="020B0503020204020204" pitchFamily="34" charset="-122"/>
                <a:ea typeface="微软雅黑" panose="020B0503020204020204" pitchFamily="34" charset="-122"/>
              </a:rPr>
              <a:t>      Best wishes!</a:t>
            </a:r>
          </a:p>
          <a:p>
            <a:pPr marL="0" indent="0" algn="r" fontAlgn="auto">
              <a:spcBef>
                <a:spcPts val="0"/>
              </a:spcBef>
              <a:buNone/>
            </a:pPr>
            <a:r>
              <a:rPr lang="en-US" altLang="zh-CN" sz="2400" b="1" dirty="0">
                <a:latin typeface="微软雅黑" panose="020B0503020204020204" pitchFamily="34" charset="-122"/>
                <a:ea typeface="微软雅黑" panose="020B0503020204020204" pitchFamily="34" charset="-122"/>
              </a:rPr>
              <a:t>Yours,</a:t>
            </a:r>
          </a:p>
          <a:p>
            <a:pPr marL="0" indent="0" algn="r" fontAlgn="auto">
              <a:spcBef>
                <a:spcPts val="0"/>
              </a:spcBef>
              <a:buNone/>
            </a:pPr>
            <a:r>
              <a:rPr lang="en-US" altLang="zh-CN" sz="2400" b="1" dirty="0">
                <a:latin typeface="微软雅黑" panose="020B0503020204020204" pitchFamily="34" charset="-122"/>
                <a:ea typeface="微软雅黑" panose="020B0503020204020204" pitchFamily="34" charset="-122"/>
              </a:rPr>
              <a:t>Mary</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2229268"/>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12" name="文本框 11"/>
          <p:cNvSpPr txBox="1"/>
          <p:nvPr/>
        </p:nvSpPr>
        <p:spPr>
          <a:xfrm>
            <a:off x="708024" y="976192"/>
            <a:ext cx="10874375"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1"/>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1667371" y="1045895"/>
            <a:ext cx="9344776" cy="267652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Do you mind if I smoke here?</a:t>
            </a:r>
          </a:p>
          <a:p>
            <a:r>
              <a:rPr lang="en-US" altLang="zh-CN" sz="2800" b="1" dirty="0">
                <a:latin typeface="微软雅黑" panose="020B0503020204020204" pitchFamily="34" charset="-122"/>
                <a:ea typeface="微软雅黑" panose="020B0503020204020204" pitchFamily="34" charset="-122"/>
              </a:rPr>
              <a:t>    W: __________. Go ahead at the corner, please.</a:t>
            </a:r>
          </a:p>
          <a:p>
            <a:r>
              <a:rPr lang="en-US" altLang="zh-CN" sz="2800" b="1" dirty="0">
                <a:latin typeface="微软雅黑" panose="020B0503020204020204" pitchFamily="34" charset="-122"/>
                <a:ea typeface="微软雅黑" panose="020B0503020204020204" pitchFamily="34" charset="-122"/>
              </a:rPr>
              <a:t>A. Never mind </a:t>
            </a:r>
          </a:p>
          <a:p>
            <a:r>
              <a:rPr lang="en-US" altLang="zh-CN" sz="2800" b="1" dirty="0">
                <a:latin typeface="微软雅黑" panose="020B0503020204020204" pitchFamily="34" charset="-122"/>
                <a:ea typeface="微软雅黑" panose="020B0503020204020204" pitchFamily="34" charset="-122"/>
              </a:rPr>
              <a:t>B. All right</a:t>
            </a:r>
          </a:p>
          <a:p>
            <a:r>
              <a:rPr lang="en-US" altLang="zh-CN" sz="2800" b="1" dirty="0">
                <a:latin typeface="微软雅黑" panose="020B0503020204020204" pitchFamily="34" charset="-122"/>
                <a:ea typeface="微软雅黑" panose="020B0503020204020204" pitchFamily="34" charset="-122"/>
              </a:rPr>
              <a:t>C. Of course not </a:t>
            </a:r>
          </a:p>
          <a:p>
            <a:r>
              <a:rPr lang="en-US" altLang="zh-CN" sz="2800" b="1" dirty="0">
                <a:latin typeface="微软雅黑" panose="020B0503020204020204" pitchFamily="34" charset="-122"/>
                <a:ea typeface="微软雅黑" panose="020B0503020204020204" pitchFamily="34" charset="-122"/>
              </a:rPr>
              <a:t>D. Sorry, not here</a:t>
            </a:r>
          </a:p>
        </p:txBody>
      </p:sp>
      <p:sp>
        <p:nvSpPr>
          <p:cNvPr id="11" name="文本框 10"/>
          <p:cNvSpPr txBox="1"/>
          <p:nvPr/>
        </p:nvSpPr>
        <p:spPr>
          <a:xfrm>
            <a:off x="3324689" y="1507383"/>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前面的句子说“你介意我在这里抽烟吗”，根据后面的答语“请到前</a:t>
            </a:r>
          </a:p>
          <a:p>
            <a:r>
              <a:rPr lang="zh-CN" altLang="en-US" sz="2400" dirty="0">
                <a:latin typeface="微软雅黑" panose="020B0503020204020204" pitchFamily="34" charset="-122"/>
                <a:ea typeface="微软雅黑" panose="020B0503020204020204" pitchFamily="34" charset="-122"/>
              </a:rPr>
              <a:t>面的角落”可知，说话人是介意别人在这里抽烟的，而A项意为“没关系”，B项意为“好的”，C项意为“当然不”，均与题意不符。故选D。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We all know Mike is _________ honest boy.</a:t>
            </a:r>
          </a:p>
          <a:p>
            <a:pPr marL="457200" lvl="1" indent="457200"/>
            <a:r>
              <a:rPr lang="en-US" altLang="zh-CN" sz="2400" b="1" dirty="0">
                <a:latin typeface="微软雅黑" panose="020B0503020204020204" pitchFamily="34" charset="-122"/>
                <a:ea typeface="微软雅黑" panose="020B0503020204020204" pitchFamily="34" charset="-122"/>
              </a:rPr>
              <a:t>A. an 		B. a 		C. / 		D. one</a:t>
            </a:r>
          </a:p>
        </p:txBody>
      </p:sp>
      <p:sp>
        <p:nvSpPr>
          <p:cNvPr id="7" name="文本框 6"/>
          <p:cNvSpPr txBox="1"/>
          <p:nvPr/>
        </p:nvSpPr>
        <p:spPr>
          <a:xfrm>
            <a:off x="1230421" y="1012952"/>
            <a:ext cx="45021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A</a:t>
            </a: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本题是对冠词的考查。由于honest中的h是不发音的，所以用an，故</a:t>
            </a:r>
          </a:p>
          <a:p>
            <a:r>
              <a:rPr sz="2400" dirty="0">
                <a:latin typeface="微软雅黑" panose="020B0503020204020204" pitchFamily="34" charset="-122"/>
                <a:ea typeface="微软雅黑" panose="020B0503020204020204" pitchFamily="34" charset="-122"/>
              </a:rPr>
              <a:t>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__________ Monday afternoon, _________ heavy snow began to 	fall.</a:t>
            </a:r>
          </a:p>
          <a:p>
            <a:pPr marL="457200" lvl="1" indent="457200"/>
            <a:r>
              <a:rPr lang="en-US" altLang="zh-CN" sz="2400" b="1" dirty="0">
                <a:latin typeface="微软雅黑" panose="020B0503020204020204" pitchFamily="34" charset="-122"/>
                <a:ea typeface="微软雅黑" panose="020B0503020204020204" pitchFamily="34" charset="-122"/>
              </a:rPr>
              <a:t>A. On; the 		B. In; a 	C. On; a 	D. In; the</a:t>
            </a:r>
          </a:p>
        </p:txBody>
      </p:sp>
      <p:sp>
        <p:nvSpPr>
          <p:cNvPr id="7" name="文本框 6"/>
          <p:cNvSpPr txBox="1"/>
          <p:nvPr/>
        </p:nvSpPr>
        <p:spPr>
          <a:xfrm>
            <a:off x="1230421" y="1012952"/>
            <a:ext cx="42227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本题是对介词及冠词的综合考查。第一空中的afternoon前有Monday，在英语中具体在某一天的早中晚要用介词on，第二空中的snow原本是不可</a:t>
            </a:r>
          </a:p>
          <a:p>
            <a:r>
              <a:rPr sz="2400" dirty="0">
                <a:latin typeface="微软雅黑" panose="020B0503020204020204" pitchFamily="34" charset="-122"/>
                <a:ea typeface="微软雅黑" panose="020B0503020204020204" pitchFamily="34" charset="-122"/>
              </a:rPr>
              <a:t>数的，但此处a heavy snow（一场大雪）是可数的，故选C。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This machine is as good as a new one but _________ expensive.</a:t>
            </a:r>
          </a:p>
          <a:p>
            <a:pPr marL="457200" lvl="1" indent="457200"/>
            <a:r>
              <a:rPr lang="en-US" altLang="zh-CN" sz="2400" b="1" dirty="0">
                <a:latin typeface="微软雅黑" panose="020B0503020204020204" pitchFamily="34" charset="-122"/>
                <a:ea typeface="微软雅黑" panose="020B0503020204020204" pitchFamily="34" charset="-122"/>
              </a:rPr>
              <a:t>A. much less	 B. more less </a:t>
            </a:r>
          </a:p>
          <a:p>
            <a:pPr marL="457200" lvl="1" indent="457200"/>
            <a:r>
              <a:rPr lang="en-US" altLang="zh-CN" sz="2400" b="1" dirty="0">
                <a:latin typeface="微软雅黑" panose="020B0503020204020204" pitchFamily="34" charset="-122"/>
                <a:ea typeface="微软雅黑" panose="020B0503020204020204" pitchFamily="34" charset="-122"/>
              </a:rPr>
              <a:t>C. more much 	 D. much more</a:t>
            </a:r>
          </a:p>
        </p:txBody>
      </p:sp>
      <p:sp>
        <p:nvSpPr>
          <p:cNvPr id="7" name="文本框 6"/>
          <p:cNvSpPr txBox="1"/>
          <p:nvPr/>
        </p:nvSpPr>
        <p:spPr>
          <a:xfrm>
            <a:off x="1230421" y="1012952"/>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本题要表示比较级的含义，expensive的比较级在前加more，可用much表程度修饰，故选D。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80"/>
            <a:ext cx="10882630" cy="26015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938992"/>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I don’t think you have _________ to tell me.</a:t>
            </a:r>
          </a:p>
          <a:p>
            <a:pPr marL="457200" lvl="1" indent="457200"/>
            <a:r>
              <a:rPr lang="en-US" altLang="zh-CN" sz="2400" b="1" dirty="0">
                <a:latin typeface="微软雅黑" panose="020B0503020204020204" pitchFamily="34" charset="-122"/>
                <a:ea typeface="微软雅黑" panose="020B0503020204020204" pitchFamily="34" charset="-122"/>
              </a:rPr>
              <a:t>A. something important </a:t>
            </a:r>
          </a:p>
          <a:p>
            <a:pPr marL="457200" lvl="1" indent="457200"/>
            <a:r>
              <a:rPr lang="en-US" altLang="zh-CN" sz="2400" b="1" dirty="0">
                <a:latin typeface="微软雅黑" panose="020B0503020204020204" pitchFamily="34" charset="-122"/>
                <a:ea typeface="微软雅黑" panose="020B0503020204020204" pitchFamily="34" charset="-122"/>
              </a:rPr>
              <a:t>B. anything important</a:t>
            </a:r>
          </a:p>
          <a:p>
            <a:pPr marL="457200" lvl="1" indent="457200"/>
            <a:r>
              <a:rPr lang="en-US" altLang="zh-CN" sz="2400" b="1" dirty="0">
                <a:latin typeface="微软雅黑" panose="020B0503020204020204" pitchFamily="34" charset="-122"/>
                <a:ea typeface="微软雅黑" panose="020B0503020204020204" pitchFamily="34" charset="-122"/>
              </a:rPr>
              <a:t>C. important something </a:t>
            </a:r>
          </a:p>
          <a:p>
            <a:pPr marL="457200" lvl="1" indent="457200"/>
            <a:r>
              <a:rPr lang="en-US" altLang="zh-CN" sz="2400" b="1" dirty="0">
                <a:latin typeface="微软雅黑" panose="020B0503020204020204" pitchFamily="34" charset="-122"/>
                <a:ea typeface="微软雅黑" panose="020B0503020204020204" pitchFamily="34" charset="-122"/>
              </a:rPr>
              <a:t>D. important anything</a:t>
            </a: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形容词修饰不可数名词，如something，anything，everything等要后置。另外，本题前面的I don’t </a:t>
            </a:r>
            <a:r>
              <a:rPr sz="2400" dirty="0" err="1">
                <a:latin typeface="微软雅黑" panose="020B0503020204020204" pitchFamily="34" charset="-122"/>
                <a:ea typeface="微软雅黑" panose="020B0503020204020204" pitchFamily="34" charset="-122"/>
              </a:rPr>
              <a:t>think是否定前移，在否定句中使用anything，故选B</a:t>
            </a:r>
            <a:r>
              <a:rPr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The flowers smell _________.</a:t>
            </a:r>
          </a:p>
          <a:p>
            <a:pPr marL="457200" lvl="1" indent="457200"/>
            <a:r>
              <a:rPr lang="en-US" altLang="zh-CN" sz="2400" b="1" dirty="0">
                <a:latin typeface="微软雅黑" panose="020B0503020204020204" pitchFamily="34" charset="-122"/>
                <a:ea typeface="微软雅黑" panose="020B0503020204020204" pitchFamily="34" charset="-122"/>
              </a:rPr>
              <a:t>A. nicely 	B. well 	C. sweet 	D. sweetly</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本题考查的是形容词和副词的用法。系动词用形容词修饰，实义动词</a:t>
            </a:r>
          </a:p>
          <a:p>
            <a:r>
              <a:rPr sz="2400" dirty="0">
                <a:latin typeface="微软雅黑" panose="020B0503020204020204" pitchFamily="34" charset="-122"/>
                <a:ea typeface="微软雅黑" panose="020B0503020204020204" pitchFamily="34" charset="-122"/>
              </a:rPr>
              <a:t>用副词修饰，本题中的smell是系动词，选项中只有sweet为形容词，故选C。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It is _________ today.</a:t>
            </a:r>
          </a:p>
          <a:p>
            <a:pPr marL="457200" lvl="1" indent="457200"/>
            <a:r>
              <a:rPr lang="en-US" altLang="zh-CN" sz="2400" b="1" dirty="0">
                <a:latin typeface="微软雅黑" panose="020B0503020204020204" pitchFamily="34" charset="-122"/>
                <a:ea typeface="微软雅黑" panose="020B0503020204020204" pitchFamily="34" charset="-122"/>
              </a:rPr>
              <a:t>A. so hot weather 		B. such hot weather</a:t>
            </a:r>
          </a:p>
          <a:p>
            <a:pPr marL="457200" lvl="1" indent="457200"/>
            <a:r>
              <a:rPr lang="en-US" altLang="zh-CN" sz="2400" b="1" dirty="0">
                <a:latin typeface="微软雅黑" panose="020B0503020204020204" pitchFamily="34" charset="-122"/>
                <a:ea typeface="微软雅黑" panose="020B0503020204020204" pitchFamily="34" charset="-122"/>
              </a:rPr>
              <a:t>C. so hot a weather 		D. such a hot weather</a:t>
            </a: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本题是对so和such的区别的考查。so后接形容词和副词，such后接名</a:t>
            </a:r>
          </a:p>
          <a:p>
            <a:r>
              <a:rPr sz="2400" dirty="0">
                <a:latin typeface="微软雅黑" panose="020B0503020204020204" pitchFamily="34" charset="-122"/>
                <a:ea typeface="微软雅黑" panose="020B0503020204020204" pitchFamily="34" charset="-122"/>
              </a:rPr>
              <a:t>词，名词前可有冠词及形容词修饰。本题后面是hot weather，中心词是不可数名词weather，应该用such，故选B。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 don’t like milk and she doesn’t, _________.</a:t>
            </a:r>
          </a:p>
          <a:p>
            <a:pPr marL="457200" lvl="1" indent="457200"/>
            <a:r>
              <a:rPr lang="en-US" altLang="zh-CN" sz="2400" b="1" dirty="0">
                <a:latin typeface="微软雅黑" panose="020B0503020204020204" pitchFamily="34" charset="-122"/>
                <a:ea typeface="微软雅黑" panose="020B0503020204020204" pitchFamily="34" charset="-122"/>
              </a:rPr>
              <a:t>A. neither 		B. either 		C. too 		D. also</a:t>
            </a: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本题是对副词的考查。四个词是“也”的意思，但用法有区别，too用于肯定句句末，also用于句中，either用于否定句句末，neither用于省略句</a:t>
            </a:r>
          </a:p>
          <a:p>
            <a:r>
              <a:rPr sz="2400" dirty="0">
                <a:latin typeface="微软雅黑" panose="020B0503020204020204" pitchFamily="34" charset="-122"/>
                <a:ea typeface="微软雅黑" panose="020B0503020204020204" pitchFamily="34" charset="-122"/>
              </a:rPr>
              <a:t>中，故选B。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80"/>
            <a:ext cx="10820400" cy="26015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Many a man _________ come to help us.</a:t>
            </a:r>
          </a:p>
          <a:p>
            <a:pPr marL="457200" lvl="1" indent="457200"/>
            <a:r>
              <a:rPr lang="en-US" altLang="zh-CN" sz="2400" b="1" dirty="0">
                <a:latin typeface="微软雅黑" panose="020B0503020204020204" pitchFamily="34" charset="-122"/>
                <a:ea typeface="微软雅黑" panose="020B0503020204020204" pitchFamily="34" charset="-122"/>
              </a:rPr>
              <a:t>A. have 		B. is 		C. has 		D. are</a:t>
            </a:r>
          </a:p>
        </p:txBody>
      </p:sp>
      <p:sp>
        <p:nvSpPr>
          <p:cNvPr id="7" name="文本框 6"/>
          <p:cNvSpPr txBox="1"/>
          <p:nvPr/>
        </p:nvSpPr>
        <p:spPr>
          <a:xfrm>
            <a:off x="1230421" y="1012952"/>
            <a:ext cx="42227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解析：本题是对many a+单数名词的考查。many a+单数名词的短语谓语形式用单数，由于句子中已经使用动词come，因此使用现在完成时，故选C。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All _________ present and all _________ going on well.</a:t>
            </a:r>
          </a:p>
          <a:p>
            <a:pPr marL="457200" lvl="1" indent="457200"/>
            <a:r>
              <a:rPr lang="en-US" altLang="zh-CN" sz="2400" b="1" dirty="0">
                <a:latin typeface="微软雅黑" panose="020B0503020204020204" pitchFamily="34" charset="-122"/>
                <a:ea typeface="微软雅黑" panose="020B0503020204020204" pitchFamily="34" charset="-122"/>
              </a:rPr>
              <a:t>A. is; is 	B. are; are	 C. are; are 		D. are; is</a:t>
            </a:r>
          </a:p>
        </p:txBody>
      </p:sp>
      <p:sp>
        <p:nvSpPr>
          <p:cNvPr id="7" name="文本框 6"/>
          <p:cNvSpPr txBox="1"/>
          <p:nvPr/>
        </p:nvSpPr>
        <p:spPr>
          <a:xfrm>
            <a:off x="1230421" y="1012952"/>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本题是对代词all的考查。前一个all指代所有人，因此谓语形式用复数；</a:t>
            </a:r>
          </a:p>
          <a:p>
            <a:r>
              <a:rPr sz="2400" dirty="0">
                <a:latin typeface="微软雅黑" panose="020B0503020204020204" pitchFamily="34" charset="-122"/>
                <a:ea typeface="微软雅黑" panose="020B0503020204020204" pitchFamily="34" charset="-122"/>
              </a:rPr>
              <a:t>后一个all表示一切，根据句意“一切进展顺利”，此处谓语形式用单数，故选D。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90855"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The _________ boy is sick.</a:t>
            </a:r>
          </a:p>
          <a:p>
            <a:pPr indent="457200"/>
            <a:r>
              <a:rPr lang="en-US" altLang="zh-CN" sz="2400" b="1" dirty="0">
                <a:latin typeface="微软雅黑" panose="020B0503020204020204" pitchFamily="34" charset="-122"/>
                <a:ea typeface="微软雅黑" panose="020B0503020204020204" pitchFamily="34" charset="-122"/>
              </a:rPr>
              <a:t>A. ten years old 		B. ten-years-old </a:t>
            </a:r>
          </a:p>
          <a:p>
            <a:pPr indent="457200"/>
            <a:r>
              <a:rPr lang="en-US" altLang="zh-CN" sz="2400" b="1" dirty="0">
                <a:latin typeface="微软雅黑" panose="020B0503020204020204" pitchFamily="34" charset="-122"/>
                <a:ea typeface="微软雅黑" panose="020B0503020204020204" pitchFamily="34" charset="-122"/>
              </a:rPr>
              <a:t>C. ten-year-old 		D. ten-year old</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725"/>
            <a:ext cx="1028827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当几个词使用连字符修饰一个名词时，连字符所连接的几个词都不用复数，故选C。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102291" y="922605"/>
            <a:ext cx="10667999" cy="267652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Hilton Hotel, __________? </a:t>
            </a:r>
          </a:p>
          <a:p>
            <a:pPr indent="457200"/>
            <a:r>
              <a:rPr lang="en-US" altLang="zh-CN" sz="2800" b="1" dirty="0">
                <a:latin typeface="微软雅黑" panose="020B0503020204020204" pitchFamily="34" charset="-122"/>
                <a:ea typeface="微软雅黑" panose="020B0503020204020204" pitchFamily="34" charset="-122"/>
              </a:rPr>
              <a:t>W: Yes, I’d like to book a single room for May 10th. </a:t>
            </a:r>
          </a:p>
          <a:p>
            <a:r>
              <a:rPr lang="en-US" altLang="zh-CN" sz="2800" b="1" dirty="0">
                <a:latin typeface="微软雅黑" panose="020B0503020204020204" pitchFamily="34" charset="-122"/>
                <a:ea typeface="微软雅黑" panose="020B0503020204020204" pitchFamily="34" charset="-122"/>
              </a:rPr>
              <a:t>A. what’s your name </a:t>
            </a:r>
          </a:p>
          <a:p>
            <a:r>
              <a:rPr lang="en-US" altLang="zh-CN" sz="2800" b="1" dirty="0">
                <a:latin typeface="微软雅黑" panose="020B0503020204020204" pitchFamily="34" charset="-122"/>
                <a:ea typeface="微软雅黑" panose="020B0503020204020204" pitchFamily="34" charset="-122"/>
              </a:rPr>
              <a:t>B. pardon me</a:t>
            </a:r>
          </a:p>
          <a:p>
            <a:r>
              <a:rPr lang="en-US" altLang="zh-CN" sz="2800" b="1" dirty="0">
                <a:latin typeface="微软雅黑" panose="020B0503020204020204" pitchFamily="34" charset="-122"/>
                <a:ea typeface="微软雅黑" panose="020B0503020204020204" pitchFamily="34" charset="-122"/>
              </a:rPr>
              <a:t>C. can I help you </a:t>
            </a:r>
          </a:p>
          <a:p>
            <a:r>
              <a:rPr lang="en-US" altLang="zh-CN" sz="2800" b="1" dirty="0">
                <a:latin typeface="微软雅黑" panose="020B0503020204020204" pitchFamily="34" charset="-122"/>
                <a:ea typeface="微软雅黑" panose="020B0503020204020204" pitchFamily="34" charset="-122"/>
              </a:rPr>
              <a:t>D. what’s the matter</a:t>
            </a:r>
          </a:p>
        </p:txBody>
      </p:sp>
      <p:sp>
        <p:nvSpPr>
          <p:cNvPr id="11" name="文本框 10"/>
          <p:cNvSpPr txBox="1"/>
          <p:nvPr/>
        </p:nvSpPr>
        <p:spPr>
          <a:xfrm>
            <a:off x="4941356" y="912224"/>
            <a:ext cx="42227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解析：根据情境可知，说话人是希尔顿酒店的服务员，所以招呼客人时用</a:t>
            </a:r>
          </a:p>
          <a:p>
            <a:r>
              <a:rPr lang="zh-CN" altLang="en-US" sz="2400" dirty="0">
                <a:latin typeface="微软雅黑" panose="020B0503020204020204" pitchFamily="34" charset="-122"/>
                <a:ea typeface="微软雅黑" panose="020B0503020204020204" pitchFamily="34" charset="-122"/>
              </a:rPr>
              <a:t>“Can I help you”或是“What can I do for you”。故选C。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425440" y="2767330"/>
            <a:ext cx="5698490" cy="1276350"/>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知识回顾—冠词、介词、形容词、副词</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12538" y="956969"/>
            <a:ext cx="10317462" cy="2677656"/>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踢足球 </a:t>
            </a:r>
            <a:r>
              <a:rPr lang="en-US" altLang="zh-CN" sz="2800" dirty="0">
                <a:latin typeface="Times New Roman" panose="02020603050405020304" pitchFamily="18" charset="0"/>
                <a:cs typeface="Times New Roman" panose="02020603050405020304" pitchFamily="18" charset="0"/>
              </a:rPr>
              <a:t>______________________________________ </a:t>
            </a:r>
          </a:p>
          <a:p>
            <a:pPr algn="just"/>
            <a:r>
              <a:rPr lang="zh-CN" altLang="en-US" sz="2800" dirty="0">
                <a:latin typeface="Times New Roman" panose="02020603050405020304" pitchFamily="18" charset="0"/>
                <a:cs typeface="Times New Roman" panose="02020603050405020304" pitchFamily="18" charset="0"/>
              </a:rPr>
              <a:t>弹钢琴 </a:t>
            </a:r>
            <a:r>
              <a:rPr lang="en-US" altLang="zh-CN" sz="2800" dirty="0">
                <a:latin typeface="Times New Roman" panose="02020603050405020304" pitchFamily="18" charset="0"/>
                <a:cs typeface="Times New Roman" panose="02020603050405020304" pitchFamily="18" charset="0"/>
              </a:rPr>
              <a:t>______________________________________</a:t>
            </a:r>
          </a:p>
          <a:p>
            <a:pPr algn="just"/>
            <a:r>
              <a:rPr lang="zh-CN" altLang="en-US" sz="2800" dirty="0">
                <a:latin typeface="Times New Roman" panose="02020603050405020304" pitchFamily="18" charset="0"/>
                <a:cs typeface="Times New Roman" panose="02020603050405020304" pitchFamily="18" charset="0"/>
              </a:rPr>
              <a:t>穷人 </a:t>
            </a:r>
            <a:r>
              <a:rPr lang="en-US" altLang="zh-CN" sz="2800" dirty="0">
                <a:latin typeface="Times New Roman" panose="02020603050405020304" pitchFamily="18" charset="0"/>
                <a:cs typeface="Times New Roman" panose="02020603050405020304" pitchFamily="18" charset="0"/>
              </a:rPr>
              <a:t>________________________________________ </a:t>
            </a:r>
          </a:p>
          <a:p>
            <a:pPr algn="just"/>
            <a:r>
              <a:rPr lang="zh-CN" altLang="en-US" sz="2800" dirty="0">
                <a:latin typeface="Times New Roman" panose="02020603050405020304" pitchFamily="18" charset="0"/>
                <a:cs typeface="Times New Roman" panose="02020603050405020304" pitchFamily="18" charset="0"/>
              </a:rPr>
              <a:t>太阳 </a:t>
            </a:r>
            <a:r>
              <a:rPr lang="en-US" altLang="zh-CN" sz="2800" dirty="0">
                <a:latin typeface="Times New Roman" panose="02020603050405020304" pitchFamily="18" charset="0"/>
                <a:cs typeface="Times New Roman" panose="02020603050405020304" pitchFamily="18" charset="0"/>
              </a:rPr>
              <a:t>________________________________________</a:t>
            </a:r>
          </a:p>
          <a:p>
            <a:pPr algn="just"/>
            <a:r>
              <a:rPr lang="zh-CN" altLang="en-US" sz="2800" dirty="0">
                <a:latin typeface="Times New Roman" panose="02020603050405020304" pitchFamily="18" charset="0"/>
                <a:cs typeface="Times New Roman" panose="02020603050405020304" pitchFamily="18" charset="0"/>
              </a:rPr>
              <a:t>在</a:t>
            </a:r>
            <a:r>
              <a:rPr lang="en-US" altLang="zh-CN" sz="2800" dirty="0">
                <a:latin typeface="Times New Roman" panose="02020603050405020304" pitchFamily="18" charset="0"/>
                <a:cs typeface="Times New Roman" panose="02020603050405020304" pitchFamily="18" charset="0"/>
              </a:rPr>
              <a:t>18</a:t>
            </a:r>
            <a:r>
              <a:rPr lang="zh-CN" altLang="en-US" sz="2800" dirty="0">
                <a:latin typeface="Times New Roman" panose="02020603050405020304" pitchFamily="18" charset="0"/>
                <a:cs typeface="Times New Roman" panose="02020603050405020304" pitchFamily="18" charset="0"/>
              </a:rPr>
              <a:t>世纪</a:t>
            </a:r>
            <a:r>
              <a:rPr lang="en-US" altLang="zh-CN" sz="2800" dirty="0">
                <a:latin typeface="Times New Roman" panose="02020603050405020304" pitchFamily="18" charset="0"/>
                <a:cs typeface="Times New Roman" panose="02020603050405020304" pitchFamily="18" charset="0"/>
              </a:rPr>
              <a:t>70</a:t>
            </a:r>
            <a:r>
              <a:rPr lang="zh-CN" altLang="en-US" sz="2800" dirty="0">
                <a:latin typeface="Times New Roman" panose="02020603050405020304" pitchFamily="18" charset="0"/>
                <a:cs typeface="Times New Roman" panose="02020603050405020304" pitchFamily="18" charset="0"/>
              </a:rPr>
              <a:t>年代 </a:t>
            </a:r>
            <a:r>
              <a:rPr lang="en-US" altLang="zh-CN" sz="2800" dirty="0">
                <a:latin typeface="Times New Roman" panose="02020603050405020304" pitchFamily="18" charset="0"/>
                <a:cs typeface="Times New Roman" panose="02020603050405020304" pitchFamily="18" charset="0"/>
              </a:rPr>
              <a:t>________________________________ </a:t>
            </a:r>
          </a:p>
          <a:p>
            <a:pPr algn="just"/>
            <a:r>
              <a:rPr lang="zh-CN" altLang="en-US" sz="2800" dirty="0">
                <a:latin typeface="Times New Roman" panose="02020603050405020304" pitchFamily="18" charset="0"/>
                <a:cs typeface="Times New Roman" panose="02020603050405020304" pitchFamily="18" charset="0"/>
              </a:rPr>
              <a:t>你手里的书 </a:t>
            </a:r>
            <a:r>
              <a:rPr lang="en-US" altLang="zh-CN" sz="2800" dirty="0">
                <a:latin typeface="Times New Roman" panose="02020603050405020304" pitchFamily="18" charset="0"/>
                <a:cs typeface="Times New Roman" panose="02020603050405020304" pitchFamily="18" charset="0"/>
              </a:rPr>
              <a:t>__________________________________</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84664" y="320746"/>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一、冠词</a:t>
            </a:r>
          </a:p>
        </p:txBody>
      </p:sp>
      <p:sp>
        <p:nvSpPr>
          <p:cNvPr id="2" name="文本框 1"/>
          <p:cNvSpPr txBox="1"/>
          <p:nvPr/>
        </p:nvSpPr>
        <p:spPr>
          <a:xfrm>
            <a:off x="2896741" y="887074"/>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play football</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896741" y="1377284"/>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play the piano</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901121" y="1847320"/>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poor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2905501" y="2205448"/>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sun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4023043" y="2700570"/>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in the 1770s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3365768" y="3143680"/>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book in your hand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12538" y="956969"/>
            <a:ext cx="10317462" cy="4401205"/>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在早上 </a:t>
            </a:r>
            <a:r>
              <a:rPr lang="en-US" altLang="zh-CN" sz="2800" dirty="0">
                <a:latin typeface="Times New Roman" panose="02020603050405020304" pitchFamily="18" charset="0"/>
                <a:cs typeface="Times New Roman" panose="02020603050405020304" pitchFamily="18" charset="0"/>
              </a:rPr>
              <a:t>______________________________________ </a:t>
            </a:r>
          </a:p>
          <a:p>
            <a:pPr algn="just"/>
            <a:r>
              <a:rPr lang="zh-CN" altLang="en-US" sz="2800" dirty="0">
                <a:latin typeface="Times New Roman" panose="02020603050405020304" pitchFamily="18" charset="0"/>
                <a:cs typeface="Times New Roman" panose="02020603050405020304" pitchFamily="18" charset="0"/>
              </a:rPr>
              <a:t>在星期二的早上 </a:t>
            </a:r>
            <a:r>
              <a:rPr lang="en-US" altLang="zh-CN" sz="2800" dirty="0">
                <a:latin typeface="Times New Roman" panose="02020603050405020304" pitchFamily="18" charset="0"/>
                <a:cs typeface="Times New Roman" panose="02020603050405020304" pitchFamily="18" charset="0"/>
              </a:rPr>
              <a:t>______________________________</a:t>
            </a:r>
          </a:p>
          <a:p>
            <a:pPr algn="just"/>
            <a:r>
              <a:rPr lang="zh-CN" altLang="en-US" sz="2800" dirty="0">
                <a:latin typeface="Times New Roman" panose="02020603050405020304" pitchFamily="18" charset="0"/>
                <a:cs typeface="Times New Roman" panose="02020603050405020304" pitchFamily="18" charset="0"/>
              </a:rPr>
              <a:t>在中午 </a:t>
            </a:r>
            <a:r>
              <a:rPr lang="en-US" altLang="zh-CN" sz="2800" dirty="0">
                <a:latin typeface="Times New Roman" panose="02020603050405020304" pitchFamily="18" charset="0"/>
                <a:cs typeface="Times New Roman" panose="02020603050405020304" pitchFamily="18" charset="0"/>
              </a:rPr>
              <a:t>______________________________________ </a:t>
            </a:r>
          </a:p>
          <a:p>
            <a:pPr algn="just"/>
            <a:r>
              <a:rPr lang="zh-CN" altLang="en-US" sz="2800" dirty="0">
                <a:latin typeface="Times New Roman" panose="02020603050405020304" pitchFamily="18" charset="0"/>
                <a:cs typeface="Times New Roman" panose="02020603050405020304" pitchFamily="18" charset="0"/>
              </a:rPr>
              <a:t>到上个学期为止 </a:t>
            </a:r>
            <a:r>
              <a:rPr lang="en-US" altLang="zh-CN" sz="2800" dirty="0">
                <a:latin typeface="Times New Roman" panose="02020603050405020304" pitchFamily="18" charset="0"/>
                <a:cs typeface="Times New Roman" panose="02020603050405020304" pitchFamily="18" charset="0"/>
              </a:rPr>
              <a:t>______________________________</a:t>
            </a:r>
          </a:p>
          <a:p>
            <a:pPr algn="just"/>
            <a:r>
              <a:rPr lang="zh-CN" altLang="en-US" sz="2800" dirty="0">
                <a:latin typeface="Times New Roman" panose="02020603050405020304" pitchFamily="18" charset="0"/>
                <a:cs typeface="Times New Roman" panose="02020603050405020304" pitchFamily="18" charset="0"/>
              </a:rPr>
              <a:t>在东方 </a:t>
            </a:r>
            <a:r>
              <a:rPr lang="en-US" altLang="zh-CN" sz="2800" dirty="0">
                <a:latin typeface="Times New Roman" panose="02020603050405020304" pitchFamily="18" charset="0"/>
                <a:cs typeface="Times New Roman" panose="02020603050405020304" pitchFamily="18" charset="0"/>
              </a:rPr>
              <a:t>______________________________________ </a:t>
            </a:r>
          </a:p>
          <a:p>
            <a:pPr algn="just"/>
            <a:r>
              <a:rPr lang="zh-CN" altLang="en-US" sz="2800" dirty="0">
                <a:latin typeface="Times New Roman" panose="02020603050405020304" pitchFamily="18" charset="0"/>
                <a:cs typeface="Times New Roman" panose="02020603050405020304" pitchFamily="18" charset="0"/>
              </a:rPr>
              <a:t>用英语 </a:t>
            </a:r>
            <a:r>
              <a:rPr lang="en-US" altLang="zh-CN" sz="2800" dirty="0">
                <a:latin typeface="Times New Roman" panose="02020603050405020304" pitchFamily="18" charset="0"/>
                <a:cs typeface="Times New Roman" panose="02020603050405020304" pitchFamily="18" charset="0"/>
              </a:rPr>
              <a:t>______________________________________</a:t>
            </a:r>
          </a:p>
          <a:p>
            <a:pPr algn="just"/>
            <a:r>
              <a:rPr lang="zh-CN" altLang="en-US" sz="2800" dirty="0">
                <a:latin typeface="Times New Roman" panose="02020603050405020304" pitchFamily="18" charset="0"/>
                <a:cs typeface="Times New Roman" panose="02020603050405020304" pitchFamily="18" charset="0"/>
              </a:rPr>
              <a:t>在六点半 </a:t>
            </a:r>
            <a:r>
              <a:rPr lang="en-US" altLang="zh-CN" sz="2800" dirty="0">
                <a:latin typeface="Times New Roman" panose="02020603050405020304" pitchFamily="18" charset="0"/>
                <a:cs typeface="Times New Roman" panose="02020603050405020304" pitchFamily="18" charset="0"/>
              </a:rPr>
              <a:t>____________________________________ </a:t>
            </a:r>
          </a:p>
          <a:p>
            <a:pPr algn="just"/>
            <a:r>
              <a:rPr lang="zh-CN" altLang="en-US" sz="2800" dirty="0">
                <a:latin typeface="Times New Roman" panose="02020603050405020304" pitchFamily="18" charset="0"/>
                <a:cs typeface="Times New Roman" panose="02020603050405020304" pitchFamily="18" charset="0"/>
              </a:rPr>
              <a:t>在</a:t>
            </a:r>
            <a:r>
              <a:rPr lang="en-US" altLang="zh-CN" sz="2800" dirty="0">
                <a:latin typeface="Times New Roman" panose="02020603050405020304" pitchFamily="18" charset="0"/>
                <a:cs typeface="Times New Roman" panose="02020603050405020304" pitchFamily="18" charset="0"/>
              </a:rPr>
              <a:t>1981</a:t>
            </a:r>
            <a:r>
              <a:rPr lang="zh-CN" altLang="en-US" sz="2800" dirty="0">
                <a:latin typeface="Times New Roman" panose="02020603050405020304" pitchFamily="18" charset="0"/>
                <a:cs typeface="Times New Roman" panose="02020603050405020304" pitchFamily="18" charset="0"/>
              </a:rPr>
              <a:t>年 </a:t>
            </a:r>
            <a:r>
              <a:rPr lang="en-US" altLang="zh-CN" sz="2800" dirty="0">
                <a:latin typeface="Times New Roman" panose="02020603050405020304" pitchFamily="18" charset="0"/>
                <a:cs typeface="Times New Roman" panose="02020603050405020304" pitchFamily="18" charset="0"/>
              </a:rPr>
              <a:t>____________________________________</a:t>
            </a:r>
          </a:p>
          <a:p>
            <a:pPr algn="just"/>
            <a:r>
              <a:rPr lang="zh-CN" altLang="en-US" sz="2800" dirty="0">
                <a:latin typeface="Times New Roman" panose="02020603050405020304" pitchFamily="18" charset="0"/>
                <a:cs typeface="Times New Roman" panose="02020603050405020304" pitchFamily="18" charset="0"/>
              </a:rPr>
              <a:t>在河边 </a:t>
            </a:r>
            <a:r>
              <a:rPr lang="en-US" altLang="zh-CN" sz="2800" dirty="0">
                <a:latin typeface="Times New Roman" panose="02020603050405020304" pitchFamily="18" charset="0"/>
                <a:cs typeface="Times New Roman" panose="02020603050405020304" pitchFamily="18" charset="0"/>
              </a:rPr>
              <a:t>______________________________________ </a:t>
            </a:r>
          </a:p>
          <a:p>
            <a:pPr algn="just"/>
            <a:r>
              <a:rPr lang="zh-CN" altLang="en-US" sz="2800" dirty="0">
                <a:latin typeface="Times New Roman" panose="02020603050405020304" pitchFamily="18" charset="0"/>
                <a:cs typeface="Times New Roman" panose="02020603050405020304" pitchFamily="18" charset="0"/>
              </a:rPr>
              <a:t>鲁迅写的书 </a:t>
            </a:r>
            <a:r>
              <a:rPr lang="en-US" altLang="zh-CN" sz="2800" dirty="0">
                <a:latin typeface="Times New Roman" panose="02020603050405020304" pitchFamily="18" charset="0"/>
                <a:cs typeface="Times New Roman" panose="02020603050405020304" pitchFamily="18" charset="0"/>
              </a:rPr>
              <a:t>__________________________________</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二、介词</a:t>
            </a:r>
          </a:p>
        </p:txBody>
      </p:sp>
      <p:sp>
        <p:nvSpPr>
          <p:cNvPr id="2" name="文本框 1"/>
          <p:cNvSpPr txBox="1"/>
          <p:nvPr/>
        </p:nvSpPr>
        <p:spPr>
          <a:xfrm>
            <a:off x="2437256" y="96365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in the morning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3708683" y="1386975"/>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on Tuesday morning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377363" y="1838175"/>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at noon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708683" y="221248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by the end of last term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392735" y="2659678"/>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in the east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2457004" y="3074954"/>
            <a:ext cx="3874158" cy="523220"/>
          </a:xfrm>
          <a:prstGeom prst="rect">
            <a:avLst/>
          </a:prstGeom>
          <a:noFill/>
        </p:spPr>
        <p:txBody>
          <a:bodyPr wrap="square" rtlCol="0">
            <a:spAutoFit/>
          </a:bodyPr>
          <a:lstStyle/>
          <a:p>
            <a:r>
              <a:rPr lang="en-US" altLang="zh-CN" sz="2800">
                <a:solidFill>
                  <a:srgbClr val="C00000"/>
                </a:solidFill>
                <a:latin typeface="Times New Roman" panose="02020603050405020304" pitchFamily="18" charset="0"/>
                <a:cs typeface="Times New Roman" panose="02020603050405020304" pitchFamily="18" charset="0"/>
              </a:rPr>
              <a:t>in </a:t>
            </a:r>
            <a:r>
              <a:rPr lang="en-US" altLang="zh-CN" sz="2800" dirty="0">
                <a:solidFill>
                  <a:srgbClr val="C00000"/>
                </a:solidFill>
                <a:latin typeface="Times New Roman" panose="02020603050405020304" pitchFamily="18" charset="0"/>
                <a:cs typeface="Times New Roman" panose="02020603050405020304" pitchFamily="18" charset="0"/>
              </a:rPr>
              <a:t>English</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775733" y="3522781"/>
            <a:ext cx="601095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at half past six</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775733" y="3942894"/>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in 1981</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2552449" y="4385248"/>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by the river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3093502" y="4793370"/>
            <a:ext cx="489908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book written by Lu </a:t>
            </a:r>
            <a:r>
              <a:rPr lang="en-US" altLang="zh-CN" sz="2800" dirty="0" err="1">
                <a:solidFill>
                  <a:srgbClr val="C00000"/>
                </a:solidFill>
                <a:latin typeface="Times New Roman" panose="02020603050405020304" pitchFamily="18" charset="0"/>
                <a:cs typeface="Times New Roman" panose="02020603050405020304" pitchFamily="18" charset="0"/>
              </a:rPr>
              <a:t>Xun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5" grpId="0"/>
      <p:bldP spid="16" grpId="0"/>
      <p:bldP spid="17" grpId="0"/>
      <p:bldP spid="1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12538" y="956969"/>
            <a:ext cx="10317462" cy="3538220"/>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一些漂亮的花 </a:t>
            </a:r>
            <a:r>
              <a:rPr lang="en-US" altLang="zh-CN" sz="2800" dirty="0">
                <a:latin typeface="Times New Roman" panose="02020603050405020304" pitchFamily="18" charset="0"/>
                <a:cs typeface="Times New Roman" panose="02020603050405020304" pitchFamily="18" charset="0"/>
              </a:rPr>
              <a:t>________________________________ </a:t>
            </a:r>
          </a:p>
          <a:p>
            <a:pPr algn="just"/>
            <a:r>
              <a:rPr lang="zh-CN" altLang="en-US" sz="2800" dirty="0">
                <a:latin typeface="Times New Roman" panose="02020603050405020304" pitchFamily="18" charset="0"/>
                <a:cs typeface="Times New Roman" panose="02020603050405020304" pitchFamily="18" charset="0"/>
              </a:rPr>
              <a:t>一些重要的事 </a:t>
            </a:r>
            <a:r>
              <a:rPr lang="en-US" altLang="zh-CN" sz="2800" dirty="0">
                <a:latin typeface="Times New Roman" panose="02020603050405020304" pitchFamily="18" charset="0"/>
                <a:cs typeface="Times New Roman" panose="02020603050405020304" pitchFamily="18" charset="0"/>
              </a:rPr>
              <a:t>________________________________</a:t>
            </a:r>
          </a:p>
          <a:p>
            <a:pPr algn="just"/>
            <a:r>
              <a:rPr lang="zh-CN" altLang="en-US" sz="2800" dirty="0">
                <a:latin typeface="Times New Roman" panose="02020603050405020304" pitchFamily="18" charset="0"/>
                <a:cs typeface="Times New Roman" panose="02020603050405020304" pitchFamily="18" charset="0"/>
              </a:rPr>
              <a:t>安静地坐着 </a:t>
            </a:r>
            <a:r>
              <a:rPr lang="en-US" altLang="zh-CN" sz="2800" dirty="0">
                <a:latin typeface="Times New Roman" panose="02020603050405020304" pitchFamily="18" charset="0"/>
                <a:cs typeface="Times New Roman" panose="02020603050405020304" pitchFamily="18" charset="0"/>
              </a:rPr>
              <a:t>__________________________________ </a:t>
            </a:r>
          </a:p>
          <a:p>
            <a:pPr algn="just"/>
            <a:r>
              <a:rPr lang="zh-CN" altLang="en-US" sz="2800" dirty="0">
                <a:latin typeface="Times New Roman" panose="02020603050405020304" pitchFamily="18" charset="0"/>
                <a:cs typeface="Times New Roman" panose="02020603050405020304" pitchFamily="18" charset="0"/>
              </a:rPr>
              <a:t>保持课室安静 </a:t>
            </a:r>
            <a:r>
              <a:rPr lang="en-US" altLang="zh-CN" sz="2800" dirty="0">
                <a:latin typeface="Times New Roman" panose="02020603050405020304" pitchFamily="18" charset="0"/>
                <a:cs typeface="Times New Roman" panose="02020603050405020304" pitchFamily="18" charset="0"/>
              </a:rPr>
              <a:t>________________________________</a:t>
            </a:r>
          </a:p>
          <a:p>
            <a:pPr algn="just"/>
            <a:r>
              <a:rPr lang="zh-CN" altLang="en-US" sz="2800" b="1" dirty="0">
                <a:latin typeface="Times New Roman" panose="02020603050405020304" pitchFamily="18" charset="0"/>
                <a:cs typeface="Times New Roman" panose="02020603050405020304" pitchFamily="18" charset="0"/>
              </a:rPr>
              <a:t>原级句型：</a:t>
            </a:r>
            <a:r>
              <a:rPr lang="en-US" altLang="zh-CN" sz="2800" dirty="0">
                <a:latin typeface="Times New Roman" panose="02020603050405020304" pitchFamily="18" charset="0"/>
                <a:cs typeface="Times New Roman" panose="02020603050405020304" pitchFamily="18" charset="0"/>
              </a:rPr>
              <a:t>A +</a:t>
            </a:r>
            <a:r>
              <a:rPr lang="zh-CN" altLang="en-US" sz="2800" dirty="0">
                <a:latin typeface="Times New Roman" panose="02020603050405020304" pitchFamily="18" charset="0"/>
                <a:cs typeface="Times New Roman" panose="02020603050405020304" pitchFamily="18" charset="0"/>
              </a:rPr>
              <a:t>谓语</a:t>
            </a:r>
            <a:r>
              <a:rPr lang="en-US" altLang="zh-CN" sz="2800" dirty="0">
                <a:latin typeface="Times New Roman" panose="02020603050405020304" pitchFamily="18" charset="0"/>
                <a:cs typeface="Times New Roman" panose="02020603050405020304" pitchFamily="18" charset="0"/>
              </a:rPr>
              <a:t>+as+</a:t>
            </a:r>
            <a:r>
              <a:rPr lang="zh-CN" altLang="en-US" sz="2800" dirty="0">
                <a:latin typeface="Times New Roman" panose="02020603050405020304" pitchFamily="18" charset="0"/>
                <a:cs typeface="Times New Roman" panose="02020603050405020304" pitchFamily="18" charset="0"/>
              </a:rPr>
              <a:t>原级</a:t>
            </a:r>
            <a:r>
              <a:rPr lang="en-US" altLang="zh-CN" sz="2800" dirty="0">
                <a:latin typeface="Times New Roman" panose="02020603050405020304" pitchFamily="18" charset="0"/>
                <a:cs typeface="Times New Roman" panose="02020603050405020304" pitchFamily="18" charset="0"/>
              </a:rPr>
              <a:t>+as B </a:t>
            </a:r>
            <a:r>
              <a:rPr lang="zh-CN" altLang="en-US" sz="2800" dirty="0">
                <a:latin typeface="Times New Roman" panose="02020603050405020304" pitchFamily="18" charset="0"/>
                <a:cs typeface="Times New Roman" panose="02020603050405020304" pitchFamily="18" charset="0"/>
              </a:rPr>
              <a:t>表“</a:t>
            </a:r>
            <a:r>
              <a:rPr lang="en-US" altLang="zh-CN" sz="2800" dirty="0">
                <a:latin typeface="Times New Roman" panose="02020603050405020304" pitchFamily="18" charset="0"/>
                <a:cs typeface="Times New Roman" panose="02020603050405020304" pitchFamily="18" charset="0"/>
              </a:rPr>
              <a:t>A</a:t>
            </a:r>
            <a:r>
              <a:rPr lang="zh-CN" altLang="en-US" sz="2800" dirty="0">
                <a:latin typeface="Times New Roman" panose="02020603050405020304" pitchFamily="18" charset="0"/>
                <a:cs typeface="Times New Roman" panose="02020603050405020304" pitchFamily="18" charset="0"/>
              </a:rPr>
              <a:t>与</a:t>
            </a:r>
            <a:r>
              <a:rPr lang="en-US" altLang="zh-CN" sz="2800" dirty="0">
                <a:latin typeface="Times New Roman" panose="02020603050405020304" pitchFamily="18" charset="0"/>
                <a:cs typeface="Times New Roman" panose="02020603050405020304" pitchFamily="18" charset="0"/>
              </a:rPr>
              <a:t>B</a:t>
            </a:r>
            <a:r>
              <a:rPr lang="zh-CN" altLang="en-US" sz="2800" dirty="0">
                <a:latin typeface="Times New Roman" panose="02020603050405020304" pitchFamily="18" charset="0"/>
                <a:cs typeface="Times New Roman" panose="02020603050405020304" pitchFamily="18" charset="0"/>
              </a:rPr>
              <a:t>一样”，否定式是</a:t>
            </a:r>
            <a:r>
              <a:rPr lang="en-US" altLang="zh-CN" sz="2800" dirty="0">
                <a:latin typeface="Times New Roman" panose="02020603050405020304" pitchFamily="18" charset="0"/>
                <a:cs typeface="Times New Roman" panose="02020603050405020304" pitchFamily="18" charset="0"/>
              </a:rPr>
              <a:t>not so/as+</a:t>
            </a:r>
            <a:r>
              <a:rPr lang="zh-CN" altLang="en-US" sz="2800" dirty="0">
                <a:latin typeface="Times New Roman" panose="02020603050405020304" pitchFamily="18" charset="0"/>
                <a:cs typeface="Times New Roman" panose="02020603050405020304" pitchFamily="18" charset="0"/>
              </a:rPr>
              <a:t>原级</a:t>
            </a:r>
            <a:r>
              <a:rPr lang="en-US" altLang="zh-CN" sz="2800" dirty="0">
                <a:latin typeface="Times New Roman" panose="02020603050405020304" pitchFamily="18" charset="0"/>
                <a:cs typeface="Times New Roman" panose="02020603050405020304" pitchFamily="18" charset="0"/>
              </a:rPr>
              <a:t>+as...</a:t>
            </a:r>
            <a:r>
              <a:rPr lang="zh-CN" altLang="en-US" sz="2800" dirty="0">
                <a:latin typeface="Times New Roman" panose="02020603050405020304" pitchFamily="18" charset="0"/>
                <a:cs typeface="Times New Roman" panose="02020603050405020304" pitchFamily="18" charset="0"/>
              </a:rPr>
              <a:t>，也可在原级前加上倍数，表</a:t>
            </a:r>
            <a:r>
              <a:rPr lang="en-US" altLang="zh-CN" sz="2800" dirty="0">
                <a:latin typeface="Times New Roman" panose="02020603050405020304" pitchFamily="18" charset="0"/>
                <a:cs typeface="Times New Roman" panose="02020603050405020304" pitchFamily="18" charset="0"/>
              </a:rPr>
              <a:t>A</a:t>
            </a:r>
            <a:r>
              <a:rPr lang="zh-CN" altLang="en-US" sz="2800" dirty="0">
                <a:latin typeface="Times New Roman" panose="02020603050405020304" pitchFamily="18" charset="0"/>
                <a:cs typeface="Times New Roman" panose="02020603050405020304" pitchFamily="18" charset="0"/>
              </a:rPr>
              <a:t>是</a:t>
            </a:r>
            <a:r>
              <a:rPr lang="en-US" altLang="zh-CN" sz="2800" dirty="0">
                <a:latin typeface="Times New Roman" panose="02020603050405020304" pitchFamily="18" charset="0"/>
                <a:cs typeface="Times New Roman" panose="02020603050405020304" pitchFamily="18" charset="0"/>
              </a:rPr>
              <a:t>B</a:t>
            </a:r>
            <a:r>
              <a:rPr lang="zh-CN" altLang="en-US" sz="2800" dirty="0">
                <a:latin typeface="Times New Roman" panose="02020603050405020304" pitchFamily="18" charset="0"/>
                <a:cs typeface="Times New Roman" panose="02020603050405020304" pitchFamily="18" charset="0"/>
              </a:rPr>
              <a:t>的倍数。</a:t>
            </a:r>
          </a:p>
          <a:p>
            <a:pPr algn="just"/>
            <a:r>
              <a:rPr lang="en-US" altLang="zh-CN" sz="2800" dirty="0">
                <a:latin typeface="Times New Roman" panose="02020603050405020304" pitchFamily="18" charset="0"/>
                <a:cs typeface="Times New Roman" panose="02020603050405020304" pitchFamily="18" charset="0"/>
              </a:rPr>
              <a:t>Your camera is __________________ (</a:t>
            </a:r>
            <a:r>
              <a:rPr lang="zh-CN" altLang="en-US" sz="2800" dirty="0">
                <a:latin typeface="Times New Roman" panose="02020603050405020304" pitchFamily="18" charset="0"/>
                <a:cs typeface="Times New Roman" panose="02020603050405020304" pitchFamily="18" charset="0"/>
              </a:rPr>
              <a:t>和我的一样贵</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This school is _________________________ (</a:t>
            </a:r>
            <a:r>
              <a:rPr lang="zh-CN" altLang="en-US" sz="2800" dirty="0">
                <a:latin typeface="Times New Roman" panose="02020603050405020304" pitchFamily="18" charset="0"/>
                <a:cs typeface="Times New Roman" panose="02020603050405020304" pitchFamily="18" charset="0"/>
              </a:rPr>
              <a:t>是我们的三倍大</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三、形容词、副词</a:t>
            </a:r>
          </a:p>
        </p:txBody>
      </p:sp>
      <p:sp>
        <p:nvSpPr>
          <p:cNvPr id="9" name="文本框 8"/>
          <p:cNvSpPr txBox="1"/>
          <p:nvPr/>
        </p:nvSpPr>
        <p:spPr>
          <a:xfrm>
            <a:off x="2528397" y="985367"/>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some beautiful flowers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485364" y="1382216"/>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something important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328541" y="1823044"/>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sit quietly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3328541" y="2263872"/>
            <a:ext cx="48585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keep the classroom quiet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3328541" y="3507083"/>
            <a:ext cx="430843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as expensive as mine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3435848" y="3995738"/>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three times the size of ours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5" grpId="0"/>
      <p:bldP spid="1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6773" y="366623"/>
            <a:ext cx="11539056" cy="6123940"/>
          </a:xfrm>
          <a:prstGeom prst="rect">
            <a:avLst/>
          </a:prstGeom>
          <a:noFill/>
        </p:spPr>
        <p:txBody>
          <a:bodyPr wrap="square" rtlCol="0">
            <a:spAutoFit/>
          </a:bodyPr>
          <a:lstStyle/>
          <a:p>
            <a:pPr algn="just"/>
            <a:r>
              <a:rPr lang="zh-CN" altLang="en-US" sz="2800" b="1" dirty="0">
                <a:latin typeface="Times New Roman" panose="02020603050405020304" pitchFamily="18" charset="0"/>
                <a:cs typeface="Times New Roman" panose="02020603050405020304" pitchFamily="18" charset="0"/>
              </a:rPr>
              <a:t>比较级句型：</a:t>
            </a:r>
            <a:r>
              <a:rPr lang="en-US" altLang="zh-CN" sz="2800" dirty="0">
                <a:latin typeface="Times New Roman" panose="02020603050405020304" pitchFamily="18" charset="0"/>
                <a:cs typeface="Times New Roman" panose="02020603050405020304" pitchFamily="18" charset="0"/>
              </a:rPr>
              <a:t>A+</a:t>
            </a:r>
            <a:r>
              <a:rPr lang="zh-CN" altLang="en-US" sz="2800" dirty="0">
                <a:latin typeface="Times New Roman" panose="02020603050405020304" pitchFamily="18" charset="0"/>
                <a:cs typeface="Times New Roman" panose="02020603050405020304" pitchFamily="18" charset="0"/>
              </a:rPr>
              <a:t>谓语</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比较级</a:t>
            </a:r>
            <a:r>
              <a:rPr lang="en-US" altLang="zh-CN" sz="2800" dirty="0">
                <a:latin typeface="Times New Roman" panose="02020603050405020304" pitchFamily="18" charset="0"/>
                <a:cs typeface="Times New Roman" panose="02020603050405020304" pitchFamily="18" charset="0"/>
              </a:rPr>
              <a:t>+than B</a:t>
            </a:r>
            <a:r>
              <a:rPr lang="zh-CN" altLang="en-US" sz="2800" dirty="0">
                <a:latin typeface="Times New Roman" panose="02020603050405020304" pitchFamily="18" charset="0"/>
                <a:cs typeface="Times New Roman" panose="02020603050405020304" pitchFamily="18" charset="0"/>
              </a:rPr>
              <a:t>表示“</a:t>
            </a:r>
            <a:r>
              <a:rPr lang="en-US" altLang="zh-CN" sz="2800" dirty="0">
                <a:latin typeface="Times New Roman" panose="02020603050405020304" pitchFamily="18" charset="0"/>
                <a:cs typeface="Times New Roman" panose="02020603050405020304" pitchFamily="18" charset="0"/>
              </a:rPr>
              <a:t>A</a:t>
            </a:r>
            <a:r>
              <a:rPr lang="zh-CN" altLang="en-US" sz="2800" dirty="0">
                <a:latin typeface="Times New Roman" panose="02020603050405020304" pitchFamily="18" charset="0"/>
                <a:cs typeface="Times New Roman" panose="02020603050405020304" pitchFamily="18" charset="0"/>
              </a:rPr>
              <a:t>比</a:t>
            </a:r>
            <a:r>
              <a:rPr lang="en-US" altLang="zh-CN" sz="2800" dirty="0">
                <a:latin typeface="Times New Roman" panose="02020603050405020304" pitchFamily="18" charset="0"/>
                <a:cs typeface="Times New Roman" panose="02020603050405020304" pitchFamily="18" charset="0"/>
              </a:rPr>
              <a:t>B</a:t>
            </a:r>
            <a:r>
              <a:rPr lang="zh-CN" altLang="en-US" sz="2800" dirty="0">
                <a:latin typeface="Times New Roman" panose="02020603050405020304" pitchFamily="18" charset="0"/>
                <a:cs typeface="Times New Roman" panose="02020603050405020304" pitchFamily="18" charset="0"/>
              </a:rPr>
              <a:t>要</a:t>
            </a:r>
            <a:r>
              <a:rPr lang="en-US" altLang="zh-CN" sz="2800" dirty="0">
                <a:latin typeface="Times New Roman" panose="02020603050405020304" pitchFamily="18" charset="0"/>
                <a:cs typeface="Times New Roman" panose="02020603050405020304" pitchFamily="18" charset="0"/>
              </a:rPr>
              <a:t>……</a:t>
            </a:r>
            <a:r>
              <a:rPr lang="en-US" altLang="zh-CN" sz="2800" dirty="0">
                <a:latin typeface="+mj-ea"/>
                <a:ea typeface="+mj-ea"/>
                <a:cs typeface="Times New Roman" panose="02020603050405020304" pitchFamily="18" charset="0"/>
              </a:rPr>
              <a:t>”</a:t>
            </a:r>
            <a:r>
              <a:rPr lang="zh-CN" altLang="en-US"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比较级前可用</a:t>
            </a:r>
            <a:r>
              <a:rPr lang="en-US" altLang="zh-CN" sz="2800" dirty="0">
                <a:latin typeface="Times New Roman" panose="02020603050405020304" pitchFamily="18" charset="0"/>
                <a:cs typeface="Times New Roman" panose="02020603050405020304" pitchFamily="18" charset="0"/>
              </a:rPr>
              <a:t>a little</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a bit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slightly</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a great deal</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a lot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many</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much</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far</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completely</a:t>
            </a:r>
            <a:r>
              <a:rPr lang="zh-CN" altLang="en-US" sz="2800" dirty="0">
                <a:latin typeface="Times New Roman" panose="02020603050405020304" pitchFamily="18" charset="0"/>
                <a:cs typeface="Times New Roman" panose="02020603050405020304" pitchFamily="18" charset="0"/>
              </a:rPr>
              <a:t>表程度，也可加倍数、具体数量等表确切的比较。</a:t>
            </a:r>
          </a:p>
          <a:p>
            <a:pPr algn="just"/>
            <a:r>
              <a:rPr lang="en-US" altLang="zh-CN" sz="2800" dirty="0">
                <a:latin typeface="Times New Roman" panose="02020603050405020304" pitchFamily="18" charset="0"/>
                <a:cs typeface="Times New Roman" panose="02020603050405020304" pitchFamily="18" charset="0"/>
              </a:rPr>
              <a:t>English is __________________________________ (</a:t>
            </a:r>
            <a:r>
              <a:rPr lang="zh-CN" altLang="en-US" sz="2800" dirty="0">
                <a:latin typeface="Times New Roman" panose="02020603050405020304" pitchFamily="18" charset="0"/>
                <a:cs typeface="Times New Roman" panose="02020603050405020304" pitchFamily="18" charset="0"/>
              </a:rPr>
              <a:t>比日语难多了</a:t>
            </a:r>
            <a:r>
              <a:rPr lang="en-US" altLang="zh-CN" sz="2800" dirty="0">
                <a:latin typeface="Times New Roman" panose="02020603050405020304" pitchFamily="18" charset="0"/>
                <a:cs typeface="Times New Roman" panose="02020603050405020304" pitchFamily="18" charset="0"/>
              </a:rPr>
              <a:t>).</a:t>
            </a:r>
          </a:p>
          <a:p>
            <a:pPr algn="just"/>
            <a:r>
              <a:rPr lang="zh-CN" altLang="en-US" sz="2800" b="1" dirty="0">
                <a:latin typeface="Times New Roman" panose="02020603050405020304" pitchFamily="18" charset="0"/>
                <a:cs typeface="Times New Roman" panose="02020603050405020304" pitchFamily="18" charset="0"/>
              </a:rPr>
              <a:t>最高级句型：</a:t>
            </a:r>
            <a:r>
              <a:rPr lang="en-US" altLang="zh-CN" sz="2800" dirty="0">
                <a:latin typeface="Times New Roman" panose="02020603050405020304" pitchFamily="18" charset="0"/>
                <a:cs typeface="Times New Roman" panose="02020603050405020304" pitchFamily="18" charset="0"/>
              </a:rPr>
              <a:t>A+</a:t>
            </a:r>
            <a:r>
              <a:rPr lang="zh-CN" altLang="en-US" sz="2800" dirty="0">
                <a:latin typeface="Times New Roman" panose="02020603050405020304" pitchFamily="18" charset="0"/>
                <a:cs typeface="Times New Roman" panose="02020603050405020304" pitchFamily="18" charset="0"/>
              </a:rPr>
              <a:t>谓语</a:t>
            </a:r>
            <a:r>
              <a:rPr lang="en-US" altLang="zh-CN" sz="2800" dirty="0">
                <a:latin typeface="Times New Roman" panose="02020603050405020304" pitchFamily="18" charset="0"/>
                <a:cs typeface="Times New Roman" panose="02020603050405020304" pitchFamily="18" charset="0"/>
              </a:rPr>
              <a:t>+the+</a:t>
            </a:r>
            <a:r>
              <a:rPr lang="zh-CN" altLang="en-US" sz="2800" dirty="0">
                <a:latin typeface="Times New Roman" panose="02020603050405020304" pitchFamily="18" charset="0"/>
                <a:cs typeface="Times New Roman" panose="02020603050405020304" pitchFamily="18" charset="0"/>
              </a:rPr>
              <a:t>最高级</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名词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范围</a:t>
            </a:r>
          </a:p>
          <a:p>
            <a:pPr algn="just"/>
            <a:r>
              <a:rPr lang="en-US" altLang="zh-CN" sz="2800" dirty="0">
                <a:latin typeface="Times New Roman" panose="02020603050405020304" pitchFamily="18" charset="0"/>
                <a:cs typeface="Times New Roman" panose="02020603050405020304" pitchFamily="18" charset="0"/>
              </a:rPr>
              <a:t>The Yellow River is ____________________________ (</a:t>
            </a:r>
            <a:r>
              <a:rPr lang="zh-CN" altLang="en-US" sz="2800" dirty="0">
                <a:latin typeface="Times New Roman" panose="02020603050405020304" pitchFamily="18" charset="0"/>
                <a:cs typeface="Times New Roman" panose="02020603050405020304" pitchFamily="18" charset="0"/>
              </a:rPr>
              <a:t>中国第二长的河流</a:t>
            </a:r>
            <a:r>
              <a:rPr lang="en-US" altLang="zh-CN" sz="2800" dirty="0">
                <a:latin typeface="Times New Roman" panose="02020603050405020304" pitchFamily="18" charset="0"/>
                <a:cs typeface="Times New Roman" panose="02020603050405020304" pitchFamily="18" charset="0"/>
              </a:rPr>
              <a:t>).</a:t>
            </a:r>
          </a:p>
          <a:p>
            <a:pPr algn="just"/>
            <a:r>
              <a:rPr lang="zh-CN" altLang="en-US" sz="2800" b="1" dirty="0">
                <a:latin typeface="Times New Roman" panose="02020603050405020304" pitchFamily="18" charset="0"/>
                <a:cs typeface="Times New Roman" panose="02020603050405020304" pitchFamily="18" charset="0"/>
              </a:rPr>
              <a:t>特殊句型：</a:t>
            </a:r>
            <a:r>
              <a:rPr lang="zh-CN" altLang="en-US" sz="2800" dirty="0">
                <a:latin typeface="Times New Roman" panose="02020603050405020304" pitchFamily="18" charset="0"/>
                <a:cs typeface="Times New Roman" panose="02020603050405020304" pitchFamily="18" charset="0"/>
              </a:rPr>
              <a:t>比较级</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比较级表“越来越</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		The+</a:t>
            </a:r>
            <a:r>
              <a:rPr lang="zh-CN" altLang="en-US" sz="2800" dirty="0">
                <a:latin typeface="Times New Roman" panose="02020603050405020304" pitchFamily="18" charset="0"/>
                <a:cs typeface="Times New Roman" panose="02020603050405020304" pitchFamily="18" charset="0"/>
              </a:rPr>
              <a:t>比较级</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主语</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其他，表“越</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就越</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主语</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a:t>
            </a:r>
            <a:r>
              <a:rPr lang="en-US" altLang="zh-CN" sz="2800" dirty="0">
                <a:latin typeface="Times New Roman" panose="02020603050405020304" pitchFamily="18" charset="0"/>
                <a:cs typeface="Times New Roman" panose="02020603050405020304" pitchFamily="18" charset="0"/>
              </a:rPr>
              <a:t>+the+</a:t>
            </a:r>
            <a:r>
              <a:rPr lang="zh-CN" altLang="en-US" sz="2800" dirty="0">
                <a:latin typeface="Times New Roman" panose="02020603050405020304" pitchFamily="18" charset="0"/>
                <a:cs typeface="Times New Roman" panose="02020603050405020304" pitchFamily="18" charset="0"/>
              </a:rPr>
              <a:t>比较级</a:t>
            </a:r>
            <a:r>
              <a:rPr lang="en-US" altLang="zh-CN" sz="2800" dirty="0">
                <a:latin typeface="Times New Roman" panose="02020603050405020304" pitchFamily="18" charset="0"/>
                <a:cs typeface="Times New Roman" panose="02020603050405020304" pitchFamily="18" charset="0"/>
              </a:rPr>
              <a:t>+of the two.../twins </a:t>
            </a:r>
            <a:r>
              <a:rPr lang="zh-CN" altLang="en-US" sz="2800" dirty="0">
                <a:latin typeface="Times New Roman" panose="02020603050405020304" pitchFamily="18" charset="0"/>
                <a:cs typeface="Times New Roman" panose="02020603050405020304" pitchFamily="18" charset="0"/>
              </a:rPr>
              <a:t>表“两个中较</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的一个”</a:t>
            </a:r>
          </a:p>
          <a:p>
            <a:pPr algn="just"/>
            <a:r>
              <a:rPr lang="en-US" altLang="zh-CN" sz="2800" dirty="0">
                <a:latin typeface="Times New Roman" panose="02020603050405020304" pitchFamily="18" charset="0"/>
                <a:cs typeface="Times New Roman" panose="02020603050405020304" pitchFamily="18" charset="0"/>
              </a:rPr>
              <a:t>When autumn comes, _____________________________________ (</a:t>
            </a:r>
            <a:r>
              <a:rPr lang="zh-CN" altLang="en-US" sz="2800" dirty="0">
                <a:latin typeface="Times New Roman" panose="02020603050405020304" pitchFamily="18" charset="0"/>
                <a:cs typeface="Times New Roman" panose="02020603050405020304" pitchFamily="18" charset="0"/>
              </a:rPr>
              <a:t>天气变得越来越冷</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生活越好</a:t>
            </a:r>
            <a:r>
              <a:rPr lang="en-US" altLang="zh-CN" sz="2800" dirty="0">
                <a:latin typeface="Times New Roman" panose="02020603050405020304" pitchFamily="18" charset="0"/>
                <a:cs typeface="Times New Roman" panose="02020603050405020304" pitchFamily="18" charset="0"/>
              </a:rPr>
              <a:t>), the happier he feels.</a:t>
            </a:r>
          </a:p>
          <a:p>
            <a:pPr algn="just"/>
            <a:r>
              <a:rPr lang="en-US" altLang="zh-CN" sz="2800" dirty="0">
                <a:latin typeface="Times New Roman" panose="02020603050405020304" pitchFamily="18" charset="0"/>
                <a:cs typeface="Times New Roman" panose="02020603050405020304" pitchFamily="18" charset="0"/>
              </a:rPr>
              <a:t>She is ________________________ (</a:t>
            </a:r>
            <a:r>
              <a:rPr lang="zh-CN" altLang="en-US" sz="2800" dirty="0">
                <a:latin typeface="Times New Roman" panose="02020603050405020304" pitchFamily="18" charset="0"/>
                <a:cs typeface="Times New Roman" panose="02020603050405020304" pitchFamily="18" charset="0"/>
              </a:rPr>
              <a:t>两姐妹中较高的那个</a:t>
            </a:r>
            <a:r>
              <a:rPr lang="en-US" altLang="zh-CN" sz="2800" dirty="0">
                <a:latin typeface="Times New Roman" panose="02020603050405020304" pitchFamily="18" charset="0"/>
                <a:cs typeface="Times New Roman" panose="02020603050405020304" pitchFamily="18" charset="0"/>
              </a:rPr>
              <a:t>).</a:t>
            </a:r>
          </a:p>
        </p:txBody>
      </p:sp>
      <p:sp>
        <p:nvSpPr>
          <p:cNvPr id="2" name="文本框 1"/>
          <p:cNvSpPr txBox="1"/>
          <p:nvPr/>
        </p:nvSpPr>
        <p:spPr>
          <a:xfrm>
            <a:off x="2058534" y="1659084"/>
            <a:ext cx="710937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much more difficult than Japanese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289806" y="2496939"/>
            <a:ext cx="496105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second longest river in China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3990925" y="4613045"/>
            <a:ext cx="710937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the weather becomes colder and colder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419029" y="5443063"/>
            <a:ext cx="32790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better the life is</a:t>
            </a:r>
          </a:p>
        </p:txBody>
      </p:sp>
      <p:sp>
        <p:nvSpPr>
          <p:cNvPr id="9" name="文本框 8"/>
          <p:cNvSpPr txBox="1"/>
          <p:nvPr/>
        </p:nvSpPr>
        <p:spPr>
          <a:xfrm>
            <a:off x="1479305" y="5934774"/>
            <a:ext cx="413391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taller of the two sisters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5" grpId="0"/>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1102291" y="922605"/>
            <a:ext cx="10667999" cy="267652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This picture is really beautiful. </a:t>
            </a:r>
          </a:p>
          <a:p>
            <a:pPr indent="457200"/>
            <a:r>
              <a:rPr lang="en-US" altLang="zh-CN" sz="2800" b="1" dirty="0">
                <a:latin typeface="微软雅黑" panose="020B0503020204020204" pitchFamily="34" charset="-122"/>
                <a:ea typeface="微软雅黑" panose="020B0503020204020204" pitchFamily="34" charset="-122"/>
              </a:rPr>
              <a:t>W: __________. It’s the best I’ve ever seen.</a:t>
            </a:r>
          </a:p>
          <a:p>
            <a:r>
              <a:rPr lang="en-US" altLang="zh-CN" sz="2800" b="1" dirty="0">
                <a:latin typeface="微软雅黑" panose="020B0503020204020204" pitchFamily="34" charset="-122"/>
                <a:ea typeface="微软雅黑" panose="020B0503020204020204" pitchFamily="34" charset="-122"/>
              </a:rPr>
              <a:t>A. It surely is </a:t>
            </a:r>
          </a:p>
          <a:p>
            <a:r>
              <a:rPr lang="en-US" altLang="zh-CN" sz="2800" b="1" dirty="0">
                <a:latin typeface="微软雅黑" panose="020B0503020204020204" pitchFamily="34" charset="-122"/>
                <a:ea typeface="微软雅黑" panose="020B0503020204020204" pitchFamily="34" charset="-122"/>
              </a:rPr>
              <a:t>B. All right</a:t>
            </a:r>
          </a:p>
          <a:p>
            <a:r>
              <a:rPr lang="en-US" altLang="zh-CN" sz="2800" b="1" dirty="0">
                <a:latin typeface="微软雅黑" panose="020B0503020204020204" pitchFamily="34" charset="-122"/>
                <a:ea typeface="微软雅黑" panose="020B0503020204020204" pitchFamily="34" charset="-122"/>
              </a:rPr>
              <a:t>C. That’s OK </a:t>
            </a:r>
          </a:p>
          <a:p>
            <a:r>
              <a:rPr lang="en-US" altLang="zh-CN" sz="2800" b="1" dirty="0">
                <a:latin typeface="微软雅黑" panose="020B0503020204020204" pitchFamily="34" charset="-122"/>
                <a:ea typeface="微软雅黑" panose="020B0503020204020204" pitchFamily="34" charset="-122"/>
              </a:rPr>
              <a:t>D. It sounds goods</a:t>
            </a:r>
          </a:p>
        </p:txBody>
      </p:sp>
      <p:sp>
        <p:nvSpPr>
          <p:cNvPr id="11" name="文本框 10"/>
          <p:cNvSpPr txBox="1"/>
          <p:nvPr/>
        </p:nvSpPr>
        <p:spPr>
          <a:xfrm>
            <a:off x="2709017" y="1321385"/>
            <a:ext cx="45021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A</a:t>
            </a: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解析：前面的句子说“这幅画很漂亮”，根据后面的答语“这是我见过的最好</a:t>
            </a:r>
          </a:p>
          <a:p>
            <a:r>
              <a:rPr lang="zh-CN" altLang="en-US" sz="2400" dirty="0">
                <a:latin typeface="微软雅黑" panose="020B0503020204020204" pitchFamily="34" charset="-122"/>
                <a:ea typeface="微软雅黑" panose="020B0503020204020204" pitchFamily="34" charset="-122"/>
              </a:rPr>
              <a:t>的画”可知，说话人赞同前面所说的话，“It surely is”意为“的确是的”。故选A。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1102291" y="922605"/>
            <a:ext cx="10667999" cy="310769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You look pale, Mary. What’s the matter? </a:t>
            </a:r>
          </a:p>
          <a:p>
            <a:pPr indent="457200"/>
            <a:r>
              <a:rPr lang="en-US" altLang="zh-CN" sz="2800" b="1" dirty="0">
                <a:latin typeface="微软雅黑" panose="020B0503020204020204" pitchFamily="34" charset="-122"/>
                <a:ea typeface="微软雅黑" panose="020B0503020204020204" pitchFamily="34" charset="-122"/>
              </a:rPr>
              <a:t>W: My mother is ill in hospital. </a:t>
            </a:r>
          </a:p>
          <a:p>
            <a:pPr indent="457200"/>
            <a:r>
              <a:rPr lang="en-US" altLang="zh-CN" sz="2800" b="1" dirty="0">
                <a:latin typeface="微软雅黑" panose="020B0503020204020204" pitchFamily="34" charset="-122"/>
                <a:ea typeface="微软雅黑" panose="020B0503020204020204" pitchFamily="34" charset="-122"/>
              </a:rPr>
              <a:t>M: __________. </a:t>
            </a:r>
          </a:p>
          <a:p>
            <a:r>
              <a:rPr lang="en-US" altLang="zh-CN" sz="2800" b="1" dirty="0">
                <a:latin typeface="微软雅黑" panose="020B0503020204020204" pitchFamily="34" charset="-122"/>
                <a:ea typeface="微软雅黑" panose="020B0503020204020204" pitchFamily="34" charset="-122"/>
              </a:rPr>
              <a:t>A. Oh, my god </a:t>
            </a:r>
          </a:p>
          <a:p>
            <a:r>
              <a:rPr lang="en-US" altLang="zh-CN" sz="2800" b="1" dirty="0">
                <a:latin typeface="微软雅黑" panose="020B0503020204020204" pitchFamily="34" charset="-122"/>
                <a:ea typeface="微软雅黑" panose="020B0503020204020204" pitchFamily="34" charset="-122"/>
              </a:rPr>
              <a:t>B. I am sorry to hear that </a:t>
            </a:r>
          </a:p>
          <a:p>
            <a:r>
              <a:rPr lang="en-US" altLang="zh-CN" sz="2800" b="1" dirty="0">
                <a:latin typeface="微软雅黑" panose="020B0503020204020204" pitchFamily="34" charset="-122"/>
                <a:ea typeface="微软雅黑" panose="020B0503020204020204" pitchFamily="34" charset="-122"/>
              </a:rPr>
              <a:t>C. Don’t be too sad </a:t>
            </a:r>
          </a:p>
          <a:p>
            <a:r>
              <a:rPr lang="en-US" altLang="zh-CN" sz="2800" b="1" dirty="0">
                <a:latin typeface="微软雅黑" panose="020B0503020204020204" pitchFamily="34" charset="-122"/>
                <a:ea typeface="微软雅黑" panose="020B0503020204020204" pitchFamily="34" charset="-122"/>
              </a:rPr>
              <a:t>D. How about your father</a:t>
            </a:r>
          </a:p>
        </p:txBody>
      </p:sp>
      <p:sp>
        <p:nvSpPr>
          <p:cNvPr id="11" name="文本框 10"/>
          <p:cNvSpPr txBox="1"/>
          <p:nvPr/>
        </p:nvSpPr>
        <p:spPr>
          <a:xfrm>
            <a:off x="2695475" y="1715598"/>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sym typeface="+mn-ea"/>
              </a:rPr>
              <a:t>根据情境可知“妈妈生病住院了”，所以说话人意为“我很抱歉听到这</a:t>
            </a:r>
          </a:p>
          <a:p>
            <a:r>
              <a:rPr sz="2400" dirty="0">
                <a:latin typeface="微软雅黑" panose="020B0503020204020204" pitchFamily="34" charset="-122"/>
                <a:ea typeface="微软雅黑" panose="020B0503020204020204" pitchFamily="34" charset="-122"/>
                <a:sym typeface="+mn-ea"/>
              </a:rPr>
              <a:t>个消息”。故选B。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87c4ee51-efdd-43e9-82ba-ac7c402e2b96"/>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TotalTime>
  <Words>6185</Words>
  <Application>Microsoft Office PowerPoint</Application>
  <PresentationFormat>宽屏</PresentationFormat>
  <Paragraphs>639</Paragraphs>
  <Slides>75</Slides>
  <Notes>12</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75</vt:i4>
      </vt:variant>
    </vt:vector>
  </HeadingPairs>
  <TitlesOfParts>
    <vt:vector size="82"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1032</cp:revision>
  <dcterms:created xsi:type="dcterms:W3CDTF">2016-10-04T09:02:00Z</dcterms:created>
  <dcterms:modified xsi:type="dcterms:W3CDTF">2023-09-05T07:36:55Z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