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9.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1"/>
  </p:notesMasterIdLst>
  <p:handoutMasterIdLst>
    <p:handoutMasterId r:id="rId62"/>
  </p:handoutMasterIdLst>
  <p:sldIdLst>
    <p:sldId id="869" r:id="rId2"/>
    <p:sldId id="781" r:id="rId3"/>
    <p:sldId id="946" r:id="rId4"/>
    <p:sldId id="1086" r:id="rId5"/>
    <p:sldId id="1087" r:id="rId6"/>
    <p:sldId id="1088" r:id="rId7"/>
    <p:sldId id="1089" r:id="rId8"/>
    <p:sldId id="1090" r:id="rId9"/>
    <p:sldId id="1091" r:id="rId10"/>
    <p:sldId id="1093" r:id="rId11"/>
    <p:sldId id="1094" r:id="rId12"/>
    <p:sldId id="1095" r:id="rId13"/>
    <p:sldId id="1096" r:id="rId14"/>
    <p:sldId id="1097" r:id="rId15"/>
    <p:sldId id="1098" r:id="rId16"/>
    <p:sldId id="1099" r:id="rId17"/>
    <p:sldId id="1100" r:id="rId18"/>
    <p:sldId id="1101" r:id="rId19"/>
    <p:sldId id="1102" r:id="rId20"/>
    <p:sldId id="1114" r:id="rId21"/>
    <p:sldId id="945" r:id="rId22"/>
    <p:sldId id="1117" r:id="rId23"/>
    <p:sldId id="1116" r:id="rId24"/>
    <p:sldId id="1118" r:id="rId25"/>
    <p:sldId id="1119" r:id="rId26"/>
    <p:sldId id="1120" r:id="rId27"/>
    <p:sldId id="1123" r:id="rId28"/>
    <p:sldId id="1124" r:id="rId29"/>
    <p:sldId id="1125" r:id="rId30"/>
    <p:sldId id="1115" r:id="rId31"/>
    <p:sldId id="1126" r:id="rId32"/>
    <p:sldId id="1127" r:id="rId33"/>
    <p:sldId id="1128" r:id="rId34"/>
    <p:sldId id="1129" r:id="rId35"/>
    <p:sldId id="1130" r:id="rId36"/>
    <p:sldId id="1131" r:id="rId37"/>
    <p:sldId id="1132" r:id="rId38"/>
    <p:sldId id="1133" r:id="rId39"/>
    <p:sldId id="1134" r:id="rId40"/>
    <p:sldId id="1135" r:id="rId41"/>
    <p:sldId id="1136" r:id="rId42"/>
    <p:sldId id="1137" r:id="rId43"/>
    <p:sldId id="1163" r:id="rId44"/>
    <p:sldId id="1138" r:id="rId45"/>
    <p:sldId id="1164" r:id="rId46"/>
    <p:sldId id="947" r:id="rId47"/>
    <p:sldId id="1144" r:id="rId48"/>
    <p:sldId id="1145" r:id="rId49"/>
    <p:sldId id="1146" r:id="rId50"/>
    <p:sldId id="1147" r:id="rId51"/>
    <p:sldId id="1195" r:id="rId52"/>
    <p:sldId id="1196" r:id="rId53"/>
    <p:sldId id="1148" r:id="rId54"/>
    <p:sldId id="1149" r:id="rId55"/>
    <p:sldId id="1197" r:id="rId56"/>
    <p:sldId id="979" r:id="rId57"/>
    <p:sldId id="1150" r:id="rId58"/>
    <p:sldId id="1151" r:id="rId59"/>
    <p:sldId id="935" r:id="rId60"/>
  </p:sldIdLst>
  <p:sldSz cx="12192000" cy="6858000"/>
  <p:notesSz cx="6858000" cy="9144000"/>
  <p:custDataLst>
    <p:tags r:id="rId6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1086"/>
            <p14:sldId id="1087"/>
            <p14:sldId id="1088"/>
            <p14:sldId id="1089"/>
            <p14:sldId id="1090"/>
            <p14:sldId id="1091"/>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3"/>
            <p14:sldId id="1138"/>
            <p14:sldId id="1164"/>
            <p14:sldId id="947"/>
            <p14:sldId id="1144"/>
            <p14:sldId id="1145"/>
            <p14:sldId id="1146"/>
            <p14:sldId id="1147"/>
            <p14:sldId id="1195"/>
            <p14:sldId id="1196"/>
            <p14:sldId id="1148"/>
            <p14:sldId id="1149"/>
            <p14:sldId id="1197"/>
            <p14:sldId id="979"/>
            <p14:sldId id="1150"/>
            <p14:sldId id="1151"/>
            <p14:sldId id="935"/>
          </p14:sldIdLst>
        </p14:section>
      </p14:sectionLst>
    </p:ext>
    <p:ext uri="{EFAFB233-063F-42B5-8137-9DF3F51BA10A}">
      <p15:sldGuideLst xmlns:p15="http://schemas.microsoft.com/office/powerpoint/2012/main">
        <p15:guide id="1" orient="horz" pos="2106" userDrawn="1">
          <p15:clr>
            <a:srgbClr val="A4A3A4"/>
          </p15:clr>
        </p15:guide>
        <p15:guide id="2" pos="590" userDrawn="1">
          <p15:clr>
            <a:srgbClr val="A4A3A4"/>
          </p15:clr>
        </p15:guide>
        <p15:guide id="3" pos="7094" userDrawn="1">
          <p15:clr>
            <a:srgbClr val="A4A3A4"/>
          </p15:clr>
        </p15:guide>
        <p15:guide id="4" pos="382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55" d="100"/>
          <a:sy n="55" d="100"/>
        </p:scale>
        <p:origin x="84" y="1200"/>
      </p:cViewPr>
      <p:guideLst>
        <p:guide orient="horz" pos="2106"/>
        <p:guide pos="590"/>
        <p:guide pos="7094"/>
        <p:guide pos="382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59</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9</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20</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27</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46</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56</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image" Target="../media/image3.emf"/><Relationship Id="rId7" Type="http://schemas.openxmlformats.org/officeDocument/2006/relationships/slide" Target="slide9.xml"/><Relationship Id="rId12" Type="http://schemas.openxmlformats.org/officeDocument/2006/relationships/slide" Target="slide56.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4.emf"/><Relationship Id="rId11" Type="http://schemas.openxmlformats.org/officeDocument/2006/relationships/slide" Target="slide53.xml"/><Relationship Id="rId5" Type="http://schemas.openxmlformats.org/officeDocument/2006/relationships/slide" Target="slide3.xml"/><Relationship Id="rId10" Type="http://schemas.openxmlformats.org/officeDocument/2006/relationships/slide" Target="slide27.xml"/><Relationship Id="rId4" Type="http://schemas.openxmlformats.org/officeDocument/2006/relationships/slide" Target="slide1.xml"/><Relationship Id="rId9" Type="http://schemas.openxmlformats.org/officeDocument/2006/relationships/slide" Target="slide46.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6.png"/><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6.png"/><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6.png"/><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1.xml"/><Relationship Id="rId7" Type="http://schemas.openxmlformats.org/officeDocument/2006/relationships/slide" Target="slide43.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Layout" Target="../slideLayouts/slideLayout7.xml"/><Relationship Id="rId4" Type="http://schemas.openxmlformats.org/officeDocument/2006/relationships/tags" Target="../tags/tag12.xml"/></Relationships>
</file>

<file path=ppt/slides/_rels/slide43.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tags" Target="../tags/tag15.xml"/><Relationship Id="rId7" Type="http://schemas.openxmlformats.org/officeDocument/2006/relationships/slide" Target="slide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tags" Target="../tags/tag16.xml"/><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6.png"/><Relationship Id="rId4" Type="http://schemas.openxmlformats.org/officeDocument/2006/relationships/slide" Target="slide55.xml"/></Relationships>
</file>

<file path=ppt/slides/_rels/slide55.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slide" Target="slide58.xml"/></Relationships>
</file>

<file path=ppt/slides/_rels/slide58.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3"/>
          <a:stretch>
            <a:fillRect/>
          </a:stretch>
        </p:blipFill>
        <p:spPr>
          <a:xfrm>
            <a:off x="415925" y="2722563"/>
            <a:ext cx="11360150" cy="6411912"/>
          </a:xfrm>
          <a:prstGeom prst="rect">
            <a:avLst/>
          </a:prstGeom>
          <a:noFill/>
          <a:ln w="9525">
            <a:noFill/>
          </a:ln>
        </p:spPr>
      </p:pic>
      <p:sp>
        <p:nvSpPr>
          <p:cNvPr id="11" name="Title 3"/>
          <p:cNvSpPr txBox="1"/>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15" name="Title 3"/>
          <p:cNvSpPr txBox="1"/>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pic>
        <p:nvPicPr>
          <p:cNvPr id="7175"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844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cxnSp>
        <p:nvCxnSpPr>
          <p:cNvPr id="10" name="直接连接符 9"/>
          <p:cNvCxnSpPr/>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10</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1739" y="2269618"/>
            <a:ext cx="8965565" cy="829945"/>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     ) 6. Please </a:t>
            </a:r>
            <a:r>
              <a:rPr lang="en-US" altLang="zh-CN" sz="2400" b="1" u="sng" dirty="0">
                <a:latin typeface="微软雅黑" panose="020B0503020204020204" pitchFamily="34" charset="-122"/>
                <a:ea typeface="微软雅黑" panose="020B0503020204020204" pitchFamily="34" charset="-122"/>
              </a:rPr>
              <a:t>remind</a:t>
            </a:r>
            <a:r>
              <a:rPr lang="en-US" altLang="zh-CN" sz="2400" b="1" dirty="0">
                <a:latin typeface="微软雅黑" panose="020B0503020204020204" pitchFamily="34" charset="-122"/>
                <a:ea typeface="微软雅黑" panose="020B0503020204020204" pitchFamily="34" charset="-122"/>
              </a:rPr>
              <a:t> me to take my medicine tomorrow.</a:t>
            </a:r>
          </a:p>
          <a:p>
            <a:pPr marL="457200" lvl="1" indent="457200" algn="l"/>
            <a:r>
              <a:rPr lang="en-US" altLang="zh-CN" sz="2400" b="1" dirty="0">
                <a:latin typeface="微软雅黑" panose="020B0503020204020204" pitchFamily="34" charset="-122"/>
                <a:ea typeface="微软雅黑" panose="020B0503020204020204" pitchFamily="34" charset="-122"/>
              </a:rPr>
              <a:t>A. 强迫 	B. 建议	 C. 吩咐 	D. 提醒</a:t>
            </a:r>
          </a:p>
        </p:txBody>
      </p:sp>
      <p:sp>
        <p:nvSpPr>
          <p:cNvPr id="7" name="文本框 6"/>
          <p:cNvSpPr txBox="1"/>
          <p:nvPr/>
        </p:nvSpPr>
        <p:spPr>
          <a:xfrm>
            <a:off x="931336" y="2269617"/>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40074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本题考查动词。remind意为“提醒”（动词），根据句意“请提醒我明天带药”，故本题正确答案为D。</a:t>
            </a:r>
          </a:p>
        </p:txBody>
      </p:sp>
      <p:sp>
        <p:nvSpPr>
          <p:cNvPr id="11" name="文本框 10"/>
          <p:cNvSpPr txBox="1"/>
          <p:nvPr>
            <p:custDataLst>
              <p:tags r:id="rId1"/>
            </p:custDataLst>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p>
        </p:txBody>
      </p:sp>
      <p:sp>
        <p:nvSpPr>
          <p:cNvPr id="12" name="文本框 11"/>
          <p:cNvSpPr txBox="1"/>
          <p:nvPr>
            <p:custDataLst>
              <p:tags r:id="rId2"/>
            </p:custDataLst>
          </p:nvPr>
        </p:nvSpPr>
        <p:spPr>
          <a:xfrm>
            <a:off x="762000" y="1145540"/>
            <a:ext cx="1143000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There are many </a:t>
            </a:r>
            <a:r>
              <a:rPr lang="en-US" altLang="zh-CN" sz="2400" b="1" u="sng" dirty="0">
                <a:latin typeface="微软雅黑" panose="020B0503020204020204" pitchFamily="34" charset="-122"/>
                <a:ea typeface="微软雅黑" panose="020B0503020204020204" pitchFamily="34" charset="-122"/>
              </a:rPr>
              <a:t>poisonous</a:t>
            </a:r>
            <a:r>
              <a:rPr lang="en-US" altLang="zh-CN" sz="2400" b="1" dirty="0">
                <a:latin typeface="微软雅黑" panose="020B0503020204020204" pitchFamily="34" charset="-122"/>
                <a:ea typeface="微软雅黑" panose="020B0503020204020204" pitchFamily="34" charset="-122"/>
              </a:rPr>
              <a:t> snakes in the area.</a:t>
            </a:r>
          </a:p>
          <a:p>
            <a:pPr marL="457200" lvl="1" indent="457200"/>
            <a:r>
              <a:rPr lang="en-US" altLang="zh-CN" sz="2400" b="1" dirty="0">
                <a:latin typeface="微软雅黑" panose="020B0503020204020204" pitchFamily="34" charset="-122"/>
                <a:ea typeface="微软雅黑" panose="020B0503020204020204" pitchFamily="34" charset="-122"/>
              </a:rPr>
              <a:t>A. 可怕的 	B. 有毒的	 C. 凶猛的 	D. 稀有的</a:t>
            </a:r>
          </a:p>
        </p:txBody>
      </p:sp>
      <p:sp>
        <p:nvSpPr>
          <p:cNvPr id="7" name="文本框 6"/>
          <p:cNvSpPr txBox="1"/>
          <p:nvPr/>
        </p:nvSpPr>
        <p:spPr>
          <a:xfrm>
            <a:off x="1230421" y="1012952"/>
            <a:ext cx="532130"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 B</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解析：本题考查形容词。poisonous意为“有毒的”（形容词），根据句意“这个区域有许多毒蛇”，故本题正确答案为B。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 song was </a:t>
            </a:r>
            <a:r>
              <a:rPr lang="en-US" altLang="zh-CN" sz="2400" b="1" u="sng" dirty="0">
                <a:latin typeface="微软雅黑" panose="020B0503020204020204" pitchFamily="34" charset="-122"/>
                <a:ea typeface="微软雅黑" panose="020B0503020204020204" pitchFamily="34" charset="-122"/>
              </a:rPr>
              <a:t>specially</a:t>
            </a:r>
            <a:r>
              <a:rPr lang="en-US" altLang="zh-CN" sz="2400" b="1" dirty="0">
                <a:latin typeface="微软雅黑" panose="020B0503020204020204" pitchFamily="34" charset="-122"/>
                <a:ea typeface="微软雅黑" panose="020B0503020204020204" pitchFamily="34" charset="-122"/>
              </a:rPr>
              <a:t> written for her birthday.</a:t>
            </a:r>
          </a:p>
          <a:p>
            <a:pPr marL="457200" lvl="1" indent="457200"/>
            <a:r>
              <a:rPr lang="en-US" altLang="zh-CN" sz="2400" b="1" dirty="0">
                <a:latin typeface="微软雅黑" panose="020B0503020204020204" pitchFamily="34" charset="-122"/>
                <a:ea typeface="微软雅黑" panose="020B0503020204020204" pitchFamily="34" charset="-122"/>
              </a:rPr>
              <a:t>A. 单独地 	B. 随意地 	C. 专门地 	D. 顺便地</a:t>
            </a: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90022"/>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解析：本题考查副词。specially意为“特别地，专门地”（副词），根据句意</a:t>
            </a:r>
          </a:p>
          <a:p>
            <a:r>
              <a:rPr lang="zh-CN" altLang="en-US" sz="2400" dirty="0">
                <a:latin typeface="微软雅黑" panose="020B0503020204020204" pitchFamily="34" charset="-122"/>
                <a:ea typeface="微软雅黑" panose="020B0503020204020204" pitchFamily="34" charset="-122"/>
              </a:rPr>
              <a:t>“这首歌是专门为她的生日写的”，故本题正确答案为C。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They have been </a:t>
            </a:r>
            <a:r>
              <a:rPr lang="en-US" altLang="zh-CN" sz="2400" b="1" u="sng" dirty="0">
                <a:latin typeface="微软雅黑" panose="020B0503020204020204" pitchFamily="34" charset="-122"/>
                <a:ea typeface="微软雅黑" panose="020B0503020204020204" pitchFamily="34" charset="-122"/>
              </a:rPr>
              <a:t>out of work</a:t>
            </a:r>
            <a:r>
              <a:rPr lang="en-US" altLang="zh-CN" sz="2400" b="1" dirty="0">
                <a:latin typeface="微软雅黑" panose="020B0503020204020204" pitchFamily="34" charset="-122"/>
                <a:ea typeface="微软雅黑" panose="020B0503020204020204" pitchFamily="34" charset="-122"/>
              </a:rPr>
              <a:t> for years since their factory was 	 closed down.</a:t>
            </a:r>
          </a:p>
          <a:p>
            <a:pPr marL="457200" lvl="1" indent="457200"/>
            <a:r>
              <a:rPr lang="en-US" altLang="zh-CN" sz="2400" b="1" dirty="0">
                <a:latin typeface="微软雅黑" panose="020B0503020204020204" pitchFamily="34" charset="-122"/>
                <a:ea typeface="微软雅黑" panose="020B0503020204020204" pitchFamily="34" charset="-122"/>
              </a:rPr>
              <a:t>A. 失业 		B. 休假 	C. 忙碌 	D. 求职</a:t>
            </a:r>
          </a:p>
        </p:txBody>
      </p:sp>
      <p:sp>
        <p:nvSpPr>
          <p:cNvPr id="7" name="文本框 6"/>
          <p:cNvSpPr txBox="1"/>
          <p:nvPr/>
        </p:nvSpPr>
        <p:spPr>
          <a:xfrm>
            <a:off x="1230421" y="1012952"/>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解析：本题考查介词短语。out of work意为“失业”（介词短语），根据句意“自从工厂被关闭，他们已经失业很多年了”，故本题正确答案为A。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This business plan looks very </a:t>
            </a:r>
            <a:r>
              <a:rPr lang="en-US" altLang="zh-CN" sz="2400" b="1" u="sng" dirty="0">
                <a:latin typeface="微软雅黑" panose="020B0503020204020204" pitchFamily="34" charset="-122"/>
                <a:ea typeface="微软雅黑" panose="020B0503020204020204" pitchFamily="34" charset="-122"/>
              </a:rPr>
              <a:t>professional</a:t>
            </a:r>
            <a:r>
              <a:rPr lang="en-US" altLang="zh-CN" sz="2400" b="1" dirty="0">
                <a:latin typeface="微软雅黑" panose="020B0503020204020204" pitchFamily="34" charset="-122"/>
                <a:ea typeface="微软雅黑" panose="020B0503020204020204" pitchFamily="34" charset="-122"/>
              </a:rPr>
              <a:t>.</a:t>
            </a:r>
          </a:p>
          <a:p>
            <a:pPr marL="457200" lvl="1" indent="457200"/>
            <a:r>
              <a:rPr lang="en-US" altLang="zh-CN" sz="2400" b="1" dirty="0">
                <a:latin typeface="微软雅黑" panose="020B0503020204020204" pitchFamily="34" charset="-122"/>
                <a:ea typeface="微软雅黑" panose="020B0503020204020204" pitchFamily="34" charset="-122"/>
              </a:rPr>
              <a:t>A. 专业的 	B. 著名的 	C. 一流的 	D. 国际的</a:t>
            </a:r>
          </a:p>
        </p:txBody>
      </p:sp>
      <p:sp>
        <p:nvSpPr>
          <p:cNvPr id="7" name="文本框 6"/>
          <p:cNvSpPr txBox="1"/>
          <p:nvPr/>
        </p:nvSpPr>
        <p:spPr>
          <a:xfrm>
            <a:off x="1230421" y="1012952"/>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解析：本题考查形容词。professional意为“专业的”（形容词），根据句意</a:t>
            </a:r>
          </a:p>
          <a:p>
            <a:r>
              <a:rPr lang="zh-CN" altLang="en-US" sz="2400" dirty="0">
                <a:latin typeface="微软雅黑" panose="020B0503020204020204" pitchFamily="34" charset="-122"/>
                <a:ea typeface="微软雅黑" panose="020B0503020204020204" pitchFamily="34" charset="-122"/>
              </a:rPr>
              <a:t>“这个商业计划看起来非常专业”，故本题正确答案为A。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a:t>
            </a:r>
            <a:r>
              <a:rPr sz="2400" b="1" dirty="0">
                <a:latin typeface="微软雅黑" panose="020B0503020204020204" pitchFamily="34" charset="-122"/>
                <a:ea typeface="微软雅黑" panose="020B0503020204020204" pitchFamily="34" charset="-122"/>
              </a:rPr>
              <a:t>11. He </a:t>
            </a:r>
            <a:r>
              <a:rPr sz="2400" b="1" u="sng" dirty="0">
                <a:latin typeface="微软雅黑" panose="020B0503020204020204" pitchFamily="34" charset="-122"/>
                <a:ea typeface="微软雅黑" panose="020B0503020204020204" pitchFamily="34" charset="-122"/>
              </a:rPr>
              <a:t>applied</a:t>
            </a:r>
            <a:r>
              <a:rPr sz="2400" b="1" dirty="0">
                <a:latin typeface="微软雅黑" panose="020B0503020204020204" pitchFamily="34" charset="-122"/>
                <a:ea typeface="微软雅黑" panose="020B0503020204020204" pitchFamily="34" charset="-122"/>
              </a:rPr>
              <a:t> to work in another school.</a:t>
            </a:r>
          </a:p>
          <a:p>
            <a:pPr marL="457200" lvl="1" indent="457200"/>
            <a:r>
              <a:rPr sz="2400" b="1" dirty="0">
                <a:latin typeface="微软雅黑" panose="020B0503020204020204" pitchFamily="34" charset="-122"/>
                <a:ea typeface="微软雅黑" panose="020B0503020204020204" pitchFamily="34" charset="-122"/>
              </a:rPr>
              <a:t>A. 渴望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B. 恳求</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C. 呼吁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D. 申请</a:t>
            </a: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9" name="文本框 8"/>
          <p:cNvSpPr txBox="1"/>
          <p:nvPr/>
        </p:nvSpPr>
        <p:spPr>
          <a:xfrm>
            <a:off x="762000" y="42563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解析：本题考查动词。apply意为“申请，应用”（动词），根据句意“他申请去另一所学校工作”，故本题正确答案为D。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58562" y="1012952"/>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)12. The rubbish must be </a:t>
            </a:r>
            <a:r>
              <a:rPr lang="en-US" altLang="zh-CN" sz="2400" b="1" u="sng" dirty="0">
                <a:latin typeface="微软雅黑" panose="020B0503020204020204" pitchFamily="34" charset="-122"/>
                <a:ea typeface="微软雅黑" panose="020B0503020204020204" pitchFamily="34" charset="-122"/>
              </a:rPr>
              <a:t>removed</a:t>
            </a:r>
            <a:r>
              <a:rPr lang="en-US" altLang="zh-CN" sz="2400" b="1" dirty="0">
                <a:latin typeface="微软雅黑" panose="020B0503020204020204" pitchFamily="34" charset="-122"/>
                <a:ea typeface="微软雅黑" panose="020B0503020204020204" pitchFamily="34" charset="-122"/>
              </a:rPr>
              <a:t> to keep the classroom tidy.</a:t>
            </a:r>
          </a:p>
          <a:p>
            <a:pPr marL="457200" lvl="1" indent="457200"/>
            <a:r>
              <a:rPr lang="en-US" altLang="zh-CN" sz="2400" b="1" dirty="0">
                <a:latin typeface="微软雅黑" panose="020B0503020204020204" pitchFamily="34" charset="-122"/>
                <a:ea typeface="微软雅黑" panose="020B0503020204020204" pitchFamily="34" charset="-122"/>
              </a:rPr>
              <a:t>A. 焚烧 		B. 掩埋	 C. 清除 	D. 分类</a:t>
            </a:r>
          </a:p>
        </p:txBody>
      </p:sp>
      <p:sp>
        <p:nvSpPr>
          <p:cNvPr id="7" name="文本框 6"/>
          <p:cNvSpPr txBox="1"/>
          <p:nvPr/>
        </p:nvSpPr>
        <p:spPr>
          <a:xfrm>
            <a:off x="1230421" y="1012952"/>
            <a:ext cx="42227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解析：本题考查动词。remove意为“移除”（动词），根据句意“为了保持教室整洁，这些垃圾必须被清除”，故本题正确答案为C。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They had an accident on the road and didn’t </a:t>
            </a:r>
            <a:r>
              <a:rPr lang="en-US" altLang="zh-CN" sz="2400" b="1" u="sng" dirty="0">
                <a:latin typeface="微软雅黑" panose="020B0503020204020204" pitchFamily="34" charset="-122"/>
                <a:ea typeface="微软雅黑" panose="020B0503020204020204" pitchFamily="34" charset="-122"/>
              </a:rPr>
              <a:t>check in</a:t>
            </a:r>
            <a:r>
              <a:rPr lang="en-US" altLang="zh-CN" sz="2400" b="1" dirty="0">
                <a:latin typeface="微软雅黑" panose="020B0503020204020204" pitchFamily="34" charset="-122"/>
                <a:ea typeface="微软雅黑" panose="020B0503020204020204" pitchFamily="34" charset="-122"/>
              </a:rPr>
              <a:t> at 	     their hotel until midnight.</a:t>
            </a:r>
          </a:p>
          <a:p>
            <a:pPr marL="457200" lvl="1" indent="457200"/>
            <a:r>
              <a:rPr lang="en-US" altLang="zh-CN" sz="2400" b="1" dirty="0">
                <a:latin typeface="微软雅黑" panose="020B0503020204020204" pitchFamily="34" charset="-122"/>
                <a:ea typeface="微软雅黑" panose="020B0503020204020204" pitchFamily="34" charset="-122"/>
              </a:rPr>
              <a:t>A. 认领行李 		B. 登记入住 		C. 抵达 	D. 通知</a:t>
            </a: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解析：本题考查动词短语。check in意为“登记入住”（动词短语），根据句</a:t>
            </a:r>
          </a:p>
          <a:p>
            <a:r>
              <a:rPr lang="zh-CN" altLang="en-US" sz="2400" dirty="0">
                <a:latin typeface="微软雅黑" panose="020B0503020204020204" pitchFamily="34" charset="-122"/>
                <a:ea typeface="微软雅黑" panose="020B0503020204020204" pitchFamily="34" charset="-122"/>
              </a:rPr>
              <a:t>意“他们在路上发生了事故，并且直到深夜才在他们的酒店办理登记入住”，故本题正确答案为B。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Truth is what we have been </a:t>
            </a:r>
            <a:r>
              <a:rPr lang="en-US" altLang="zh-CN" sz="2400" b="1" u="sng" dirty="0">
                <a:latin typeface="微软雅黑" panose="020B0503020204020204" pitchFamily="34" charset="-122"/>
                <a:ea typeface="微软雅黑" panose="020B0503020204020204" pitchFamily="34" charset="-122"/>
              </a:rPr>
              <a:t>seeking</a:t>
            </a:r>
            <a:r>
              <a:rPr lang="en-US" altLang="zh-CN" sz="2400" b="1" dirty="0">
                <a:latin typeface="微软雅黑" panose="020B0503020204020204" pitchFamily="34" charset="-122"/>
                <a:ea typeface="微软雅黑" panose="020B0503020204020204" pitchFamily="34" charset="-122"/>
              </a:rPr>
              <a:t> all our life.</a:t>
            </a:r>
          </a:p>
          <a:p>
            <a:pPr marL="457200" lvl="1" indent="457200"/>
            <a:r>
              <a:rPr lang="en-US" altLang="zh-CN" sz="2400" b="1" dirty="0">
                <a:latin typeface="微软雅黑" panose="020B0503020204020204" pitchFamily="34" charset="-122"/>
                <a:ea typeface="微软雅黑" panose="020B0503020204020204" pitchFamily="34" charset="-122"/>
              </a:rPr>
              <a:t>A. 追求 	B. 认同	 C. 检验 	D. 传播</a:t>
            </a:r>
          </a:p>
        </p:txBody>
      </p:sp>
      <p:sp>
        <p:nvSpPr>
          <p:cNvPr id="7" name="文本框 6"/>
          <p:cNvSpPr txBox="1"/>
          <p:nvPr/>
        </p:nvSpPr>
        <p:spPr>
          <a:xfrm>
            <a:off x="1230421" y="1012952"/>
            <a:ext cx="45021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解析：本题考查动词。seek意为“探寻，追求”（动词），根据句意“真理是</a:t>
            </a:r>
          </a:p>
          <a:p>
            <a:r>
              <a:rPr lang="zh-CN" altLang="en-US" sz="2400" dirty="0">
                <a:latin typeface="微软雅黑" panose="020B0503020204020204" pitchFamily="34" charset="-122"/>
                <a:ea typeface="微软雅黑" panose="020B0503020204020204" pitchFamily="34" charset="-122"/>
              </a:rPr>
              <a:t>我们一生追求的东西”，故本题正确答案为A。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The failure was an unexpected </a:t>
            </a:r>
            <a:r>
              <a:rPr lang="en-US" altLang="zh-CN" sz="2400" b="1" u="sng" dirty="0">
                <a:latin typeface="微软雅黑" panose="020B0503020204020204" pitchFamily="34" charset="-122"/>
                <a:ea typeface="微软雅黑" panose="020B0503020204020204" pitchFamily="34" charset="-122"/>
              </a:rPr>
              <a:t>blow</a:t>
            </a:r>
            <a:r>
              <a:rPr lang="en-US" altLang="zh-CN" sz="2400" b="1" dirty="0">
                <a:latin typeface="微软雅黑" panose="020B0503020204020204" pitchFamily="34" charset="-122"/>
                <a:ea typeface="微软雅黑" panose="020B0503020204020204" pitchFamily="34" charset="-122"/>
              </a:rPr>
              <a:t> to him.</a:t>
            </a:r>
          </a:p>
          <a:p>
            <a:pPr marL="457200" lvl="1" indent="457200"/>
            <a:r>
              <a:rPr lang="en-US" altLang="zh-CN" sz="2400" b="1" dirty="0">
                <a:latin typeface="微软雅黑" panose="020B0503020204020204" pitchFamily="34" charset="-122"/>
                <a:ea typeface="微软雅黑" panose="020B0503020204020204" pitchFamily="34" charset="-122"/>
              </a:rPr>
              <a:t>A. 机会 	B. 打击 	C. 教训 	D. 变故</a:t>
            </a:r>
          </a:p>
        </p:txBody>
      </p:sp>
      <p:sp>
        <p:nvSpPr>
          <p:cNvPr id="7" name="文本框 6"/>
          <p:cNvSpPr txBox="1"/>
          <p:nvPr/>
        </p:nvSpPr>
        <p:spPr>
          <a:xfrm>
            <a:off x="1230421" y="1012952"/>
            <a:ext cx="42608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解析：本题考查名词。blow意为“打击”（名词），根据句意“这次失败对他</a:t>
            </a:r>
          </a:p>
          <a:p>
            <a:r>
              <a:rPr lang="zh-CN" altLang="en-US" sz="2400" dirty="0">
                <a:latin typeface="微软雅黑" panose="020B0503020204020204" pitchFamily="34" charset="-122"/>
                <a:ea typeface="微软雅黑" panose="020B0503020204020204" pitchFamily="34" charset="-122"/>
              </a:rPr>
              <a:t>来说是一个意外的打击”，故本题正确答案为B。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4"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5"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6">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7"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8"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9"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10"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11"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2"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606822"/>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974941" y="169464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When Mouse was out gathering food for the winter, Buffalo ( 野牛 ) came down to eat the grass. The little mouse did not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this, for he knew that Buffalo would eat all the long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 and there would be no place for him to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 He made up his mind to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Buffalo. “Hi, Buffalo, I challenge you to a fight!” he cried in an angry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198880" y="4025265"/>
            <a:ext cx="9870440"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16. A. see 	B. understand 		C. keep 		D. like</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17. A. roots 	B. leaves 		C. grasses 		D. branches</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18. A. hide 	B. grow 		C. control 		D. recover</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19. A. touch	B. help			C. fight		D. push</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20. A. reply 	B. voice 		C. song 		D. move</a:t>
            </a:r>
          </a:p>
        </p:txBody>
      </p:sp>
      <p:sp>
        <p:nvSpPr>
          <p:cNvPr id="15" name="文本框 14"/>
          <p:cNvSpPr txBox="1"/>
          <p:nvPr/>
        </p:nvSpPr>
        <p:spPr>
          <a:xfrm>
            <a:off x="1412697" y="5209540"/>
            <a:ext cx="4629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p>
        </p:txBody>
      </p:sp>
      <p:sp>
        <p:nvSpPr>
          <p:cNvPr id="16" name="文本框 15"/>
          <p:cNvSpPr txBox="1"/>
          <p:nvPr/>
        </p:nvSpPr>
        <p:spPr>
          <a:xfrm>
            <a:off x="1412697" y="4822033"/>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p>
        </p:txBody>
      </p:sp>
      <p:sp>
        <p:nvSpPr>
          <p:cNvPr id="17" name="文本框 16"/>
          <p:cNvSpPr txBox="1"/>
          <p:nvPr/>
        </p:nvSpPr>
        <p:spPr>
          <a:xfrm>
            <a:off x="1412697" y="448710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p>
        </p:txBody>
      </p:sp>
      <p:sp>
        <p:nvSpPr>
          <p:cNvPr id="18" name="文本框 17"/>
          <p:cNvSpPr txBox="1"/>
          <p:nvPr/>
        </p:nvSpPr>
        <p:spPr>
          <a:xfrm>
            <a:off x="1412697" y="4099913"/>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p>
        </p:txBody>
      </p:sp>
      <p:sp>
        <p:nvSpPr>
          <p:cNvPr id="21" name="文本框 20"/>
          <p:cNvSpPr txBox="1"/>
          <p:nvPr/>
        </p:nvSpPr>
        <p:spPr>
          <a:xfrm>
            <a:off x="462280" y="112395"/>
            <a:ext cx="11729720"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【建议用时：20 mins】</a:t>
            </a:r>
          </a:p>
        </p:txBody>
      </p:sp>
      <p:pic>
        <p:nvPicPr>
          <p:cNvPr id="23" name="图片 22">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24443" y="6018232"/>
            <a:ext cx="1158340" cy="646232"/>
          </a:xfrm>
          <a:prstGeom prst="rect">
            <a:avLst/>
          </a:prstGeom>
        </p:spPr>
      </p:pic>
      <p:sp>
        <p:nvSpPr>
          <p:cNvPr id="2" name="文本框 1"/>
          <p:cNvSpPr txBox="1"/>
          <p:nvPr>
            <p:custDataLst>
              <p:tags r:id="rId1"/>
            </p:custDataLst>
          </p:nvPr>
        </p:nvSpPr>
        <p:spPr>
          <a:xfrm>
            <a:off x="1412697" y="5544185"/>
            <a:ext cx="4629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7975" y="55880"/>
            <a:ext cx="10405110" cy="6417945"/>
          </a:xfrm>
        </p:spPr>
        <p:txBody>
          <a:bodyPr>
            <a:normAutofit fontScale="90000" lnSpcReduction="10000"/>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本题考查动词词义和上下文逻辑理解。从上文我们得知，buffalo是出来吃草的，而从下文我们又了解到mouse靠躲在草丛里藏身。因此我们推断出本题是mouse不喜欢buffalo的行为。A项see（看见）、B项understand（理解）、C项keep（保持）和D项like（喜欢）。故本题正确答案为D。</a:t>
            </a:r>
          </a:p>
          <a:p>
            <a:pPr marL="0" indent="0">
              <a:buNone/>
            </a:pPr>
            <a:r>
              <a:rPr sz="2400" b="1" dirty="0">
                <a:latin typeface="微软雅黑" panose="020B0503020204020204" pitchFamily="34" charset="-122"/>
                <a:ea typeface="微软雅黑" panose="020B0503020204020204" pitchFamily="34" charset="-122"/>
              </a:rPr>
              <a:t>17. 【解析】	本题考查名词词义和上下文理解。从文章开头我们知道buffalo是吃草的，因此本题推断出是吃掉长的草。A项roots（根部）、B项leaves（叶子）、C项grasses（草）和D项branches（枝干）。故本题正确答案为C。</a:t>
            </a:r>
          </a:p>
          <a:p>
            <a:pPr marL="0" indent="0">
              <a:buNone/>
            </a:pPr>
            <a:r>
              <a:rPr sz="2400" b="1" dirty="0">
                <a:latin typeface="微软雅黑" panose="020B0503020204020204" pitchFamily="34" charset="-122"/>
                <a:ea typeface="微软雅黑" panose="020B0503020204020204" pitchFamily="34" charset="-122"/>
              </a:rPr>
              <a:t>18. 【解析】	本题考查动词词义和上下文推断。从上文了解到mouse不喜欢buffalo吃草，而它吃掉长的草会影响mouse，这也解释了mouse不喜欢buffalo吃草的原因。A项hide（躲藏）、B项grow（生长）、C项control（控制）和D项recover（恢复），故本题正确答案为A。</a:t>
            </a:r>
          </a:p>
          <a:p>
            <a:pPr marL="0" indent="0">
              <a:buNone/>
            </a:pPr>
            <a:r>
              <a:rPr sz="2400" b="1" dirty="0">
                <a:latin typeface="微软雅黑" panose="020B0503020204020204" pitchFamily="34" charset="-122"/>
                <a:ea typeface="微软雅黑" panose="020B0503020204020204" pitchFamily="34" charset="-122"/>
              </a:rPr>
              <a:t>19. 【解析】	本题考查动词和联系上下文。从下文得知，mouse最后战胜了buffalo，所以推断出来本题是下定决心向buffalo发出挑战。A项touch（触碰）、B项help（帮助）、C项fight（对抗）和D项push（推），故本题正确答案为C。</a:t>
            </a:r>
          </a:p>
          <a:p>
            <a:pPr marL="0" indent="0">
              <a:buNone/>
            </a:pPr>
            <a:r>
              <a:rPr sz="2400" b="1" dirty="0">
                <a:latin typeface="微软雅黑" panose="020B0503020204020204" pitchFamily="34" charset="-122"/>
                <a:ea typeface="微软雅黑" panose="020B0503020204020204" pitchFamily="34" charset="-122"/>
              </a:rPr>
              <a:t>20. 【解析】	本题考查名词和句子理解。mouse发出愤怒的声音。A项reply（回</a:t>
            </a:r>
          </a:p>
          <a:p>
            <a:pPr marL="0" indent="0">
              <a:buNone/>
            </a:pPr>
            <a:r>
              <a:rPr sz="2400" b="1" dirty="0">
                <a:latin typeface="微软雅黑" panose="020B0503020204020204" pitchFamily="34" charset="-122"/>
                <a:ea typeface="微软雅黑" panose="020B0503020204020204" pitchFamily="34" charset="-122"/>
              </a:rPr>
              <a:t>应）、B项voice（声音）、C项song（歌声）和D项move（移动），故本题正确答案为B。</a:t>
            </a:r>
          </a:p>
        </p:txBody>
      </p:sp>
      <p:grpSp>
        <p:nvGrpSpPr>
          <p:cNvPr id="69" name="Group 4"/>
          <p:cNvGrpSpPr/>
          <p:nvPr/>
        </p:nvGrpSpPr>
        <p:grpSpPr>
          <a:xfrm>
            <a:off x="10702290" y="4712335"/>
            <a:ext cx="1432560" cy="212217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7879" y="862426"/>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Buffalo looked at him and replied, “You’d better </a:t>
            </a:r>
            <a:r>
              <a:rPr sz="2400" u="sng" dirty="0">
                <a:latin typeface="Times New Roman" panose="02020603050405020304" pitchFamily="18" charset="0"/>
                <a:cs typeface="Times New Roman" panose="02020603050405020304" pitchFamily="18" charset="0"/>
              </a:rPr>
              <a:t>21</a:t>
            </a:r>
            <a:r>
              <a:rPr sz="2400" dirty="0">
                <a:latin typeface="Times New Roman" panose="02020603050405020304" pitchFamily="18" charset="0"/>
                <a:cs typeface="Times New Roman" panose="02020603050405020304" pitchFamily="18" charset="0"/>
              </a:rPr>
              <a:t> , little one, or I shall step on you and there will be nothing left!”</a:t>
            </a:r>
          </a:p>
          <a:p>
            <a:pPr algn="just"/>
            <a:r>
              <a:rPr lang="en-US"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But Mouse </a:t>
            </a:r>
            <a:r>
              <a:rPr sz="2400" u="sng" dirty="0">
                <a:latin typeface="Times New Roman" panose="02020603050405020304" pitchFamily="18" charset="0"/>
                <a:cs typeface="Times New Roman" panose="02020603050405020304" pitchFamily="18" charset="0"/>
              </a:rPr>
              <a:t>22</a:t>
            </a:r>
            <a:r>
              <a:rPr sz="2400" dirty="0">
                <a:latin typeface="Times New Roman" panose="02020603050405020304" pitchFamily="18" charset="0"/>
                <a:cs typeface="Times New Roman" panose="02020603050405020304" pitchFamily="18" charset="0"/>
              </a:rPr>
              <a:t> repeated the challenge.</a:t>
            </a:r>
          </a:p>
          <a:p>
            <a:pPr algn="just"/>
            <a:r>
              <a:rPr lang="en-US"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Buffalo rushed toward Mouse and stepped on him </a:t>
            </a:r>
            <a:r>
              <a:rPr sz="2400" u="sng" dirty="0">
                <a:latin typeface="Times New Roman" panose="02020603050405020304" pitchFamily="18" charset="0"/>
                <a:cs typeface="Times New Roman" panose="02020603050405020304" pitchFamily="18" charset="0"/>
              </a:rPr>
              <a:t>23</a:t>
            </a:r>
            <a:r>
              <a:rPr sz="2400" dirty="0">
                <a:latin typeface="Times New Roman" panose="02020603050405020304" pitchFamily="18" charset="0"/>
                <a:cs typeface="Times New Roman" panose="02020603050405020304" pitchFamily="18" charset="0"/>
              </a:rPr>
              <a:t> . Then he looked down. To his </a:t>
            </a:r>
            <a:r>
              <a:rPr sz="2400" u="sng" dirty="0">
                <a:latin typeface="Times New Roman" panose="02020603050405020304" pitchFamily="18" charset="0"/>
                <a:cs typeface="Times New Roman" panose="02020603050405020304" pitchFamily="18" charset="0"/>
              </a:rPr>
              <a:t>24</a:t>
            </a:r>
            <a:r>
              <a:rPr sz="2400" dirty="0">
                <a:latin typeface="Times New Roman" panose="02020603050405020304" pitchFamily="18" charset="0"/>
                <a:cs typeface="Times New Roman" panose="02020603050405020304" pitchFamily="18" charset="0"/>
              </a:rPr>
              <a:t> , he could not find Mouse anywhere. Just then he felt a pain inside his right </a:t>
            </a:r>
            <a:r>
              <a:rPr sz="2400" u="sng" dirty="0">
                <a:latin typeface="Times New Roman" panose="02020603050405020304" pitchFamily="18" charset="0"/>
                <a:cs typeface="Times New Roman" panose="02020603050405020304" pitchFamily="18" charset="0"/>
              </a:rPr>
              <a:t>25</a:t>
            </a:r>
            <a:r>
              <a:rPr sz="2400" dirty="0">
                <a:latin typeface="Times New Roman" panose="02020603050405020304" pitchFamily="18" charset="0"/>
                <a:cs typeface="Times New Roman" panose="02020603050405020304" pitchFamily="18" charset="0"/>
              </a:rPr>
              <a:t> .</a:t>
            </a:r>
          </a:p>
        </p:txBody>
      </p:sp>
      <p:sp>
        <p:nvSpPr>
          <p:cNvPr id="12" name="文本框 11"/>
          <p:cNvSpPr txBox="1"/>
          <p:nvPr/>
        </p:nvSpPr>
        <p:spPr>
          <a:xfrm>
            <a:off x="1221740" y="4099955"/>
            <a:ext cx="10360632"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shut up 	B. get up 	C. sit up 	D. come up</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22. A. sadly 	B. passively 	C. honestly 	D. angrily</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23. A. quietly 	B. heavily 	C. beautifully 	D. patiently</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24. A. joy 	B. regret 	C. surprise 	D. satisfaction</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25. A. eye 	B. ear 		C. hand 	D. leg</a:t>
            </a:r>
          </a:p>
        </p:txBody>
      </p:sp>
      <p:sp>
        <p:nvSpPr>
          <p:cNvPr id="15" name="文本框 14"/>
          <p:cNvSpPr txBox="1"/>
          <p:nvPr/>
        </p:nvSpPr>
        <p:spPr>
          <a:xfrm>
            <a:off x="1412696" y="521885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13174" y="4838543"/>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36113" y="45620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7235" y="6183516"/>
            <a:ext cx="1158340" cy="646232"/>
          </a:xfrm>
          <a:prstGeom prst="rect">
            <a:avLst/>
          </a:prstGeom>
        </p:spPr>
      </p:pic>
      <p:sp>
        <p:nvSpPr>
          <p:cNvPr id="2" name="文本框 1"/>
          <p:cNvSpPr txBox="1"/>
          <p:nvPr>
            <p:custDataLst>
              <p:tags r:id="rId1"/>
            </p:custDataLst>
          </p:nvPr>
        </p:nvSpPr>
        <p:spPr>
          <a:xfrm>
            <a:off x="1436191" y="562588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79" y="189865"/>
            <a:ext cx="11142265" cy="6207125"/>
          </a:xfrm>
        </p:spPr>
        <p:txBody>
          <a:bodyPr>
            <a:normAutofit fontScale="77500" lnSpcReduction="20000"/>
          </a:bodyPr>
          <a:lstStyle/>
          <a:p>
            <a:pPr marL="0" indent="0">
              <a:buNone/>
            </a:pPr>
            <a:r>
              <a:rPr lang="zh-CN" altLang="en-US" sz="3145" b="1" dirty="0">
                <a:solidFill>
                  <a:srgbClr val="002060"/>
                </a:solidFill>
                <a:uFillTx/>
                <a:latin typeface="微软雅黑" panose="020B0503020204020204" pitchFamily="34" charset="-122"/>
                <a:ea typeface="微软雅黑" panose="020B0503020204020204" pitchFamily="34" charset="-122"/>
              </a:rPr>
              <a:t>解  析：</a:t>
            </a:r>
            <a:endParaRPr lang="en-US" altLang="zh-CN" sz="3145" b="1" dirty="0">
              <a:solidFill>
                <a:srgbClr val="002060"/>
              </a:solidFill>
              <a:uFillTx/>
              <a:latin typeface="微软雅黑" panose="020B0503020204020204" pitchFamily="34" charset="-122"/>
              <a:ea typeface="微软雅黑" panose="020B0503020204020204" pitchFamily="34" charset="-122"/>
            </a:endParaRPr>
          </a:p>
          <a:p>
            <a:pPr marL="0" indent="0">
              <a:buNone/>
            </a:pPr>
            <a:r>
              <a:rPr sz="2900" b="1" dirty="0">
                <a:solidFill>
                  <a:schemeClr val="tx1"/>
                </a:solidFill>
                <a:uFillTx/>
                <a:latin typeface="微软雅黑" panose="020B0503020204020204" pitchFamily="34" charset="-122"/>
                <a:ea typeface="微软雅黑" panose="020B0503020204020204" pitchFamily="34" charset="-122"/>
              </a:rPr>
              <a:t>21. 【</a:t>
            </a:r>
            <a:r>
              <a:rPr sz="2900" b="1" dirty="0" err="1">
                <a:solidFill>
                  <a:schemeClr val="tx1"/>
                </a:solidFill>
                <a:uFillTx/>
                <a:latin typeface="微软雅黑" panose="020B0503020204020204" pitchFamily="34" charset="-122"/>
                <a:ea typeface="微软雅黑" panose="020B0503020204020204" pitchFamily="34" charset="-122"/>
              </a:rPr>
              <a:t>解析】本题考查动词搭配含义。A项shut</a:t>
            </a:r>
            <a:r>
              <a:rPr sz="2900" b="1" dirty="0">
                <a:solidFill>
                  <a:schemeClr val="tx1"/>
                </a:solidFill>
                <a:uFillTx/>
                <a:latin typeface="微软雅黑" panose="020B0503020204020204" pitchFamily="34" charset="-122"/>
                <a:ea typeface="微软雅黑" panose="020B0503020204020204" pitchFamily="34" charset="-122"/>
              </a:rPr>
              <a:t> </a:t>
            </a:r>
            <a:r>
              <a:rPr sz="2900" b="1" dirty="0" err="1">
                <a:solidFill>
                  <a:schemeClr val="tx1"/>
                </a:solidFill>
                <a:uFillTx/>
                <a:latin typeface="微软雅黑" panose="020B0503020204020204" pitchFamily="34" charset="-122"/>
                <a:ea typeface="微软雅黑" panose="020B0503020204020204" pitchFamily="34" charset="-122"/>
              </a:rPr>
              <a:t>up（闭嘴</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B项get</a:t>
            </a:r>
            <a:r>
              <a:rPr sz="2900" b="1" dirty="0">
                <a:solidFill>
                  <a:schemeClr val="tx1"/>
                </a:solidFill>
                <a:uFillTx/>
                <a:latin typeface="微软雅黑" panose="020B0503020204020204" pitchFamily="34" charset="-122"/>
                <a:ea typeface="微软雅黑" panose="020B0503020204020204" pitchFamily="34" charset="-122"/>
              </a:rPr>
              <a:t> </a:t>
            </a:r>
            <a:r>
              <a:rPr sz="2900" b="1" dirty="0" err="1">
                <a:solidFill>
                  <a:schemeClr val="tx1"/>
                </a:solidFill>
                <a:uFillTx/>
                <a:latin typeface="微软雅黑" panose="020B0503020204020204" pitchFamily="34" charset="-122"/>
                <a:ea typeface="微软雅黑" panose="020B0503020204020204" pitchFamily="34" charset="-122"/>
              </a:rPr>
              <a:t>up（起床</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C项sit</a:t>
            </a:r>
            <a:r>
              <a:rPr sz="2900" b="1" dirty="0">
                <a:solidFill>
                  <a:schemeClr val="tx1"/>
                </a:solidFill>
                <a:uFillTx/>
                <a:latin typeface="微软雅黑" panose="020B0503020204020204" pitchFamily="34" charset="-122"/>
                <a:ea typeface="微软雅黑" panose="020B0503020204020204" pitchFamily="34" charset="-122"/>
              </a:rPr>
              <a:t> </a:t>
            </a:r>
            <a:r>
              <a:rPr sz="2900" b="1" dirty="0" err="1">
                <a:solidFill>
                  <a:schemeClr val="tx1"/>
                </a:solidFill>
                <a:uFillTx/>
                <a:latin typeface="微软雅黑" panose="020B0503020204020204" pitchFamily="34" charset="-122"/>
                <a:ea typeface="微软雅黑" panose="020B0503020204020204" pitchFamily="34" charset="-122"/>
              </a:rPr>
              <a:t>up（熬夜）和D项come</a:t>
            </a:r>
            <a:r>
              <a:rPr sz="2900" b="1" dirty="0">
                <a:solidFill>
                  <a:schemeClr val="tx1"/>
                </a:solidFill>
                <a:uFillTx/>
                <a:latin typeface="微软雅黑" panose="020B0503020204020204" pitchFamily="34" charset="-122"/>
                <a:ea typeface="微软雅黑" panose="020B0503020204020204" pitchFamily="34" charset="-122"/>
              </a:rPr>
              <a:t> </a:t>
            </a:r>
            <a:r>
              <a:rPr sz="2900" b="1" dirty="0" err="1">
                <a:solidFill>
                  <a:schemeClr val="tx1"/>
                </a:solidFill>
                <a:uFillTx/>
                <a:latin typeface="微软雅黑" panose="020B0503020204020204" pitchFamily="34" charset="-122"/>
                <a:ea typeface="微软雅黑" panose="020B0503020204020204" pitchFamily="34" charset="-122"/>
              </a:rPr>
              <a:t>up（走近</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从下文buffalo对mouse说否则我就会把你踩到渣都不剩，推断出buffalo是让mouse闭嘴。故本题正确答案为A</a:t>
            </a:r>
            <a:r>
              <a:rPr sz="2900" b="1" dirty="0">
                <a:solidFill>
                  <a:schemeClr val="tx1"/>
                </a:solidFill>
                <a:uFillTx/>
                <a:latin typeface="微软雅黑" panose="020B0503020204020204" pitchFamily="34" charset="-122"/>
                <a:ea typeface="微软雅黑" panose="020B0503020204020204" pitchFamily="34" charset="-122"/>
              </a:rPr>
              <a:t>。</a:t>
            </a:r>
          </a:p>
          <a:p>
            <a:pPr marL="0" indent="0">
              <a:buNone/>
            </a:pPr>
            <a:r>
              <a:rPr sz="2900" b="1" dirty="0">
                <a:solidFill>
                  <a:schemeClr val="tx1"/>
                </a:solidFill>
                <a:uFillTx/>
                <a:latin typeface="微软雅黑" panose="020B0503020204020204" pitchFamily="34" charset="-122"/>
                <a:ea typeface="微软雅黑" panose="020B0503020204020204" pitchFamily="34" charset="-122"/>
              </a:rPr>
              <a:t>22. 【</a:t>
            </a:r>
            <a:r>
              <a:rPr sz="2900" b="1" dirty="0" err="1">
                <a:solidFill>
                  <a:schemeClr val="tx1"/>
                </a:solidFill>
                <a:uFillTx/>
                <a:latin typeface="微软雅黑" panose="020B0503020204020204" pitchFamily="34" charset="-122"/>
                <a:ea typeface="微软雅黑" panose="020B0503020204020204" pitchFamily="34" charset="-122"/>
              </a:rPr>
              <a:t>解析】本题考查副词及理解。从repeated</a:t>
            </a:r>
            <a:r>
              <a:rPr sz="2900" b="1" dirty="0">
                <a:solidFill>
                  <a:schemeClr val="tx1"/>
                </a:solidFill>
                <a:uFillTx/>
                <a:latin typeface="微软雅黑" panose="020B0503020204020204" pitchFamily="34" charset="-122"/>
                <a:ea typeface="微软雅黑" panose="020B0503020204020204" pitchFamily="34" charset="-122"/>
              </a:rPr>
              <a:t> the </a:t>
            </a:r>
            <a:r>
              <a:rPr sz="2900" b="1" dirty="0" err="1">
                <a:solidFill>
                  <a:schemeClr val="tx1"/>
                </a:solidFill>
                <a:uFillTx/>
                <a:latin typeface="微软雅黑" panose="020B0503020204020204" pitchFamily="34" charset="-122"/>
                <a:ea typeface="微软雅黑" panose="020B0503020204020204" pitchFamily="34" charset="-122"/>
              </a:rPr>
              <a:t>challenge看出mouse还是没有放弃挑战buffalo的决心，A项sadly（伤心地</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B项passively（消极地</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C项honestly（诚实地）和D项angrily（愤怒地</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经过比较得出“愤怒地”更合适，故本题正确答案为D</a:t>
            </a:r>
            <a:r>
              <a:rPr sz="2900" b="1" dirty="0">
                <a:solidFill>
                  <a:schemeClr val="tx1"/>
                </a:solidFill>
                <a:uFillTx/>
                <a:latin typeface="微软雅黑" panose="020B0503020204020204" pitchFamily="34" charset="-122"/>
                <a:ea typeface="微软雅黑" panose="020B0503020204020204" pitchFamily="34" charset="-122"/>
              </a:rPr>
              <a:t>。</a:t>
            </a:r>
          </a:p>
          <a:p>
            <a:pPr marL="0" indent="0">
              <a:buNone/>
            </a:pPr>
            <a:r>
              <a:rPr sz="2900" b="1" dirty="0">
                <a:solidFill>
                  <a:schemeClr val="tx1"/>
                </a:solidFill>
                <a:uFillTx/>
                <a:latin typeface="微软雅黑" panose="020B0503020204020204" pitchFamily="34" charset="-122"/>
                <a:ea typeface="微软雅黑" panose="020B0503020204020204" pitchFamily="34" charset="-122"/>
              </a:rPr>
              <a:t>23. 【</a:t>
            </a:r>
            <a:r>
              <a:rPr sz="2900" b="1" dirty="0" err="1">
                <a:solidFill>
                  <a:schemeClr val="tx1"/>
                </a:solidFill>
                <a:uFillTx/>
                <a:latin typeface="微软雅黑" panose="020B0503020204020204" pitchFamily="34" charset="-122"/>
                <a:ea typeface="微软雅黑" panose="020B0503020204020204" pitchFamily="34" charset="-122"/>
              </a:rPr>
              <a:t>解析】本题考查副词及句子理解。从“Buffalo</a:t>
            </a:r>
            <a:r>
              <a:rPr sz="2900" b="1" dirty="0">
                <a:solidFill>
                  <a:schemeClr val="tx1"/>
                </a:solidFill>
                <a:uFillTx/>
                <a:latin typeface="微软雅黑" panose="020B0503020204020204" pitchFamily="34" charset="-122"/>
                <a:ea typeface="微软雅黑" panose="020B0503020204020204" pitchFamily="34" charset="-122"/>
              </a:rPr>
              <a:t> rushed toward Mouse and stepped on </a:t>
            </a:r>
            <a:r>
              <a:rPr sz="2900" b="1" dirty="0" err="1">
                <a:solidFill>
                  <a:schemeClr val="tx1"/>
                </a:solidFill>
                <a:uFillTx/>
                <a:latin typeface="微软雅黑" panose="020B0503020204020204" pitchFamily="34" charset="-122"/>
                <a:ea typeface="微软雅黑" panose="020B0503020204020204" pitchFamily="34" charset="-122"/>
              </a:rPr>
              <a:t>him”可知，buffalo冲向mouse并踩在它身上，A项quietly（安静地</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B项heavily（重重地</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C项beautifully（美丽地）和D项patiently（耐心地</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只有重重地踩下去，才符合逻辑。故本题正确答案为B</a:t>
            </a:r>
            <a:r>
              <a:rPr sz="2900" b="1" dirty="0">
                <a:solidFill>
                  <a:schemeClr val="tx1"/>
                </a:solidFill>
                <a:uFillTx/>
                <a:latin typeface="微软雅黑" panose="020B0503020204020204" pitchFamily="34" charset="-122"/>
                <a:ea typeface="微软雅黑" panose="020B0503020204020204" pitchFamily="34" charset="-122"/>
              </a:rPr>
              <a:t>。</a:t>
            </a:r>
          </a:p>
          <a:p>
            <a:pPr marL="0" indent="0">
              <a:buNone/>
            </a:pPr>
            <a:r>
              <a:rPr sz="2900" b="1" dirty="0">
                <a:solidFill>
                  <a:schemeClr val="tx1"/>
                </a:solidFill>
                <a:uFillTx/>
                <a:latin typeface="微软雅黑" panose="020B0503020204020204" pitchFamily="34" charset="-122"/>
                <a:ea typeface="微软雅黑" panose="020B0503020204020204" pitchFamily="34" charset="-122"/>
              </a:rPr>
              <a:t>24. 【</a:t>
            </a:r>
            <a:r>
              <a:rPr sz="2900" b="1" dirty="0" err="1">
                <a:solidFill>
                  <a:schemeClr val="tx1"/>
                </a:solidFill>
                <a:uFillTx/>
                <a:latin typeface="微软雅黑" panose="020B0503020204020204" pitchFamily="34" charset="-122"/>
                <a:ea typeface="微软雅黑" panose="020B0503020204020204" pitchFamily="34" charset="-122"/>
              </a:rPr>
              <a:t>解析】本题考查名词固定搭配及词义辨析。to</a:t>
            </a:r>
            <a:r>
              <a:rPr sz="2900" b="1" dirty="0">
                <a:solidFill>
                  <a:schemeClr val="tx1"/>
                </a:solidFill>
                <a:uFillTx/>
                <a:latin typeface="微软雅黑" panose="020B0503020204020204" pitchFamily="34" charset="-122"/>
                <a:ea typeface="微软雅黑" panose="020B0503020204020204" pitchFamily="34" charset="-122"/>
              </a:rPr>
              <a:t> his </a:t>
            </a:r>
            <a:r>
              <a:rPr sz="2900" b="1" dirty="0" err="1">
                <a:solidFill>
                  <a:schemeClr val="tx1"/>
                </a:solidFill>
                <a:uFillTx/>
                <a:latin typeface="微软雅黑" panose="020B0503020204020204" pitchFamily="34" charset="-122"/>
                <a:ea typeface="微软雅黑" panose="020B0503020204020204" pitchFamily="34" charset="-122"/>
              </a:rPr>
              <a:t>joy（让他高兴的是</a:t>
            </a:r>
            <a:r>
              <a:rPr sz="2900" b="1" dirty="0">
                <a:solidFill>
                  <a:schemeClr val="tx1"/>
                </a:solidFill>
                <a:uFillTx/>
                <a:latin typeface="微软雅黑" panose="020B0503020204020204" pitchFamily="34" charset="-122"/>
                <a:ea typeface="微软雅黑" panose="020B0503020204020204" pitchFamily="34" charset="-122"/>
              </a:rPr>
              <a:t>）、to his </a:t>
            </a:r>
            <a:r>
              <a:rPr sz="2900" b="1" dirty="0" err="1">
                <a:solidFill>
                  <a:schemeClr val="tx1"/>
                </a:solidFill>
                <a:uFillTx/>
                <a:latin typeface="微软雅黑" panose="020B0503020204020204" pitchFamily="34" charset="-122"/>
                <a:ea typeface="微软雅黑" panose="020B0503020204020204" pitchFamily="34" charset="-122"/>
              </a:rPr>
              <a:t>regret（让他后悔的是</a:t>
            </a:r>
            <a:r>
              <a:rPr sz="2900" b="1" dirty="0">
                <a:solidFill>
                  <a:schemeClr val="tx1"/>
                </a:solidFill>
                <a:uFillTx/>
                <a:latin typeface="微软雅黑" panose="020B0503020204020204" pitchFamily="34" charset="-122"/>
                <a:ea typeface="微软雅黑" panose="020B0503020204020204" pitchFamily="34" charset="-122"/>
              </a:rPr>
              <a:t>）、to his </a:t>
            </a:r>
            <a:r>
              <a:rPr sz="2900" b="1" dirty="0" err="1">
                <a:solidFill>
                  <a:schemeClr val="tx1"/>
                </a:solidFill>
                <a:uFillTx/>
                <a:latin typeface="微软雅黑" panose="020B0503020204020204" pitchFamily="34" charset="-122"/>
                <a:ea typeface="微软雅黑" panose="020B0503020204020204" pitchFamily="34" charset="-122"/>
              </a:rPr>
              <a:t>surprise（让他惊讶的是）和to</a:t>
            </a:r>
            <a:r>
              <a:rPr sz="2900" b="1" dirty="0">
                <a:solidFill>
                  <a:schemeClr val="tx1"/>
                </a:solidFill>
                <a:uFillTx/>
                <a:latin typeface="微软雅黑" panose="020B0503020204020204" pitchFamily="34" charset="-122"/>
                <a:ea typeface="微软雅黑" panose="020B0503020204020204" pitchFamily="34" charset="-122"/>
              </a:rPr>
              <a:t> his </a:t>
            </a:r>
            <a:r>
              <a:rPr sz="2900" b="1" dirty="0" err="1">
                <a:solidFill>
                  <a:schemeClr val="tx1"/>
                </a:solidFill>
                <a:uFillTx/>
                <a:latin typeface="微软雅黑" panose="020B0503020204020204" pitchFamily="34" charset="-122"/>
                <a:ea typeface="微软雅黑" panose="020B0503020204020204" pitchFamily="34" charset="-122"/>
              </a:rPr>
              <a:t>satisfaction（让他满意的是</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根据下文“he</a:t>
            </a:r>
            <a:r>
              <a:rPr sz="2900" b="1" dirty="0">
                <a:solidFill>
                  <a:schemeClr val="tx1"/>
                </a:solidFill>
                <a:uFillTx/>
                <a:latin typeface="微软雅黑" panose="020B0503020204020204" pitchFamily="34" charset="-122"/>
                <a:ea typeface="微软雅黑" panose="020B0503020204020204" pitchFamily="34" charset="-122"/>
              </a:rPr>
              <a:t> could not find Mouse anywhere”，</a:t>
            </a:r>
            <a:r>
              <a:rPr sz="2900" b="1" dirty="0" err="1">
                <a:solidFill>
                  <a:schemeClr val="tx1"/>
                </a:solidFill>
                <a:uFillTx/>
                <a:latin typeface="微软雅黑" panose="020B0503020204020204" pitchFamily="34" charset="-122"/>
                <a:ea typeface="微软雅黑" panose="020B0503020204020204" pitchFamily="34" charset="-122"/>
              </a:rPr>
              <a:t>我们得知他找不到mouse，应该是出乎他意料的。故本题正确答案为C</a:t>
            </a:r>
            <a:r>
              <a:rPr sz="2900" b="1" dirty="0">
                <a:solidFill>
                  <a:schemeClr val="tx1"/>
                </a:solidFill>
                <a:uFillTx/>
                <a:latin typeface="微软雅黑" panose="020B0503020204020204" pitchFamily="34" charset="-122"/>
                <a:ea typeface="微软雅黑" panose="020B0503020204020204" pitchFamily="34" charset="-122"/>
              </a:rPr>
              <a:t>。</a:t>
            </a:r>
          </a:p>
          <a:p>
            <a:pPr marL="0" indent="0">
              <a:buNone/>
            </a:pPr>
            <a:r>
              <a:rPr sz="2900" b="1" dirty="0">
                <a:solidFill>
                  <a:schemeClr val="tx1"/>
                </a:solidFill>
                <a:uFillTx/>
                <a:latin typeface="微软雅黑" panose="020B0503020204020204" pitchFamily="34" charset="-122"/>
                <a:ea typeface="微软雅黑" panose="020B0503020204020204" pitchFamily="34" charset="-122"/>
              </a:rPr>
              <a:t>25.</a:t>
            </a:r>
            <a:r>
              <a:rPr lang="en-US" sz="2900" b="1" dirty="0">
                <a:solidFill>
                  <a:schemeClr val="tx1"/>
                </a:solidFill>
                <a:uFillTx/>
                <a:latin typeface="微软雅黑" panose="020B0503020204020204" pitchFamily="34" charset="-122"/>
                <a:ea typeface="微软雅黑" panose="020B0503020204020204" pitchFamily="34" charset="-122"/>
              </a:rPr>
              <a:t> </a:t>
            </a:r>
            <a:r>
              <a:rPr sz="2900" b="1" dirty="0">
                <a:solidFill>
                  <a:schemeClr val="tx1"/>
                </a:solidFill>
                <a:uFillTx/>
                <a:latin typeface="微软雅黑" panose="020B0503020204020204" pitchFamily="34" charset="-122"/>
                <a:ea typeface="微软雅黑" panose="020B0503020204020204" pitchFamily="34" charset="-122"/>
              </a:rPr>
              <a:t>【</a:t>
            </a:r>
            <a:r>
              <a:rPr sz="2900" b="1" dirty="0" err="1">
                <a:solidFill>
                  <a:schemeClr val="tx1"/>
                </a:solidFill>
                <a:uFillTx/>
                <a:latin typeface="微软雅黑" panose="020B0503020204020204" pitchFamily="34" charset="-122"/>
                <a:ea typeface="微软雅黑" panose="020B0503020204020204" pitchFamily="34" charset="-122"/>
              </a:rPr>
              <a:t>解析】本题考查上下文理解。从下文Mouse</a:t>
            </a:r>
            <a:r>
              <a:rPr sz="2900" b="1" dirty="0">
                <a:solidFill>
                  <a:schemeClr val="tx1"/>
                </a:solidFill>
                <a:uFillTx/>
                <a:latin typeface="微软雅黑" panose="020B0503020204020204" pitchFamily="34" charset="-122"/>
                <a:ea typeface="微软雅黑" panose="020B0503020204020204" pitchFamily="34" charset="-122"/>
              </a:rPr>
              <a:t> came out of his </a:t>
            </a:r>
            <a:r>
              <a:rPr sz="2900" b="1" dirty="0" err="1">
                <a:solidFill>
                  <a:schemeClr val="tx1"/>
                </a:solidFill>
                <a:uFillTx/>
                <a:latin typeface="微软雅黑" panose="020B0503020204020204" pitchFamily="34" charset="-122"/>
                <a:ea typeface="微软雅黑" panose="020B0503020204020204" pitchFamily="34" charset="-122"/>
              </a:rPr>
              <a:t>ear推断出mouse是钻进了buffalo的耳朵里了，故本题正确答案为B</a:t>
            </a:r>
            <a:r>
              <a:rPr sz="2900" b="1" dirty="0">
                <a:solidFill>
                  <a:schemeClr val="tx1"/>
                </a:solidFill>
                <a:uFillTx/>
                <a:latin typeface="微软雅黑" panose="020B0503020204020204" pitchFamily="34" charset="-122"/>
                <a:ea typeface="微软雅黑" panose="020B0503020204020204" pitchFamily="34" charset="-122"/>
              </a:rPr>
              <a:t>。</a:t>
            </a:r>
          </a:p>
        </p:txBody>
      </p:sp>
      <p:grpSp>
        <p:nvGrpSpPr>
          <p:cNvPr id="69" name="Group 4"/>
          <p:cNvGrpSpPr/>
          <p:nvPr/>
        </p:nvGrpSpPr>
        <p:grpSpPr>
          <a:xfrm>
            <a:off x="10755630" y="5297805"/>
            <a:ext cx="1342390" cy="147447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15290" y="319405"/>
            <a:ext cx="11115675"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He shook his head as hard as he could, and ran here and there wildly. But the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went deeper and deeper until at last he fell to the ground and lay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Mouse came out of his ear, and stood proudly upon his body. “Eho!” he shouted loudly, “I have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the greatest animal of all!”</a:t>
            </a:r>
          </a:p>
          <a:p>
            <a:pPr algn="just"/>
            <a:r>
              <a:rPr lang="en-US" altLang="zh-CN" sz="2400" dirty="0">
                <a:latin typeface="Times New Roman" panose="02020603050405020304" pitchFamily="18" charset="0"/>
                <a:cs typeface="Times New Roman" panose="02020603050405020304" pitchFamily="18" charset="0"/>
              </a:rPr>
              <a:t>     In another part of the grassland, the hungry Red Fox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the shout. He ran as fast as he could in the direction of the shout. Soon he came upon the huge body of Buffalo with the little mouse still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upon it. Fox jumped upon Mouse, who gave one last cry and disappeared.</a:t>
            </a:r>
          </a:p>
        </p:txBody>
      </p:sp>
      <p:sp>
        <p:nvSpPr>
          <p:cNvPr id="12" name="文本框 11"/>
          <p:cNvSpPr txBox="1"/>
          <p:nvPr/>
        </p:nvSpPr>
        <p:spPr>
          <a:xfrm>
            <a:off x="915684" y="3507047"/>
            <a:ext cx="10360632"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26. A. fear 	B. worry 	C. curiosity 	D. pain</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27. A. still 	B. awake 	C. relaxed 	D. alive</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28. A. met 	B. eaten 	C. defeated 	D. lost</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29. A. heard 	B. answered 	C. missed 	D. ignored</a:t>
            </a:r>
          </a:p>
          <a:p>
            <a:r>
              <a:rPr lang="en-US" altLang="zh-CN" sz="2400" dirty="0">
                <a:latin typeface="Times New Roman" panose="02020603050405020304" pitchFamily="18" charset="0"/>
                <a:cs typeface="Times New Roman" panose="02020603050405020304" pitchFamily="18" charset="0"/>
                <a:sym typeface="+mn-ea"/>
              </a:rPr>
              <a:t>(     ) </a:t>
            </a:r>
            <a:r>
              <a:rPr lang="en-US" altLang="zh-CN" sz="2400" dirty="0">
                <a:latin typeface="Times New Roman" panose="02020603050405020304" pitchFamily="18" charset="0"/>
                <a:cs typeface="Times New Roman" panose="02020603050405020304" pitchFamily="18" charset="0"/>
              </a:rPr>
              <a:t>30. A. working 	B. lying 	C. sleeping 	D. standing</a:t>
            </a:r>
          </a:p>
        </p:txBody>
      </p:sp>
      <p:sp>
        <p:nvSpPr>
          <p:cNvPr id="15" name="文本框 14"/>
          <p:cNvSpPr txBox="1"/>
          <p:nvPr/>
        </p:nvSpPr>
        <p:spPr>
          <a:xfrm>
            <a:off x="1099966" y="470333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4316258"/>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100260" y="3913931"/>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5069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86507" y="5992080"/>
            <a:ext cx="1158340" cy="646232"/>
          </a:xfrm>
          <a:prstGeom prst="rect">
            <a:avLst/>
          </a:prstGeom>
        </p:spPr>
      </p:pic>
      <p:sp>
        <p:nvSpPr>
          <p:cNvPr id="2" name="文本框 1"/>
          <p:cNvSpPr txBox="1"/>
          <p:nvPr>
            <p:custDataLst>
              <p:tags r:id="rId1"/>
            </p:custDataLst>
          </p:nvPr>
        </p:nvSpPr>
        <p:spPr>
          <a:xfrm>
            <a:off x="1100601" y="503861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2715" y="95250"/>
            <a:ext cx="11139380" cy="6417945"/>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本题考查词义和联系上文理解。根据上文felt a pain inside以及本句的but，我们得知疼痛没有减少，而是越来越深了。故本题正确答案为D。</a:t>
            </a:r>
          </a:p>
          <a:p>
            <a:pPr marL="0" indent="0">
              <a:buNone/>
            </a:pPr>
            <a:r>
              <a:rPr sz="2400" b="1" dirty="0">
                <a:latin typeface="微软雅黑" panose="020B0503020204020204" pitchFamily="34" charset="-122"/>
                <a:ea typeface="微软雅黑" panose="020B0503020204020204" pitchFamily="34" charset="-122"/>
              </a:rPr>
              <a:t>27. 【解析】	本题考查形容词的词义。lay still（躺倒不动）、lay awake（醒着躺在那）和lay relaxed（放松地躺着），lay alive查无此搭配。根据下文mouse自觉已经胜利了，这里buffalo只能是躺倒不动了。故本题正确答案为A。</a:t>
            </a:r>
          </a:p>
          <a:p>
            <a:pPr marL="0" indent="0">
              <a:buNone/>
            </a:pPr>
            <a:r>
              <a:rPr sz="2400" b="1" dirty="0">
                <a:latin typeface="微软雅黑" panose="020B0503020204020204" pitchFamily="34" charset="-122"/>
                <a:ea typeface="微软雅黑" panose="020B0503020204020204" pitchFamily="34" charset="-122"/>
              </a:rPr>
              <a:t>28. 【解析】	本题考查动词词义及联系上下文。联系上文，mouse自觉已经胜利。A项met（遇见）、B项eaten（吃掉）、C项defeated（打败）和D项lost</a:t>
            </a:r>
            <a:r>
              <a:rPr lang="en-US" sz="2400" b="1" dirty="0">
                <a:latin typeface="微软雅黑" panose="020B0503020204020204" pitchFamily="34" charset="-122"/>
                <a:ea typeface="微软雅黑" panose="020B0503020204020204" pitchFamily="34" charset="-122"/>
              </a:rPr>
              <a:t> （失去），只有“打败”最符合题意。故本题正确答案为C。</a:t>
            </a:r>
          </a:p>
          <a:p>
            <a:pPr marL="0" indent="0">
              <a:buNone/>
            </a:pPr>
            <a:r>
              <a:rPr lang="en-US" sz="2400" b="1" dirty="0">
                <a:latin typeface="微软雅黑" panose="020B0503020204020204" pitchFamily="34" charset="-122"/>
                <a:ea typeface="微软雅黑" panose="020B0503020204020204" pitchFamily="34" charset="-122"/>
              </a:rPr>
              <a:t>29. 【解析】	本题考查动词词义及联系上下文。从上文的mouse发出欢呼，到本题后面的the shout，可以推断出这里是听到。故本题正确答案为A。</a:t>
            </a:r>
          </a:p>
          <a:p>
            <a:pPr marL="0" indent="0">
              <a:buNone/>
            </a:pPr>
            <a:r>
              <a:rPr lang="en-US" sz="2400" b="1" dirty="0">
                <a:latin typeface="微软雅黑" panose="020B0503020204020204" pitchFamily="34" charset="-122"/>
                <a:ea typeface="微软雅黑" panose="020B0503020204020204" pitchFamily="34" charset="-122"/>
              </a:rPr>
              <a:t>30. 【解析】	本题考查动名词及逻辑推理。从上文“He ran as fast as he could in the direction of the shout”可以推断出mouse当时还是处于一个欢呼的状态，A项working（工作中）、B项lying（躺着）、C项sleeping（睡着的）和D项standing（站着的），只有“站着欢呼”最为符合逻辑。故本题正确答案为D。</a:t>
            </a:r>
          </a:p>
        </p:txBody>
      </p:sp>
      <p:grpSp>
        <p:nvGrpSpPr>
          <p:cNvPr id="69" name="Group 4"/>
          <p:cNvGrpSpPr/>
          <p:nvPr/>
        </p:nvGrpSpPr>
        <p:grpSpPr>
          <a:xfrm>
            <a:off x="10992485" y="4891405"/>
            <a:ext cx="1257300" cy="183070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937269" y="1667719"/>
            <a:ext cx="10317462" cy="452310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One day, Topher White went to a protected area for wildlife in Indonesia. He and his friends were walking through the rainforest when they came across a man cutting down a huge tree. This kind of illegal ( 非法的 ) activity is a big problem in rainforest around the world. It causes climate change and destroys the natural living environments of animals and plants. White reported this to forest guards, but the tree cutter had run away from the scene already when the guard arrived. This experience made him worried.</a:t>
            </a:r>
          </a:p>
          <a:p>
            <a:pPr algn="just"/>
            <a:r>
              <a:rPr lang="en-US" altLang="zh-CN" sz="2400" dirty="0">
                <a:latin typeface="Times New Roman" panose="02020603050405020304" pitchFamily="18" charset="0"/>
                <a:cs typeface="Times New Roman" panose="02020603050405020304" pitchFamily="18" charset="0"/>
              </a:rPr>
              <a:t>     White, a trained engineer, thought technology could be part of the solution in the fight against illegal tree cutting. “The rainforest is a noisy place, but it’s also a noisy thing to cut a tree down,” he later told a newspaper reporter. “It struck me that there had to be a way to hear this.”</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95600"/>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Over the next few months, White created a piece of warning equipment called Guardian. Fixed on treetops, Guardians can pick up the sound of a cutting machine from as far as two-thirds of a mile away. When a Guardian catches a sound of cutting trees, it sends an alarm to forest guards, indicating where the sound is coming from. The guards then set off to stop the illegal activity. “If you respond in time, there’s a chance that you can stop much of the tree cutting.” White said.</a:t>
            </a:r>
          </a:p>
          <a:p>
            <a:pPr algn="just"/>
            <a:r>
              <a:rPr lang="en-US" altLang="zh-CN" sz="2400" dirty="0">
                <a:latin typeface="Times New Roman" panose="02020603050405020304" pitchFamily="18" charset="0"/>
                <a:cs typeface="Times New Roman" panose="02020603050405020304" pitchFamily="18" charset="0"/>
              </a:rPr>
              <a:t>     White set the first Guardians in a wildlife protection area in Indonesia. They worked well. After that, he started a non-profit group called Rainforest Connection to set Guardians all over the world.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06120" y="793750"/>
            <a:ext cx="11157585" cy="2306955"/>
          </a:xfrm>
          <a:prstGeom prst="rect">
            <a:avLst/>
          </a:prstGeom>
          <a:noFill/>
        </p:spPr>
        <p:txBody>
          <a:bodyPr wrap="square" rtlCol="0">
            <a:spAutoFit/>
          </a:bodyPr>
          <a:lstStyle/>
          <a:p>
            <a:pPr algn="l"/>
            <a:r>
              <a:rPr lang="en-US" altLang="zh-CN" sz="2400" b="1" dirty="0">
                <a:latin typeface="微软雅黑" panose="020B0503020204020204" pitchFamily="34" charset="-122"/>
                <a:ea typeface="微软雅黑" panose="020B0503020204020204" pitchFamily="34" charset="-122"/>
              </a:rPr>
              <a:t>31. According to Paragraph 1, illegal cutting of forest trees leads to ________.</a:t>
            </a:r>
          </a:p>
          <a:p>
            <a:pPr algn="l"/>
            <a:r>
              <a:rPr lang="en-US" altLang="zh-CN" sz="2400" b="1" dirty="0">
                <a:latin typeface="微软雅黑" panose="020B0503020204020204" pitchFamily="34" charset="-122"/>
                <a:ea typeface="微软雅黑" panose="020B0503020204020204" pitchFamily="34" charset="-122"/>
              </a:rPr>
              <a:t>A. the disappearance of rainfalls</a:t>
            </a:r>
          </a:p>
          <a:p>
            <a:pPr algn="l"/>
            <a:r>
              <a:rPr lang="en-US" altLang="zh-CN" sz="2400" b="1" dirty="0">
                <a:latin typeface="微软雅黑" panose="020B0503020204020204" pitchFamily="34" charset="-122"/>
                <a:ea typeface="微软雅黑" panose="020B0503020204020204" pitchFamily="34" charset="-122"/>
              </a:rPr>
              <a:t>B. the increase of forest guards</a:t>
            </a:r>
          </a:p>
          <a:p>
            <a:pPr algn="l"/>
            <a:r>
              <a:rPr lang="en-US" altLang="zh-CN" sz="2400" b="1" dirty="0">
                <a:latin typeface="微软雅黑" panose="020B0503020204020204" pitchFamily="34" charset="-122"/>
                <a:ea typeface="微软雅黑" panose="020B0503020204020204" pitchFamily="34" charset="-122"/>
              </a:rPr>
              <a:t>C. the decrease of human activities</a:t>
            </a:r>
          </a:p>
          <a:p>
            <a:pPr algn="l"/>
            <a:r>
              <a:rPr lang="en-US" altLang="zh-CN" sz="2400" b="1" dirty="0">
                <a:latin typeface="微软雅黑" panose="020B0503020204020204" pitchFamily="34" charset="-122"/>
                <a:ea typeface="微软雅黑" panose="020B0503020204020204" pitchFamily="34" charset="-122"/>
              </a:rPr>
              <a:t>D. the destruction of animal homes</a:t>
            </a:r>
          </a:p>
        </p:txBody>
      </p:sp>
      <p:sp>
        <p:nvSpPr>
          <p:cNvPr id="7" name="文本框 6"/>
          <p:cNvSpPr txBox="1"/>
          <p:nvPr/>
        </p:nvSpPr>
        <p:spPr>
          <a:xfrm>
            <a:off x="990990" y="10383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细节理解题。根据第一段第四句“It causes climate change and destroys the natural living environments of animals and plants”可知，非法砍树会导致气候变化和破坏动植物的生存环境。故本题正确答案为D。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8" y="793863"/>
            <a:ext cx="944336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White got the idea of creating Guardians from ________.</a:t>
            </a:r>
          </a:p>
          <a:p>
            <a:r>
              <a:rPr lang="en-US" altLang="zh-CN" sz="2400" b="1" dirty="0">
                <a:latin typeface="微软雅黑" panose="020B0503020204020204" pitchFamily="34" charset="-122"/>
                <a:ea typeface="微软雅黑" panose="020B0503020204020204" pitchFamily="34" charset="-122"/>
              </a:rPr>
              <a:t>A. the noise of tree cutting</a:t>
            </a:r>
          </a:p>
          <a:p>
            <a:r>
              <a:rPr lang="en-US" altLang="zh-CN" sz="2400" b="1" dirty="0">
                <a:latin typeface="微软雅黑" panose="020B0503020204020204" pitchFamily="34" charset="-122"/>
                <a:ea typeface="微软雅黑" panose="020B0503020204020204" pitchFamily="34" charset="-122"/>
              </a:rPr>
              <a:t>B. the news about tree cutting</a:t>
            </a:r>
          </a:p>
          <a:p>
            <a:r>
              <a:rPr lang="en-US" altLang="zh-CN" sz="2400" b="1" dirty="0">
                <a:latin typeface="微软雅黑" panose="020B0503020204020204" pitchFamily="34" charset="-122"/>
                <a:ea typeface="微软雅黑" panose="020B0503020204020204" pitchFamily="34" charset="-122"/>
              </a:rPr>
              <a:t>C. the complaints from forest guards</a:t>
            </a:r>
          </a:p>
          <a:p>
            <a:r>
              <a:rPr lang="en-US" altLang="zh-CN" sz="2400" b="1" dirty="0">
                <a:latin typeface="微软雅黑" panose="020B0503020204020204" pitchFamily="34" charset="-122"/>
                <a:ea typeface="微软雅黑" panose="020B0503020204020204" pitchFamily="34" charset="-122"/>
              </a:rPr>
              <a:t>D. the encouragement from his friends</a:t>
            </a:r>
          </a:p>
        </p:txBody>
      </p:sp>
      <p:sp>
        <p:nvSpPr>
          <p:cNvPr id="7" name="文本框 6"/>
          <p:cNvSpPr txBox="1"/>
          <p:nvPr/>
        </p:nvSpPr>
        <p:spPr>
          <a:xfrm>
            <a:off x="9275140" y="793962"/>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解析：细节理解题。根据第二段第二、三句“‘The rainforest is a noisy place, but it’s also a noisy thing to cut a tree down,’ he later told a newspaper reporter. ‘It struck me that there had to be a way to hear this”可知，这个伐树的噪音触动了我，让我想到必须找出一个听到伐木声的方法。故本题正确答案为A。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7538720" cy="2245360"/>
          </a:xfrm>
          <a:prstGeom prst="rect">
            <a:avLst/>
          </a:prstGeom>
          <a:noFill/>
        </p:spPr>
        <p:txBody>
          <a:bodyPr wrap="none" rtlCol="0">
            <a:spAutoFit/>
          </a:bodyPr>
          <a:lstStyle/>
          <a:p>
            <a:pPr algn="l"/>
            <a:r>
              <a:rPr sz="2800" b="1" dirty="0"/>
              <a:t>33. Guardians can help forest guards to ________.</a:t>
            </a:r>
          </a:p>
          <a:p>
            <a:pPr algn="l"/>
            <a:r>
              <a:rPr sz="2800" b="1" dirty="0"/>
              <a:t>A. alarm tree cutters</a:t>
            </a:r>
          </a:p>
          <a:p>
            <a:pPr algn="l"/>
            <a:r>
              <a:rPr sz="2800" b="1" dirty="0"/>
              <a:t>B. scare off wild animals</a:t>
            </a:r>
          </a:p>
          <a:p>
            <a:pPr algn="l"/>
            <a:r>
              <a:rPr sz="2800" b="1" dirty="0"/>
              <a:t>C. catch tree cutters in time</a:t>
            </a:r>
          </a:p>
          <a:p>
            <a:pPr algn="l"/>
            <a:r>
              <a:rPr sz="2800" b="1" dirty="0"/>
              <a:t>D. protect exploring tourists</a:t>
            </a:r>
          </a:p>
        </p:txBody>
      </p:sp>
      <p:sp>
        <p:nvSpPr>
          <p:cNvPr id="7" name="文本框 6"/>
          <p:cNvSpPr txBox="1"/>
          <p:nvPr/>
        </p:nvSpPr>
        <p:spPr>
          <a:xfrm>
            <a:off x="7352030" y="73679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细节理解题。根据第三段最后一句“‘If you respond in time, there’s a chance that you can stop much of the tree cutting.’ White said”可知，如果你反应及时，就有机会阻止砍树。故本题正确答案为C。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0587" y="793863"/>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What can be inferred about Guardians?</a:t>
            </a:r>
          </a:p>
          <a:p>
            <a:r>
              <a:rPr lang="en-US" altLang="zh-CN" sz="2400" b="1" dirty="0">
                <a:latin typeface="微软雅黑" panose="020B0503020204020204" pitchFamily="34" charset="-122"/>
                <a:ea typeface="微软雅黑" panose="020B0503020204020204" pitchFamily="34" charset="-122"/>
              </a:rPr>
              <a:t>A. They can locate the tree cutting site.</a:t>
            </a:r>
          </a:p>
          <a:p>
            <a:r>
              <a:rPr lang="en-US" altLang="zh-CN" sz="2400" b="1" dirty="0">
                <a:latin typeface="微软雅黑" panose="020B0503020204020204" pitchFamily="34" charset="-122"/>
                <a:ea typeface="微软雅黑" panose="020B0503020204020204" pitchFamily="34" charset="-122"/>
              </a:rPr>
              <a:t>B. They help White make much money.</a:t>
            </a:r>
          </a:p>
          <a:p>
            <a:r>
              <a:rPr lang="en-US" altLang="zh-CN" sz="2400" b="1" dirty="0">
                <a:latin typeface="微软雅黑" panose="020B0503020204020204" pitchFamily="34" charset="-122"/>
                <a:ea typeface="微软雅黑" panose="020B0503020204020204" pitchFamily="34" charset="-122"/>
              </a:rPr>
              <a:t>C. They produce noise to stop tree cutting.</a:t>
            </a:r>
          </a:p>
          <a:p>
            <a:r>
              <a:rPr lang="en-US" altLang="zh-CN" sz="2400" b="1" dirty="0">
                <a:latin typeface="微软雅黑" panose="020B0503020204020204" pitchFamily="34" charset="-122"/>
                <a:ea typeface="微软雅黑" panose="020B0503020204020204" pitchFamily="34" charset="-122"/>
              </a:rPr>
              <a:t>D. They drive away wildlife from treetops.</a:t>
            </a:r>
          </a:p>
        </p:txBody>
      </p:sp>
      <p:sp>
        <p:nvSpPr>
          <p:cNvPr id="7" name="文本框 6"/>
          <p:cNvSpPr txBox="1"/>
          <p:nvPr/>
        </p:nvSpPr>
        <p:spPr>
          <a:xfrm>
            <a:off x="7537220" y="7341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推理判断题。根据第三段第三句“When a Guardian catches a sound of cutting trees, it sends an alarm to forest guards, indicating where the sound is coming from”可知，从文中可以推理出“They can locate the tree cutting site（他们能够确定砍树的地点）”，故本题正确答案为A。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7835265"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35. What is the purpose of the passage?</a:t>
            </a:r>
          </a:p>
          <a:p>
            <a:pPr algn="l"/>
            <a:r>
              <a:rPr lang="en-US" altLang="zh-CN" sz="2400" b="1" dirty="0">
                <a:latin typeface="微软雅黑" panose="020B0503020204020204" pitchFamily="34" charset="-122"/>
                <a:ea typeface="微软雅黑" panose="020B0503020204020204" pitchFamily="34" charset="-122"/>
              </a:rPr>
              <a:t>A. To describe a forest guard’s job.</a:t>
            </a:r>
          </a:p>
          <a:p>
            <a:pPr algn="l"/>
            <a:r>
              <a:rPr lang="en-US" altLang="zh-CN" sz="2400" b="1" dirty="0">
                <a:latin typeface="微软雅黑" panose="020B0503020204020204" pitchFamily="34" charset="-122"/>
                <a:ea typeface="微软雅黑" panose="020B0503020204020204" pitchFamily="34" charset="-122"/>
              </a:rPr>
              <a:t>B. To share an adventure in the rainforest.</a:t>
            </a:r>
          </a:p>
          <a:p>
            <a:pPr algn="l"/>
            <a:r>
              <a:rPr lang="en-US" altLang="zh-CN" sz="2400" b="1" dirty="0">
                <a:latin typeface="微软雅黑" panose="020B0503020204020204" pitchFamily="34" charset="-122"/>
                <a:ea typeface="微软雅黑" panose="020B0503020204020204" pitchFamily="34" charset="-122"/>
              </a:rPr>
              <a:t>C. To explain the importance of forest protection.</a:t>
            </a:r>
          </a:p>
          <a:p>
            <a:pPr algn="l"/>
            <a:r>
              <a:rPr lang="en-US" altLang="zh-CN" sz="2400" b="1" dirty="0">
                <a:latin typeface="微软雅黑" panose="020B0503020204020204" pitchFamily="34" charset="-122"/>
                <a:ea typeface="微软雅黑" panose="020B0503020204020204" pitchFamily="34" charset="-122"/>
              </a:rPr>
              <a:t>D. To introduce an invention for forest protection.</a:t>
            </a:r>
          </a:p>
        </p:txBody>
      </p:sp>
      <p:sp>
        <p:nvSpPr>
          <p:cNvPr id="7" name="文本框 6"/>
          <p:cNvSpPr txBox="1"/>
          <p:nvPr/>
        </p:nvSpPr>
        <p:spPr>
          <a:xfrm>
            <a:off x="8234799"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主旨大意题。根据文中关键句，“This kind of illegal activity is a big </a:t>
            </a:r>
          </a:p>
          <a:p>
            <a:r>
              <a:rPr sz="2400" dirty="0">
                <a:latin typeface="微软雅黑" panose="020B0503020204020204" pitchFamily="34" charset="-122"/>
                <a:ea typeface="微软雅黑" panose="020B0503020204020204" pitchFamily="34" charset="-122"/>
              </a:rPr>
              <a:t>problem in rainforest around the world”“It struck me that there had to be a way to hear this”“White created a piece of warning equipment called Guardian”，我们可以总结出本文围绕一种invention called Guardian来介绍。故本题正确答案为D。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415457"/>
            <a:ext cx="10317462" cy="489267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It was a warm fall day as I pulled open my front door, hurrying to pick up someone from somewhere, which is my daily existence as a mother of four kids. As I rushed toward my car, there was a car parked in front of my house and a woman was pulling a book from my Little Free Library, a sort of public bookcase in my front yard.</a:t>
            </a:r>
          </a:p>
          <a:p>
            <a:pPr algn="just"/>
            <a:r>
              <a:rPr lang="en-US" altLang="zh-CN" sz="2400" dirty="0">
                <a:latin typeface="Times New Roman" panose="02020603050405020304" pitchFamily="18" charset="0"/>
                <a:cs typeface="Times New Roman" panose="02020603050405020304" pitchFamily="18" charset="0"/>
              </a:rPr>
              <a:t>     Not wanting to scare her off, I didn’t move. She looked up and </a:t>
            </a:r>
            <a:r>
              <a:rPr lang="en-US" altLang="zh-CN" sz="2400" u="sng" dirty="0">
                <a:latin typeface="Times New Roman" panose="02020603050405020304" pitchFamily="18" charset="0"/>
                <a:cs typeface="Times New Roman" panose="02020603050405020304" pitchFamily="18" charset="0"/>
              </a:rPr>
              <a:t>spotted</a:t>
            </a:r>
            <a:r>
              <a:rPr lang="en-US" altLang="zh-CN" sz="2400" dirty="0">
                <a:latin typeface="Times New Roman" panose="02020603050405020304" pitchFamily="18" charset="0"/>
                <a:cs typeface="Times New Roman" panose="02020603050405020304" pitchFamily="18" charset="0"/>
              </a:rPr>
              <a:t> me. “I just love your library,” she said. It’s like a stranger telling you how lovely your kid is. A big smile spread across my face. “Take as many as you want,” I replied.</a:t>
            </a:r>
          </a:p>
          <a:p>
            <a:pPr algn="just"/>
            <a:r>
              <a:rPr lang="en-US" altLang="zh-CN" sz="2400" dirty="0">
                <a:latin typeface="Times New Roman" panose="02020603050405020304" pitchFamily="18" charset="0"/>
                <a:cs typeface="Times New Roman" panose="02020603050405020304" pitchFamily="18" charset="0"/>
              </a:rPr>
              <a:t>     I’ve always loved to read. When I was a little girl, my parents wrote to all my favorite writers to tell them what a fan I was and they sent back thank-you cards and signed books. I’ve been a member of a book club for at least 14 years, and heavy boxes of books have followed me on every move.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31786" y="764779"/>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This library was a special gift for me. Last February, my family members “surprised me” with a Little Free Library for my birthday. It is actually a book sharing shelf, where visitors can take a book and don’t have to return it or leave anything in exchange.</a:t>
            </a:r>
          </a:p>
          <a:p>
            <a:pPr algn="just"/>
            <a:r>
              <a:rPr lang="en-US" altLang="zh-CN" sz="2400" dirty="0">
                <a:latin typeface="Times New Roman" panose="02020603050405020304" pitchFamily="18" charset="0"/>
                <a:cs typeface="Times New Roman" panose="02020603050405020304" pitchFamily="18" charset="0"/>
              </a:rPr>
              <a:t>     The library, standing between my mailbox and my neighbor’s, officially opened on April 26, 2021. On that day a lot of my neighbors came, excited and supportive. Encouraged by this, I wanted it to attract more attention. I took pictures of the library, posted them online, and mentioned it to everyone I came across, basically hoping for more and more visitors to come and have fun in reading.</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88644" y="917007"/>
            <a:ext cx="10418411"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What can we learn from Paragraph 1?</a:t>
            </a:r>
          </a:p>
          <a:p>
            <a:r>
              <a:rPr lang="en-US" altLang="zh-CN" sz="2400" b="1" dirty="0">
                <a:latin typeface="微软雅黑" panose="020B0503020204020204" pitchFamily="34" charset="-122"/>
                <a:ea typeface="微软雅黑" panose="020B0503020204020204" pitchFamily="34" charset="-122"/>
              </a:rPr>
              <a:t>A. A woman stole a book.</a:t>
            </a:r>
          </a:p>
          <a:p>
            <a:r>
              <a:rPr lang="en-US" altLang="zh-CN" sz="2400" b="1" dirty="0">
                <a:latin typeface="微软雅黑" panose="020B0503020204020204" pitchFamily="34" charset="-122"/>
                <a:ea typeface="微软雅黑" panose="020B0503020204020204" pitchFamily="34" charset="-122"/>
              </a:rPr>
              <a:t>B. A woman was driving away.</a:t>
            </a:r>
          </a:p>
          <a:p>
            <a:r>
              <a:rPr lang="en-US" altLang="zh-CN" sz="2400" b="1" dirty="0">
                <a:latin typeface="微软雅黑" panose="020B0503020204020204" pitchFamily="34" charset="-122"/>
                <a:ea typeface="微软雅黑" panose="020B0503020204020204" pitchFamily="34" charset="-122"/>
              </a:rPr>
              <a:t>C. The author was a busy mother.</a:t>
            </a:r>
          </a:p>
          <a:p>
            <a:r>
              <a:rPr lang="en-US" altLang="zh-CN" sz="2400" b="1" dirty="0">
                <a:latin typeface="微软雅黑" panose="020B0503020204020204" pitchFamily="34" charset="-122"/>
                <a:ea typeface="微软雅黑" panose="020B0503020204020204" pitchFamily="34" charset="-122"/>
              </a:rPr>
              <a:t>D. The author worked in a library.</a:t>
            </a:r>
          </a:p>
        </p:txBody>
      </p:sp>
      <p:sp>
        <p:nvSpPr>
          <p:cNvPr id="7" name="文本框 6"/>
          <p:cNvSpPr txBox="1"/>
          <p:nvPr/>
        </p:nvSpPr>
        <p:spPr>
          <a:xfrm>
            <a:off x="7633504" y="9168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推理判断题。根据文中第一段几个关键句“hurrying to pick up someone from somewhere, which is my daily existence as a mother of four kids. As I rushed toward my car…”，可以推理“The author was a busy mother”，故本题正确答案为C。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8625" y="793750"/>
            <a:ext cx="10873105"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What does the underlined word “spotted” in Paragraph 2 mean?</a:t>
            </a:r>
          </a:p>
          <a:p>
            <a:r>
              <a:rPr lang="en-US" altLang="zh-CN" sz="2400" b="1" dirty="0">
                <a:latin typeface="微软雅黑" panose="020B0503020204020204" pitchFamily="34" charset="-122"/>
                <a:ea typeface="微软雅黑" panose="020B0503020204020204" pitchFamily="34" charset="-122"/>
              </a:rPr>
              <a:t>A. Noticed. 		B. Met. </a:t>
            </a:r>
          </a:p>
          <a:p>
            <a:r>
              <a:rPr lang="en-US" altLang="zh-CN" sz="2400" b="1" dirty="0">
                <a:latin typeface="微软雅黑" panose="020B0503020204020204" pitchFamily="34" charset="-122"/>
                <a:ea typeface="微软雅黑" panose="020B0503020204020204" pitchFamily="34" charset="-122"/>
              </a:rPr>
              <a:t>C. Joined. 		D. Recognized.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289994" y="137107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猜测词义题。根据文中第二段第二句“She looked up and spotted me”可知，猜测spotted应该和looked up并列，其他选项意思为B项met（遇见），C项joined（加入），D项recognized（认出），都不适合。故本题正确答案为A。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917476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Whenever the author moves, she will surely ________.</a:t>
            </a:r>
          </a:p>
          <a:p>
            <a:r>
              <a:rPr lang="en-US" altLang="zh-CN" sz="2400" b="1" dirty="0">
                <a:latin typeface="微软雅黑" panose="020B0503020204020204" pitchFamily="34" charset="-122"/>
                <a:ea typeface="微软雅黑" panose="020B0503020204020204" pitchFamily="34" charset="-122"/>
              </a:rPr>
              <a:t>A. write to her family</a:t>
            </a:r>
          </a:p>
          <a:p>
            <a:r>
              <a:rPr lang="en-US" altLang="zh-CN" sz="2400" b="1" dirty="0">
                <a:latin typeface="微软雅黑" panose="020B0503020204020204" pitchFamily="34" charset="-122"/>
                <a:ea typeface="微软雅黑" panose="020B0503020204020204" pitchFamily="34" charset="-122"/>
              </a:rPr>
              <a:t>B. join the local book club</a:t>
            </a:r>
          </a:p>
          <a:p>
            <a:r>
              <a:rPr lang="en-US" altLang="zh-CN" sz="2400" b="1" dirty="0">
                <a:latin typeface="微软雅黑" panose="020B0503020204020204" pitchFamily="34" charset="-122"/>
                <a:ea typeface="微软雅黑" panose="020B0503020204020204" pitchFamily="34" charset="-122"/>
              </a:rPr>
              <a:t>C. take her books with her</a:t>
            </a:r>
          </a:p>
          <a:p>
            <a:r>
              <a:rPr lang="en-US" altLang="zh-CN" sz="2400" b="1" dirty="0">
                <a:latin typeface="微软雅黑" panose="020B0503020204020204" pitchFamily="34" charset="-122"/>
                <a:ea typeface="微软雅黑" panose="020B0503020204020204" pitchFamily="34" charset="-122"/>
              </a:rPr>
              <a:t>D. send cards to new neighbors</a:t>
            </a:r>
          </a:p>
        </p:txBody>
      </p:sp>
      <p:sp>
        <p:nvSpPr>
          <p:cNvPr id="7" name="文本框 6"/>
          <p:cNvSpPr txBox="1"/>
          <p:nvPr/>
        </p:nvSpPr>
        <p:spPr>
          <a:xfrm>
            <a:off x="8737769" y="6433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nvSpPr>
        <p:spPr>
          <a:xfrm>
            <a:off x="914400" y="4276186"/>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细节理解题。根据文中第三段第三句“I’ve been a member of a book club for at least 14 years, and heavy boxes of books have followed me on every move”，抓住关键语句heavy boxes of books have followed me on every move，故本题正确答案为C。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4"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1577201" y="207332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Would you like me to open the window?</a:t>
            </a:r>
          </a:p>
          <a:p>
            <a:r>
              <a:rPr lang="en-US" altLang="zh-CN" sz="2800" b="1" dirty="0">
                <a:latin typeface="微软雅黑" panose="020B0503020204020204" pitchFamily="34" charset="-122"/>
                <a:ea typeface="微软雅黑" panose="020B0503020204020204" pitchFamily="34" charset="-122"/>
              </a:rPr>
              <a:t>    W: ________.</a:t>
            </a:r>
          </a:p>
          <a:p>
            <a:r>
              <a:rPr lang="en-US" altLang="zh-CN" sz="2800" b="1" dirty="0">
                <a:latin typeface="微软雅黑" panose="020B0503020204020204" pitchFamily="34" charset="-122"/>
                <a:ea typeface="微软雅黑" panose="020B0503020204020204" pitchFamily="34" charset="-122"/>
              </a:rPr>
              <a:t>A. It doesn’t matter 		B. I don’t know</a:t>
            </a:r>
          </a:p>
          <a:p>
            <a:r>
              <a:rPr lang="en-US" altLang="zh-CN" sz="2800" b="1" dirty="0">
                <a:latin typeface="微软雅黑" panose="020B0503020204020204" pitchFamily="34" charset="-122"/>
                <a:ea typeface="微软雅黑" panose="020B0503020204020204" pitchFamily="34" charset="-122"/>
              </a:rPr>
              <a:t>C. Never mind 				D. Yes, please</a:t>
            </a:r>
          </a:p>
        </p:txBody>
      </p:sp>
      <p:sp>
        <p:nvSpPr>
          <p:cNvPr id="11" name="文本框 10"/>
          <p:cNvSpPr txBox="1"/>
          <p:nvPr/>
        </p:nvSpPr>
        <p:spPr>
          <a:xfrm>
            <a:off x="2897969" y="2419878"/>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13" name="文本框 12"/>
          <p:cNvSpPr txBox="1"/>
          <p:nvPr/>
        </p:nvSpPr>
        <p:spPr>
          <a:xfrm>
            <a:off x="762000" y="4729019"/>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解析：根据“Would you like me to open the window（你想让我打开窗户吗）”并结合选项，下句应该是对请求做出应答，D项“Yes, please（是的，请吧）”最符合语境，故选D项。前三个选项分别是“没关系”“我不知道”和“不要紧”，均不适合用在该情况之下。故本题正确答案为D。</a:t>
            </a:r>
          </a:p>
        </p:txBody>
      </p:sp>
      <p:sp>
        <p:nvSpPr>
          <p:cNvPr id="6" name="文本框 5"/>
          <p:cNvSpPr txBox="1"/>
          <p:nvPr>
            <p:custDataLst>
              <p:tags r:id="rId1"/>
            </p:custDataLst>
          </p:nvPr>
        </p:nvSpPr>
        <p:spPr>
          <a:xfrm>
            <a:off x="534255" y="208617"/>
            <a:ext cx="968240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Ⅰ．补全对话（5小题，共10分）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【建议用时：5 mins】</a:t>
            </a:r>
          </a:p>
        </p:txBody>
      </p:sp>
      <p:sp>
        <p:nvSpPr>
          <p:cNvPr id="12" name="文本框 11"/>
          <p:cNvSpPr txBox="1"/>
          <p:nvPr>
            <p:custDataLst>
              <p:tags r:id="rId2"/>
            </p:custDataLst>
          </p:nvPr>
        </p:nvSpPr>
        <p:spPr>
          <a:xfrm>
            <a:off x="762000" y="1066262"/>
            <a:ext cx="11177954" cy="523220"/>
          </a:xfrm>
          <a:prstGeom prst="rect">
            <a:avLst/>
          </a:prstGeom>
          <a:noFill/>
        </p:spPr>
        <p:txBody>
          <a:bodyPr wrap="square" rtlCol="0">
            <a:spAutoFit/>
          </a:bodyPr>
          <a:lstStyle/>
          <a:p>
            <a:r>
              <a:rPr sz="2800" dirty="0">
                <a:latin typeface="+mn-ea"/>
              </a:rPr>
              <a:t>阅读下列简短对话，从 A、B、C、D 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406147" y="793863"/>
            <a:ext cx="6774180"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39. What do we know about the bookcase?</a:t>
            </a:r>
          </a:p>
          <a:p>
            <a:pPr algn="l"/>
            <a:r>
              <a:rPr lang="en-US" altLang="zh-CN" sz="2400" b="1" dirty="0">
                <a:latin typeface="微软雅黑" panose="020B0503020204020204" pitchFamily="34" charset="-122"/>
                <a:ea typeface="微软雅黑" panose="020B0503020204020204" pitchFamily="34" charset="-122"/>
              </a:rPr>
              <a:t>A. It was a present to the author.</a:t>
            </a:r>
          </a:p>
          <a:p>
            <a:pPr algn="l"/>
            <a:r>
              <a:rPr lang="en-US" altLang="zh-CN" sz="2400" b="1" dirty="0">
                <a:latin typeface="微软雅黑" panose="020B0503020204020204" pitchFamily="34" charset="-122"/>
                <a:ea typeface="微软雅黑" panose="020B0503020204020204" pitchFamily="34" charset="-122"/>
              </a:rPr>
              <a:t>B. It was made by the author herself.</a:t>
            </a:r>
          </a:p>
          <a:p>
            <a:pPr algn="l"/>
            <a:r>
              <a:rPr lang="en-US" altLang="zh-CN" sz="2400" b="1" dirty="0">
                <a:latin typeface="微软雅黑" panose="020B0503020204020204" pitchFamily="34" charset="-122"/>
                <a:ea typeface="微软雅黑" panose="020B0503020204020204" pitchFamily="34" charset="-122"/>
              </a:rPr>
              <a:t>C. It was a surprise from a book club.</a:t>
            </a:r>
          </a:p>
          <a:p>
            <a:pPr algn="l"/>
            <a:r>
              <a:rPr lang="en-US" altLang="zh-CN" sz="2400" b="1" dirty="0">
                <a:latin typeface="微软雅黑" panose="020B0503020204020204" pitchFamily="34" charset="-122"/>
                <a:ea typeface="微软雅黑" panose="020B0503020204020204" pitchFamily="34" charset="-122"/>
              </a:rPr>
              <a:t>D. It was bought from a famous writer.</a:t>
            </a:r>
          </a:p>
        </p:txBody>
      </p:sp>
      <p:sp>
        <p:nvSpPr>
          <p:cNvPr id="7" name="文本框 6"/>
          <p:cNvSpPr txBox="1"/>
          <p:nvPr/>
        </p:nvSpPr>
        <p:spPr>
          <a:xfrm>
            <a:off x="8239879" y="793863"/>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细节理解题。根据文中第四段“This library was a special gift for me. Last February, my family members ‘surprised me’ with a Little Free Library for my birthday. It is actually a book sharing shelf…”可知，原文gift对应选项中的present，故本题正确答案为A。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author ran the library to ________.</a:t>
            </a:r>
          </a:p>
          <a:p>
            <a:r>
              <a:rPr lang="en-US" altLang="zh-CN" sz="2400" b="1" dirty="0">
                <a:latin typeface="微软雅黑" panose="020B0503020204020204" pitchFamily="34" charset="-122"/>
                <a:ea typeface="微软雅黑" panose="020B0503020204020204" pitchFamily="34" charset="-122"/>
              </a:rPr>
              <a:t>A. sell old books</a:t>
            </a:r>
          </a:p>
          <a:p>
            <a:r>
              <a:rPr lang="en-US" altLang="zh-CN" sz="2400" b="1" dirty="0">
                <a:latin typeface="微软雅黑" panose="020B0503020204020204" pitchFamily="34" charset="-122"/>
                <a:ea typeface="微软雅黑" panose="020B0503020204020204" pitchFamily="34" charset="-122"/>
              </a:rPr>
              <a:t>B. make new friends</a:t>
            </a:r>
          </a:p>
          <a:p>
            <a:r>
              <a:rPr lang="en-US" altLang="zh-CN" sz="2400" b="1" dirty="0">
                <a:latin typeface="微软雅黑" panose="020B0503020204020204" pitchFamily="34" charset="-122"/>
                <a:ea typeface="微软雅黑" panose="020B0503020204020204" pitchFamily="34" charset="-122"/>
              </a:rPr>
              <a:t>C. share reading pleasure</a:t>
            </a:r>
          </a:p>
          <a:p>
            <a:r>
              <a:rPr lang="en-US" altLang="zh-CN" sz="2400" b="1" dirty="0">
                <a:latin typeface="微软雅黑" panose="020B0503020204020204" pitchFamily="34" charset="-122"/>
                <a:ea typeface="微软雅黑" panose="020B0503020204020204" pitchFamily="34" charset="-122"/>
              </a:rPr>
              <a:t>D. earn respect from neighbors</a:t>
            </a:r>
          </a:p>
        </p:txBody>
      </p:sp>
      <p:sp>
        <p:nvSpPr>
          <p:cNvPr id="7" name="文本框 6"/>
          <p:cNvSpPr txBox="1"/>
          <p:nvPr/>
        </p:nvSpPr>
        <p:spPr>
          <a:xfrm>
            <a:off x="5893435" y="63172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推理判断题。根据文中最后一段最后一句“I took pictures of the library, posted them online, and mentioned it to everyone I came across, basically hoping for more and more visitors to come and have fun in reading”可知，作者经营图书馆是为了分享读书的乐趣，故本题正确答案为C。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6"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81635" y="697865"/>
            <a:ext cx="11439525"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Nowadays, there are still thousands of cowboys in the American West. People may think cowboys in the modern age are completely different from what they used to be. </a:t>
            </a:r>
            <a:r>
              <a:rPr lang="en-US" altLang="zh-CN" sz="2400" u="sng" dirty="0">
                <a:latin typeface="Times New Roman" panose="02020603050405020304" pitchFamily="18" charset="0"/>
                <a:cs typeface="Times New Roman" panose="02020603050405020304" pitchFamily="18" charset="0"/>
              </a:rPr>
              <a:t>41______</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Although cowboys often travel on four wheels now, they still have to be expert horsemen. They ride horses very regularly. Cowboys work on farms to look after farm cattle. The farm cattle are often free to move over large areas. In many parts of those areas, there are steep hills, rivers and streams, forests and rocks.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The only way to travel the long distance in such areas are on horseback, or on foot; and you can’t chase cattle on foot!</a:t>
            </a:r>
          </a:p>
        </p:txBody>
      </p:sp>
      <p:sp>
        <p:nvSpPr>
          <p:cNvPr id="6" name="文本框 5"/>
          <p:cNvSpPr txBox="1"/>
          <p:nvPr>
            <p:custDataLst>
              <p:tags r:id="rId1"/>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2" name="文本框 1"/>
          <p:cNvSpPr txBox="1"/>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Cowboys are working men.</a:t>
            </a:r>
          </a:p>
          <a:p>
            <a:r>
              <a:rPr lang="zh-CN" altLang="en-US" sz="2400">
                <a:latin typeface="Times New Roman" panose="02020603050405020304" pitchFamily="18" charset="0"/>
                <a:cs typeface="Times New Roman" panose="02020603050405020304" pitchFamily="18" charset="0"/>
              </a:rPr>
              <a:t>B. Besides, it is not well paid.</a:t>
            </a:r>
          </a:p>
          <a:p>
            <a:r>
              <a:rPr lang="zh-CN" altLang="en-US" sz="2400">
                <a:latin typeface="Times New Roman" panose="02020603050405020304" pitchFamily="18" charset="0"/>
                <a:cs typeface="Times New Roman" panose="02020603050405020304" pitchFamily="18" charset="0"/>
              </a:rPr>
              <a:t>C. It is not possible to use a car, not even motorcycle.</a:t>
            </a:r>
          </a:p>
          <a:p>
            <a:r>
              <a:rPr lang="zh-CN" altLang="en-US" sz="2400">
                <a:latin typeface="Times New Roman" panose="02020603050405020304" pitchFamily="18" charset="0"/>
                <a:cs typeface="Times New Roman" panose="02020603050405020304" pitchFamily="18" charset="0"/>
              </a:rPr>
              <a:t>D. Yet, the difference may not be as big as people think.</a:t>
            </a:r>
          </a:p>
          <a:p>
            <a:r>
              <a:rPr lang="zh-CN" altLang="en-US" sz="2400">
                <a:latin typeface="Times New Roman" panose="02020603050405020304" pitchFamily="18" charset="0"/>
                <a:cs typeface="Times New Roman" panose="02020603050405020304" pitchFamily="18" charset="0"/>
              </a:rPr>
              <a:t>E. Nevertheless, it is useful to have a gun, just in case.</a:t>
            </a:r>
          </a:p>
        </p:txBody>
      </p:sp>
      <p:sp>
        <p:nvSpPr>
          <p:cNvPr id="7" name="文本框 6"/>
          <p:cNvSpPr txBox="1"/>
          <p:nvPr>
            <p:custDataLst>
              <p:tags r:id="rId2"/>
            </p:custDataLst>
          </p:nvPr>
        </p:nvSpPr>
        <p:spPr>
          <a:xfrm>
            <a:off x="10517505" y="14108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4" name="文本框 3"/>
          <p:cNvSpPr txBox="1"/>
          <p:nvPr>
            <p:custDataLst>
              <p:tags r:id="rId3"/>
            </p:custDataLst>
          </p:nvPr>
        </p:nvSpPr>
        <p:spPr>
          <a:xfrm>
            <a:off x="6096000" y="2906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9" name="图片 8">
            <a:hlinkClick r:id="rId7" action="ppaction://hlinksldjump"/>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7579424" y="466958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根据上句“People may think cowboys in the modern age are completely different from what they used to be”中的关键词People may think…completely different暗示下句中的difference，用yet表示转折，故本题正确答案为D。</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根据空白处下一句“The only way to travel the long distance in such areas are on horseback, or on foot; and you can’t chase cattle on foot”可知，此处介绍了出行方式，而C项介绍了car、motorcycle等交通工具，故本题正确答案为C。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371475" y="382905"/>
            <a:ext cx="11430635"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They have lots of jobs to do: They have to mark cattle so that they can be identified; they have to move cattle from place to place; they have to check that they are healthy. They also have to examine miles and miles of fences.</a:t>
            </a:r>
          </a:p>
          <a:p>
            <a:pPr algn="just"/>
            <a:r>
              <a:rPr lang="en-US" altLang="zh-CN" sz="2400" dirty="0">
                <a:latin typeface="Times New Roman" panose="02020603050405020304" pitchFamily="18" charset="0"/>
                <a:cs typeface="Times New Roman" panose="02020603050405020304" pitchFamily="18" charset="0"/>
                <a:sym typeface="+mn-ea"/>
              </a:rPr>
              <a:t>     There is no shortage of people who want to be cowboys. The job has a very special reputation ( 名声 ); it is different from other jobs, but it can be hard work. </a:t>
            </a:r>
            <a:r>
              <a:rPr lang="en-US" altLang="zh-CN" sz="2400" u="sng" dirty="0">
                <a:latin typeface="Times New Roman" panose="02020603050405020304" pitchFamily="18" charset="0"/>
                <a:cs typeface="Times New Roman" panose="02020603050405020304" pitchFamily="18" charset="0"/>
                <a:sym typeface="+mn-ea"/>
              </a:rPr>
              <a:t>44_____</a:t>
            </a:r>
            <a:r>
              <a:rPr lang="en-US" altLang="zh-CN" sz="2400" dirty="0">
                <a:latin typeface="Times New Roman" panose="02020603050405020304" pitchFamily="18" charset="0"/>
                <a:cs typeface="Times New Roman" panose="02020603050405020304" pitchFamily="18" charset="0"/>
                <a:sym typeface="+mn-ea"/>
              </a:rPr>
              <a:t> </a:t>
            </a:r>
          </a:p>
          <a:p>
            <a:pPr algn="just"/>
            <a:r>
              <a:rPr lang="en-US" altLang="zh-CN" sz="2400" dirty="0">
                <a:latin typeface="Times New Roman" panose="02020603050405020304" pitchFamily="18" charset="0"/>
                <a:cs typeface="Times New Roman" panose="02020603050405020304" pitchFamily="18" charset="0"/>
                <a:sym typeface="+mn-ea"/>
              </a:rPr>
              <a:t>     Cowboys’ job can also be very dangerous, so they need to carry guns. They may come across dangerous wild animals, such as wolves. There are bears too, but they do not usually attack humans. </a:t>
            </a:r>
            <a:r>
              <a:rPr lang="en-US" altLang="zh-CN" sz="2400" u="sng" dirty="0">
                <a:latin typeface="Times New Roman" panose="02020603050405020304" pitchFamily="18" charset="0"/>
                <a:cs typeface="Times New Roman" panose="02020603050405020304" pitchFamily="18" charset="0"/>
                <a:sym typeface="+mn-ea"/>
              </a:rPr>
              <a:t>45______</a:t>
            </a: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Cowboys are working men.</a:t>
            </a:r>
          </a:p>
          <a:p>
            <a:r>
              <a:rPr lang="zh-CN" altLang="en-US" sz="2400">
                <a:latin typeface="Times New Roman" panose="02020603050405020304" pitchFamily="18" charset="0"/>
                <a:cs typeface="Times New Roman" panose="02020603050405020304" pitchFamily="18" charset="0"/>
              </a:rPr>
              <a:t>B. Besides, it is not well paid.</a:t>
            </a:r>
          </a:p>
          <a:p>
            <a:r>
              <a:rPr lang="zh-CN" altLang="en-US" sz="2400">
                <a:latin typeface="Times New Roman" panose="02020603050405020304" pitchFamily="18" charset="0"/>
                <a:cs typeface="Times New Roman" panose="02020603050405020304" pitchFamily="18" charset="0"/>
              </a:rPr>
              <a:t>C. It is not possible to use a car, not even motorcycle.</a:t>
            </a:r>
          </a:p>
          <a:p>
            <a:r>
              <a:rPr lang="zh-CN" altLang="en-US" sz="2400">
                <a:latin typeface="Times New Roman" panose="02020603050405020304" pitchFamily="18" charset="0"/>
                <a:cs typeface="Times New Roman" panose="02020603050405020304" pitchFamily="18" charset="0"/>
              </a:rPr>
              <a:t>D. Yet, the difference may not be as big as people think.</a:t>
            </a:r>
          </a:p>
          <a:p>
            <a:r>
              <a:rPr lang="zh-CN" altLang="en-US" sz="2400">
                <a:latin typeface="Times New Roman" panose="02020603050405020304" pitchFamily="18" charset="0"/>
                <a:cs typeface="Times New Roman" panose="02020603050405020304" pitchFamily="18" charset="0"/>
              </a:rPr>
              <a:t>E. Nevertheless, it is useful to have a gun, just in case.</a:t>
            </a:r>
          </a:p>
        </p:txBody>
      </p:sp>
      <p:sp>
        <p:nvSpPr>
          <p:cNvPr id="7" name="文本框 6"/>
          <p:cNvSpPr txBox="1"/>
          <p:nvPr>
            <p:custDataLst>
              <p:tags r:id="rId2"/>
            </p:custDataLst>
          </p:nvPr>
        </p:nvSpPr>
        <p:spPr>
          <a:xfrm>
            <a:off x="1354455" y="38280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4" name="文本框 3"/>
          <p:cNvSpPr txBox="1"/>
          <p:nvPr>
            <p:custDataLst>
              <p:tags r:id="rId3"/>
            </p:custDataLst>
          </p:nvPr>
        </p:nvSpPr>
        <p:spPr>
          <a:xfrm>
            <a:off x="9842500" y="180901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6" name="文本框 5"/>
          <p:cNvSpPr txBox="1"/>
          <p:nvPr>
            <p:custDataLst>
              <p:tags r:id="rId4"/>
            </p:custDataLst>
          </p:nvPr>
        </p:nvSpPr>
        <p:spPr>
          <a:xfrm>
            <a:off x="2712720" y="2906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pic>
        <p:nvPicPr>
          <p:cNvPr id="9" name="图片 8">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8606219" y="499089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740" y="303530"/>
            <a:ext cx="10151745" cy="6417945"/>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这一段缺少中心句，根据空白处下一句“They have lots of jobs to do: …”，它解释了中心句“Cowboys are working men”，故本题正确答案为A。</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第四段介绍了cowboys的工作special reputation，different，hard work，最后用一个连词besides顺承一下说明“it is not well paid”，故本题正确答案为B。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最后一段“Cowboys’ job can also be very dangerous, so they need to carry guns”中有关键词gun。空格前一句说“这里也有熊，但它们通常不攻击人类”。E项中Nevertheless表转折，句意为“然而，以防万一，有把枪还是有用的”。E项中既有关键词gun，又承接前一句的句意，故本题正确答案为E。</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46</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827414" y="2222074"/>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Cara was nervous before the race. For several weeks, she had been training every day to prepare for it.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(final) the race day came.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she arrived, her coach was already on the track. Cara started her warm-up exercise under the guidance of the coach. This was helpful to keep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(she) from getting hurt.</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9" name="文本框 8"/>
          <p:cNvSpPr txBox="1"/>
          <p:nvPr/>
        </p:nvSpPr>
        <p:spPr>
          <a:xfrm>
            <a:off x="9627235" y="2608580"/>
            <a:ext cx="161226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a:t>
            </a:r>
          </a:p>
        </p:txBody>
      </p:sp>
      <p:sp>
        <p:nvSpPr>
          <p:cNvPr id="11" name="文本框 10"/>
          <p:cNvSpPr txBox="1"/>
          <p:nvPr/>
        </p:nvSpPr>
        <p:spPr>
          <a:xfrm>
            <a:off x="4522663" y="260912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Finally</a:t>
            </a:r>
          </a:p>
        </p:txBody>
      </p:sp>
      <p:sp>
        <p:nvSpPr>
          <p:cNvPr id="13" name="文本框 12"/>
          <p:cNvSpPr txBox="1"/>
          <p:nvPr/>
        </p:nvSpPr>
        <p:spPr>
          <a:xfrm>
            <a:off x="8528685" y="3265170"/>
            <a:ext cx="14408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her</a:t>
            </a: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448" y="504462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46. 【解析】本题考查词性变化。根据分析句子结构解题法，填入词在句子中作状语，需填入副词，故本题正确答案为Finally。</a:t>
            </a:r>
          </a:p>
          <a:p>
            <a:pPr marL="0" indent="0">
              <a:buNone/>
            </a:pP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47. 【解析】本题考查状语从句连词的用法。根据句意“当她到达的时候，她的教练已在跑道上”，故本题正确答案为When。</a:t>
            </a:r>
          </a:p>
          <a:p>
            <a:pPr marL="0" indent="0">
              <a:buNone/>
            </a:pP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48. 【解析】本题考查代词变化。根据分析句子结构解题法，填入词在动词keep后充当宾语，应填入宾格形式，故本题正确答案为her。</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8230" y="1376837"/>
            <a:ext cx="9925797"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Cara’s friends got there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(early) than her. They let her know that they were there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(cheer) for her. They all wished her good luck. It was time for the race. All the runners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(call) to line up on the tracks.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(hear) the signal gun, Cara jump-started from the ground. She began to run as hard as she could.</a:t>
            </a:r>
          </a:p>
        </p:txBody>
      </p:sp>
      <p:sp>
        <p:nvSpPr>
          <p:cNvPr id="9" name="文本框 8"/>
          <p:cNvSpPr txBox="1"/>
          <p:nvPr/>
        </p:nvSpPr>
        <p:spPr>
          <a:xfrm>
            <a:off x="5747039" y="2115054"/>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were called</a:t>
            </a:r>
          </a:p>
        </p:txBody>
      </p:sp>
      <p:sp>
        <p:nvSpPr>
          <p:cNvPr id="10" name="文本框 9"/>
          <p:cNvSpPr txBox="1"/>
          <p:nvPr/>
        </p:nvSpPr>
        <p:spPr>
          <a:xfrm>
            <a:off x="3015729" y="1783255"/>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cheer</a:t>
            </a:r>
          </a:p>
        </p:txBody>
      </p:sp>
      <p:sp>
        <p:nvSpPr>
          <p:cNvPr id="11" name="文本框 10"/>
          <p:cNvSpPr txBox="1"/>
          <p:nvPr/>
        </p:nvSpPr>
        <p:spPr>
          <a:xfrm>
            <a:off x="4451985" y="1376680"/>
            <a:ext cx="146812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earlier</a:t>
            </a:r>
          </a:p>
        </p:txBody>
      </p:sp>
      <p:sp>
        <p:nvSpPr>
          <p:cNvPr id="13" name="文本框 12"/>
          <p:cNvSpPr txBox="1"/>
          <p:nvPr/>
        </p:nvSpPr>
        <p:spPr>
          <a:xfrm>
            <a:off x="1918790" y="2507893"/>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Hearing</a:t>
            </a: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7660" y="423605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7830" y="40840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085166" y="612648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1667371" y="1045895"/>
            <a:ext cx="9344776"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________?</a:t>
            </a:r>
          </a:p>
          <a:p>
            <a:r>
              <a:rPr lang="en-US" altLang="zh-CN" sz="2800" b="1" dirty="0">
                <a:latin typeface="微软雅黑" panose="020B0503020204020204" pitchFamily="34" charset="-122"/>
                <a:ea typeface="微软雅黑" panose="020B0503020204020204" pitchFamily="34" charset="-122"/>
              </a:rPr>
              <a:t>    W: I’d like to have a cup of coffee.</a:t>
            </a:r>
          </a:p>
          <a:p>
            <a:r>
              <a:rPr lang="en-US" altLang="zh-CN" sz="2800" b="1" dirty="0">
                <a:latin typeface="微软雅黑" panose="020B0503020204020204" pitchFamily="34" charset="-122"/>
                <a:ea typeface="微软雅黑" panose="020B0503020204020204" pitchFamily="34" charset="-122"/>
              </a:rPr>
              <a:t>A. What do you mean </a:t>
            </a:r>
          </a:p>
          <a:p>
            <a:r>
              <a:rPr lang="en-US" altLang="zh-CN" sz="2800" b="1" dirty="0">
                <a:latin typeface="微软雅黑" panose="020B0503020204020204" pitchFamily="34" charset="-122"/>
                <a:ea typeface="微软雅黑" panose="020B0503020204020204" pitchFamily="34" charset="-122"/>
              </a:rPr>
              <a:t>B. How are you</a:t>
            </a:r>
          </a:p>
          <a:p>
            <a:r>
              <a:rPr lang="en-US" altLang="zh-CN" sz="2800" b="1" dirty="0">
                <a:latin typeface="微软雅黑" panose="020B0503020204020204" pitchFamily="34" charset="-122"/>
                <a:ea typeface="微软雅黑" panose="020B0503020204020204" pitchFamily="34" charset="-122"/>
              </a:rPr>
              <a:t>C. May I help you </a:t>
            </a:r>
          </a:p>
          <a:p>
            <a:r>
              <a:rPr lang="en-US" altLang="zh-CN" sz="2800" b="1" dirty="0">
                <a:latin typeface="微软雅黑" panose="020B0503020204020204" pitchFamily="34" charset="-122"/>
                <a:ea typeface="微软雅黑" panose="020B0503020204020204" pitchFamily="34" charset="-122"/>
              </a:rPr>
              <a:t>D. Are you with me</a:t>
            </a:r>
          </a:p>
        </p:txBody>
      </p:sp>
      <p:sp>
        <p:nvSpPr>
          <p:cNvPr id="11" name="文本框 10"/>
          <p:cNvSpPr txBox="1"/>
          <p:nvPr/>
        </p:nvSpPr>
        <p:spPr>
          <a:xfrm>
            <a:off x="3179274" y="1045738"/>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13" name="文本框 12"/>
          <p:cNvSpPr txBox="1"/>
          <p:nvPr/>
        </p:nvSpPr>
        <p:spPr>
          <a:xfrm>
            <a:off x="542925" y="4403090"/>
            <a:ext cx="1034288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根据“I’d like to have a cup of coffee（我想喝杯咖啡）”并结合选项，我们能判断出上句的说话人是向对方发出了提供服务的信号，A项“你是什么意思”、B项“你好吗”和D项“你明白我说的话吗”都没有为他人效劳的意思。C项“我能为您服务吗”符合上下文。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【解析】本题考查副词比较级的用法。根据关键词解题法，由关键词than可以判断用副词比较级，故本题正确答案为earlier。</a:t>
            </a:r>
          </a:p>
          <a:p>
            <a:pPr marL="0" indent="0">
              <a:buNone/>
            </a:pPr>
            <a:r>
              <a:rPr sz="2400" b="1" dirty="0">
                <a:latin typeface="微软雅黑" panose="020B0503020204020204" pitchFamily="34" charset="-122"/>
                <a:ea typeface="微软雅黑" panose="020B0503020204020204" pitchFamily="34" charset="-122"/>
              </a:rPr>
              <a:t>50. 【解析】本题考查非谓语动词。根据分析句子结构解题法，填入动词表示目的，应填入不定式，故本题正确答案为to cheer。</a:t>
            </a:r>
          </a:p>
          <a:p>
            <a:pPr marL="0" indent="0">
              <a:buNone/>
            </a:pPr>
            <a:r>
              <a:rPr sz="2400" b="1" dirty="0">
                <a:latin typeface="微软雅黑" panose="020B0503020204020204" pitchFamily="34" charset="-122"/>
                <a:ea typeface="微软雅黑" panose="020B0503020204020204" pitchFamily="34" charset="-122"/>
              </a:rPr>
              <a:t>51. 【解析】本题考查动词的时态语态变化。根据分析句子结构解题法，动词call与主语runners是被动关系，应用过去时的被动语态，故本题正确答案为were called。</a:t>
            </a:r>
          </a:p>
          <a:p>
            <a:pPr marL="0" indent="0">
              <a:buNone/>
            </a:pPr>
            <a:r>
              <a:rPr sz="2400" b="1" dirty="0">
                <a:latin typeface="微软雅黑" panose="020B0503020204020204" pitchFamily="34" charset="-122"/>
                <a:ea typeface="微软雅黑" panose="020B0503020204020204" pitchFamily="34" charset="-122"/>
              </a:rPr>
              <a:t>52. 【解析】本题考查非谓语动词。根据分析句子结构解题法，动词hear和主语Care是主动关系，应填入现在分词作伴随状语，故本题正确答案为Hearing。</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8230" y="1376837"/>
            <a:ext cx="992579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Running past the stands, she heard the voices of her friends cheering her name. Cara kept her energy and continued to keep a good speed. When she rounded the track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the last time, she and another runner were neck and neck for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finish line. As the end approached, Cara put all her effort into those last few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(foot). She won the race narrowly. Cara was so happy.</a:t>
            </a:r>
          </a:p>
        </p:txBody>
      </p:sp>
      <p:sp>
        <p:nvSpPr>
          <p:cNvPr id="9" name="文本框 8"/>
          <p:cNvSpPr txBox="1"/>
          <p:nvPr/>
        </p:nvSpPr>
        <p:spPr>
          <a:xfrm>
            <a:off x="4179570" y="2875915"/>
            <a:ext cx="106045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feet</a:t>
            </a:r>
          </a:p>
        </p:txBody>
      </p:sp>
      <p:sp>
        <p:nvSpPr>
          <p:cNvPr id="10" name="文本框 9"/>
          <p:cNvSpPr txBox="1"/>
          <p:nvPr/>
        </p:nvSpPr>
        <p:spPr>
          <a:xfrm>
            <a:off x="2743835" y="2526030"/>
            <a:ext cx="129540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a:t>
            </a:r>
          </a:p>
        </p:txBody>
      </p:sp>
      <p:sp>
        <p:nvSpPr>
          <p:cNvPr id="11" name="文本框 10"/>
          <p:cNvSpPr txBox="1"/>
          <p:nvPr/>
        </p:nvSpPr>
        <p:spPr>
          <a:xfrm>
            <a:off x="3469640" y="2126615"/>
            <a:ext cx="106108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for</a:t>
            </a: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7660" y="423605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【解析】本题考查固定搭配。for the last time（最后一次）作状语，可以放句首或句末，故本题正确答案为for。</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【解析】本题考查冠词用法。根据分析句子结构解题法，the finish line指最后一圈冲刺线，应填入定冠词，故本题正确答案为the。</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【解析】本题考查可数名词单复数变化。根据关键词解题法，可数名词在不定代词few后，应用名词复数形式，故本题正确答案为feet。</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197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276225" y="1236345"/>
            <a:ext cx="11639550" cy="4225925"/>
          </a:xfrm>
          <a:prstGeom prst="rect">
            <a:avLst/>
          </a:prstGeom>
          <a:noFill/>
        </p:spPr>
        <p:txBody>
          <a:bodyPr wrap="square" rtlCol="0">
            <a:spAutoFit/>
          </a:bodyPr>
          <a:lstStyle/>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56. ______________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 ( 我昨天看的电影 ) is very interesting.</a:t>
            </a:r>
          </a:p>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57. You might not believe that 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__________________________ ( 本周我将步行上班 ).</a:t>
            </a:r>
          </a:p>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58. What they are doing _____________________________ ( 跟我没有多大关系 ).</a:t>
            </a:r>
          </a:p>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59. She is going to spend the summer holiday in Qingdao, ____________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_________________ ( 那儿她有一些亲戚 ).</a:t>
            </a:r>
          </a:p>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60. Li Ming is _____________________________ ( 和我一样高 ).</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2705100" y="4902200"/>
            <a:ext cx="248412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tall as me</a:t>
            </a:r>
          </a:p>
        </p:txBody>
      </p:sp>
      <p:sp>
        <p:nvSpPr>
          <p:cNvPr id="9" name="文本框 8"/>
          <p:cNvSpPr txBox="1"/>
          <p:nvPr/>
        </p:nvSpPr>
        <p:spPr>
          <a:xfrm>
            <a:off x="4090595" y="3428819"/>
            <a:ext cx="4776163"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has nothing to do with me</a:t>
            </a:r>
          </a:p>
        </p:txBody>
      </p:sp>
      <p:sp>
        <p:nvSpPr>
          <p:cNvPr id="10" name="文本框 9"/>
          <p:cNvSpPr txBox="1"/>
          <p:nvPr/>
        </p:nvSpPr>
        <p:spPr>
          <a:xfrm>
            <a:off x="5445125" y="2026285"/>
            <a:ext cx="6137910" cy="82994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 will walk to work this week /</a:t>
            </a:r>
          </a:p>
          <a:p>
            <a:r>
              <a:rPr lang="en-US" altLang="zh-CN" sz="2400" dirty="0">
                <a:solidFill>
                  <a:srgbClr val="C00000"/>
                </a:solidFill>
                <a:latin typeface="方正粗黑宋简体" panose="02000000000000000000" pitchFamily="2" charset="-122"/>
                <a:ea typeface="方正粗黑宋简体" panose="02000000000000000000" pitchFamily="2" charset="-122"/>
              </a:rPr>
              <a:t>I will go to work on foot this week</a:t>
            </a:r>
          </a:p>
        </p:txBody>
      </p:sp>
      <p:sp>
        <p:nvSpPr>
          <p:cNvPr id="11" name="文本框 10"/>
          <p:cNvSpPr txBox="1"/>
          <p:nvPr/>
        </p:nvSpPr>
        <p:spPr>
          <a:xfrm>
            <a:off x="1046480" y="1353185"/>
            <a:ext cx="697039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movie/film that I watched/saw yesterday</a:t>
            </a:r>
          </a:p>
        </p:txBody>
      </p:sp>
      <p:sp>
        <p:nvSpPr>
          <p:cNvPr id="13" name="文本框 12"/>
          <p:cNvSpPr txBox="1"/>
          <p:nvPr/>
        </p:nvSpPr>
        <p:spPr>
          <a:xfrm>
            <a:off x="549275" y="4385945"/>
            <a:ext cx="489585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where she has some relatives</a:t>
            </a:r>
          </a:p>
        </p:txBody>
      </p:sp>
      <p:pic>
        <p:nvPicPr>
          <p:cNvPr id="15" name="图片 14">
            <a:hlinkClick r:id="rId4" action="ppaction://hlinksldjump"/>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4638575" y="5709894"/>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7015" y="113665"/>
            <a:ext cx="10555605" cy="6417945"/>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56. 【解析】本题考查定语从句。根据汉语提示，先行词为the film且在从句中作宾语，故选用关系代词that或which，也可以省略。故本题正确答案为The</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movie/film that I watched/saw yesterday。</a:t>
            </a:r>
          </a:p>
          <a:p>
            <a:pPr marL="0" indent="0">
              <a:buNone/>
            </a:pPr>
            <a:r>
              <a:rPr sz="2400" b="1" dirty="0">
                <a:latin typeface="微软雅黑" panose="020B0503020204020204" pitchFamily="34" charset="-122"/>
                <a:ea typeface="微软雅黑" panose="020B0503020204020204" pitchFamily="34" charset="-122"/>
              </a:rPr>
              <a:t>57. 【解析】本题考查的是宾语从句。根据汉语提示，步行上班为walk to work或go to work on foot，故本题正确答案为I will walk to work this week / I will go to work on foot this week。</a:t>
            </a:r>
          </a:p>
          <a:p>
            <a:pPr marL="0" indent="0">
              <a:buNone/>
            </a:pPr>
            <a:r>
              <a:rPr sz="2400" b="1" dirty="0">
                <a:latin typeface="微软雅黑" panose="020B0503020204020204" pitchFamily="34" charset="-122"/>
                <a:ea typeface="微软雅黑" panose="020B0503020204020204" pitchFamily="34" charset="-122"/>
              </a:rPr>
              <a:t>58. 【解析】本题考查的是主谓一致。从句作主语时，谓语动词用第三人称单数形式，have nothing to do with（与……无关）为固定搭配，根据汉语提示，故本题正确答案为has nothing to do with me。</a:t>
            </a:r>
          </a:p>
          <a:p>
            <a:pPr marL="0" indent="0">
              <a:buNone/>
            </a:pPr>
            <a:r>
              <a:rPr sz="2400" b="1" dirty="0">
                <a:latin typeface="微软雅黑" panose="020B0503020204020204" pitchFamily="34" charset="-122"/>
                <a:ea typeface="微软雅黑" panose="020B0503020204020204" pitchFamily="34" charset="-122"/>
              </a:rPr>
              <a:t>59. 【解析】本题考查的是非限制性定语从句的用法。先行词Qingdao在从句中表示地点，故选用关系副词where，根据汉语提示，故本题正确答案为where she has some relatives。</a:t>
            </a:r>
          </a:p>
          <a:p>
            <a:pPr marL="0" indent="0">
              <a:buNone/>
            </a:pPr>
            <a:r>
              <a:rPr sz="2400" b="1" dirty="0">
                <a:latin typeface="微软雅黑" panose="020B0503020204020204" pitchFamily="34" charset="-122"/>
                <a:ea typeface="微软雅黑" panose="020B0503020204020204" pitchFamily="34" charset="-122"/>
              </a:rPr>
              <a:t>60. 【解析】本题考查的是比较状语从句的用法。as…as（和……一样），根据汉语提示，故本题正确答案为as tall as me。</a:t>
            </a:r>
          </a:p>
        </p:txBody>
      </p:sp>
      <p:grpSp>
        <p:nvGrpSpPr>
          <p:cNvPr id="69" name="Group 4"/>
          <p:cNvGrpSpPr/>
          <p:nvPr/>
        </p:nvGrpSpPr>
        <p:grpSpPr>
          <a:xfrm>
            <a:off x="10701630" y="4634668"/>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56</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57</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46" y="1093685"/>
            <a:ext cx="10317462" cy="286131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【写作内容】你是李华。下周日是你的生日，请用英语给你的外教Robert写一封邮件，邀请他来参加你的生日聚会。</a:t>
            </a:r>
          </a:p>
          <a:p>
            <a:pPr algn="just">
              <a:lnSpc>
                <a:spcPct val="150000"/>
              </a:lnSpc>
            </a:pPr>
            <a:r>
              <a:rPr sz="2400" dirty="0">
                <a:latin typeface="Times New Roman" panose="02020603050405020304" pitchFamily="18" charset="0"/>
                <a:cs typeface="Times New Roman" panose="02020603050405020304" pitchFamily="18" charset="0"/>
              </a:rPr>
              <a:t>【写作要求】正文约 40 个英文单词，文中不可出现你自己的真实姓名、学校等信息。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780" y="385445"/>
            <a:ext cx="11586210" cy="3965575"/>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Dear Robert,</a:t>
            </a:r>
          </a:p>
          <a:p>
            <a:pPr marL="0" indent="0" algn="just">
              <a:buNone/>
            </a:pPr>
            <a:r>
              <a:rPr lang="en-US" altLang="zh-CN" sz="2400" b="1" dirty="0">
                <a:latin typeface="微软雅黑" panose="020B0503020204020204" pitchFamily="34" charset="-122"/>
                <a:ea typeface="微软雅黑" panose="020B0503020204020204" pitchFamily="34" charset="-122"/>
              </a:rPr>
              <a:t>     How is it going? I’m writing to invite you to my birthday party.</a:t>
            </a:r>
          </a:p>
          <a:p>
            <a:pPr marL="0" indent="0" algn="just">
              <a:buNone/>
            </a:pPr>
            <a:r>
              <a:rPr lang="en-US" altLang="zh-CN" sz="2400" b="1" dirty="0">
                <a:latin typeface="微软雅黑" panose="020B0503020204020204" pitchFamily="34" charset="-122"/>
                <a:ea typeface="微软雅黑" panose="020B0503020204020204" pitchFamily="34" charset="-122"/>
              </a:rPr>
              <a:t>     The party will be held at my home from 6 p.m. to 11 p.m. next Friday. All teachers and students in our class will be invited.</a:t>
            </a:r>
          </a:p>
          <a:p>
            <a:pPr marL="0" indent="0" algn="just">
              <a:buNone/>
            </a:pPr>
            <a:r>
              <a:rPr lang="en-US" altLang="zh-CN" sz="2400" b="1" dirty="0">
                <a:latin typeface="微软雅黑" panose="020B0503020204020204" pitchFamily="34" charset="-122"/>
                <a:ea typeface="微软雅黑" panose="020B0503020204020204" pitchFamily="34" charset="-122"/>
              </a:rPr>
              <a:t>     Would you please let me know as soon as possible if you could accept my invitation? I’m sure that you will have a good time there.</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408940" y="922655"/>
            <a:ext cx="1136142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Thank you very much for coming to meet me, Mr. Smith.</a:t>
            </a:r>
          </a:p>
          <a:p>
            <a:r>
              <a:rPr lang="en-US" altLang="zh-CN" sz="2800" b="1" dirty="0">
                <a:latin typeface="微软雅黑" panose="020B0503020204020204" pitchFamily="34" charset="-122"/>
                <a:ea typeface="微软雅黑" panose="020B0503020204020204" pitchFamily="34" charset="-122"/>
              </a:rPr>
              <a:t>    M: ________.</a:t>
            </a:r>
          </a:p>
          <a:p>
            <a:r>
              <a:rPr lang="en-US" altLang="zh-CN" sz="2800" b="1" dirty="0">
                <a:latin typeface="微软雅黑" panose="020B0503020204020204" pitchFamily="34" charset="-122"/>
                <a:ea typeface="微软雅黑" panose="020B0503020204020204" pitchFamily="34" charset="-122"/>
              </a:rPr>
              <a:t>A. I hope so 		B. Have a nice day </a:t>
            </a:r>
          </a:p>
          <a:p>
            <a:r>
              <a:rPr lang="en-US" altLang="zh-CN" sz="2800" b="1" dirty="0">
                <a:latin typeface="微软雅黑" panose="020B0503020204020204" pitchFamily="34" charset="-122"/>
                <a:ea typeface="微软雅黑" panose="020B0503020204020204" pitchFamily="34" charset="-122"/>
              </a:rPr>
              <a:t>C. I see 			D. My pleasure</a:t>
            </a:r>
          </a:p>
        </p:txBody>
      </p:sp>
      <p:sp>
        <p:nvSpPr>
          <p:cNvPr id="11" name="文本框 10"/>
          <p:cNvSpPr txBox="1"/>
          <p:nvPr/>
        </p:nvSpPr>
        <p:spPr>
          <a:xfrm>
            <a:off x="1871131" y="1380854"/>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p>
        </p:txBody>
      </p:sp>
      <p:sp>
        <p:nvSpPr>
          <p:cNvPr id="13" name="文本框 12"/>
          <p:cNvSpPr txBox="1"/>
          <p:nvPr/>
        </p:nvSpPr>
        <p:spPr>
          <a:xfrm>
            <a:off x="762000" y="4729019"/>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解析：这是一个收到感谢后进行回应的对话。“Thank you very much for coming to meet me”意为“非常感谢你来接我”。D项“乐意效劳”最符合上下文，故选D项。前三个选项分别是“希望如此”“祝你一天过得愉快”</a:t>
            </a:r>
          </a:p>
          <a:p>
            <a:r>
              <a:rPr lang="zh-CN" altLang="en-US" sz="2400" dirty="0">
                <a:latin typeface="微软雅黑" panose="020B0503020204020204" pitchFamily="34" charset="-122"/>
                <a:ea typeface="微软雅黑" panose="020B0503020204020204" pitchFamily="34" charset="-122"/>
              </a:rPr>
              <a:t>和“我明白了”，均不适合用以回应感谢。故本题正确答案为D。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3875405"/>
            <a:ext cx="10668000" cy="2982595"/>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179070" y="922655"/>
            <a:ext cx="1159129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Excuse me. Could you tell me how to get to Garden Hotel?</a:t>
            </a:r>
          </a:p>
          <a:p>
            <a:r>
              <a:rPr lang="en-US" altLang="zh-CN" sz="2800" b="1" dirty="0">
                <a:latin typeface="微软雅黑" panose="020B0503020204020204" pitchFamily="34" charset="-122"/>
                <a:ea typeface="微软雅黑" panose="020B0503020204020204" pitchFamily="34" charset="-122"/>
              </a:rPr>
              <a:t>    W: Garden Hotel? ________. I really don’t know.</a:t>
            </a:r>
          </a:p>
          <a:p>
            <a:r>
              <a:rPr lang="en-US" altLang="zh-CN" sz="2800" b="1" dirty="0">
                <a:latin typeface="微软雅黑" panose="020B0503020204020204" pitchFamily="34" charset="-122"/>
                <a:ea typeface="微软雅黑" panose="020B0503020204020204" pitchFamily="34" charset="-122"/>
              </a:rPr>
              <a:t>A. Forget it 		B. I’m sorry </a:t>
            </a:r>
          </a:p>
          <a:p>
            <a:r>
              <a:rPr lang="en-US" altLang="zh-CN" sz="2800" b="1" dirty="0">
                <a:latin typeface="微软雅黑" panose="020B0503020204020204" pitchFamily="34" charset="-122"/>
                <a:ea typeface="微软雅黑" panose="020B0503020204020204" pitchFamily="34" charset="-122"/>
              </a:rPr>
              <a:t>C. Go ahead 		D. All right</a:t>
            </a:r>
          </a:p>
        </p:txBody>
      </p:sp>
      <p:sp>
        <p:nvSpPr>
          <p:cNvPr id="11" name="文本框 10"/>
          <p:cNvSpPr txBox="1"/>
          <p:nvPr/>
        </p:nvSpPr>
        <p:spPr>
          <a:xfrm>
            <a:off x="4321282" y="1320750"/>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13" name="文本框 12"/>
          <p:cNvSpPr txBox="1"/>
          <p:nvPr/>
        </p:nvSpPr>
        <p:spPr>
          <a:xfrm>
            <a:off x="762000" y="4040679"/>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解析：这是一个有关问路的对话。上句说话人询问如何前往花园酒店，而对方回复“I really don’t know（我真不知道）”可以说明对方无法提供帮助。B项“我很抱歉”，符合上下文，而A项“算了吧”、C项“你说吧”和D项“好吧”，都不符合对话的情境。故本题正确答案为B。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477520" y="922655"/>
            <a:ext cx="1129284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Hello! This is Tom speaking. May I speak to Jane, please?</a:t>
            </a:r>
          </a:p>
          <a:p>
            <a:r>
              <a:rPr lang="en-US" altLang="zh-CN" sz="2800" b="1" dirty="0">
                <a:latin typeface="微软雅黑" panose="020B0503020204020204" pitchFamily="34" charset="-122"/>
                <a:ea typeface="微软雅黑" panose="020B0503020204020204" pitchFamily="34" charset="-122"/>
              </a:rPr>
              <a:t>    W: ________.</a:t>
            </a:r>
          </a:p>
          <a:p>
            <a:r>
              <a:rPr lang="en-US" altLang="zh-CN" sz="2800" b="1" dirty="0">
                <a:latin typeface="微软雅黑" panose="020B0503020204020204" pitchFamily="34" charset="-122"/>
                <a:ea typeface="微软雅黑" panose="020B0503020204020204" pitchFamily="34" charset="-122"/>
              </a:rPr>
              <a:t>A. Hold on, please 		B. You’re welcome </a:t>
            </a:r>
          </a:p>
          <a:p>
            <a:r>
              <a:rPr lang="en-US" altLang="zh-CN" sz="2800" b="1" dirty="0">
                <a:latin typeface="微软雅黑" panose="020B0503020204020204" pitchFamily="34" charset="-122"/>
                <a:ea typeface="微软雅黑" panose="020B0503020204020204" pitchFamily="34" charset="-122"/>
              </a:rPr>
              <a:t>C. Nice to meet you 		D. She’s my sister</a:t>
            </a:r>
          </a:p>
        </p:txBody>
      </p:sp>
      <p:sp>
        <p:nvSpPr>
          <p:cNvPr id="11" name="文本框 10"/>
          <p:cNvSpPr txBox="1"/>
          <p:nvPr/>
        </p:nvSpPr>
        <p:spPr>
          <a:xfrm>
            <a:off x="1862355" y="1290148"/>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p>
        </p:txBody>
      </p:sp>
      <p:sp>
        <p:nvSpPr>
          <p:cNvPr id="13" name="文本框 12"/>
          <p:cNvSpPr txBox="1"/>
          <p:nvPr/>
        </p:nvSpPr>
        <p:spPr>
          <a:xfrm>
            <a:off x="850900" y="4493434"/>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根据对话内容“This is Tom speaking. May I speak to Jane, please（我是Tom，我可以和Jane通下话吗）”，我们可以判断出这是一个打电话</a:t>
            </a:r>
          </a:p>
          <a:p>
            <a:r>
              <a:rPr sz="2400" dirty="0">
                <a:latin typeface="微软雅黑" panose="020B0503020204020204" pitchFamily="34" charset="-122"/>
                <a:ea typeface="微软雅黑" panose="020B0503020204020204" pitchFamily="34" charset="-122"/>
              </a:rPr>
              <a:t>的情景。B项“不用谢”用于回应致谢，C项“很高兴见到你”用于问候，D项“她是我的姐妹”用于做介绍，而A项“请别挂电话”最符合语境。故本题正确答案为A。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7c4ee51-efdd-43e9-82ba-ac7c402e2b96"/>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6055</Words>
  <Application>Microsoft Office PowerPoint</Application>
  <PresentationFormat>宽屏</PresentationFormat>
  <Paragraphs>465</Paragraphs>
  <Slides>59</Slides>
  <Notes>10</Notes>
  <HiddenSlides>10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59</vt:i4>
      </vt:variant>
    </vt:vector>
  </HeadingPairs>
  <TitlesOfParts>
    <vt:vector size="66"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1037</cp:revision>
  <dcterms:created xsi:type="dcterms:W3CDTF">2016-10-04T09:02:00Z</dcterms:created>
  <dcterms:modified xsi:type="dcterms:W3CDTF">2023-09-05T03:14:31Z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