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tags/tag10.xml" ContentType="application/vnd.openxmlformats-officedocument.presentationml.tags+xml"/>
  <Override PartName="/ppt/notesSlides/notesSlide6.xml" ContentType="application/vnd.openxmlformats-officedocument.presentationml.notesSlide+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notesSlides/notesSlide8.xml" ContentType="application/vnd.openxmlformats-officedocument.presentationml.notesSlide+xml"/>
  <Override PartName="/ppt/tags/tag13.xml" ContentType="application/vnd.openxmlformats-officedocument.presentationml.tags+xml"/>
  <Override PartName="/ppt/notesSlides/notesSlide9.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tags/tag41.xml" ContentType="application/vnd.openxmlformats-officedocument.presentationml.tags+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5"/>
  </p:notesMasterIdLst>
  <p:sldIdLst>
    <p:sldId id="256" r:id="rId2"/>
    <p:sldId id="257" r:id="rId3"/>
    <p:sldId id="258" r:id="rId4"/>
    <p:sldId id="259" r:id="rId5"/>
    <p:sldId id="268" r:id="rId6"/>
    <p:sldId id="387" r:id="rId7"/>
    <p:sldId id="388" r:id="rId8"/>
    <p:sldId id="389" r:id="rId9"/>
    <p:sldId id="433" r:id="rId10"/>
    <p:sldId id="390" r:id="rId11"/>
    <p:sldId id="434" r:id="rId12"/>
    <p:sldId id="435" r:id="rId13"/>
    <p:sldId id="436" r:id="rId14"/>
    <p:sldId id="437" r:id="rId15"/>
    <p:sldId id="438" r:id="rId16"/>
    <p:sldId id="439" r:id="rId17"/>
    <p:sldId id="440" r:id="rId18"/>
    <p:sldId id="441" r:id="rId19"/>
    <p:sldId id="442" r:id="rId20"/>
    <p:sldId id="355" r:id="rId21"/>
    <p:sldId id="332" r:id="rId22"/>
    <p:sldId id="295" r:id="rId23"/>
    <p:sldId id="373" r:id="rId24"/>
    <p:sldId id="375" r:id="rId25"/>
    <p:sldId id="443" r:id="rId26"/>
    <p:sldId id="444" r:id="rId27"/>
    <p:sldId id="445" r:id="rId28"/>
    <p:sldId id="447" r:id="rId29"/>
    <p:sldId id="446" r:id="rId30"/>
    <p:sldId id="301" r:id="rId31"/>
    <p:sldId id="302" r:id="rId32"/>
    <p:sldId id="448" r:id="rId33"/>
    <p:sldId id="449" r:id="rId34"/>
    <p:sldId id="450" r:id="rId35"/>
    <p:sldId id="451" r:id="rId36"/>
    <p:sldId id="452" r:id="rId37"/>
    <p:sldId id="453" r:id="rId38"/>
    <p:sldId id="454" r:id="rId39"/>
    <p:sldId id="455" r:id="rId40"/>
    <p:sldId id="456" r:id="rId41"/>
    <p:sldId id="307" r:id="rId42"/>
    <p:sldId id="308" r:id="rId43"/>
    <p:sldId id="284" r:id="rId44"/>
  </p:sldIdLst>
  <p:sldSz cx="12192000" cy="6858000"/>
  <p:notesSz cx="6858000" cy="9144000"/>
  <p:embeddedFontLst>
    <p:embeddedFont>
      <p:font typeface="Impact" panose="020B0806030902050204" pitchFamily="34" charset="0"/>
      <p:regular r:id="rId46"/>
    </p:embeddedFont>
    <p:embeddedFont>
      <p:font typeface="等线" panose="02010600030101010101" pitchFamily="2" charset="-122"/>
      <p:regular r:id="rId47"/>
      <p:bold r:id="rId48"/>
    </p:embeddedFont>
    <p:embeddedFont>
      <p:font typeface="方正黑体简体" panose="03000509000000000000" pitchFamily="65" charset="-122"/>
      <p:regular r:id="rId49"/>
    </p:embeddedFont>
    <p:embeddedFont>
      <p:font typeface="黑体" panose="02010609060101010101" pitchFamily="49" charset="-122"/>
      <p:regular r:id="rId50"/>
    </p:embeddedFont>
    <p:embeddedFont>
      <p:font typeface="微软雅黑" panose="020B0503020204020204" pitchFamily="34" charset="-122"/>
      <p:regular r:id="rId51"/>
      <p:bold r:id="rId52"/>
    </p:embeddedFont>
  </p:embeddedFontLst>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0" userDrawn="1">
          <p15:clr>
            <a:srgbClr val="A4A3A4"/>
          </p15:clr>
        </p15:guide>
        <p15:guide id="2" orient="horz" pos="4204" userDrawn="1">
          <p15:clr>
            <a:srgbClr val="A4A3A4"/>
          </p15:clr>
        </p15:guide>
        <p15:guide id="3" pos="82" userDrawn="1">
          <p15:clr>
            <a:srgbClr val="A4A3A4"/>
          </p15:clr>
        </p15:guide>
        <p15:guide id="4" pos="7403" userDrawn="1">
          <p15:clr>
            <a:srgbClr val="A4A3A4"/>
          </p15:clr>
        </p15:guide>
        <p15:guide id="5" orient="horz" pos="39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2B3"/>
    <a:srgbClr val="EFE879"/>
    <a:srgbClr val="F7F4BC"/>
    <a:srgbClr val="E6DC32"/>
    <a:srgbClr val="DDDB1F"/>
    <a:srgbClr val="E18787"/>
    <a:srgbClr val="209874"/>
    <a:srgbClr val="2E916A"/>
    <a:srgbClr val="ACD9C7"/>
    <a:srgbClr val="2D9C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18" autoAdjust="0"/>
  </p:normalViewPr>
  <p:slideViewPr>
    <p:cSldViewPr snapToGrid="0" showGuides="1">
      <p:cViewPr varScale="1">
        <p:scale>
          <a:sx n="57" d="100"/>
          <a:sy n="57" d="100"/>
        </p:scale>
        <p:origin x="78" y="1158"/>
      </p:cViewPr>
      <p:guideLst>
        <p:guide orient="horz" pos="110"/>
        <p:guide orient="horz" pos="4204"/>
        <p:guide pos="82"/>
        <p:guide pos="7403"/>
        <p:guide orient="horz" pos="3927"/>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2024/12/25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a:solidFill>
                  <a:schemeClr val="tx1"/>
                </a:solidFill>
                <a:effectLst/>
                <a:latin typeface="+mn-lt"/>
                <a:ea typeface="+mn-ea"/>
                <a:cs typeface="+mn-cs"/>
              </a:rPr>
              <a:t>修改 完成后关闭编辑母版即可。</a:t>
            </a:r>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 Target="../slides/slide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首尾页">
    <p:spTree>
      <p:nvGrpSpPr>
        <p:cNvPr id="1" name=""/>
        <p:cNvGrpSpPr/>
        <p:nvPr/>
      </p:nvGrpSpPr>
      <p:grpSpPr>
        <a:xfrm>
          <a:off x="0" y="0"/>
          <a:ext cx="0" cy="0"/>
          <a:chOff x="0" y="0"/>
          <a:chExt cx="0" cy="0"/>
        </a:xfrm>
      </p:grpSpPr>
      <p:sp>
        <p:nvSpPr>
          <p:cNvPr id="11" name="文本框 10">
            <a:hlinkClick r:id="rId4" action="ppaction://hlinksldjump"/>
          </p:cNvPr>
          <p:cNvSpPr txBox="1"/>
          <p:nvPr userDrawn="1">
            <p:custDataLst>
              <p:tags r:id="rId1"/>
            </p:custDataLst>
          </p:nvPr>
        </p:nvSpPr>
        <p:spPr>
          <a:xfrm>
            <a:off x="0" y="6246495"/>
            <a:ext cx="1475740" cy="611505"/>
          </a:xfrm>
          <a:prstGeom prst="rect">
            <a:avLst/>
          </a:prstGeom>
          <a:solidFill>
            <a:schemeClr val="accent6"/>
          </a:solidFill>
          <a:effectLst>
            <a:outerShdw blurRad="50800" dist="38100" dir="2700000" algn="tl" rotWithShape="0">
              <a:prstClr val="black">
                <a:alpha val="40000"/>
              </a:prstClr>
            </a:outerShdw>
          </a:effectLst>
        </p:spPr>
        <p:txBody>
          <a:bodyPr wrap="square" rtlCol="0">
            <a:no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12" name="文本框 11">
            <a:hlinkClick r:id="" action="ppaction://hlinkshowjump?jump=nextslide"/>
          </p:cNvPr>
          <p:cNvSpPr txBox="1"/>
          <p:nvPr userDrawn="1">
            <p:custDataLst>
              <p:tags r:id="rId2"/>
            </p:custDataLst>
          </p:nvPr>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7" name="矩形 6"/>
          <p:cNvSpPr/>
          <p:nvPr userDrawn="1"/>
        </p:nvSpPr>
        <p:spPr>
          <a:xfrm>
            <a:off x="-12065"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0" y="930275"/>
            <a:ext cx="12208510" cy="0"/>
          </a:xfrm>
          <a:prstGeom prst="line">
            <a:avLst/>
          </a:prstGeom>
          <a:ln w="38100">
            <a:solidFill>
              <a:srgbClr val="E6DC32"/>
            </a:solidFill>
          </a:ln>
        </p:spPr>
        <p:style>
          <a:lnRef idx="1">
            <a:schemeClr val="accent1"/>
          </a:lnRef>
          <a:fillRef idx="0">
            <a:schemeClr val="accent1"/>
          </a:fillRef>
          <a:effectRef idx="0">
            <a:schemeClr val="accent1"/>
          </a:effectRef>
          <a:fontRef idx="minor">
            <a:schemeClr val="tx1"/>
          </a:fontRef>
        </p:style>
      </p:cxnSp>
      <p:sp>
        <p:nvSpPr>
          <p:cNvPr id="5" name="矩形 4"/>
          <p:cNvSpPr/>
          <p:nvPr userDrawn="1"/>
        </p:nvSpPr>
        <p:spPr>
          <a:xfrm>
            <a:off x="-12065" y="4220210"/>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12" name="文本框 11">
            <a:hlinkClick r:id="" action="ppaction://hlinkshowjump?jump=nextslide"/>
          </p:cNvPr>
          <p:cNvSpPr txBox="1"/>
          <p:nvPr userDrawn="1"/>
        </p:nvSpPr>
        <p:spPr>
          <a:xfrm>
            <a:off x="10715625"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5" name="矩形 4"/>
          <p:cNvSpPr/>
          <p:nvPr userDrawn="1"/>
        </p:nvSpPr>
        <p:spPr>
          <a:xfrm>
            <a:off x="-11430" y="4210685"/>
            <a:ext cx="12192000" cy="263779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7" name="文本框 6">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页">
    <p:spTree>
      <p:nvGrpSpPr>
        <p:cNvPr id="1" name=""/>
        <p:cNvGrpSpPr/>
        <p:nvPr/>
      </p:nvGrpSpPr>
      <p:grpSpPr>
        <a:xfrm>
          <a:off x="0" y="0"/>
          <a:ext cx="0" cy="0"/>
          <a:chOff x="0" y="0"/>
          <a:chExt cx="0" cy="0"/>
        </a:xfrm>
      </p:grpSpPr>
      <p:sp>
        <p:nvSpPr>
          <p:cNvPr id="5" name="矩形 4"/>
          <p:cNvSpPr/>
          <p:nvPr userDrawn="1"/>
        </p:nvSpPr>
        <p:spPr>
          <a:xfrm>
            <a:off x="0" y="930910"/>
            <a:ext cx="12232005" cy="5917565"/>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24130" y="0"/>
            <a:ext cx="12215495" cy="732790"/>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userDrawn="1"/>
        </p:nvCxnSpPr>
        <p:spPr>
          <a:xfrm flipH="1">
            <a:off x="23495" y="831850"/>
            <a:ext cx="1220851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0" name="文本框 9">
            <a:hlinkClick r:id="rId2" action="ppaction://hlinksldjump"/>
          </p:cNvPr>
          <p:cNvSpPr txBox="1"/>
          <p:nvPr userDrawn="1"/>
        </p:nvSpPr>
        <p:spPr>
          <a:xfrm>
            <a:off x="-2413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14" name="文本框 13">
            <a:hlinkClick r:id="" action="ppaction://hlinkshowjump?jump=nextslide"/>
          </p:cNvPr>
          <p:cNvSpPr txBox="1"/>
          <p:nvPr userDrawn="1"/>
        </p:nvSpPr>
        <p:spPr>
          <a:xfrm>
            <a:off x="10704830" y="6237605"/>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
        <p:nvSpPr>
          <p:cNvPr id="7" name="文本框 6">
            <a:hlinkClick r:id="" action="ppaction://hlinkshowjump?jump=nextslide"/>
          </p:cNvPr>
          <p:cNvSpPr txBox="1"/>
          <p:nvPr userDrawn="1"/>
        </p:nvSpPr>
        <p:spPr>
          <a:xfrm>
            <a:off x="1071626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下一页</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过度页1">
    <p:bg>
      <p:bgPr>
        <a:solidFill>
          <a:srgbClr val="E6DC32">
            <a:alpha val="50000"/>
          </a:srgbClr>
        </a:solidFill>
        <a:effectLst/>
      </p:bgPr>
    </p:bg>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E6DC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hlinkClick r:id="rId2" action="ppaction://hlinksldjump"/>
          </p:cNvPr>
          <p:cNvSpPr txBox="1"/>
          <p:nvPr userDrawn="1"/>
        </p:nvSpPr>
        <p:spPr>
          <a:xfrm>
            <a:off x="0" y="6247130"/>
            <a:ext cx="1475740" cy="610870"/>
          </a:xfrm>
          <a:prstGeom prst="rect">
            <a:avLst/>
          </a:prstGeom>
          <a:solidFill>
            <a:schemeClr val="accent6"/>
          </a:solidFill>
          <a:effectLst>
            <a:outerShdw blurRad="50800" dist="38100" dir="2700000" algn="tl" rotWithShape="0">
              <a:prstClr val="black">
                <a:alpha val="40000"/>
              </a:prstClr>
            </a:outerShdw>
          </a:effectLst>
        </p:spPr>
        <p:txBody>
          <a:bodyPr wrap="square" rtlCol="0">
            <a:spAutoFit/>
          </a:bodyPr>
          <a:lstStyle/>
          <a:p>
            <a:pPr algn="ctr" fontAlgn="auto">
              <a:lnSpc>
                <a:spcPct val="130000"/>
              </a:lnSpc>
            </a:pP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目</a:t>
            </a:r>
            <a:r>
              <a:rPr lang="en-US" altLang="zh-CN"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r>
              <a:rPr lang="zh-CN" altLang="en-US" sz="2600"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录</a:t>
            </a:r>
          </a:p>
        </p:txBody>
      </p:sp>
    </p:spTree>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tags" Target="../tags/tag7.xml"/><Relationship Id="rId7" Type="http://schemas.openxmlformats.org/officeDocument/2006/relationships/slide" Target="slide9.xml"/><Relationship Id="rId12" Type="http://schemas.openxmlformats.org/officeDocument/2006/relationships/slide" Target="slide41.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 Target="slide3.xml"/><Relationship Id="rId11" Type="http://schemas.openxmlformats.org/officeDocument/2006/relationships/slide" Target="slide30.xml"/><Relationship Id="rId5" Type="http://schemas.openxmlformats.org/officeDocument/2006/relationships/notesSlide" Target="../notesSlides/notesSlide2.xml"/><Relationship Id="rId10" Type="http://schemas.openxmlformats.org/officeDocument/2006/relationships/image" Target="../media/image1.png"/><Relationship Id="rId4" Type="http://schemas.openxmlformats.org/officeDocument/2006/relationships/slideLayout" Target="../slideLayouts/slideLayout1.xml"/><Relationship Id="rId9" Type="http://schemas.openxmlformats.org/officeDocument/2006/relationships/slide" Target="slide2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259"/>
          <p:cNvSpPr>
            <a:spLocks noChangeArrowheads="1"/>
          </p:cNvSpPr>
          <p:nvPr>
            <p:custDataLst>
              <p:tags r:id="rId1"/>
            </p:custDataLst>
          </p:nvPr>
        </p:nvSpPr>
        <p:spPr bwMode="auto">
          <a:xfrm>
            <a:off x="339725" y="1017588"/>
            <a:ext cx="7369175"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zh-CN" altLang="en-US" sz="5400" b="1" kern="5000" spc="300" dirty="0">
                <a:solidFill>
                  <a:sysClr val="windowText" lastClr="000000"/>
                </a:solidFill>
                <a:cs typeface="Arial" panose="020B0604020202020204" pitchFamily="34" charset="0"/>
              </a:rPr>
              <a:t>英语基础篇同步练习册</a:t>
            </a:r>
          </a:p>
        </p:txBody>
      </p:sp>
      <p:sp>
        <p:nvSpPr>
          <p:cNvPr id="19" name="文本框 18"/>
          <p:cNvSpPr txBox="1"/>
          <p:nvPr/>
        </p:nvSpPr>
        <p:spPr>
          <a:xfrm>
            <a:off x="448310" y="2237105"/>
            <a:ext cx="7385050" cy="553085"/>
          </a:xfrm>
          <a:prstGeom prst="rect">
            <a:avLst/>
          </a:prstGeom>
          <a:noFill/>
        </p:spPr>
        <p:txBody>
          <a:bodyPr wrap="square" rtlCol="0" anchor="t">
            <a:spAutoFit/>
          </a:bodyPr>
          <a:lstStyle/>
          <a:p>
            <a:pPr>
              <a:lnSpc>
                <a:spcPct val="120000"/>
              </a:lnSpc>
            </a:pPr>
            <a:r>
              <a:rPr lang="en-US" altLang="zh-CN" sz="2500" spc="100" dirty="0">
                <a:solidFill>
                  <a:schemeClr val="bg1">
                    <a:lumMod val="65000"/>
                  </a:schemeClr>
                </a:solidFill>
                <a:uFillTx/>
                <a:cs typeface="+mn-lt"/>
              </a:rPr>
              <a:t>YINGYU JICHUPIAN TONGBU LIANXICE</a:t>
            </a:r>
          </a:p>
        </p:txBody>
      </p:sp>
      <p:cxnSp>
        <p:nvCxnSpPr>
          <p:cNvPr id="20" name="直接连接符 19"/>
          <p:cNvCxnSpPr/>
          <p:nvPr/>
        </p:nvCxnSpPr>
        <p:spPr>
          <a:xfrm>
            <a:off x="339725" y="2089150"/>
            <a:ext cx="7153910" cy="0"/>
          </a:xfrm>
          <a:prstGeom prst="line">
            <a:avLst/>
          </a:prstGeom>
          <a:ln w="22225">
            <a:solidFill>
              <a:schemeClr val="bg1">
                <a:lumMod val="65000"/>
              </a:schemeClr>
            </a:solidFill>
          </a:ln>
        </p:spPr>
        <p:style>
          <a:lnRef idx="3">
            <a:schemeClr val="dk1"/>
          </a:lnRef>
          <a:fillRef idx="0">
            <a:schemeClr val="dk1"/>
          </a:fillRef>
          <a:effectRef idx="2">
            <a:schemeClr val="dk1"/>
          </a:effectRef>
          <a:fontRef idx="minor">
            <a:schemeClr val="tx1"/>
          </a:fontRef>
        </p:style>
      </p:cxnSp>
      <p:sp>
        <p:nvSpPr>
          <p:cNvPr id="13" name="矩形 12"/>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79390" y="1821815"/>
            <a:ext cx="6891655" cy="4630420"/>
            <a:chOff x="8314" y="2869"/>
            <a:chExt cx="10853" cy="7292"/>
          </a:xfrm>
        </p:grpSpPr>
        <p:sp>
          <p:nvSpPr>
            <p:cNvPr id="4" name="椭圆 3"/>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userDrawn="1"/>
          </p:nvPicPr>
          <p:blipFill>
            <a:blip r:embed="rId4">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3" name="文本框 2"/>
          <p:cNvSpPr txBox="1"/>
          <p:nvPr/>
        </p:nvSpPr>
        <p:spPr>
          <a:xfrm>
            <a:off x="659130" y="5611813"/>
            <a:ext cx="4314190" cy="534035"/>
          </a:xfrm>
          <a:prstGeom prst="rect">
            <a:avLst/>
          </a:prstGeom>
          <a:noFill/>
        </p:spPr>
        <p:txBody>
          <a:bodyPr wrap="none" rtlCol="0" anchor="ctr">
            <a:spAutoFit/>
          </a:bodyPr>
          <a:lstStyle/>
          <a:p>
            <a:pPr algn="l">
              <a:lnSpc>
                <a:spcPct val="120000"/>
              </a:lnSpc>
            </a:pPr>
            <a:r>
              <a:rPr lang="zh-CN" altLang="en-US" sz="2400" b="1" dirty="0">
                <a:solidFill>
                  <a:schemeClr val="tx1"/>
                </a:solidFill>
              </a:rPr>
              <a:t>主　编　马智利 谢碧玲 李丽华</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104215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This new magazine gives us 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many informations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many information</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much informations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much information</a:t>
            </a:r>
          </a:p>
        </p:txBody>
      </p:sp>
      <p:sp>
        <p:nvSpPr>
          <p:cNvPr id="105" name="TextBox 4"/>
          <p:cNvSpPr txBox="1"/>
          <p:nvPr/>
        </p:nvSpPr>
        <p:spPr>
          <a:xfrm>
            <a:off x="5658485" y="110705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本题考查不可数名词 information。information 在英语中属于不可数名词，故无复数形式，much 修饰不可数名词。</a:t>
            </a:r>
          </a:p>
        </p:txBody>
      </p:sp>
      <p:sp>
        <p:nvSpPr>
          <p:cNvPr id="25" name="文本框 24"/>
          <p:cNvSpPr txBox="1"/>
          <p:nvPr>
            <p:custDataLst>
              <p:tags r:id="rId2"/>
            </p:custDataLst>
          </p:nvPr>
        </p:nvSpPr>
        <p:spPr>
          <a:xfrm>
            <a:off x="374015" y="33020"/>
            <a:ext cx="7528560" cy="607695"/>
          </a:xfrm>
          <a:prstGeom prst="rect">
            <a:avLst/>
          </a:prstGeom>
          <a:noFill/>
        </p:spPr>
        <p:txBody>
          <a:bodyPr wrap="square" rtlCol="0">
            <a:spAutoFit/>
          </a:bodyPr>
          <a:lstStyle/>
          <a:p>
            <a:pPr algn="l">
              <a:lnSpc>
                <a:spcPct val="120000"/>
              </a:lnSpc>
            </a:pPr>
            <a:r>
              <a:rPr lang="zh-CN" altLang="en-US" sz="2800" b="1" spc="300" dirty="0">
                <a:latin typeface="+mj-ea"/>
                <a:ea typeface="+mj-ea"/>
                <a:sym typeface="+mn-ea"/>
              </a:rPr>
              <a:t>二、选择正确答案</a:t>
            </a:r>
            <a:endPar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________ my father gave me!</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a wonderful advice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What wonderful advice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How wonderful an advice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How a wonderful advice</a:t>
            </a:r>
          </a:p>
        </p:txBody>
      </p:sp>
      <p:sp>
        <p:nvSpPr>
          <p:cNvPr id="105" name="TextBox 4"/>
          <p:cNvSpPr txBox="1"/>
          <p:nvPr/>
        </p:nvSpPr>
        <p:spPr>
          <a:xfrm>
            <a:off x="1762760" y="8067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本题考查不可数名词 advice。advice 在英语中属于不可数名词，故前面不能加冠词a/an。</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Would you give me ________, please?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two breads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two bread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two pieces of bread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two pieces of breads</a:t>
            </a:r>
          </a:p>
        </p:txBody>
      </p:sp>
      <p:sp>
        <p:nvSpPr>
          <p:cNvPr id="105" name="TextBox 4"/>
          <p:cNvSpPr txBox="1"/>
          <p:nvPr/>
        </p:nvSpPr>
        <p:spPr>
          <a:xfrm>
            <a:off x="4647565" y="8333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本题考查不可数名词 bread。bread 属于不可数名词，只能加量词 piece 表示数量。数名词，故无复数形式，much 修饰不可数名词。</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43940" y="534789"/>
            <a:ext cx="10274300" cy="370776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The elder people are happier with their life than when they were 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thirty-year-old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thirty years old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thirty-years-old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thirty year old</a:t>
            </a:r>
          </a:p>
        </p:txBody>
      </p:sp>
      <p:sp>
        <p:nvSpPr>
          <p:cNvPr id="105" name="TextBox 4"/>
          <p:cNvSpPr txBox="1"/>
          <p:nvPr/>
        </p:nvSpPr>
        <p:spPr>
          <a:xfrm>
            <a:off x="1310005" y="120484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本题考查名词复数。“30 岁”译为“thirty years old”，常常与由数词和名词构成合成词作定语的用法混淆。</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Two ________ and I often go shopping during the spare time.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sisters-in-law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sisters-in-laws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sister-in-laws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sister-in-law</a:t>
            </a:r>
          </a:p>
        </p:txBody>
      </p:sp>
      <p:sp>
        <p:nvSpPr>
          <p:cNvPr id="105" name="TextBox 4"/>
          <p:cNvSpPr txBox="1"/>
          <p:nvPr/>
        </p:nvSpPr>
        <p:spPr>
          <a:xfrm>
            <a:off x="2360930" y="80606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sister-in-law 的复数形式。应将中心名词 sister 变复数。</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53745" y="652145"/>
            <a:ext cx="10627995"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6. Fiona will take part in ________ because she runs fastest in her class.</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girl’s 100-meter race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the girl’s 100-meters race</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the girls’ 100-meter race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the girls’ 100-meters race</a:t>
            </a:r>
          </a:p>
        </p:txBody>
      </p:sp>
      <p:sp>
        <p:nvSpPr>
          <p:cNvPr id="105" name="TextBox 4"/>
          <p:cNvSpPr txBox="1"/>
          <p:nvPr/>
        </p:nvSpPr>
        <p:spPr>
          <a:xfrm>
            <a:off x="4584700" y="72478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本题考查由数词和名词构成合成词作定语时，其结构是数词 - 单数名词。“女子100 米比赛”译为“the girls’ 100-meter race”。</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310515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7. ________ lived in the Downton Abbey.</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The Crawley’s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B. The Crawleys’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The Crawley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D. The Crawleys</a:t>
            </a:r>
          </a:p>
        </p:txBody>
      </p:sp>
      <p:sp>
        <p:nvSpPr>
          <p:cNvPr id="105" name="TextBox 4"/>
          <p:cNvSpPr txBox="1"/>
          <p:nvPr/>
        </p:nvSpPr>
        <p:spPr>
          <a:xfrm>
            <a:off x="1739265" y="7793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 the + 姓氏复数，表示一家人或一对夫妇。</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8. This is ________ bedroom. The twin sisters are fond of it.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Anna’s and Ivy’s 		B. Anna and Ivy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Anna’s and Ivy 			D. Anna and Ivy’s</a:t>
            </a:r>
          </a:p>
        </p:txBody>
      </p:sp>
      <p:sp>
        <p:nvSpPr>
          <p:cNvPr id="105" name="TextBox 4"/>
          <p:cNvSpPr txBox="1"/>
          <p:nvPr/>
        </p:nvSpPr>
        <p:spPr>
          <a:xfrm>
            <a:off x="2696210" y="74320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本题考查名词所有格。根据句意，Anna and Ivy 共同拥有的一个房间，只需在最后一个名词后加 ’s，故选 D。</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9. There is a piece of ________ in the lobby.</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luggage 			B. a luggage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luggages 			D. luaggage’s</a:t>
            </a:r>
          </a:p>
        </p:txBody>
      </p:sp>
      <p:sp>
        <p:nvSpPr>
          <p:cNvPr id="105" name="TextBox 4"/>
          <p:cNvSpPr txBox="1"/>
          <p:nvPr/>
        </p:nvSpPr>
        <p:spPr>
          <a:xfrm>
            <a:off x="3982085" y="76987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本题考查名词luggage。luggage属于不可数名词，前面不能加a/an，也没有复数形式。</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1899285"/>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10. I gave my Chinese teacher a card for 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Teacher Day 		B. Teacher’s Day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Teachers Day 		D. Teachers’ Day</a:t>
            </a:r>
          </a:p>
        </p:txBody>
      </p:sp>
      <p:sp>
        <p:nvSpPr>
          <p:cNvPr id="105" name="TextBox 4"/>
          <p:cNvSpPr txBox="1"/>
          <p:nvPr/>
        </p:nvSpPr>
        <p:spPr>
          <a:xfrm>
            <a:off x="7162165" y="75209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本题考查名词所有格。教师节是属于所有老师的节日，“老师们”应使用复数形式 teachers，该词以 s 结尾，故表示所有格时在 teachers 后面加’。</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4686300" cy="6858000"/>
          </a:xfrm>
          <a:prstGeom prst="rect">
            <a:avLst/>
          </a:prstGeom>
          <a:solidFill>
            <a:srgbClr val="DDDB1F">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0" y="4239260"/>
            <a:ext cx="4686300" cy="2612390"/>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8425" y="1089025"/>
            <a:ext cx="4861187" cy="14452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rPr>
              <a:t>CONTENTS</a:t>
            </a:r>
            <a:endParaRPr kumimoji="0" lang="zh-CN" altLang="en-US" sz="88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Kozuka Gothic Pro M" panose="020B0700000000000000" pitchFamily="34" charset="-128"/>
              <a:cs typeface="+mn-cs"/>
            </a:endParaRPr>
          </a:p>
        </p:txBody>
      </p:sp>
      <p:sp>
        <p:nvSpPr>
          <p:cNvPr id="16" name="文本框 13">
            <a:hlinkClick r:id="rId6" action="ppaction://hlinksldjump"/>
          </p:cNvPr>
          <p:cNvSpPr txBox="1">
            <a:spLocks noChangeArrowheads="1"/>
          </p:cNvSpPr>
          <p:nvPr/>
        </p:nvSpPr>
        <p:spPr bwMode="auto">
          <a:xfrm>
            <a:off x="5568050" y="171894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一、补全对话</a:t>
            </a:r>
          </a:p>
        </p:txBody>
      </p:sp>
      <p:sp>
        <p:nvSpPr>
          <p:cNvPr id="3" name="文本框 13">
            <a:hlinkClick r:id="rId7" action="ppaction://hlinksldjump"/>
          </p:cNvPr>
          <p:cNvSpPr txBox="1">
            <a:spLocks noChangeArrowheads="1"/>
          </p:cNvSpPr>
          <p:nvPr/>
        </p:nvSpPr>
        <p:spPr bwMode="auto">
          <a:xfrm>
            <a:off x="5568051" y="253428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二、选择正确答案</a:t>
            </a:r>
          </a:p>
        </p:txBody>
      </p:sp>
      <p:sp>
        <p:nvSpPr>
          <p:cNvPr id="4" name="文本框 13">
            <a:hlinkClick r:id="rId8" action="ppaction://hlinksldjump"/>
          </p:cNvPr>
          <p:cNvSpPr txBox="1">
            <a:spLocks noChangeArrowheads="1"/>
          </p:cNvSpPr>
          <p:nvPr/>
        </p:nvSpPr>
        <p:spPr bwMode="auto">
          <a:xfrm>
            <a:off x="5568052" y="33496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三、完形填空</a:t>
            </a:r>
          </a:p>
        </p:txBody>
      </p:sp>
      <p:sp>
        <p:nvSpPr>
          <p:cNvPr id="5" name="文本框 13">
            <a:hlinkClick r:id="rId9" action="ppaction://hlinksldjump"/>
          </p:cNvPr>
          <p:cNvSpPr txBox="1">
            <a:spLocks noChangeArrowheads="1"/>
          </p:cNvSpPr>
          <p:nvPr/>
        </p:nvSpPr>
        <p:spPr bwMode="auto">
          <a:xfrm>
            <a:off x="5568050" y="416496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四、5选5阅读</a:t>
            </a:r>
          </a:p>
        </p:txBody>
      </p:sp>
      <p:grpSp>
        <p:nvGrpSpPr>
          <p:cNvPr id="2" name="组合 1"/>
          <p:cNvGrpSpPr/>
          <p:nvPr/>
        </p:nvGrpSpPr>
        <p:grpSpPr>
          <a:xfrm>
            <a:off x="92710" y="2811780"/>
            <a:ext cx="4497070" cy="3509010"/>
            <a:chOff x="8314" y="2869"/>
            <a:chExt cx="10853" cy="7292"/>
          </a:xfrm>
        </p:grpSpPr>
        <p:sp>
          <p:nvSpPr>
            <p:cNvPr id="12" name="椭圆 11"/>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10">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
        <p:nvSpPr>
          <p:cNvPr id="6" name="PA_矩形 259"/>
          <p:cNvSpPr>
            <a:spLocks noChangeArrowheads="1"/>
          </p:cNvSpPr>
          <p:nvPr>
            <p:custDataLst>
              <p:tags r:id="rId1"/>
            </p:custDataLst>
          </p:nvPr>
        </p:nvSpPr>
        <p:spPr bwMode="auto">
          <a:xfrm>
            <a:off x="5393056" y="488124"/>
            <a:ext cx="6057900" cy="996950"/>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indent="0">
              <a:lnSpc>
                <a:spcPct val="120000"/>
              </a:lnSpc>
              <a:buNone/>
            </a:pPr>
            <a:r>
              <a:rPr lang="en-US" altLang="zh-CN" sz="5400" b="1" kern="5000" spc="300" dirty="0">
                <a:solidFill>
                  <a:sysClr val="windowText" lastClr="000000"/>
                </a:solidFill>
                <a:cs typeface="Arial" panose="020B0604020202020204" pitchFamily="34" charset="0"/>
              </a:rPr>
              <a:t>Unit 1 </a:t>
            </a:r>
            <a:r>
              <a:rPr lang="zh-CN" altLang="en-US" sz="5400" b="1" kern="5000" spc="300" dirty="0">
                <a:solidFill>
                  <a:sysClr val="windowText" lastClr="000000"/>
                </a:solidFill>
                <a:cs typeface="Arial" panose="020B0604020202020204" pitchFamily="34" charset="0"/>
              </a:rPr>
              <a:t>名 词</a:t>
            </a:r>
          </a:p>
        </p:txBody>
      </p:sp>
      <p:sp>
        <p:nvSpPr>
          <p:cNvPr id="7" name="文本框 13">
            <a:hlinkClick r:id="rId11" action="ppaction://hlinksldjump"/>
          </p:cNvPr>
          <p:cNvSpPr txBox="1">
            <a:spLocks noChangeArrowheads="1"/>
          </p:cNvSpPr>
          <p:nvPr>
            <p:custDataLst>
              <p:tags r:id="rId2"/>
            </p:custDataLst>
          </p:nvPr>
        </p:nvSpPr>
        <p:spPr bwMode="auto">
          <a:xfrm>
            <a:off x="5568052" y="498030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五、语法填空</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
        <p:nvSpPr>
          <p:cNvPr id="8" name="文本框 13">
            <a:hlinkClick r:id="rId12" action="ppaction://hlinksldjump"/>
          </p:cNvPr>
          <p:cNvSpPr txBox="1">
            <a:spLocks noChangeArrowheads="1"/>
          </p:cNvSpPr>
          <p:nvPr>
            <p:custDataLst>
              <p:tags r:id="rId3"/>
            </p:custDataLst>
          </p:nvPr>
        </p:nvSpPr>
        <p:spPr bwMode="auto">
          <a:xfrm>
            <a:off x="5568050" y="5737225"/>
            <a:ext cx="4173855"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lvl="0">
              <a:defRPr/>
            </a:pPr>
            <a:r>
              <a:rPr lang="zh-CN" altLang="en-US" sz="3200" dirty="0">
                <a:solidFill>
                  <a:schemeClr val="tx1"/>
                </a:solidFill>
                <a:latin typeface="黑体" panose="02010609060101010101" charset="-122"/>
                <a:ea typeface="黑体" panose="02010609060101010101" charset="-122"/>
              </a:rPr>
              <a:t>六、完成句子</a:t>
            </a:r>
            <a:endParaRPr kumimoji="0" lang="en-US" altLang="zh-CN" sz="3200" b="0" i="0" u="none" strike="noStrike" kern="1200" cap="none" spc="0" normalizeH="0" baseline="0" noProof="0" dirty="0">
              <a:ln>
                <a:noFill/>
              </a:ln>
              <a:solidFill>
                <a:schemeClr val="tx1"/>
              </a:solidFill>
              <a:effectLst/>
              <a:uLnTx/>
              <a:uFillTx/>
              <a:latin typeface="黑体" panose="02010609060101010101" charset="-122"/>
              <a:ea typeface="黑体" panose="02010609060101010101"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三、完形填空</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9210" y="3468627"/>
            <a:ext cx="8734323"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 A. on             B. at                 C. in                D. /</a:t>
            </a: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三、完形填空</a:t>
            </a:r>
            <a:r>
              <a:rPr lang="zh-CN" altLang="en-US" sz="2800" b="1" dirty="0">
                <a:solidFill>
                  <a:schemeClr val="tx1"/>
                </a:solidFill>
                <a:latin typeface="方正黑体简体" panose="03000509000000000000" charset="-122"/>
                <a:ea typeface="方正黑体简体" panose="03000509000000000000" charset="-122"/>
                <a:cs typeface="方正黑体简体" panose="03000509000000000000" charset="-122"/>
                <a:sym typeface="iekie pocangqiong" panose="02000503000000000000" pitchFamily="2" charset="-122"/>
              </a:rPr>
              <a:t> </a:t>
            </a:r>
          </a:p>
        </p:txBody>
      </p:sp>
      <p:sp>
        <p:nvSpPr>
          <p:cNvPr id="5" name="文本框 4"/>
          <p:cNvSpPr txBox="1"/>
          <p:nvPr/>
        </p:nvSpPr>
        <p:spPr>
          <a:xfrm>
            <a:off x="825500" y="1403881"/>
            <a:ext cx="10386060" cy="1641475"/>
          </a:xfrm>
          <a:prstGeom prst="rect">
            <a:avLst/>
          </a:prstGeom>
          <a:noFill/>
        </p:spPr>
        <p:txBody>
          <a:bodyPr wrap="square" rtlCol="0" anchor="t">
            <a:spAutoFit/>
          </a:bodyPr>
          <a:lstStyle/>
          <a:p>
            <a:pPr indent="0" algn="just" fontAlgn="auto">
              <a:lnSpc>
                <a:spcPct val="12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An Indian movie about two sisters has become a huge hit (成功) in China. The Hindi language film, called Dangal, has earned almost $170 million in China since its release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May 5.</a:t>
            </a:r>
          </a:p>
        </p:txBody>
      </p:sp>
      <p:sp>
        <p:nvSpPr>
          <p:cNvPr id="6" name="TextBox 4"/>
          <p:cNvSpPr txBox="1"/>
          <p:nvPr/>
        </p:nvSpPr>
        <p:spPr>
          <a:xfrm>
            <a:off x="6016977" y="244410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4" name="圆角矩形 3"/>
          <p:cNvSpPr/>
          <p:nvPr/>
        </p:nvSpPr>
        <p:spPr>
          <a:xfrm>
            <a:off x="732155" y="4504690"/>
            <a:ext cx="11201400" cy="120523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本题考查表示时间的介词用法。原句意思：自从电影《摔跤吧！爸爸》</a:t>
            </a:r>
            <a:r>
              <a:rPr lang="en-US" sz="2400">
                <a:solidFill>
                  <a:srgbClr val="C00000"/>
                </a:solidFill>
                <a:latin typeface="Times New Roman" panose="02020603050405020304" charset="0"/>
                <a:cs typeface="Times New Roman" panose="02020603050405020304" charset="0"/>
                <a:sym typeface="+mn-ea"/>
              </a:rPr>
              <a:t>                            </a:t>
            </a:r>
            <a:r>
              <a:rPr sz="2400">
                <a:solidFill>
                  <a:srgbClr val="C00000"/>
                </a:solidFill>
                <a:latin typeface="Times New Roman" panose="02020603050405020304" charset="0"/>
                <a:cs typeface="Times New Roman" panose="02020603050405020304" charset="0"/>
                <a:sym typeface="+mn-ea"/>
              </a:rPr>
              <a:t>五月五日上映以来。有具体的时间，May 5 明确表示月份和日期，用介词 on，故选 A</a:t>
            </a:r>
            <a:r>
              <a:rPr lang="zh-CN" sz="2400">
                <a:solidFill>
                  <a:srgbClr val="C00000"/>
                </a:solidFill>
                <a:latin typeface="Times New Roman" panose="02020603050405020304" charset="0"/>
                <a:cs typeface="Times New Roman" panose="02020603050405020304" charset="0"/>
                <a:sym typeface="+mn-ea"/>
              </a:rPr>
              <a:t>。</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1280" y="249555"/>
            <a:ext cx="11913870" cy="1814830"/>
          </a:xfrm>
          <a:prstGeom prst="rect">
            <a:avLst/>
          </a:prstGeom>
          <a:noFill/>
        </p:spPr>
        <p:txBody>
          <a:bodyPr wrap="square" rtlCol="0" anchor="t">
            <a:spAutoFit/>
          </a:bodyPr>
          <a:lstStyle/>
          <a:p>
            <a:pPr indent="0" algn="just" fontAlgn="auto">
              <a:lnSpc>
                <a:spcPct val="10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Much has been </a:t>
            </a:r>
            <a:r>
              <a:rPr lang="en-US" altLang="zh-CN" sz="2800" u="sng" dirty="0">
                <a:latin typeface="Times New Roman" panose="02020603050405020304" charset="0"/>
                <a:ea typeface="宋体" panose="02010600030101010101" pitchFamily="2" charset="-122"/>
                <a:cs typeface="Times New Roman" panose="02020603050405020304" charset="0"/>
              </a:rPr>
              <a:t>2       </a:t>
            </a:r>
            <a:r>
              <a:rPr lang="en-US" altLang="zh-CN" sz="2800" dirty="0">
                <a:latin typeface="Times New Roman" panose="02020603050405020304" charset="0"/>
                <a:ea typeface="宋体" panose="02010600030101010101" pitchFamily="2" charset="-122"/>
                <a:cs typeface="Times New Roman" panose="02020603050405020304" charset="0"/>
              </a:rPr>
              <a:t> about why Dangal has enjoyed </a:t>
            </a:r>
            <a:r>
              <a:rPr lang="en-US" altLang="zh-CN" sz="2800" u="sng" dirty="0">
                <a:latin typeface="Times New Roman" panose="02020603050405020304" charset="0"/>
                <a:ea typeface="宋体" panose="02010600030101010101" pitchFamily="2" charset="-122"/>
                <a:cs typeface="Times New Roman" panose="02020603050405020304" charset="0"/>
              </a:rPr>
              <a:t>3       </a:t>
            </a:r>
            <a:r>
              <a:rPr lang="en-US" altLang="zh-CN" sz="2800" dirty="0">
                <a:latin typeface="Times New Roman" panose="02020603050405020304" charset="0"/>
                <a:ea typeface="宋体" panose="02010600030101010101" pitchFamily="2" charset="-122"/>
                <a:cs typeface="Times New Roman" panose="02020603050405020304" charset="0"/>
              </a:rPr>
              <a:t> big success in China. Some people say one reason is that the film’s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 Aamir Khan. He is famous </a:t>
            </a:r>
            <a:r>
              <a:rPr lang="en-US" altLang="zh-CN" sz="2800" u="sng" dirty="0">
                <a:latin typeface="Times New Roman" panose="02020603050405020304" charset="0"/>
                <a:ea typeface="宋体" panose="02010600030101010101" pitchFamily="2" charset="-122"/>
                <a:cs typeface="Times New Roman" panose="02020603050405020304" charset="0"/>
              </a:rPr>
              <a:t>5       </a:t>
            </a:r>
            <a:r>
              <a:rPr lang="en-US" altLang="zh-CN" sz="2800" dirty="0">
                <a:latin typeface="Times New Roman" panose="02020603050405020304" charset="0"/>
                <a:ea typeface="宋体" panose="02010600030101010101" pitchFamily="2" charset="-122"/>
                <a:cs typeface="Times New Roman" panose="02020603050405020304" charset="0"/>
              </a:rPr>
              <a:t> India’s Bollywood film industry.Two of his earlier films </a:t>
            </a:r>
            <a:r>
              <a:rPr lang="en-US" altLang="zh-CN" sz="2800" u="sng" dirty="0">
                <a:latin typeface="Times New Roman" panose="02020603050405020304" charset="0"/>
                <a:ea typeface="宋体" panose="02010600030101010101" pitchFamily="2" charset="-122"/>
                <a:cs typeface="Times New Roman" panose="02020603050405020304" charset="0"/>
              </a:rPr>
              <a:t>6         </a:t>
            </a:r>
            <a:r>
              <a:rPr lang="en-US" altLang="zh-CN" sz="2800" dirty="0">
                <a:latin typeface="Times New Roman" panose="02020603050405020304" charset="0"/>
                <a:ea typeface="宋体" panose="02010600030101010101" pitchFamily="2" charset="-122"/>
                <a:cs typeface="Times New Roman" panose="02020603050405020304" charset="0"/>
              </a:rPr>
              <a:t> also big hits in China.</a:t>
            </a:r>
          </a:p>
        </p:txBody>
      </p:sp>
      <p:sp>
        <p:nvSpPr>
          <p:cNvPr id="4" name="文本框 3"/>
          <p:cNvSpPr txBox="1"/>
          <p:nvPr/>
        </p:nvSpPr>
        <p:spPr>
          <a:xfrm>
            <a:off x="1048478" y="2313881"/>
            <a:ext cx="9270907" cy="2306955"/>
          </a:xfrm>
          <a:prstGeom prst="rect">
            <a:avLst/>
          </a:prstGeom>
          <a:solidFill>
            <a:schemeClr val="bg1"/>
          </a:solidFill>
        </p:spPr>
        <p:txBody>
          <a:bodyPr wrap="square" rtlCol="0" anchor="ctr">
            <a:spAutoFit/>
          </a:bodyPr>
          <a:lstStyle/>
          <a:p>
            <a:pPr>
              <a:lnSpc>
                <a:spcPct val="100000"/>
              </a:lnSpc>
            </a:pPr>
            <a:r>
              <a:rPr lang="en-US" altLang="zh-CN" sz="2400" dirty="0">
                <a:solidFill>
                  <a:schemeClr val="tx1"/>
                </a:solidFill>
                <a:latin typeface="Times New Roman" panose="02020603050405020304" charset="0"/>
                <a:cs typeface="Times New Roman" panose="02020603050405020304" charset="0"/>
              </a:rPr>
              <a:t>2. A. spoken 		B. got 		C. read	 	 D. written</a:t>
            </a:r>
          </a:p>
          <a:p>
            <a:pPr>
              <a:lnSpc>
                <a:spcPct val="100000"/>
              </a:lnSpc>
            </a:pPr>
            <a:r>
              <a:rPr lang="en-US" altLang="zh-CN" sz="2400" dirty="0">
                <a:solidFill>
                  <a:schemeClr val="tx1"/>
                </a:solidFill>
                <a:latin typeface="Times New Roman" panose="02020603050405020304" charset="0"/>
                <a:cs typeface="Times New Roman" panose="02020603050405020304" charset="0"/>
              </a:rPr>
              <a:t>3. A. such 		B. such a 	C. so 		 D. so a </a:t>
            </a:r>
          </a:p>
          <a:p>
            <a:pPr>
              <a:lnSpc>
                <a:spcPct val="100000"/>
              </a:lnSpc>
            </a:pPr>
            <a:r>
              <a:rPr lang="en-US" altLang="zh-CN" sz="2400" dirty="0">
                <a:solidFill>
                  <a:schemeClr val="tx1"/>
                </a:solidFill>
                <a:latin typeface="Times New Roman" panose="02020603050405020304" charset="0"/>
                <a:cs typeface="Times New Roman" panose="02020603050405020304" charset="0"/>
              </a:rPr>
              <a:t>4. A. star and producer 		B. a star and a producer </a:t>
            </a:r>
          </a:p>
          <a:p>
            <a:pPr>
              <a:lnSpc>
                <a:spcPct val="100000"/>
              </a:lnSpc>
            </a:pPr>
            <a:r>
              <a:rPr lang="en-US" altLang="zh-CN" sz="2400" dirty="0">
                <a:solidFill>
                  <a:schemeClr val="tx1"/>
                </a:solidFill>
                <a:latin typeface="Times New Roman" panose="02020603050405020304" charset="0"/>
                <a:cs typeface="Times New Roman" panose="02020603050405020304" charset="0"/>
              </a:rPr>
              <a:t>    C. stars and producers 		D. star and producer’s</a:t>
            </a:r>
          </a:p>
          <a:p>
            <a:pPr>
              <a:lnSpc>
                <a:spcPct val="100000"/>
              </a:lnSpc>
            </a:pPr>
            <a:r>
              <a:rPr lang="en-US" altLang="zh-CN" sz="2400" dirty="0">
                <a:solidFill>
                  <a:schemeClr val="tx1"/>
                </a:solidFill>
                <a:latin typeface="Times New Roman" panose="02020603050405020304" charset="0"/>
                <a:cs typeface="Times New Roman" panose="02020603050405020304" charset="0"/>
              </a:rPr>
              <a:t>5. A. by 		B. of 		C. in 		D. to</a:t>
            </a:r>
            <a:endParaRPr lang="en-US" altLang="zh-CN" sz="2400" b="1" dirty="0">
              <a:solidFill>
                <a:schemeClr val="tx1"/>
              </a:solidFill>
              <a:latin typeface="Times New Roman" panose="02020603050405020304" charset="0"/>
              <a:cs typeface="Times New Roman" panose="02020603050405020304" charset="0"/>
            </a:endParaRPr>
          </a:p>
          <a:p>
            <a:pPr>
              <a:lnSpc>
                <a:spcPct val="100000"/>
              </a:lnSpc>
            </a:pPr>
            <a:r>
              <a:rPr lang="en-US" altLang="zh-CN" sz="2400" dirty="0">
                <a:solidFill>
                  <a:schemeClr val="tx1"/>
                </a:solidFill>
                <a:latin typeface="Times New Roman" panose="02020603050405020304" charset="0"/>
                <a:cs typeface="Times New Roman" panose="02020603050405020304" charset="0"/>
              </a:rPr>
              <a:t>6. A. has 		B. have 	C. was 		D. were</a:t>
            </a:r>
          </a:p>
        </p:txBody>
      </p:sp>
      <p:sp>
        <p:nvSpPr>
          <p:cNvPr id="5" name="TextBox 4"/>
          <p:cNvSpPr txBox="1"/>
          <p:nvPr/>
        </p:nvSpPr>
        <p:spPr>
          <a:xfrm>
            <a:off x="2969325" y="249736"/>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6" name="TextBox 4"/>
          <p:cNvSpPr txBox="1"/>
          <p:nvPr/>
        </p:nvSpPr>
        <p:spPr>
          <a:xfrm>
            <a:off x="8764970" y="2492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7" name="TextBox 4"/>
          <p:cNvSpPr txBox="1"/>
          <p:nvPr/>
        </p:nvSpPr>
        <p:spPr>
          <a:xfrm>
            <a:off x="8108996" y="64340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11" name="TextBox 4"/>
          <p:cNvSpPr txBox="1"/>
          <p:nvPr/>
        </p:nvSpPr>
        <p:spPr>
          <a:xfrm>
            <a:off x="1510711" y="1069182"/>
            <a:ext cx="429197"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2" name="TextBox 4"/>
          <p:cNvSpPr txBox="1"/>
          <p:nvPr/>
        </p:nvSpPr>
        <p:spPr>
          <a:xfrm>
            <a:off x="10319492" y="106929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圆角矩形 1"/>
          <p:cNvSpPr/>
          <p:nvPr/>
        </p:nvSpPr>
        <p:spPr>
          <a:xfrm>
            <a:off x="368300" y="4828540"/>
            <a:ext cx="10981690" cy="12439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本题考查动词过去分词的词义辩析。原句意思：许多关于电影《摔跤吧！爸爸》如何在中国收获巨大的票房成功的报道被记录了下来。动词应用现在完成时的被动语态，write 意为“写”。仅答案 D 项符合要求，故选 D。</a:t>
            </a:r>
          </a:p>
        </p:txBody>
      </p:sp>
      <p:sp>
        <p:nvSpPr>
          <p:cNvPr id="8" name="圆角矩形 7"/>
          <p:cNvSpPr/>
          <p:nvPr/>
        </p:nvSpPr>
        <p:spPr>
          <a:xfrm>
            <a:off x="368300" y="4716780"/>
            <a:ext cx="10981690" cy="12166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 such 和 so 用法。such a/an+ 形容词 + 名词；so+ 形容词 +a/an+ 名词。原句意思：电影《摔跤吧！爸爸》为什么能在中国获得如此巨大的成功，B 项 such a big success 符合结构，故选 B。</a:t>
            </a:r>
          </a:p>
        </p:txBody>
      </p:sp>
      <p:sp>
        <p:nvSpPr>
          <p:cNvPr id="13" name="圆角矩形 12"/>
          <p:cNvSpPr/>
          <p:nvPr/>
        </p:nvSpPr>
        <p:spPr>
          <a:xfrm>
            <a:off x="368300" y="4870450"/>
            <a:ext cx="10981690" cy="10629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本题考查名词的单复数用法。star 表示“明星”，producer 表示“制片人”，根据句意，Aamir Khan 既是明星也是制片人，表示同一个人，故选 A。</a:t>
            </a:r>
          </a:p>
        </p:txBody>
      </p:sp>
      <p:sp>
        <p:nvSpPr>
          <p:cNvPr id="14" name="圆角矩形 13"/>
          <p:cNvSpPr/>
          <p:nvPr/>
        </p:nvSpPr>
        <p:spPr>
          <a:xfrm>
            <a:off x="368300" y="4870450"/>
            <a:ext cx="1098169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本题考查介词的用法。原句意思：他在印度的宝莱坞电影业内很出名，故选 C。</a:t>
            </a:r>
          </a:p>
        </p:txBody>
      </p:sp>
      <p:sp>
        <p:nvSpPr>
          <p:cNvPr id="15" name="圆角矩形 14"/>
          <p:cNvSpPr/>
          <p:nvPr/>
        </p:nvSpPr>
        <p:spPr>
          <a:xfrm>
            <a:off x="368300" y="4870450"/>
            <a:ext cx="1098169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6.</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本题考查一般过去时。文中 Two of his earlier films 意为“他早期的两部电影”故确定为一般过去时，故选 D。</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P spid="12" grpId="0"/>
      <p:bldP spid="2" grpId="0" bldLvl="0" animBg="1"/>
      <p:bldP spid="2" grpId="1" animBg="1"/>
      <p:bldP spid="8" grpId="0" bldLvl="0" animBg="1"/>
      <p:bldP spid="8" grpId="1" animBg="1"/>
      <p:bldP spid="13" grpId="0" bldLvl="0" animBg="1"/>
      <p:bldP spid="13" grpId="1" animBg="1"/>
      <p:bldP spid="14" grpId="0" bldLvl="0" animBg="1"/>
      <p:bldP spid="14" grpId="1" animBg="1"/>
      <p:bldP spid="15" grpId="0" bldLvl="0" animBg="1"/>
      <p:bldP spid="15"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7225" y="318988"/>
            <a:ext cx="11219814"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lang="en-US" altLang="zh-CN" sz="2800">
                <a:latin typeface="Times New Roman" panose="02020603050405020304" charset="0"/>
                <a:ea typeface="宋体" panose="02010600030101010101" pitchFamily="2" charset="-122"/>
                <a:cs typeface="Times New Roman" panose="02020603050405020304" charset="0"/>
              </a:rPr>
              <a:t>Khan’s popularity was clear </a:t>
            </a:r>
            <a:r>
              <a:rPr lang="en-US" altLang="zh-CN" sz="2800" u="sng">
                <a:latin typeface="Times New Roman" panose="02020603050405020304" charset="0"/>
                <a:ea typeface="宋体" panose="02010600030101010101" pitchFamily="2" charset="-122"/>
                <a:cs typeface="Times New Roman" panose="02020603050405020304" charset="0"/>
              </a:rPr>
              <a:t>7        </a:t>
            </a:r>
            <a:r>
              <a:rPr lang="en-US" altLang="zh-CN" sz="2800">
                <a:latin typeface="Times New Roman" panose="02020603050405020304" charset="0"/>
                <a:ea typeface="宋体" panose="02010600030101010101" pitchFamily="2" charset="-122"/>
                <a:cs typeface="Times New Roman" panose="02020603050405020304" charset="0"/>
              </a:rPr>
              <a:t> he got more than 600,000 fans on the Chinese social media service Sina Weibo within two months of joining. But he is not the only reason</a:t>
            </a:r>
            <a:r>
              <a:rPr lang="en-US" altLang="zh-CN" sz="2800" u="sng">
                <a:latin typeface="Times New Roman" panose="02020603050405020304" charset="0"/>
                <a:ea typeface="宋体" panose="02010600030101010101" pitchFamily="2" charset="-122"/>
                <a:cs typeface="Times New Roman" panose="02020603050405020304" charset="0"/>
              </a:rPr>
              <a:t> 8        </a:t>
            </a:r>
            <a:r>
              <a:rPr lang="en-US" altLang="zh-CN" sz="2800">
                <a:latin typeface="Times New Roman" panose="02020603050405020304" charset="0"/>
                <a:ea typeface="宋体" panose="02010600030101010101" pitchFamily="2" charset="-122"/>
                <a:cs typeface="Times New Roman" panose="02020603050405020304" charset="0"/>
              </a:rPr>
              <a:t> the film strongly connects with audience across China. Media has </a:t>
            </a:r>
            <a:r>
              <a:rPr lang="en-US" altLang="zh-CN" sz="2800" u="sng">
                <a:latin typeface="Times New Roman" panose="02020603050405020304" charset="0"/>
                <a:ea typeface="宋体" panose="02010600030101010101" pitchFamily="2" charset="-122"/>
                <a:cs typeface="Times New Roman" panose="02020603050405020304" charset="0"/>
              </a:rPr>
              <a:t>9          </a:t>
            </a:r>
            <a:r>
              <a:rPr lang="en-US" altLang="zh-CN" sz="2800">
                <a:latin typeface="Times New Roman" panose="02020603050405020304" charset="0"/>
                <a:ea typeface="宋体" panose="02010600030101010101" pitchFamily="2" charset="-122"/>
                <a:cs typeface="Times New Roman" panose="02020603050405020304" charset="0"/>
              </a:rPr>
              <a:t> how it shows </a:t>
            </a:r>
            <a:r>
              <a:rPr lang="en-US" altLang="zh-CN" sz="2800" u="sng">
                <a:latin typeface="Times New Roman" panose="02020603050405020304" charset="0"/>
                <a:ea typeface="宋体" panose="02010600030101010101" pitchFamily="2" charset="-122"/>
                <a:cs typeface="Times New Roman" panose="02020603050405020304" charset="0"/>
              </a:rPr>
              <a:t>10       </a:t>
            </a:r>
            <a:r>
              <a:rPr lang="en-US" altLang="zh-CN" sz="2800">
                <a:latin typeface="Times New Roman" panose="02020603050405020304" charset="0"/>
                <a:ea typeface="宋体" panose="02010600030101010101" pitchFamily="2" charset="-122"/>
                <a:cs typeface="Times New Roman" panose="02020603050405020304" charset="0"/>
              </a:rPr>
              <a:t> between parental (父母的) systems in China and India.</a:t>
            </a:r>
          </a:p>
        </p:txBody>
      </p:sp>
      <p:sp>
        <p:nvSpPr>
          <p:cNvPr id="4" name="文本框 3"/>
          <p:cNvSpPr txBox="1"/>
          <p:nvPr/>
        </p:nvSpPr>
        <p:spPr>
          <a:xfrm>
            <a:off x="887411" y="2820975"/>
            <a:ext cx="10182224"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7. A. before 		 B. after		 C. but 		 D. though</a:t>
            </a:r>
          </a:p>
          <a:p>
            <a:pPr>
              <a:lnSpc>
                <a:spcPct val="120000"/>
              </a:lnSpc>
            </a:pPr>
            <a:r>
              <a:rPr lang="en-US" altLang="zh-CN" sz="2400" dirty="0">
                <a:solidFill>
                  <a:schemeClr val="tx1"/>
                </a:solidFill>
                <a:latin typeface="Times New Roman" panose="02020603050405020304" charset="0"/>
                <a:cs typeface="Times New Roman" panose="02020603050405020304" charset="0"/>
              </a:rPr>
              <a:t>8. A. that 		 B. which 		 C. in which 	 D. whose</a:t>
            </a:r>
          </a:p>
          <a:p>
            <a:pPr>
              <a:lnSpc>
                <a:spcPct val="120000"/>
              </a:lnSpc>
            </a:pPr>
            <a:r>
              <a:rPr lang="en-US" altLang="zh-CN" sz="2400" dirty="0">
                <a:solidFill>
                  <a:schemeClr val="tx1"/>
                </a:solidFill>
                <a:latin typeface="Times New Roman" panose="02020603050405020304" charset="0"/>
                <a:cs typeface="Times New Roman" panose="02020603050405020304" charset="0"/>
              </a:rPr>
              <a:t>9. A. thought about	 B. concentrated on 	 C. aimed at 	 D. pointed out</a:t>
            </a:r>
          </a:p>
          <a:p>
            <a:pPr>
              <a:lnSpc>
                <a:spcPct val="120000"/>
              </a:lnSpc>
            </a:pPr>
            <a:r>
              <a:rPr lang="en-US" altLang="zh-CN" sz="2400" dirty="0">
                <a:solidFill>
                  <a:schemeClr val="tx1"/>
                </a:solidFill>
                <a:latin typeface="Times New Roman" panose="02020603050405020304" charset="0"/>
                <a:cs typeface="Times New Roman" panose="02020603050405020304" charset="0"/>
              </a:rPr>
              <a:t>10. A. differences 	 B. similarities 	 C. changes 	 D. interests</a:t>
            </a:r>
          </a:p>
        </p:txBody>
      </p:sp>
      <p:sp>
        <p:nvSpPr>
          <p:cNvPr id="5" name="TextBox 4"/>
          <p:cNvSpPr txBox="1"/>
          <p:nvPr/>
        </p:nvSpPr>
        <p:spPr>
          <a:xfrm>
            <a:off x="5316920" y="31898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6" name="TextBox 4"/>
          <p:cNvSpPr txBox="1"/>
          <p:nvPr/>
        </p:nvSpPr>
        <p:spPr>
          <a:xfrm>
            <a:off x="4593020" y="118075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8" name="TextBox 4"/>
          <p:cNvSpPr txBox="1"/>
          <p:nvPr/>
        </p:nvSpPr>
        <p:spPr>
          <a:xfrm>
            <a:off x="4521893" y="161976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11" name="TextBox 4"/>
          <p:cNvSpPr txBox="1"/>
          <p:nvPr/>
        </p:nvSpPr>
        <p:spPr>
          <a:xfrm>
            <a:off x="7752780" y="16197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3" name="圆角矩形 12"/>
          <p:cNvSpPr/>
          <p:nvPr/>
        </p:nvSpPr>
        <p:spPr>
          <a:xfrm>
            <a:off x="341630" y="4875530"/>
            <a:ext cx="10981690" cy="10629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7.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本题考查连接词。原句意思：自 Khan 注册新浪微博两个月内，就获得了超过 60万粉丝，说明 Khan 人气很旺。before 意为“在……之前”；after 意为“在……之后”；but 意为“但是”；though 意为“尽管”，故选 B。</a:t>
            </a:r>
          </a:p>
        </p:txBody>
      </p:sp>
      <p:sp>
        <p:nvSpPr>
          <p:cNvPr id="2" name="圆角矩形 1"/>
          <p:cNvSpPr/>
          <p:nvPr/>
        </p:nvSpPr>
        <p:spPr>
          <a:xfrm>
            <a:off x="341630" y="4875530"/>
            <a:ext cx="10981690" cy="106299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8.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本题考查定语从句关系代词的用法。先行词 reason 被 the only 修饰时，定语从句的关系代词只能用 that，故选 A。</a:t>
            </a:r>
          </a:p>
        </p:txBody>
      </p:sp>
      <p:sp>
        <p:nvSpPr>
          <p:cNvPr id="7" name="圆角矩形 6"/>
          <p:cNvSpPr/>
          <p:nvPr/>
        </p:nvSpPr>
        <p:spPr>
          <a:xfrm>
            <a:off x="341630" y="4940935"/>
            <a:ext cx="10981690" cy="113474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9.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本题考查常见词组的含义。A 项，thought about 表示“考虑”；B 项，concentrated on 表示“专注于”；C 项，aimed at 表示“瞄准”；D 项，pointed out 表示“指出”；原句意思：媒体指出……，故选 D。</a:t>
            </a:r>
          </a:p>
        </p:txBody>
      </p:sp>
      <p:sp>
        <p:nvSpPr>
          <p:cNvPr id="12" name="圆角矩形 11"/>
          <p:cNvSpPr/>
          <p:nvPr/>
        </p:nvSpPr>
        <p:spPr>
          <a:xfrm>
            <a:off x="341630" y="4684395"/>
            <a:ext cx="10981690" cy="14878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10.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本题考查名词的词义辨析。答案 A 项 differences 表示“不同点”；B 项 similarities表示“相似点”；C 项 changes 表示“变化”；D 项 interests 表示“兴趣”；原句意思是：该电影体现了中印父母的相似点，根据上下文，仅答案B符合题意，故选B。</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1" grpId="0"/>
      <p:bldP spid="13" grpId="0" bldLvl="0" animBg="1"/>
      <p:bldP spid="13" grpId="1" animBg="1"/>
      <p:bldP spid="2" grpId="0" bldLvl="0" animBg="1"/>
      <p:bldP spid="2" grpId="1" animBg="1"/>
      <p:bldP spid="7" grpId="0" bldLvl="0" animBg="1"/>
      <p:bldP spid="7" grpId="1" animBg="1"/>
      <p:bldP spid="12" grpId="0" bldLvl="0" animBg="1"/>
      <p:bldP spid="12"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0" y="340995"/>
            <a:ext cx="11593195" cy="2245360"/>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Dangal is based </a:t>
            </a:r>
            <a:r>
              <a:rPr sz="2800" u="sng" dirty="0">
                <a:latin typeface="Times New Roman" panose="02020603050405020304" charset="0"/>
                <a:ea typeface="宋体" panose="02010600030101010101" pitchFamily="2" charset="-122"/>
                <a:cs typeface="Times New Roman" panose="02020603050405020304" charset="0"/>
              </a:rPr>
              <a:t>11</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 true story of a man who enjoyed the sport of wrestling (摔跤). He competed as a wrestler but never could </a:t>
            </a:r>
            <a:r>
              <a:rPr sz="2800" u="sng" dirty="0">
                <a:latin typeface="Times New Roman" panose="02020603050405020304" charset="0"/>
                <a:ea typeface="宋体" panose="02010600030101010101" pitchFamily="2" charset="-122"/>
                <a:cs typeface="Times New Roman" panose="02020603050405020304" charset="0"/>
              </a:rPr>
              <a:t>12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his lifelong dream: winning a gold medal. As a father, he wanted his son to win the medal. But his wife only gave birth to daughters. So he finally decided </a:t>
            </a:r>
            <a:r>
              <a:rPr sz="2800" u="sng" dirty="0">
                <a:latin typeface="Times New Roman" panose="02020603050405020304" charset="0"/>
                <a:ea typeface="宋体" panose="02010600030101010101" pitchFamily="2" charset="-122"/>
                <a:cs typeface="Times New Roman" panose="02020603050405020304" charset="0"/>
              </a:rPr>
              <a:t>13</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them to be </a:t>
            </a:r>
            <a:r>
              <a:rPr sz="2800" u="sng" dirty="0">
                <a:latin typeface="Times New Roman" panose="02020603050405020304" charset="0"/>
                <a:ea typeface="宋体" panose="02010600030101010101" pitchFamily="2" charset="-122"/>
                <a:cs typeface="Times New Roman" panose="02020603050405020304" charset="0"/>
              </a:rPr>
              <a:t>14</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wrestlers.</a:t>
            </a:r>
          </a:p>
        </p:txBody>
      </p:sp>
      <p:sp>
        <p:nvSpPr>
          <p:cNvPr id="4" name="文本框 3"/>
          <p:cNvSpPr txBox="1"/>
          <p:nvPr/>
        </p:nvSpPr>
        <p:spPr>
          <a:xfrm>
            <a:off x="767964" y="2662747"/>
            <a:ext cx="10230522" cy="186372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11. A. on                       B. in                     C. with                     D. at</a:t>
            </a:r>
          </a:p>
          <a:p>
            <a:pPr>
              <a:lnSpc>
                <a:spcPct val="120000"/>
              </a:lnSpc>
            </a:pPr>
            <a:r>
              <a:rPr lang="en-US" altLang="zh-CN" sz="2400" dirty="0">
                <a:solidFill>
                  <a:schemeClr val="tx1"/>
                </a:solidFill>
                <a:latin typeface="Times New Roman" panose="02020603050405020304" charset="0"/>
                <a:cs typeface="Times New Roman" panose="02020603050405020304" charset="0"/>
              </a:rPr>
              <a:t>12. A. make                  B. achieve            C. complete              D. have</a:t>
            </a:r>
          </a:p>
          <a:p>
            <a:pPr>
              <a:lnSpc>
                <a:spcPct val="120000"/>
              </a:lnSpc>
            </a:pPr>
            <a:r>
              <a:rPr lang="en-US" altLang="zh-CN" sz="2400" dirty="0">
                <a:solidFill>
                  <a:schemeClr val="tx1"/>
                </a:solidFill>
                <a:latin typeface="Times New Roman" panose="02020603050405020304" charset="0"/>
                <a:cs typeface="Times New Roman" panose="02020603050405020304" charset="0"/>
              </a:rPr>
              <a:t>13. A. train                   B. training            C. to train                  D. trains</a:t>
            </a:r>
          </a:p>
          <a:p>
            <a:pPr>
              <a:lnSpc>
                <a:spcPct val="120000"/>
              </a:lnSpc>
            </a:pPr>
            <a:r>
              <a:rPr lang="en-US" altLang="zh-CN" sz="2400" dirty="0">
                <a:solidFill>
                  <a:schemeClr val="tx1"/>
                </a:solidFill>
                <a:latin typeface="Times New Roman" panose="02020603050405020304" charset="0"/>
                <a:cs typeface="Times New Roman" panose="02020603050405020304" charset="0"/>
              </a:rPr>
              <a:t>14. A. a world class      B. world class      C. world classes        D. world-class</a:t>
            </a:r>
            <a:r>
              <a:rPr lang="en-US" altLang="zh-CN" sz="2400" dirty="0">
                <a:solidFill>
                  <a:schemeClr val="tx1">
                    <a:lumMod val="75000"/>
                    <a:lumOff val="25000"/>
                  </a:schemeClr>
                </a:solidFill>
                <a:latin typeface="Times New Roman" panose="02020603050405020304" charset="0"/>
                <a:cs typeface="Times New Roman" panose="02020603050405020304" charset="0"/>
              </a:rPr>
              <a:t> </a:t>
            </a:r>
            <a:endParaRPr lang="zh-CN" altLang="en-US" sz="2400" dirty="0">
              <a:solidFill>
                <a:schemeClr val="tx1">
                  <a:lumMod val="75000"/>
                  <a:lumOff val="25000"/>
                </a:schemeClr>
              </a:solidFill>
              <a:latin typeface="Times New Roman" panose="02020603050405020304" charset="0"/>
              <a:cs typeface="Times New Roman" panose="02020603050405020304" charset="0"/>
            </a:endParaRPr>
          </a:p>
        </p:txBody>
      </p:sp>
      <p:sp>
        <p:nvSpPr>
          <p:cNvPr id="5" name="TextBox 4"/>
          <p:cNvSpPr txBox="1"/>
          <p:nvPr/>
        </p:nvSpPr>
        <p:spPr>
          <a:xfrm>
            <a:off x="3728228" y="340690"/>
            <a:ext cx="7419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9302601" y="778323"/>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11" name="TextBox 4"/>
          <p:cNvSpPr txBox="1"/>
          <p:nvPr/>
        </p:nvSpPr>
        <p:spPr>
          <a:xfrm>
            <a:off x="9967545" y="166810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12" name="TextBox 4"/>
          <p:cNvSpPr txBox="1"/>
          <p:nvPr/>
        </p:nvSpPr>
        <p:spPr>
          <a:xfrm>
            <a:off x="1053634" y="2064348"/>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2" name="圆角矩形 1"/>
          <p:cNvSpPr/>
          <p:nvPr/>
        </p:nvSpPr>
        <p:spPr>
          <a:xfrm>
            <a:off x="979805" y="4739640"/>
            <a:ext cx="10981690" cy="8185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本题考查常见的短语搭配。固定搭配 be based on... 意为“以……为基础”，故选 A。</a:t>
            </a:r>
          </a:p>
        </p:txBody>
      </p:sp>
      <p:sp>
        <p:nvSpPr>
          <p:cNvPr id="7" name="圆角矩形 6"/>
          <p:cNvSpPr/>
          <p:nvPr/>
        </p:nvSpPr>
        <p:spPr>
          <a:xfrm>
            <a:off x="979805" y="4739640"/>
            <a:ext cx="10981690" cy="82740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本题考查动词词义辨析。make 表示“使得”；achieve 表示“达成”；complete 表示“完成”；have 表示“有”，故选 B。</a:t>
            </a:r>
          </a:p>
        </p:txBody>
      </p:sp>
      <p:sp>
        <p:nvSpPr>
          <p:cNvPr id="8" name="圆角矩形 7"/>
          <p:cNvSpPr/>
          <p:nvPr/>
        </p:nvSpPr>
        <p:spPr>
          <a:xfrm>
            <a:off x="979805" y="4885055"/>
            <a:ext cx="10981690" cy="6788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本题考查动词 decide 用法。decide to do 意为“决定做某事”，故选 C。</a:t>
            </a:r>
          </a:p>
        </p:txBody>
      </p:sp>
      <p:sp>
        <p:nvSpPr>
          <p:cNvPr id="15" name="圆角矩形 14"/>
          <p:cNvSpPr/>
          <p:nvPr/>
        </p:nvSpPr>
        <p:spPr>
          <a:xfrm>
            <a:off x="674370" y="4526280"/>
            <a:ext cx="10981690" cy="149542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本题考查复合名词。原句意思是：所以他最终决定把自己的女儿训练成世界级别的摔跤运动员。答案 D 项 world-class 是复合名词，构成形容词修饰 wrestlers，故选 D。</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P spid="12" grpId="0"/>
      <p:bldP spid="2" grpId="0" bldLvl="0" animBg="1"/>
      <p:bldP spid="2" grpId="1" animBg="1"/>
      <p:bldP spid="7" grpId="0" bldLvl="0" animBg="1"/>
      <p:bldP spid="7" grpId="1" animBg="1"/>
      <p:bldP spid="8" grpId="0" bldLvl="0" animBg="1"/>
      <p:bldP spid="8" grpId="1" animBg="1"/>
      <p:bldP spid="15" grpId="0" bldLvl="0" animBg="1"/>
      <p:bldP spid="15"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8300" y="567690"/>
            <a:ext cx="11593195" cy="95313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The movie is </a:t>
            </a:r>
            <a:r>
              <a:rPr sz="2800" u="sng" dirty="0">
                <a:latin typeface="Times New Roman" panose="02020603050405020304" charset="0"/>
                <a:ea typeface="宋体" panose="02010600030101010101" pitchFamily="2" charset="-122"/>
                <a:cs typeface="Times New Roman" panose="02020603050405020304" charset="0"/>
              </a:rPr>
              <a:t>15</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than most Bollywood productions, which tell happy love stories and include colorful music and dance performances.</a:t>
            </a:r>
          </a:p>
        </p:txBody>
      </p:sp>
      <p:sp>
        <p:nvSpPr>
          <p:cNvPr id="4" name="文本框 3"/>
          <p:cNvSpPr txBox="1"/>
          <p:nvPr/>
        </p:nvSpPr>
        <p:spPr>
          <a:xfrm>
            <a:off x="668269" y="2530667"/>
            <a:ext cx="10230522" cy="534035"/>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15. A. very serious	 B. seriouser 	C. more serious 	D. the most serious</a:t>
            </a:r>
          </a:p>
        </p:txBody>
      </p:sp>
      <p:sp>
        <p:nvSpPr>
          <p:cNvPr id="5" name="TextBox 4"/>
          <p:cNvSpPr txBox="1"/>
          <p:nvPr/>
        </p:nvSpPr>
        <p:spPr>
          <a:xfrm>
            <a:off x="3365643" y="567385"/>
            <a:ext cx="74192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7" name="圆角矩形 6"/>
          <p:cNvSpPr/>
          <p:nvPr/>
        </p:nvSpPr>
        <p:spPr>
          <a:xfrm>
            <a:off x="605155" y="4199890"/>
            <a:ext cx="10981690" cy="94551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15.</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本题考查形容词比较级。根据题意，该影片比多数宝莱坞电影更为严肃、认真，serious 的比较级是 more serious，故选 C。</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57825" y="21709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四、5选5阅读</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96975" y="2626935"/>
            <a:ext cx="8734323"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A. Avoid napping after 5 p.m., having heavy dinners in the evening.</a:t>
            </a:r>
          </a:p>
          <a:p>
            <a:pPr>
              <a:lnSpc>
                <a:spcPct val="120000"/>
              </a:lnSpc>
            </a:pPr>
            <a:r>
              <a:rPr lang="en-US" altLang="zh-CN" sz="2400" dirty="0">
                <a:solidFill>
                  <a:schemeClr val="tx1"/>
                </a:solidFill>
                <a:latin typeface="Times New Roman" panose="02020603050405020304" charset="0"/>
                <a:cs typeface="Times New Roman" panose="02020603050405020304" charset="0"/>
              </a:rPr>
              <a:t>B. if you want to stay healthy, remember to get enough sleep.</a:t>
            </a:r>
          </a:p>
          <a:p>
            <a:pPr>
              <a:lnSpc>
                <a:spcPct val="120000"/>
              </a:lnSpc>
            </a:pPr>
            <a:r>
              <a:rPr lang="en-US" altLang="zh-CN" sz="2400" dirty="0">
                <a:solidFill>
                  <a:schemeClr val="tx1"/>
                </a:solidFill>
                <a:latin typeface="Times New Roman" panose="02020603050405020304" charset="0"/>
                <a:cs typeface="Times New Roman" panose="02020603050405020304" charset="0"/>
              </a:rPr>
              <a:t>C. Do you want to know how to sleep well?</a:t>
            </a:r>
          </a:p>
          <a:p>
            <a:pPr>
              <a:lnSpc>
                <a:spcPct val="120000"/>
              </a:lnSpc>
            </a:pPr>
            <a:r>
              <a:rPr lang="en-US" altLang="zh-CN" sz="2400" dirty="0">
                <a:solidFill>
                  <a:schemeClr val="tx1"/>
                </a:solidFill>
                <a:latin typeface="Times New Roman" panose="02020603050405020304" charset="0"/>
                <a:cs typeface="Times New Roman" panose="02020603050405020304" charset="0"/>
              </a:rPr>
              <a:t>D. he or she may get angry more easily.</a:t>
            </a:r>
          </a:p>
          <a:p>
            <a:pPr>
              <a:lnSpc>
                <a:spcPct val="120000"/>
              </a:lnSpc>
            </a:pPr>
            <a:r>
              <a:rPr lang="en-US" altLang="zh-CN" sz="2400" dirty="0">
                <a:solidFill>
                  <a:schemeClr val="tx1"/>
                </a:solidFill>
                <a:latin typeface="Times New Roman" panose="02020603050405020304" charset="0"/>
                <a:cs typeface="Times New Roman" panose="02020603050405020304" charset="0"/>
              </a:rPr>
              <a:t>E. This figure is higher for teenagers.</a:t>
            </a:r>
          </a:p>
        </p:txBody>
      </p:sp>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cs typeface="方正黑体简体" panose="03000509000000000000" charset="-122"/>
                <a:sym typeface="iekie pocangqiong" panose="02000503000000000000" pitchFamily="2" charset="-122"/>
              </a:rPr>
              <a:t>四、5选5阅读</a:t>
            </a:r>
          </a:p>
        </p:txBody>
      </p:sp>
      <p:sp>
        <p:nvSpPr>
          <p:cNvPr id="5" name="文本框 4"/>
          <p:cNvSpPr txBox="1"/>
          <p:nvPr/>
        </p:nvSpPr>
        <p:spPr>
          <a:xfrm>
            <a:off x="231775" y="1490980"/>
            <a:ext cx="11334750" cy="953135"/>
          </a:xfrm>
          <a:prstGeom prst="rect">
            <a:avLst/>
          </a:prstGeom>
          <a:noFill/>
        </p:spPr>
        <p:txBody>
          <a:bodyPr wrap="square" rtlCol="0" anchor="t">
            <a:spAutoFit/>
          </a:bodyPr>
          <a:lstStyle/>
          <a:p>
            <a:pPr indent="0" algn="just" fontAlgn="auto">
              <a:lnSpc>
                <a:spcPct val="100000"/>
              </a:lnSpc>
            </a:pPr>
            <a:r>
              <a:rPr lang="en-US" altLang="zh-CN"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Getting enough sleep is very important in our life. If you don’t get enough sleep or your sleep cycle is disturbed, you may have more stress. </a:t>
            </a:r>
            <a:r>
              <a:rPr sz="2800" u="sng" dirty="0">
                <a:latin typeface="Times New Roman" panose="02020603050405020304" charset="0"/>
                <a:ea typeface="宋体" panose="02010600030101010101" pitchFamily="2" charset="-122"/>
                <a:cs typeface="Times New Roman" panose="02020603050405020304" charset="0"/>
              </a:rPr>
              <a:t>1</a:t>
            </a:r>
            <a:r>
              <a:rPr lang="en-US" sz="2800" u="sng" dirty="0">
                <a:latin typeface="Times New Roman" panose="02020603050405020304" charset="0"/>
                <a:ea typeface="宋体" panose="02010600030101010101" pitchFamily="2" charset="-122"/>
                <a:cs typeface="Times New Roman" panose="02020603050405020304" charset="0"/>
              </a:rPr>
              <a:t>_____       </a:t>
            </a:r>
            <a:r>
              <a:rPr sz="2800" dirty="0">
                <a:latin typeface="Times New Roman" panose="02020603050405020304" charset="0"/>
                <a:ea typeface="宋体" panose="02010600030101010101" pitchFamily="2" charset="-122"/>
                <a:cs typeface="Times New Roman" panose="02020603050405020304" charset="0"/>
              </a:rPr>
              <a:t> </a:t>
            </a:r>
            <a:endParaRPr lang="en-US" sz="2800" u="sng" dirty="0">
              <a:latin typeface="Times New Roman" panose="02020603050405020304" charset="0"/>
              <a:ea typeface="宋体" panose="02010600030101010101" pitchFamily="2" charset="-122"/>
              <a:cs typeface="Times New Roman" panose="02020603050405020304" charset="0"/>
            </a:endParaRPr>
          </a:p>
        </p:txBody>
      </p:sp>
      <p:sp>
        <p:nvSpPr>
          <p:cNvPr id="6" name="TextBox 4"/>
          <p:cNvSpPr txBox="1"/>
          <p:nvPr/>
        </p:nvSpPr>
        <p:spPr>
          <a:xfrm>
            <a:off x="9779987" y="192213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4" name="圆角矩形 3"/>
          <p:cNvSpPr/>
          <p:nvPr/>
        </p:nvSpPr>
        <p:spPr>
          <a:xfrm>
            <a:off x="825500" y="5393690"/>
            <a:ext cx="10981690" cy="9271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1.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文章结构题。C 项意为“你想知道如何获得优质睡眠吗？”文章采用总分总结构，该句起了承上启下的作用。</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4"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27430" y="2418655"/>
            <a:ext cx="8734323"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A. Avoid napping after 5 p.m., having heavy dinners in the evening.</a:t>
            </a:r>
          </a:p>
          <a:p>
            <a:pPr>
              <a:lnSpc>
                <a:spcPct val="120000"/>
              </a:lnSpc>
            </a:pPr>
            <a:r>
              <a:rPr lang="en-US" altLang="zh-CN" sz="2400" dirty="0">
                <a:solidFill>
                  <a:schemeClr val="tx1"/>
                </a:solidFill>
                <a:latin typeface="Times New Roman" panose="02020603050405020304" charset="0"/>
                <a:cs typeface="Times New Roman" panose="02020603050405020304" charset="0"/>
              </a:rPr>
              <a:t>B. if you want to stay healthy, remember to get enough sleep.</a:t>
            </a:r>
          </a:p>
          <a:p>
            <a:pPr>
              <a:lnSpc>
                <a:spcPct val="120000"/>
              </a:lnSpc>
            </a:pPr>
            <a:r>
              <a:rPr lang="en-US" altLang="zh-CN" sz="2400" dirty="0">
                <a:solidFill>
                  <a:schemeClr val="tx1"/>
                </a:solidFill>
                <a:latin typeface="Times New Roman" panose="02020603050405020304" charset="0"/>
                <a:cs typeface="Times New Roman" panose="02020603050405020304" charset="0"/>
              </a:rPr>
              <a:t>C. Do you want to know how to sleep well?</a:t>
            </a:r>
          </a:p>
          <a:p>
            <a:pPr>
              <a:lnSpc>
                <a:spcPct val="120000"/>
              </a:lnSpc>
            </a:pPr>
            <a:r>
              <a:rPr lang="en-US" altLang="zh-CN" sz="2400" dirty="0">
                <a:solidFill>
                  <a:schemeClr val="tx1"/>
                </a:solidFill>
                <a:latin typeface="Times New Roman" panose="02020603050405020304" charset="0"/>
                <a:cs typeface="Times New Roman" panose="02020603050405020304" charset="0"/>
              </a:rPr>
              <a:t>D. he or she may get angry more easily.</a:t>
            </a:r>
          </a:p>
          <a:p>
            <a:pPr>
              <a:lnSpc>
                <a:spcPct val="120000"/>
              </a:lnSpc>
            </a:pPr>
            <a:r>
              <a:rPr lang="en-US" altLang="zh-CN" sz="2400" dirty="0">
                <a:solidFill>
                  <a:schemeClr val="tx1"/>
                </a:solidFill>
                <a:latin typeface="Times New Roman" panose="02020603050405020304" charset="0"/>
                <a:cs typeface="Times New Roman" panose="02020603050405020304" charset="0"/>
              </a:rPr>
              <a:t>E. This figure is higher for teenagers.</a:t>
            </a:r>
          </a:p>
        </p:txBody>
      </p:sp>
      <p:sp>
        <p:nvSpPr>
          <p:cNvPr id="5" name="文本框 4"/>
          <p:cNvSpPr txBox="1"/>
          <p:nvPr/>
        </p:nvSpPr>
        <p:spPr>
          <a:xfrm>
            <a:off x="472440" y="464185"/>
            <a:ext cx="11334750" cy="1814830"/>
          </a:xfrm>
          <a:prstGeom prst="rect">
            <a:avLst/>
          </a:prstGeom>
          <a:noFill/>
        </p:spPr>
        <p:txBody>
          <a:bodyPr wrap="square" rtlCol="0" anchor="t">
            <a:spAutoFit/>
          </a:bodyPr>
          <a:lstStyle/>
          <a:p>
            <a:pPr indent="0" algn="just" fontAlgn="auto">
              <a:lnSpc>
                <a:spcPct val="100000"/>
              </a:lnSpc>
            </a:pPr>
            <a:r>
              <a:rPr lang="en-US" sz="2800"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If adults want to stay healthy, they should get 7–9 hours of sleep every night. </a:t>
            </a:r>
            <a:r>
              <a:rPr sz="2800" u="sng" dirty="0">
                <a:latin typeface="Times New Roman" panose="02020603050405020304" charset="0"/>
                <a:ea typeface="宋体" panose="02010600030101010101" pitchFamily="2" charset="-122"/>
                <a:cs typeface="Times New Roman" panose="02020603050405020304" charset="0"/>
              </a:rPr>
              <a:t>2</a:t>
            </a:r>
            <a:r>
              <a:rPr lang="en-US" sz="2800" u="sng" dirty="0">
                <a:latin typeface="Times New Roman" panose="02020603050405020304" charset="0"/>
                <a:ea typeface="宋体" panose="02010600030101010101" pitchFamily="2" charset="-122"/>
                <a:cs typeface="Times New Roman" panose="02020603050405020304" charset="0"/>
              </a:rPr>
              <a:t>           </a:t>
            </a:r>
            <a:r>
              <a:rPr sz="2800" dirty="0">
                <a:latin typeface="Times New Roman" panose="02020603050405020304" charset="0"/>
                <a:ea typeface="宋体" panose="02010600030101010101" pitchFamily="2" charset="-122"/>
                <a:cs typeface="Times New Roman" panose="02020603050405020304" charset="0"/>
              </a:rPr>
              <a:t> People who don’t get enough sleep may have some symptoms of stress, such as being irritable and overwhelmed. For example, if a person doesn’t sleep well, </a:t>
            </a:r>
            <a:r>
              <a:rPr sz="2800" u="sng" dirty="0">
                <a:latin typeface="Times New Roman" panose="02020603050405020304" charset="0"/>
                <a:ea typeface="宋体" panose="02010600030101010101" pitchFamily="2" charset="-122"/>
                <a:cs typeface="Times New Roman" panose="02020603050405020304" charset="0"/>
              </a:rPr>
              <a:t>3</a:t>
            </a:r>
            <a:r>
              <a:rPr lang="en-US" sz="2800" u="sng" dirty="0">
                <a:latin typeface="Times New Roman" panose="02020603050405020304" charset="0"/>
                <a:ea typeface="宋体" panose="02010600030101010101" pitchFamily="2" charset="-122"/>
                <a:cs typeface="Times New Roman" panose="02020603050405020304" charset="0"/>
              </a:rPr>
              <a:t>______</a:t>
            </a:r>
          </a:p>
        </p:txBody>
      </p:sp>
      <p:sp>
        <p:nvSpPr>
          <p:cNvPr id="6" name="TextBox 4"/>
          <p:cNvSpPr txBox="1"/>
          <p:nvPr/>
        </p:nvSpPr>
        <p:spPr>
          <a:xfrm>
            <a:off x="1695802" y="913124"/>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E</a:t>
            </a:r>
          </a:p>
        </p:txBody>
      </p:sp>
      <p:sp>
        <p:nvSpPr>
          <p:cNvPr id="4" name="圆角矩形 3"/>
          <p:cNvSpPr/>
          <p:nvPr/>
        </p:nvSpPr>
        <p:spPr>
          <a:xfrm>
            <a:off x="582295" y="4864735"/>
            <a:ext cx="11224895" cy="1270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2.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 they should get 7–9 hours of sleep every night 可知，成年人如果要保持身体健康，需要每晚保证 7 到 9 小时的睡眠。E 项中的 This figure 回指 7–9 hours 这个数据，句意为：青少年的睡眠时间更长一些。</a:t>
            </a:r>
          </a:p>
        </p:txBody>
      </p:sp>
      <p:sp>
        <p:nvSpPr>
          <p:cNvPr id="3" name="TextBox 4"/>
          <p:cNvSpPr txBox="1"/>
          <p:nvPr>
            <p:custDataLst>
              <p:tags r:id="rId1"/>
            </p:custDataLst>
          </p:nvPr>
        </p:nvSpPr>
        <p:spPr>
          <a:xfrm>
            <a:off x="3453482" y="17024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D</a:t>
            </a:r>
          </a:p>
        </p:txBody>
      </p:sp>
      <p:sp>
        <p:nvSpPr>
          <p:cNvPr id="7" name="圆角矩形 6"/>
          <p:cNvSpPr/>
          <p:nvPr/>
        </p:nvSpPr>
        <p:spPr>
          <a:xfrm>
            <a:off x="472440" y="4919345"/>
            <a:ext cx="11224895" cy="1270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3.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细节推理题。根据 if a person doesn’t sleep well 可知，如果一个人睡眠不好，他或她会更加容易生气，故选 D。</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bldLvl="0" animBg="1"/>
      <p:bldP spid="4" grpId="1" animBg="1"/>
      <p:bldP spid="3" grpId="0"/>
      <p:bldP spid="7" grpId="0" bldLvl="0" animBg="1"/>
      <p:bldP spid="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1145" y="104775"/>
            <a:ext cx="11724005" cy="2414905"/>
          </a:xfrm>
          <a:prstGeom prst="rect">
            <a:avLst/>
          </a:prstGeom>
          <a:noFill/>
        </p:spPr>
        <p:txBody>
          <a:bodyPr wrap="square" rtlCol="0" anchor="t">
            <a:spAutoFit/>
          </a:bodyPr>
          <a:lstStyle/>
          <a:p>
            <a:pPr indent="0" algn="just" fontAlgn="auto">
              <a:lnSpc>
                <a:spcPct val="90000"/>
              </a:lnSpc>
            </a:pPr>
            <a:r>
              <a:rPr lang="en-US" altLang="zh-CN" sz="2400" dirty="0">
                <a:latin typeface="Times New Roman" panose="02020603050405020304" charset="0"/>
                <a:ea typeface="宋体" panose="02010600030101010101" pitchFamily="2" charset="-122"/>
                <a:cs typeface="Times New Roman" panose="02020603050405020304" charset="0"/>
              </a:rPr>
              <a:t>  </a:t>
            </a:r>
            <a:r>
              <a:rPr lang="en-US" altLang="zh-CN" sz="2800" dirty="0">
                <a:latin typeface="Times New Roman" panose="02020603050405020304" charset="0"/>
                <a:ea typeface="宋体" panose="02010600030101010101" pitchFamily="2" charset="-122"/>
                <a:cs typeface="Times New Roman" panose="02020603050405020304" charset="0"/>
              </a:rPr>
              <a:t>   Try to go to bed and wake up at the same time every day, including weekends. This will help your body regulate your sleep. You should avoid doing things that can disturb your sleep. </a:t>
            </a:r>
            <a:r>
              <a:rPr lang="en-US" altLang="zh-CN" sz="2800" u="sng" dirty="0">
                <a:latin typeface="Times New Roman" panose="02020603050405020304" charset="0"/>
                <a:ea typeface="宋体" panose="02010600030101010101" pitchFamily="2" charset="-122"/>
                <a:cs typeface="Times New Roman" panose="02020603050405020304" charset="0"/>
              </a:rPr>
              <a:t>4         </a:t>
            </a:r>
            <a:r>
              <a:rPr lang="en-US" altLang="zh-CN" sz="2800" dirty="0">
                <a:latin typeface="Times New Roman" panose="02020603050405020304" charset="0"/>
                <a:ea typeface="宋体" panose="02010600030101010101" pitchFamily="2" charset="-122"/>
                <a:cs typeface="Times New Roman" panose="02020603050405020304" charset="0"/>
              </a:rPr>
              <a:t> ,or playing with mobile phones before bed. These can all interfere with your ability to get a good night’s sleep.</a:t>
            </a:r>
          </a:p>
          <a:p>
            <a:pPr indent="0" algn="just" fontAlgn="auto">
              <a:lnSpc>
                <a:spcPct val="90000"/>
              </a:lnSpc>
            </a:pPr>
            <a:r>
              <a:rPr lang="en-US" altLang="zh-CN" sz="2800" dirty="0">
                <a:latin typeface="Times New Roman" panose="02020603050405020304" charset="0"/>
                <a:ea typeface="宋体" panose="02010600030101010101" pitchFamily="2" charset="-122"/>
                <a:cs typeface="Times New Roman" panose="02020603050405020304" charset="0"/>
              </a:rPr>
              <a:t>     All in all,</a:t>
            </a:r>
            <a:r>
              <a:rPr lang="en-US" altLang="zh-CN" sz="2800" u="sng" dirty="0">
                <a:latin typeface="Times New Roman" panose="02020603050405020304" charset="0"/>
                <a:ea typeface="宋体" panose="02010600030101010101" pitchFamily="2" charset="-122"/>
                <a:cs typeface="Times New Roman" panose="02020603050405020304" charset="0"/>
              </a:rPr>
              <a:t> 5          </a:t>
            </a:r>
            <a:r>
              <a:rPr lang="en-US" altLang="zh-CN" sz="2800" dirty="0">
                <a:latin typeface="Times New Roman" panose="02020603050405020304" charset="0"/>
                <a:ea typeface="宋体" panose="02010600030101010101" pitchFamily="2" charset="-122"/>
                <a:cs typeface="Times New Roman" panose="02020603050405020304" charset="0"/>
              </a:rPr>
              <a:t> Good sleep allows your muscles and brain to relax, and then you will have a new start.</a:t>
            </a:r>
          </a:p>
        </p:txBody>
      </p:sp>
      <p:sp>
        <p:nvSpPr>
          <p:cNvPr id="5" name="TextBox 4"/>
          <p:cNvSpPr txBox="1"/>
          <p:nvPr/>
        </p:nvSpPr>
        <p:spPr>
          <a:xfrm>
            <a:off x="3865945" y="792661"/>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a:t>
            </a:r>
          </a:p>
        </p:txBody>
      </p:sp>
      <p:sp>
        <p:nvSpPr>
          <p:cNvPr id="6" name="TextBox 4"/>
          <p:cNvSpPr txBox="1"/>
          <p:nvPr/>
        </p:nvSpPr>
        <p:spPr>
          <a:xfrm>
            <a:off x="2486725" y="166914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B</a:t>
            </a:r>
          </a:p>
        </p:txBody>
      </p:sp>
      <p:sp>
        <p:nvSpPr>
          <p:cNvPr id="2" name="圆角矩形 1"/>
          <p:cNvSpPr/>
          <p:nvPr/>
        </p:nvSpPr>
        <p:spPr>
          <a:xfrm>
            <a:off x="81280" y="4951730"/>
            <a:ext cx="10981690" cy="1243965"/>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4.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文章结构题。根据 You should avoid doing things that can disturb your sleep 可知，下面将要举例说明做哪些事会影响睡眠。A 项意为“避免 5 点以后小睡一会，在晚上吃大餐”，故选 A。</a:t>
            </a:r>
          </a:p>
        </p:txBody>
      </p:sp>
      <p:sp>
        <p:nvSpPr>
          <p:cNvPr id="8" name="圆角矩形 7"/>
          <p:cNvSpPr/>
          <p:nvPr/>
        </p:nvSpPr>
        <p:spPr>
          <a:xfrm>
            <a:off x="81280" y="4979035"/>
            <a:ext cx="10981690" cy="121666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135" indent="-1080135" algn="just" fontAlgn="auto">
              <a:lnSpc>
                <a:spcPct val="100000"/>
              </a:lnSpc>
            </a:pPr>
            <a:r>
              <a:rPr lang="en-US" altLang="zh-CN" sz="2400" b="1">
                <a:solidFill>
                  <a:srgbClr val="C00000"/>
                </a:solidFill>
                <a:latin typeface="Times New Roman" panose="02020603050405020304" charset="0"/>
                <a:cs typeface="Times New Roman" panose="02020603050405020304" charset="0"/>
                <a:sym typeface="+mn-ea"/>
              </a:rPr>
              <a:t>5. </a:t>
            </a:r>
            <a:r>
              <a:rPr lang="zh-CN" sz="2400" b="1">
                <a:solidFill>
                  <a:srgbClr val="C00000"/>
                </a:solidFill>
                <a:latin typeface="Times New Roman" panose="02020603050405020304" charset="0"/>
                <a:cs typeface="Times New Roman" panose="02020603050405020304" charset="0"/>
                <a:sym typeface="+mn-ea"/>
              </a:rPr>
              <a:t>解析：</a:t>
            </a:r>
            <a:r>
              <a:rPr sz="2400">
                <a:solidFill>
                  <a:srgbClr val="C00000"/>
                </a:solidFill>
                <a:latin typeface="Times New Roman" panose="02020603050405020304" charset="0"/>
                <a:cs typeface="Times New Roman" panose="02020603050405020304" charset="0"/>
                <a:sym typeface="+mn-ea"/>
              </a:rPr>
              <a:t>主旨概括题。B 意为“如果你想保持健康，记住需要保证有足够的睡眠”，表示总结，与 All in all（总的来说）相匹配。</a:t>
            </a:r>
          </a:p>
        </p:txBody>
      </p:sp>
      <p:sp>
        <p:nvSpPr>
          <p:cNvPr id="9" name="文本框 8"/>
          <p:cNvSpPr txBox="1"/>
          <p:nvPr>
            <p:custDataLst>
              <p:tags r:id="rId1"/>
            </p:custDataLst>
          </p:nvPr>
        </p:nvSpPr>
        <p:spPr>
          <a:xfrm>
            <a:off x="1149350" y="2519620"/>
            <a:ext cx="8734323" cy="2306320"/>
          </a:xfrm>
          <a:prstGeom prst="rect">
            <a:avLst/>
          </a:prstGeom>
          <a:solidFill>
            <a:schemeClr val="bg1"/>
          </a:solidFill>
        </p:spPr>
        <p:txBody>
          <a:bodyPr wrap="square" rtlCol="0" anchor="ctr">
            <a:spAutoFit/>
          </a:bodyPr>
          <a:lstStyle/>
          <a:p>
            <a:pPr>
              <a:lnSpc>
                <a:spcPct val="120000"/>
              </a:lnSpc>
            </a:pPr>
            <a:r>
              <a:rPr lang="en-US" altLang="zh-CN" sz="2400" dirty="0">
                <a:solidFill>
                  <a:schemeClr val="tx1"/>
                </a:solidFill>
                <a:latin typeface="Times New Roman" panose="02020603050405020304" charset="0"/>
                <a:cs typeface="Times New Roman" panose="02020603050405020304" charset="0"/>
              </a:rPr>
              <a:t>A. Avoid napping after 5 p.m., having heavy dinners in the evening.</a:t>
            </a:r>
          </a:p>
          <a:p>
            <a:pPr>
              <a:lnSpc>
                <a:spcPct val="120000"/>
              </a:lnSpc>
            </a:pPr>
            <a:r>
              <a:rPr lang="en-US" altLang="zh-CN" sz="2400" dirty="0">
                <a:solidFill>
                  <a:schemeClr val="tx1"/>
                </a:solidFill>
                <a:latin typeface="Times New Roman" panose="02020603050405020304" charset="0"/>
                <a:cs typeface="Times New Roman" panose="02020603050405020304" charset="0"/>
              </a:rPr>
              <a:t>B. if you want to stay healthy, remember to get enough sleep.</a:t>
            </a:r>
          </a:p>
          <a:p>
            <a:pPr>
              <a:lnSpc>
                <a:spcPct val="120000"/>
              </a:lnSpc>
            </a:pPr>
            <a:r>
              <a:rPr lang="en-US" altLang="zh-CN" sz="2400" dirty="0">
                <a:solidFill>
                  <a:schemeClr val="tx1"/>
                </a:solidFill>
                <a:latin typeface="Times New Roman" panose="02020603050405020304" charset="0"/>
                <a:cs typeface="Times New Roman" panose="02020603050405020304" charset="0"/>
              </a:rPr>
              <a:t>C. Do you want to know how to sleep well?</a:t>
            </a:r>
          </a:p>
          <a:p>
            <a:pPr>
              <a:lnSpc>
                <a:spcPct val="120000"/>
              </a:lnSpc>
            </a:pPr>
            <a:r>
              <a:rPr lang="en-US" altLang="zh-CN" sz="2400" dirty="0">
                <a:solidFill>
                  <a:schemeClr val="tx1"/>
                </a:solidFill>
                <a:latin typeface="Times New Roman" panose="02020603050405020304" charset="0"/>
                <a:cs typeface="Times New Roman" panose="02020603050405020304" charset="0"/>
              </a:rPr>
              <a:t>D. he or she may get angry more easily.</a:t>
            </a:r>
          </a:p>
          <a:p>
            <a:pPr>
              <a:lnSpc>
                <a:spcPct val="120000"/>
              </a:lnSpc>
            </a:pPr>
            <a:r>
              <a:rPr lang="en-US" altLang="zh-CN" sz="2400" dirty="0">
                <a:solidFill>
                  <a:schemeClr val="tx1"/>
                </a:solidFill>
                <a:latin typeface="Times New Roman" panose="02020603050405020304" charset="0"/>
                <a:cs typeface="Times New Roman" panose="02020603050405020304" charset="0"/>
              </a:rPr>
              <a:t>E. This figure is higher for teenagers.</a:t>
            </a:r>
          </a:p>
        </p:txBody>
      </p:sp>
    </p:spTree>
  </p:cSld>
  <p:clrMapOvr>
    <a:masterClrMapping/>
  </p:clrMapOvr>
  <mc:AlternateContent xmlns:mc="http://schemas.openxmlformats.org/markup-compatibility/2006" xmlns:p14="http://schemas.microsoft.com/office/powerpoint/2010/main">
    <mc:Choice Requires="p14">
      <p:transition p14:dur="10">
        <p14:warp dir="in"/>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animBg="1"/>
      <p:bldP spid="2" grpId="1" animBg="1"/>
      <p:bldP spid="8" grpId="0" bldLvl="0" animBg="1"/>
      <p:bldP spid="8"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一、补全对话</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209044"/>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五、语法填空</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五、语法填空</a:t>
            </a:r>
          </a:p>
        </p:txBody>
      </p:sp>
      <p:sp>
        <p:nvSpPr>
          <p:cNvPr id="7" name="矩形 6"/>
          <p:cNvSpPr/>
          <p:nvPr/>
        </p:nvSpPr>
        <p:spPr>
          <a:xfrm>
            <a:off x="901065" y="1721777"/>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 ____________ (boy) favorite sport is basketball.</a:t>
            </a:r>
          </a:p>
        </p:txBody>
      </p:sp>
      <p:sp>
        <p:nvSpPr>
          <p:cNvPr id="8" name="TextBox 4"/>
          <p:cNvSpPr txBox="1"/>
          <p:nvPr/>
        </p:nvSpPr>
        <p:spPr>
          <a:xfrm>
            <a:off x="1637665" y="1721534"/>
            <a:ext cx="140081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Boys’ </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boy 的复数加 s, 以 s 结尾，所有格在其后加 ’。本句意为“男生最喜欢的运动是篮球”。</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2. There was something exciting in ____________ (昨天的) newspaper.</a:t>
            </a:r>
          </a:p>
        </p:txBody>
      </p:sp>
      <p:sp>
        <p:nvSpPr>
          <p:cNvPr id="8" name="TextBox 4"/>
          <p:cNvSpPr txBox="1"/>
          <p:nvPr/>
        </p:nvSpPr>
        <p:spPr>
          <a:xfrm>
            <a:off x="538861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yesterday’s</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yesterday 表示时间，所有格在其后加 ’s。本句意为“昨天的报纸里有一些让人兴奋的新闻”。</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3. The ____________ (teacher) library is on the fifth floor.</a:t>
            </a:r>
          </a:p>
        </p:txBody>
      </p:sp>
      <p:sp>
        <p:nvSpPr>
          <p:cNvPr id="8" name="TextBox 4"/>
          <p:cNvSpPr txBox="1"/>
          <p:nvPr/>
        </p:nvSpPr>
        <p:spPr>
          <a:xfrm>
            <a:off x="129349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teachers’</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所有的老师共用一个图书馆，teacher 的复数为 teachers，所有格在其后加 ’，本句意为“老师们的图书馆在五楼”。</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4. We will have a farewell party at the ____________ (Kate).</a:t>
            </a:r>
          </a:p>
        </p:txBody>
      </p:sp>
      <p:sp>
        <p:nvSpPr>
          <p:cNvPr id="8" name="TextBox 4"/>
          <p:cNvSpPr txBox="1"/>
          <p:nvPr/>
        </p:nvSpPr>
        <p:spPr>
          <a:xfrm>
            <a:off x="5751195" y="1604010"/>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Kate’s </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表示某人的住宅、店铺、办公室、教堂、诊所等时，名词所有格后可以省略这些词。本句意为“我们将在凯特家举办欢送会”。</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5. Please give us some useful ____________ (proof).</a:t>
            </a:r>
          </a:p>
        </p:txBody>
      </p:sp>
      <p:sp>
        <p:nvSpPr>
          <p:cNvPr id="8" name="TextBox 4"/>
          <p:cNvSpPr txBox="1"/>
          <p:nvPr/>
        </p:nvSpPr>
        <p:spPr>
          <a:xfrm>
            <a:off x="465328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proofs</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proof 为可数名词，复数直接在后面加 s。本句意为“请给我们一些有用的证据”。</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6. Three beautiful ____________ (goose) are in the river.</a:t>
            </a:r>
          </a:p>
        </p:txBody>
      </p:sp>
      <p:sp>
        <p:nvSpPr>
          <p:cNvPr id="8" name="TextBox 4"/>
          <p:cNvSpPr txBox="1"/>
          <p:nvPr/>
        </p:nvSpPr>
        <p:spPr>
          <a:xfrm>
            <a:off x="287909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geese</a:t>
            </a: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goose 的复数为 geese。本句句意为“三只漂亮的鹅在河里”。</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7. Did you hear the _________________________ (policeman) report?</a:t>
            </a:r>
          </a:p>
        </p:txBody>
      </p:sp>
      <p:sp>
        <p:nvSpPr>
          <p:cNvPr id="8" name="TextBox 4"/>
          <p:cNvSpPr txBox="1"/>
          <p:nvPr/>
        </p:nvSpPr>
        <p:spPr>
          <a:xfrm>
            <a:off x="3218815" y="1604010"/>
            <a:ext cx="4917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policeman’s/policemen’s</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policeman 的复数为 policemen，然后加 ’s 表示所有格。本句意为“你听过这份警察（方）的报告吗？”</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8. His ____________ (work) were shown in many countries.</a:t>
            </a:r>
          </a:p>
        </p:txBody>
      </p:sp>
      <p:sp>
        <p:nvSpPr>
          <p:cNvPr id="8" name="TextBox 4"/>
          <p:cNvSpPr txBox="1"/>
          <p:nvPr/>
        </p:nvSpPr>
        <p:spPr>
          <a:xfrm>
            <a:off x="139319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works</a:t>
            </a: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works 表示作品。本句意为“他的作品在很多国家展览”。</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9. The police ran down two ____________ (thief) in the shop.</a:t>
            </a:r>
          </a:p>
        </p:txBody>
      </p:sp>
      <p:sp>
        <p:nvSpPr>
          <p:cNvPr id="8" name="TextBox 4"/>
          <p:cNvSpPr txBox="1"/>
          <p:nvPr/>
        </p:nvSpPr>
        <p:spPr>
          <a:xfrm>
            <a:off x="4011930"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thieves</a:t>
            </a:r>
          </a:p>
        </p:txBody>
      </p:sp>
      <p:sp>
        <p:nvSpPr>
          <p:cNvPr id="2" name="TextBox 4"/>
          <p:cNvSpPr txBox="1"/>
          <p:nvPr>
            <p:custDataLst>
              <p:tags r:id="rId1"/>
            </p:custDataLst>
          </p:nvPr>
        </p:nvSpPr>
        <p:spPr>
          <a:xfrm>
            <a:off x="881380" y="4505325"/>
            <a:ext cx="10870565" cy="988695"/>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thief 的复数改 f 为 v 然后加 es。本句意为“警方在商店抓到了两个小偷”。</a:t>
            </a:r>
            <a:endParaRPr sz="2400">
              <a:solidFill>
                <a:srgbClr val="C00000"/>
              </a:solidFill>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一、补全对话</a:t>
            </a:r>
          </a:p>
        </p:txBody>
      </p:sp>
      <p:sp>
        <p:nvSpPr>
          <p:cNvPr id="4" name="文本框 3"/>
          <p:cNvSpPr txBox="1"/>
          <p:nvPr/>
        </p:nvSpPr>
        <p:spPr>
          <a:xfrm>
            <a:off x="881379" y="1208797"/>
            <a:ext cx="11091545"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1. M: ______________?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He majors in engineering.</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What does he do		 B. What is his major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Where is he 			 D. What is his major in</a:t>
            </a:r>
          </a:p>
        </p:txBody>
      </p:sp>
      <p:sp>
        <p:nvSpPr>
          <p:cNvPr id="5" name="TextBox 4"/>
          <p:cNvSpPr txBox="1"/>
          <p:nvPr/>
        </p:nvSpPr>
        <p:spPr>
          <a:xfrm>
            <a:off x="881380" y="4505325"/>
            <a:ext cx="10870565" cy="1437640"/>
          </a:xfrm>
          <a:prstGeom prst="rect">
            <a:avLst/>
          </a:prstGeom>
          <a:noFill/>
        </p:spPr>
        <p:txBody>
          <a:bodyPr wrap="square" rtlCol="0">
            <a:spAutoFit/>
          </a:bodyPr>
          <a:lstStyle/>
          <a:p>
            <a:pPr marL="899795" indent="-8999855"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本题考查个人情况介绍。根据应答：他主修的专业是工程学，选出相应的问句。答案 A 意为“他是做什么工作的？”；答案 B 意为“他学的是什么专业？”；答案 C 意为“他在哪里？”；答案 D 的表达不正确。</a:t>
            </a:r>
          </a:p>
        </p:txBody>
      </p:sp>
      <p:sp>
        <p:nvSpPr>
          <p:cNvPr id="7" name="TextBox 4"/>
          <p:cNvSpPr txBox="1"/>
          <p:nvPr/>
        </p:nvSpPr>
        <p:spPr>
          <a:xfrm>
            <a:off x="2367596" y="1286267"/>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64210" y="1604302"/>
            <a:ext cx="10862945" cy="607695"/>
          </a:xfrm>
          <a:prstGeom prst="rect">
            <a:avLst/>
          </a:prstGeom>
          <a:noFill/>
        </p:spPr>
        <p:txBody>
          <a:bodyPr wrap="square">
            <a:spAutoFit/>
          </a:bodyPr>
          <a:lstStyle/>
          <a:p>
            <a:pPr indent="0" algn="just" fontAlgn="auto">
              <a:lnSpc>
                <a:spcPct val="120000"/>
              </a:lnSpc>
              <a:buNone/>
            </a:pP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sym typeface="iekie pocangqiong" panose="02000503000000000000" pitchFamily="2" charset="-122"/>
              </a:rPr>
              <a:t>10. Make sure your ____________ (memo) are easy to read.</a:t>
            </a:r>
          </a:p>
        </p:txBody>
      </p:sp>
      <p:sp>
        <p:nvSpPr>
          <p:cNvPr id="8" name="TextBox 4"/>
          <p:cNvSpPr txBox="1"/>
          <p:nvPr/>
        </p:nvSpPr>
        <p:spPr>
          <a:xfrm>
            <a:off x="3386455" y="1689735"/>
            <a:ext cx="2885440"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memos</a:t>
            </a:r>
          </a:p>
        </p:txBody>
      </p:sp>
      <p:sp>
        <p:nvSpPr>
          <p:cNvPr id="2" name="TextBox 4"/>
          <p:cNvSpPr txBox="1"/>
          <p:nvPr>
            <p:custDataLst>
              <p:tags r:id="rId1"/>
            </p:custDataLst>
          </p:nvPr>
        </p:nvSpPr>
        <p:spPr>
          <a:xfrm>
            <a:off x="881380" y="4505325"/>
            <a:ext cx="10870565" cy="539750"/>
          </a:xfrm>
          <a:prstGeom prst="rect">
            <a:avLst/>
          </a:prstGeom>
          <a:noFill/>
        </p:spPr>
        <p:txBody>
          <a:bodyPr wrap="square" rtlCol="0">
            <a:spAutoFit/>
          </a:bodyPr>
          <a:lstStyle/>
          <a:p>
            <a:pPr marL="935990" indent="-935990" algn="just" fontAlgn="auto">
              <a:lnSpc>
                <a:spcPts val="3500"/>
              </a:lnSpc>
            </a:pPr>
            <a:r>
              <a:rPr sz="2800" b="1">
                <a:solidFill>
                  <a:srgbClr val="C00000"/>
                </a:solidFill>
                <a:latin typeface="Times New Roman" panose="02020603050405020304" charset="0"/>
                <a:cs typeface="Times New Roman" panose="02020603050405020304" charset="0"/>
              </a:rPr>
              <a:t>解析：</a:t>
            </a:r>
            <a:r>
              <a:rPr sz="2800">
                <a:solidFill>
                  <a:srgbClr val="C00000"/>
                </a:solidFill>
                <a:latin typeface="Times New Roman" panose="02020603050405020304" charset="0"/>
                <a:cs typeface="Times New Roman" panose="02020603050405020304" charset="0"/>
              </a:rPr>
              <a:t>memo 的复数直接加 s。本句意为“确保你的备忘录易读”。</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548275" y="22185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六、完成句子</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p:cNvSpPr txBox="1"/>
          <p:nvPr/>
        </p:nvSpPr>
        <p:spPr>
          <a:xfrm>
            <a:off x="129540" y="33020"/>
            <a:ext cx="12406630" cy="650875"/>
          </a:xfrm>
          <a:prstGeom prst="rect">
            <a:avLst/>
          </a:prstGeom>
          <a:noFill/>
        </p:spPr>
        <p:txBody>
          <a:bodyPr wrap="square" rtlCol="0">
            <a:spAutoFit/>
          </a:bodyPr>
          <a:lstStyle/>
          <a:p>
            <a:pPr>
              <a:lnSpc>
                <a:spcPct val="130000"/>
              </a:lnSpc>
            </a:pPr>
            <a:r>
              <a:rPr lang="zh-CN" altLang="en-US" sz="2800" b="1" dirty="0">
                <a:solidFill>
                  <a:schemeClr val="tx1"/>
                </a:solidFill>
                <a:latin typeface="微软雅黑" panose="020B0503020204020204" pitchFamily="34" charset="-122"/>
                <a:ea typeface="微软雅黑" panose="020B0503020204020204" pitchFamily="34" charset="-122"/>
                <a:cs typeface="方正黑体简体" panose="03000509000000000000" charset="-122"/>
                <a:sym typeface="iekie pocangqiong" panose="02000503000000000000" pitchFamily="2" charset="-122"/>
              </a:rPr>
              <a:t>六、完成句子</a:t>
            </a:r>
          </a:p>
        </p:txBody>
      </p:sp>
      <p:sp>
        <p:nvSpPr>
          <p:cNvPr id="6" name="文本框 5"/>
          <p:cNvSpPr txBox="1"/>
          <p:nvPr/>
        </p:nvSpPr>
        <p:spPr>
          <a:xfrm>
            <a:off x="455295" y="1478280"/>
            <a:ext cx="11635105" cy="3322955"/>
          </a:xfrm>
          <a:prstGeom prst="rect">
            <a:avLst/>
          </a:prstGeom>
          <a:noFill/>
        </p:spPr>
        <p:txBody>
          <a:bodyPr wrap="square" rtlCol="0" anchor="t">
            <a:spAutoFit/>
          </a:bodyPr>
          <a:lstStyle/>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1. It is about ____________________ (</a:t>
            </a:r>
            <a:r>
              <a:rPr lang="zh-CN" altLang="en-US" sz="2800" dirty="0">
                <a:latin typeface="Times New Roman" panose="02020603050405020304" charset="0"/>
                <a:ea typeface="宋体" panose="02010600030101010101" pitchFamily="2" charset="-122"/>
                <a:cs typeface="Times New Roman" panose="02020603050405020304" charset="0"/>
              </a:rPr>
              <a:t>三小时的参观</a:t>
            </a:r>
            <a:r>
              <a:rPr lang="en-US" altLang="zh-CN" sz="28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2. ________________________________ (</a:t>
            </a:r>
            <a:r>
              <a:rPr lang="zh-CN" altLang="en-US" sz="2800" dirty="0">
                <a:latin typeface="Times New Roman" panose="02020603050405020304" charset="0"/>
                <a:ea typeface="宋体" panose="02010600030101010101" pitchFamily="2" charset="-122"/>
                <a:cs typeface="Times New Roman" panose="02020603050405020304" charset="0"/>
              </a:rPr>
              <a:t>这间教室所有的窗户</a:t>
            </a:r>
            <a:r>
              <a:rPr lang="en-US" altLang="zh-CN" sz="2800" dirty="0">
                <a:latin typeface="Times New Roman" panose="02020603050405020304" charset="0"/>
                <a:ea typeface="宋体" panose="02010600030101010101" pitchFamily="2" charset="-122"/>
                <a:cs typeface="Times New Roman" panose="02020603050405020304" charset="0"/>
              </a:rPr>
              <a:t>) face south.</a:t>
            </a:r>
          </a:p>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3. Robert is ____________________ (</a:t>
            </a:r>
            <a:r>
              <a:rPr lang="zh-CN" altLang="en-US" sz="2800" dirty="0">
                <a:latin typeface="Times New Roman" panose="02020603050405020304" charset="0"/>
                <a:ea typeface="宋体" panose="02010600030101010101" pitchFamily="2" charset="-122"/>
                <a:cs typeface="Times New Roman" panose="02020603050405020304" charset="0"/>
              </a:rPr>
              <a:t>汤姆叔叔中的其中一个</a:t>
            </a:r>
            <a:r>
              <a:rPr lang="en-US" altLang="zh-CN" sz="2800" dirty="0">
                <a:latin typeface="Times New Roman" panose="02020603050405020304" charset="0"/>
                <a:ea typeface="宋体" panose="02010600030101010101" pitchFamily="2" charset="-122"/>
                <a:cs typeface="Times New Roman" panose="02020603050405020304" charset="0"/>
              </a:rPr>
              <a:t>).</a:t>
            </a:r>
          </a:p>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4. These ____________________ (</a:t>
            </a:r>
            <a:r>
              <a:rPr lang="zh-CN" altLang="en-US" sz="2800" dirty="0">
                <a:latin typeface="Times New Roman" panose="02020603050405020304" charset="0"/>
                <a:ea typeface="宋体" panose="02010600030101010101" pitchFamily="2" charset="-122"/>
                <a:cs typeface="Times New Roman" panose="02020603050405020304" charset="0"/>
              </a:rPr>
              <a:t>两位男医生</a:t>
            </a:r>
            <a:r>
              <a:rPr lang="en-US" altLang="zh-CN" sz="2800" dirty="0">
                <a:latin typeface="Times New Roman" panose="02020603050405020304" charset="0"/>
                <a:ea typeface="宋体" panose="02010600030101010101" pitchFamily="2" charset="-122"/>
                <a:cs typeface="Times New Roman" panose="02020603050405020304" charset="0"/>
              </a:rPr>
              <a:t>) agreed the schedule.</a:t>
            </a:r>
          </a:p>
          <a:p>
            <a:pPr indent="0" algn="just" fontAlgn="auto">
              <a:lnSpc>
                <a:spcPct val="150000"/>
              </a:lnSpc>
            </a:pPr>
            <a:r>
              <a:rPr lang="en-US" altLang="zh-CN" sz="2800" dirty="0">
                <a:latin typeface="Times New Roman" panose="02020603050405020304" charset="0"/>
                <a:ea typeface="宋体" panose="02010600030101010101" pitchFamily="2" charset="-122"/>
                <a:cs typeface="Times New Roman" panose="02020603050405020304" charset="0"/>
              </a:rPr>
              <a:t>5. ____________________ (</a:t>
            </a:r>
            <a:r>
              <a:rPr lang="zh-CN" altLang="en-US" sz="2800" dirty="0">
                <a:latin typeface="Times New Roman" panose="02020603050405020304" charset="0"/>
                <a:ea typeface="宋体" panose="02010600030101010101" pitchFamily="2" charset="-122"/>
                <a:cs typeface="Times New Roman" panose="02020603050405020304" charset="0"/>
              </a:rPr>
              <a:t>吉米和爱丽丝的</a:t>
            </a:r>
            <a:r>
              <a:rPr lang="en-US" altLang="zh-CN" sz="2800" dirty="0">
                <a:latin typeface="Times New Roman" panose="02020603050405020304" charset="0"/>
                <a:ea typeface="宋体" panose="02010600030101010101" pitchFamily="2" charset="-122"/>
                <a:cs typeface="Times New Roman" panose="02020603050405020304" charset="0"/>
              </a:rPr>
              <a:t>) company is running very well.</a:t>
            </a:r>
          </a:p>
        </p:txBody>
      </p:sp>
      <p:sp>
        <p:nvSpPr>
          <p:cNvPr id="7" name="TextBox 4"/>
          <p:cNvSpPr txBox="1"/>
          <p:nvPr/>
        </p:nvSpPr>
        <p:spPr>
          <a:xfrm>
            <a:off x="2421888" y="1630425"/>
            <a:ext cx="3182956"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three hours’ visit</a:t>
            </a:r>
          </a:p>
        </p:txBody>
      </p:sp>
      <p:sp>
        <p:nvSpPr>
          <p:cNvPr id="8" name="TextBox 4"/>
          <p:cNvSpPr txBox="1"/>
          <p:nvPr/>
        </p:nvSpPr>
        <p:spPr>
          <a:xfrm>
            <a:off x="624631" y="2285417"/>
            <a:ext cx="6423085"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All the windows of this classroom</a:t>
            </a:r>
          </a:p>
        </p:txBody>
      </p:sp>
      <p:sp>
        <p:nvSpPr>
          <p:cNvPr id="10" name="TextBox 4"/>
          <p:cNvSpPr txBox="1"/>
          <p:nvPr/>
        </p:nvSpPr>
        <p:spPr>
          <a:xfrm>
            <a:off x="1797532" y="2905897"/>
            <a:ext cx="4524377"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an uncle of Tom’s </a:t>
            </a:r>
          </a:p>
        </p:txBody>
      </p:sp>
      <p:sp>
        <p:nvSpPr>
          <p:cNvPr id="12" name="TextBox 4"/>
          <p:cNvSpPr txBox="1"/>
          <p:nvPr/>
        </p:nvSpPr>
        <p:spPr>
          <a:xfrm>
            <a:off x="1843887" y="3543047"/>
            <a:ext cx="3562353"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two men doctors</a:t>
            </a:r>
          </a:p>
        </p:txBody>
      </p:sp>
      <p:sp>
        <p:nvSpPr>
          <p:cNvPr id="13" name="TextBox 4"/>
          <p:cNvSpPr txBox="1"/>
          <p:nvPr/>
        </p:nvSpPr>
        <p:spPr>
          <a:xfrm>
            <a:off x="913126" y="4180833"/>
            <a:ext cx="3562353" cy="52322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Jimmy and Alice’s</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ircle(i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ircle(i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3970" y="4453255"/>
            <a:ext cx="12192000" cy="240474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矩形 259"/>
          <p:cNvSpPr>
            <a:spLocks noChangeArrowheads="1"/>
          </p:cNvSpPr>
          <p:nvPr>
            <p:custDataLst>
              <p:tags r:id="rId1"/>
            </p:custDataLst>
          </p:nvPr>
        </p:nvSpPr>
        <p:spPr bwMode="auto">
          <a:xfrm>
            <a:off x="756285" y="2067986"/>
            <a:ext cx="5325745" cy="830997"/>
          </a:xfrm>
          <a:prstGeom prst="rect">
            <a:avLst/>
          </a:prstGeom>
          <a:noFill/>
          <a:ln>
            <a:noFill/>
          </a:ln>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kern="5000" spc="300" dirty="0">
                <a:solidFill>
                  <a:sysClr val="windowText" lastClr="000000"/>
                </a:solidFill>
                <a:cs typeface="Arial" panose="020B0604020202020204" pitchFamily="34" charset="0"/>
              </a:rPr>
              <a:t>感谢您的观看！</a:t>
            </a:r>
          </a:p>
        </p:txBody>
      </p:sp>
      <p:sp>
        <p:nvSpPr>
          <p:cNvPr id="14" name="矩形 13"/>
          <p:cNvSpPr/>
          <p:nvPr/>
        </p:nvSpPr>
        <p:spPr>
          <a:xfrm>
            <a:off x="-13970" y="635"/>
            <a:ext cx="4542155" cy="348615"/>
          </a:xfrm>
          <a:prstGeom prst="rect">
            <a:avLst/>
          </a:prstGeom>
          <a:solidFill>
            <a:srgbClr val="DDDB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5291455"/>
            <a:ext cx="12192000" cy="1579245"/>
          </a:xfrm>
          <a:prstGeom prst="rect">
            <a:avLst/>
          </a:prstGeom>
          <a:solidFill>
            <a:srgbClr val="E6DC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279390" y="1821815"/>
            <a:ext cx="6891655" cy="4630420"/>
            <a:chOff x="8314" y="2869"/>
            <a:chExt cx="10853" cy="7292"/>
          </a:xfrm>
        </p:grpSpPr>
        <p:sp>
          <p:nvSpPr>
            <p:cNvPr id="18" name="椭圆 17"/>
            <p:cNvSpPr/>
            <p:nvPr/>
          </p:nvSpPr>
          <p:spPr>
            <a:xfrm>
              <a:off x="11017" y="2869"/>
              <a:ext cx="8151" cy="7292"/>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8314" y="4744"/>
              <a:ext cx="5372" cy="4498"/>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userDrawn="1"/>
          </p:nvPicPr>
          <p:blipFill>
            <a:blip r:embed="rId4">
              <a:clrChange>
                <a:clrFrom>
                  <a:srgbClr val="FFFFFF">
                    <a:alpha val="100000"/>
                  </a:srgbClr>
                </a:clrFrom>
                <a:clrTo>
                  <a:srgbClr val="FFFFFF">
                    <a:alpha val="100000"/>
                    <a:alpha val="0"/>
                  </a:srgbClr>
                </a:clrTo>
              </a:clrChange>
            </a:blip>
            <a:stretch>
              <a:fillRect/>
            </a:stretch>
          </p:blipFill>
          <p:spPr>
            <a:xfrm>
              <a:off x="12919" y="3911"/>
              <a:ext cx="4950" cy="453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6965" y="688340"/>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2. M: How are you doing?</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am glad to know you 	B. Pretty good</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 come by p</a:t>
            </a:r>
            <a:r>
              <a:rPr lang="en-US" altLang="zh-CN" sz="2800" dirty="0">
                <a:solidFill>
                  <a:schemeClr val="tx1"/>
                </a:solidFill>
                <a:latin typeface="Times New Roman" panose="02020603050405020304" charset="0"/>
                <a:ea typeface="宋体" panose="02010600030101010101" pitchFamily="2" charset="-122"/>
                <a:cs typeface="Times New Roman" panose="02020603050405020304" charset="0"/>
              </a:rPr>
              <a:t>la</a:t>
            </a:r>
            <a:r>
              <a:rPr lang="en-US" altLang="zh-CN" sz="2800" dirty="0">
                <a:latin typeface="Times New Roman" panose="02020603050405020304" charset="0"/>
                <a:ea typeface="宋体" panose="02010600030101010101" pitchFamily="2" charset="-122"/>
                <a:cs typeface="Times New Roman" panose="02020603050405020304" charset="0"/>
              </a:rPr>
              <a:t>ne 		D. I do some reading</a:t>
            </a:r>
          </a:p>
        </p:txBody>
      </p:sp>
      <p:sp>
        <p:nvSpPr>
          <p:cNvPr id="105" name="TextBox 4"/>
          <p:cNvSpPr txBox="1"/>
          <p:nvPr/>
        </p:nvSpPr>
        <p:spPr>
          <a:xfrm>
            <a:off x="2628265" y="130708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B</a:t>
            </a:r>
          </a:p>
        </p:txBody>
      </p:sp>
      <p:sp>
        <p:nvSpPr>
          <p:cNvPr id="2" name="TextBox 4"/>
          <p:cNvSpPr txBox="1"/>
          <p:nvPr>
            <p:custDataLst>
              <p:tags r:id="rId1"/>
            </p:custDataLst>
          </p:nvPr>
        </p:nvSpPr>
        <p:spPr>
          <a:xfrm>
            <a:off x="818515" y="4405630"/>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本题考查问候。根据问句：你最近怎么样？答案 A 意为“很高兴认识你”；答案B 意为“非常好”，符合题意；答案 C 意为“我是坐飞机来这里的”；答案 D 意为“我在阅读”。</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872490" y="78803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3. M: What do you think of the food?</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I pay for the bill 		B. Help yourself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Let’s enjoy it 			D. I think it is delicious</a:t>
            </a:r>
          </a:p>
        </p:txBody>
      </p:sp>
      <p:sp>
        <p:nvSpPr>
          <p:cNvPr id="105" name="TextBox 4"/>
          <p:cNvSpPr txBox="1"/>
          <p:nvPr/>
        </p:nvSpPr>
        <p:spPr>
          <a:xfrm>
            <a:off x="2317750" y="1521710"/>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D</a:t>
            </a: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本题考查征求意见。根据问句：你认为这食物怎么样？答案 A 意为“我来付款”；答案 B 意为“随便吃”；答案 C 意为“让我们好好享用”；答案 D 意为“我认为它很美味”，符合题意。</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17270" y="606425"/>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4. M: If there is anything I can do for you, please let me know.</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W: ______________.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A. Thank you so much 			 B. Go ahead, please</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My pleasure	 	 	 	 D. I am fine</a:t>
            </a:r>
          </a:p>
        </p:txBody>
      </p:sp>
      <p:sp>
        <p:nvSpPr>
          <p:cNvPr id="105" name="TextBox 4"/>
          <p:cNvSpPr txBox="1"/>
          <p:nvPr/>
        </p:nvSpPr>
        <p:spPr>
          <a:xfrm>
            <a:off x="2689860" y="1339975"/>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 A</a:t>
            </a: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本题考查感谢的表达。句意为：如果有我能帮上忙的地方，请告知我。答案 A 意为“非常感谢”，符合题意；答案 B 意为“请继续”；答案 C 意为“我的荣幸”；答案 D 意为“我很好”。</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07440" y="652264"/>
            <a:ext cx="10274300" cy="2501900"/>
          </a:xfrm>
          <a:prstGeom prst="rect">
            <a:avLst/>
          </a:prstGeom>
          <a:noFill/>
        </p:spPr>
        <p:txBody>
          <a:bodyPr wrap="square" rtlCol="0" anchor="t">
            <a:spAutoFit/>
          </a:bodyPr>
          <a:lstStyle/>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5. M: The room is so dirty.</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W: ______________.</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 A. You are welcome	 	 	 	 B. I am fine	</a:t>
            </a:r>
          </a:p>
          <a:p>
            <a:pPr algn="just" fontAlgn="auto">
              <a:lnSpc>
                <a:spcPct val="140000"/>
              </a:lnSpc>
            </a:pPr>
            <a:r>
              <a:rPr lang="en-US" altLang="zh-CN" sz="2800" dirty="0">
                <a:latin typeface="Times New Roman" panose="02020603050405020304" charset="0"/>
                <a:ea typeface="宋体" panose="02010600030101010101" pitchFamily="2" charset="-122"/>
                <a:cs typeface="Times New Roman" panose="02020603050405020304" charset="0"/>
              </a:rPr>
              <a:t>C. I’m terribly sorry about that 			 D. Thank you so much</a:t>
            </a:r>
          </a:p>
        </p:txBody>
      </p:sp>
      <p:sp>
        <p:nvSpPr>
          <p:cNvPr id="105" name="TextBox 4"/>
          <p:cNvSpPr txBox="1"/>
          <p:nvPr/>
        </p:nvSpPr>
        <p:spPr>
          <a:xfrm>
            <a:off x="2511425" y="1273929"/>
            <a:ext cx="1030605" cy="521970"/>
          </a:xfrm>
          <a:prstGeom prst="rect">
            <a:avLst/>
          </a:prstGeom>
          <a:noFill/>
        </p:spPr>
        <p:txBody>
          <a:bodyPr wrap="square" rtlCol="0">
            <a:spAutoFit/>
          </a:bodyPr>
          <a:lstStyle/>
          <a:p>
            <a:pPr algn="ctr"/>
            <a:r>
              <a:rPr lang="en-US" sz="2800" dirty="0">
                <a:solidFill>
                  <a:srgbClr val="C00000"/>
                </a:solidFill>
                <a:latin typeface="Times New Roman" panose="02020603050405020304" charset="0"/>
                <a:cs typeface="Times New Roman" panose="02020603050405020304" charset="0"/>
              </a:rPr>
              <a:t>C</a:t>
            </a:r>
          </a:p>
        </p:txBody>
      </p:sp>
      <p:sp>
        <p:nvSpPr>
          <p:cNvPr id="2" name="TextBox 4"/>
          <p:cNvSpPr txBox="1"/>
          <p:nvPr>
            <p:custDataLst>
              <p:tags r:id="rId1"/>
            </p:custDataLst>
          </p:nvPr>
        </p:nvSpPr>
        <p:spPr>
          <a:xfrm>
            <a:off x="881380" y="4505325"/>
            <a:ext cx="10870565" cy="1437640"/>
          </a:xfrm>
          <a:prstGeom prst="rect">
            <a:avLst/>
          </a:prstGeom>
          <a:noFill/>
        </p:spPr>
        <p:txBody>
          <a:bodyPr wrap="square" rtlCol="0">
            <a:spAutoFit/>
          </a:bodyPr>
          <a:lstStyle/>
          <a:p>
            <a:pPr marL="935990" indent="-935990" algn="just" fontAlgn="auto">
              <a:lnSpc>
                <a:spcPts val="3500"/>
              </a:lnSpc>
            </a:pPr>
            <a:r>
              <a:rPr lang="zh-CN" sz="2400" b="1">
                <a:solidFill>
                  <a:srgbClr val="C00000"/>
                </a:solidFill>
                <a:latin typeface="Times New Roman" panose="02020603050405020304" charset="0"/>
                <a:cs typeface="Times New Roman" panose="02020603050405020304" charset="0"/>
              </a:rPr>
              <a:t>解析：</a:t>
            </a:r>
            <a:r>
              <a:rPr sz="2400">
                <a:solidFill>
                  <a:srgbClr val="C00000"/>
                </a:solidFill>
                <a:latin typeface="Times New Roman" panose="02020603050405020304" charset="0"/>
                <a:cs typeface="Times New Roman" panose="02020603050405020304" charset="0"/>
              </a:rPr>
              <a:t>本题考查道歉的表达。句意为：房间太脏了。答案 A 意为“您太客气了”；答案B 意为“我很好”，符合题意；答案 C 意为“真的十分抱歉”；答案 D 意为“十分感谢”。</a:t>
            </a:r>
          </a:p>
        </p:txBody>
      </p:sp>
    </p:spTree>
  </p:cSld>
  <p:clrMapOvr>
    <a:masterClrMapping/>
  </p:clrMapOvr>
  <mc:AlternateContent xmlns:mc="http://schemas.openxmlformats.org/markup-compatibility/2006" xmlns:p14="http://schemas.microsoft.com/office/powerpoint/2010/main">
    <mc:Choice Requires="p14">
      <p:transition p14:dur="10">
        <p14:doors dir="vert"/>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OIP-C"/>
          <p:cNvPicPr>
            <a:picLocks noChangeAspect="1"/>
          </p:cNvPicPr>
          <p:nvPr>
            <p:custDataLst>
              <p:tags r:id="rId1"/>
            </p:custDataLst>
          </p:nvPr>
        </p:nvPicPr>
        <p:blipFill>
          <a:blip r:embed="rId4">
            <a:alphaModFix amt="40000"/>
          </a:blip>
          <a:stretch>
            <a:fillRect/>
          </a:stretch>
        </p:blipFill>
        <p:spPr>
          <a:xfrm>
            <a:off x="0" y="908050"/>
            <a:ext cx="12191365" cy="4295775"/>
          </a:xfrm>
          <a:prstGeom prst="rect">
            <a:avLst/>
          </a:prstGeom>
        </p:spPr>
      </p:pic>
      <p:sp>
        <p:nvSpPr>
          <p:cNvPr id="20" name="文本框 19"/>
          <p:cNvSpPr txBox="1"/>
          <p:nvPr/>
        </p:nvSpPr>
        <p:spPr>
          <a:xfrm>
            <a:off x="1786400" y="2180469"/>
            <a:ext cx="8242010" cy="903605"/>
          </a:xfrm>
          <a:prstGeom prst="rect">
            <a:avLst/>
          </a:prstGeom>
          <a:noFill/>
        </p:spPr>
        <p:txBody>
          <a:bodyPr wrap="square" rtlCol="0" anchor="ctr">
            <a:spAutoFit/>
          </a:bodyPr>
          <a:lstStyle/>
          <a:p>
            <a:pPr algn="ctr">
              <a:lnSpc>
                <a:spcPct val="120000"/>
              </a:lnSpc>
            </a:pPr>
            <a:r>
              <a:rPr lang="zh-CN" altLang="en-US" sz="4400" b="1" spc="300" dirty="0">
                <a:latin typeface="+mj-ea"/>
                <a:ea typeface="+mj-ea"/>
              </a:rPr>
              <a:t>二、选择正确答案</a:t>
            </a:r>
          </a:p>
        </p:txBody>
      </p:sp>
    </p:spTree>
  </p:cSld>
  <p:clrMapOvr>
    <a:masterClrMapping/>
  </p:clrMapOvr>
  <mc:AlternateContent xmlns:mc="http://schemas.openxmlformats.org/markup-compatibility/2006" xmlns:p14="http://schemas.microsoft.com/office/powerpoint/2010/main">
    <mc:Choice Requires="p14">
      <p:transition p14:dur="10">
        <p14:rippl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GuidesStyle_Normal&quot;,&quot;Name&quot;:&quot;正常&quot;,&quot;HeaderHeight&quot;:10.0,&quot;FooterHeight&quot;:4.0,&quot;SideMargin&quot;:3.0,&quot;TopMargin&quot;:3.0,&quot;BottomMargin&quot;:3.0,&quot;IntervalMargin&quot;:3.0}"/>
  <p:tag name="ISPRING_ULTRA_SCORM_COURSE_ID" val="00A9D133-BE85-4E3A-94B7-5FDC08C95679"/>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1"/>
  <p:tag name="KSO_WPP_MARK_KEY" val="baed8549-8825-423c-ac38-75c655e7c2fe"/>
  <p:tag name="COMMONDATA" val="eyJoZGlkIjoiMjhjNGUxNWFjMjhlNDdjNWVkN2JmMzA2Y2JjZmYzMTU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40.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41.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3555,&quot;width&quot;:7110}"/>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千图网PPT模板">
  <a:themeElements>
    <a:clrScheme name="MC-欧美风主题色">
      <a:dk1>
        <a:srgbClr val="000000"/>
      </a:dk1>
      <a:lt1>
        <a:srgbClr val="FFFFFF"/>
      </a:lt1>
      <a:dk2>
        <a:srgbClr val="44546A"/>
      </a:dk2>
      <a:lt2>
        <a:srgbClr val="E7E6E6"/>
      </a:lt2>
      <a:accent1>
        <a:srgbClr val="033455"/>
      </a:accent1>
      <a:accent2>
        <a:srgbClr val="DCC975"/>
      </a:accent2>
      <a:accent3>
        <a:srgbClr val="2D2C2B"/>
      </a:accent3>
      <a:accent4>
        <a:srgbClr val="076C82"/>
      </a:accent4>
      <a:accent5>
        <a:srgbClr val="033455"/>
      </a:accent5>
      <a:accent6>
        <a:srgbClr val="DCC97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QT-</Template>
  <TotalTime>0</TotalTime>
  <Words>2993</Words>
  <Application>Microsoft Office PowerPoint</Application>
  <PresentationFormat>宽屏</PresentationFormat>
  <Paragraphs>283</Paragraphs>
  <Slides>43</Slides>
  <Notes>43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43</vt:i4>
      </vt:variant>
    </vt:vector>
  </HeadingPairs>
  <TitlesOfParts>
    <vt:vector size="51" baseType="lpstr">
      <vt:lpstr>等线</vt:lpstr>
      <vt:lpstr>微软雅黑</vt:lpstr>
      <vt:lpstr>黑体</vt:lpstr>
      <vt:lpstr>Times New Roman</vt:lpstr>
      <vt:lpstr>Impact</vt:lpstr>
      <vt:lpstr>Arial</vt:lpstr>
      <vt:lpstr>方正黑体简体</vt:lpstr>
      <vt:lpstr>千图网PPT模板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孙启豪</dc:creator>
  <cp:lastModifiedBy>LUYAO HAN</cp:lastModifiedBy>
  <cp:revision>149</cp:revision>
  <dcterms:created xsi:type="dcterms:W3CDTF">2021-08-19T06:32:00Z</dcterms:created>
  <dcterms:modified xsi:type="dcterms:W3CDTF">2024-12-25T01:12:59Z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7091F191D4624737AE563BFDB340E7CD</vt:lpwstr>
  </property>
  <property fmtid="{D5CDD505-2E9C-101B-9397-08002B2CF9AE}" pid="3" name="KSOProductBuildVer">
    <vt:lpwstr>2052-12.1.0.16250</vt:lpwstr>
  </property>
</Properties>
</file>