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26.xml" ContentType="application/vnd.openxmlformats-officedocument.presentationml.notesSlide+xml"/>
  <Override PartName="/ppt/tags/tag30.xml" ContentType="application/vnd.openxmlformats-officedocument.presentationml.tags+xml"/>
  <Override PartName="/ppt/notesSlides/notesSlide27.xml" ContentType="application/vnd.openxmlformats-officedocument.presentationml.notesSlide+xml"/>
  <Override PartName="/ppt/tags/tag31.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33.xml" ContentType="application/vnd.openxmlformats-officedocument.presentationml.tags+xml"/>
  <Override PartName="/ppt/notesSlides/notesSlide33.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35.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37.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38.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39.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40.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41.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42.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43.xml" ContentType="application/vnd.openxmlformats-officedocument.presentationml.notesSlide+xml"/>
  <Override PartName="/ppt/tags/tag56.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57.xml" ContentType="application/vnd.openxmlformats-officedocument.presentationml.tags+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8"/>
  </p:notesMasterIdLst>
  <p:sldIdLst>
    <p:sldId id="256" r:id="rId2"/>
    <p:sldId id="257" r:id="rId3"/>
    <p:sldId id="258" r:id="rId4"/>
    <p:sldId id="259" r:id="rId5"/>
    <p:sldId id="268" r:id="rId6"/>
    <p:sldId id="387" r:id="rId7"/>
    <p:sldId id="388" r:id="rId8"/>
    <p:sldId id="389" r:id="rId9"/>
    <p:sldId id="433" r:id="rId10"/>
    <p:sldId id="390" r:id="rId11"/>
    <p:sldId id="434" r:id="rId12"/>
    <p:sldId id="435" r:id="rId13"/>
    <p:sldId id="436" r:id="rId14"/>
    <p:sldId id="437" r:id="rId15"/>
    <p:sldId id="438" r:id="rId16"/>
    <p:sldId id="439" r:id="rId17"/>
    <p:sldId id="440" r:id="rId18"/>
    <p:sldId id="441" r:id="rId19"/>
    <p:sldId id="442" r:id="rId20"/>
    <p:sldId id="355" r:id="rId21"/>
    <p:sldId id="332" r:id="rId22"/>
    <p:sldId id="295" r:id="rId23"/>
    <p:sldId id="373" r:id="rId24"/>
    <p:sldId id="468" r:id="rId25"/>
    <p:sldId id="469" r:id="rId26"/>
    <p:sldId id="470" r:id="rId27"/>
    <p:sldId id="471" r:id="rId28"/>
    <p:sldId id="444" r:id="rId29"/>
    <p:sldId id="445" r:id="rId30"/>
    <p:sldId id="447" r:id="rId31"/>
    <p:sldId id="446" r:id="rId32"/>
    <p:sldId id="472" r:id="rId33"/>
    <p:sldId id="301" r:id="rId34"/>
    <p:sldId id="302" r:id="rId35"/>
    <p:sldId id="448" r:id="rId36"/>
    <p:sldId id="449" r:id="rId37"/>
    <p:sldId id="450" r:id="rId38"/>
    <p:sldId id="451" r:id="rId39"/>
    <p:sldId id="452" r:id="rId40"/>
    <p:sldId id="453" r:id="rId41"/>
    <p:sldId id="454" r:id="rId42"/>
    <p:sldId id="455" r:id="rId43"/>
    <p:sldId id="456" r:id="rId44"/>
    <p:sldId id="307" r:id="rId45"/>
    <p:sldId id="308" r:id="rId46"/>
    <p:sldId id="284" r:id="rId47"/>
  </p:sldIdLst>
  <p:sldSz cx="12192000" cy="6858000"/>
  <p:notesSz cx="6858000" cy="9144000"/>
  <p:embeddedFontLst>
    <p:embeddedFont>
      <p:font typeface="Impact" panose="020B0806030902050204" pitchFamily="34" charset="0"/>
      <p:regular r:id="rId49"/>
    </p:embeddedFont>
    <p:embeddedFont>
      <p:font typeface="等线" panose="02010600030101010101" pitchFamily="2" charset="-122"/>
      <p:regular r:id="rId50"/>
      <p:bold r:id="rId51"/>
    </p:embeddedFont>
    <p:embeddedFont>
      <p:font typeface="方正黑体简体" panose="03000509000000000000" pitchFamily="65" charset="-122"/>
      <p:regular r:id="rId52"/>
    </p:embeddedFont>
    <p:embeddedFont>
      <p:font typeface="黑体" panose="02010609060101010101" pitchFamily="49" charset="-122"/>
      <p:regular r:id="rId53"/>
    </p:embeddedFont>
    <p:embeddedFont>
      <p:font typeface="微软雅黑" panose="020B0503020204020204" pitchFamily="34" charset="-122"/>
      <p:regular r:id="rId54"/>
      <p:bold r:id="rId55"/>
    </p:embeddedFont>
  </p:embeddedFontLst>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51" userDrawn="1">
          <p15:clr>
            <a:srgbClr val="A4A3A4"/>
          </p15:clr>
        </p15:guide>
        <p15:guide id="4" pos="7402" userDrawn="1">
          <p15:clr>
            <a:srgbClr val="A4A3A4"/>
          </p15:clr>
        </p15:guide>
        <p15:guide id="5" orient="horz" pos="39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57" d="100"/>
          <a:sy n="57" d="100"/>
        </p:scale>
        <p:origin x="78" y="1158"/>
      </p:cViewPr>
      <p:guideLst>
        <p:guide orient="horz" pos="110"/>
        <p:guide orient="horz" pos="4204"/>
        <p:guide pos="51"/>
        <p:guide pos="7402"/>
        <p:guide orient="horz" pos="3929"/>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2.fntdata"/><Relationship Id="rId55" Type="http://schemas.openxmlformats.org/officeDocument/2006/relationships/font" Target="fonts/font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5.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2024/12/25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4" action="ppaction://hlinksldjump"/>
          </p:cNvPr>
          <p:cNvSpPr txBox="1"/>
          <p:nvPr userDrawn="1">
            <p:custDataLst>
              <p:tags r:id="rId1"/>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
        <p:nvSpPr>
          <p:cNvPr id="12" name="文本框 11">
            <a:hlinkClick r:id="" action="ppaction://hlinkshowjump?jump=nextslide"/>
          </p:cNvPr>
          <p:cNvSpPr txBox="1"/>
          <p:nvPr userDrawn="1">
            <p:custDataLst>
              <p:tags r:id="rId2"/>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tags" Target="../tags/tag7.xml"/><Relationship Id="rId7" Type="http://schemas.openxmlformats.org/officeDocument/2006/relationships/slide" Target="slide9.xml"/><Relationship Id="rId12" Type="http://schemas.openxmlformats.org/officeDocument/2006/relationships/slide" Target="slide44.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 Target="slide3.xml"/><Relationship Id="rId11" Type="http://schemas.openxmlformats.org/officeDocument/2006/relationships/slide" Target="slide33.xml"/><Relationship Id="rId5" Type="http://schemas.openxmlformats.org/officeDocument/2006/relationships/notesSlide" Target="../notesSlides/notesSlide2.xml"/><Relationship Id="rId10" Type="http://schemas.openxmlformats.org/officeDocument/2006/relationships/image" Target="../media/image1.png"/><Relationship Id="rId4" Type="http://schemas.openxmlformats.org/officeDocument/2006/relationships/slideLayout" Target="../slideLayouts/slideLayout1.xml"/><Relationship Id="rId9" Type="http://schemas.openxmlformats.org/officeDocument/2006/relationships/slide" Target="slide2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notesSlide" Target="../notesSlides/notesSlide35.xml"/><Relationship Id="rId4"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0.xml"/><Relationship Id="rId1" Type="http://schemas.openxmlformats.org/officeDocument/2006/relationships/tags" Target="../tags/tag39.xml"/><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 Id="rId5" Type="http://schemas.openxmlformats.org/officeDocument/2006/relationships/notesSlide" Target="../notesSlides/notesSlide39.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9.xml"/><Relationship Id="rId1" Type="http://schemas.openxmlformats.org/officeDocument/2006/relationships/tags" Target="../tags/tag48.xml"/><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1.xml"/><Relationship Id="rId1" Type="http://schemas.openxmlformats.org/officeDocument/2006/relationships/tags" Target="../tags/tag50.xml"/><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5.xml"/><Relationship Id="rId1" Type="http://schemas.openxmlformats.org/officeDocument/2006/relationships/tags" Target="../tags/tag54.xml"/><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56.xml"/><Relationship Id="rId4" Type="http://schemas.openxmlformats.org/officeDocument/2006/relationships/image" Target="../media/image2.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57.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4">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lstStyle/>
          <a:p>
            <a:pPr algn="l">
              <a:lnSpc>
                <a:spcPct val="120000"/>
              </a:lnSpc>
            </a:pPr>
            <a:r>
              <a:rPr lang="zh-CN" altLang="en-US" sz="2400" b="1" dirty="0">
                <a:solidFill>
                  <a:schemeClr val="tx1"/>
                </a:solidFill>
              </a:rPr>
              <a:t>主　编　马智利 谢碧玲 李丽华</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1042154"/>
            <a:ext cx="10274300" cy="3041858"/>
          </a:xfrm>
          <a:prstGeom prst="rect">
            <a:avLst/>
          </a:prstGeom>
          <a:noFill/>
        </p:spPr>
        <p:txBody>
          <a:bodyPr wrap="square" rtlCol="0" anchor="t">
            <a:spAutoFit/>
          </a:bodyPr>
          <a:lstStyle/>
          <a:p>
            <a:pPr marL="514350" indent="-514350" algn="just" fontAlgn="auto">
              <a:lnSpc>
                <a:spcPct val="140000"/>
              </a:lnSpc>
              <a:buAutoNum type="arabicPeriod"/>
            </a:pPr>
            <a:r>
              <a:rPr lang="en-US" altLang="zh-CN" sz="2800" dirty="0">
                <a:latin typeface="Times New Roman" panose="02020603050405020304" charset="0"/>
                <a:ea typeface="宋体" panose="02010600030101010101" pitchFamily="2" charset="-122"/>
                <a:cs typeface="Times New Roman" panose="02020603050405020304" charset="0"/>
              </a:rPr>
              <a:t>Further, the Silk Route Garden around the greenhouse walks visitors through _______ journey influenced by the ancient Silk Road, by which silk as well as many plant species came to Britain for _______ first time.</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 the 		B. the; a		 C. a; a 		D. a; /</a:t>
            </a:r>
          </a:p>
        </p:txBody>
      </p:sp>
      <p:sp>
        <p:nvSpPr>
          <p:cNvPr id="105" name="TextBox 4"/>
          <p:cNvSpPr txBox="1"/>
          <p:nvPr/>
        </p:nvSpPr>
        <p:spPr>
          <a:xfrm>
            <a:off x="4262966" y="1731552"/>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2" name="TextBox 4"/>
          <p:cNvSpPr txBox="1"/>
          <p:nvPr>
            <p:custDataLst>
              <p:tags r:id="rId1"/>
            </p:custDataLst>
          </p:nvPr>
        </p:nvSpPr>
        <p:spPr>
          <a:xfrm>
            <a:off x="881380" y="4505325"/>
            <a:ext cx="10870565" cy="1848519"/>
          </a:xfrm>
          <a:prstGeom prst="rect">
            <a:avLst/>
          </a:prstGeom>
          <a:noFill/>
        </p:spPr>
        <p:txBody>
          <a:bodyPr wrap="square" rtlCol="0">
            <a:spAutoFit/>
          </a:bodyPr>
          <a:lstStyle/>
          <a:p>
            <a:pPr marL="935990" indent="-935990" algn="just" fontAlgn="auto">
              <a:lnSpc>
                <a:spcPts val="3500"/>
              </a:lnSpc>
            </a:pPr>
            <a:r>
              <a:rPr lang="zh-CN" sz="2400" b="1" dirty="0">
                <a:solidFill>
                  <a:srgbClr val="C00000"/>
                </a:solidFill>
                <a:latin typeface="Times New Roman" panose="02020603050405020304" charset="0"/>
                <a:cs typeface="Times New Roman" panose="02020603050405020304" charset="0"/>
              </a:rPr>
              <a:t>解析：</a:t>
            </a:r>
            <a:r>
              <a:rPr lang="en-US" altLang="zh-CN" sz="2400" dirty="0">
                <a:solidFill>
                  <a:srgbClr val="C00000"/>
                </a:solidFill>
                <a:latin typeface="Times New Roman" panose="02020603050405020304" charset="0"/>
                <a:cs typeface="Times New Roman" panose="02020603050405020304" charset="0"/>
              </a:rPr>
              <a:t>1. A </a:t>
            </a:r>
            <a:r>
              <a:rPr lang="zh-CN" altLang="en-US" sz="2400" dirty="0">
                <a:solidFill>
                  <a:srgbClr val="C00000"/>
                </a:solidFill>
                <a:latin typeface="Times New Roman" panose="02020603050405020304" charset="0"/>
                <a:cs typeface="Times New Roman" panose="02020603050405020304" charset="0"/>
              </a:rPr>
              <a:t>此题第一个空</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考查不定冠词</a:t>
            </a:r>
            <a:r>
              <a:rPr lang="en-US" altLang="zh-CN" sz="2400" dirty="0">
                <a:solidFill>
                  <a:srgbClr val="C00000"/>
                </a:solidFill>
                <a:latin typeface="Times New Roman" panose="02020603050405020304" charset="0"/>
                <a:cs typeface="Times New Roman" panose="02020603050405020304" charset="0"/>
              </a:rPr>
              <a:t>a</a:t>
            </a:r>
            <a:r>
              <a:rPr lang="zh-CN" altLang="en-US" sz="2400" dirty="0">
                <a:solidFill>
                  <a:srgbClr val="C00000"/>
                </a:solidFill>
                <a:latin typeface="Times New Roman" panose="02020603050405020304" charset="0"/>
                <a:cs typeface="Times New Roman" panose="02020603050405020304" charset="0"/>
              </a:rPr>
              <a:t>的用法</a:t>
            </a:r>
            <a:r>
              <a:rPr lang="en-US" altLang="zh-CN" sz="2400" dirty="0">
                <a:solidFill>
                  <a:srgbClr val="C00000"/>
                </a:solidFill>
                <a:latin typeface="Times New Roman" panose="02020603050405020304" charset="0"/>
                <a:cs typeface="Times New Roman" panose="02020603050405020304" charset="0"/>
              </a:rPr>
              <a:t>,a journey</a:t>
            </a:r>
            <a:r>
              <a:rPr lang="zh-CN" altLang="en-US" sz="2400" dirty="0">
                <a:solidFill>
                  <a:srgbClr val="C00000"/>
                </a:solidFill>
                <a:latin typeface="Times New Roman" panose="02020603050405020304" charset="0"/>
                <a:cs typeface="Times New Roman" panose="02020603050405020304" charset="0"/>
              </a:rPr>
              <a:t>表示“一段旅程”</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第二个空考查定冠词</a:t>
            </a:r>
            <a:r>
              <a:rPr lang="en-US" altLang="zh-CN" sz="2400" dirty="0">
                <a:solidFill>
                  <a:srgbClr val="C00000"/>
                </a:solidFill>
                <a:latin typeface="Times New Roman" panose="02020603050405020304" charset="0"/>
                <a:cs typeface="Times New Roman" panose="02020603050405020304" charset="0"/>
              </a:rPr>
              <a:t>the</a:t>
            </a:r>
            <a:r>
              <a:rPr lang="zh-CN" altLang="en-US" sz="2400" dirty="0">
                <a:solidFill>
                  <a:srgbClr val="C00000"/>
                </a:solidFill>
                <a:latin typeface="Times New Roman" panose="02020603050405020304" charset="0"/>
                <a:cs typeface="Times New Roman" panose="02020603050405020304" charset="0"/>
              </a:rPr>
              <a:t>的用法</a:t>
            </a:r>
            <a:r>
              <a:rPr lang="en-US" altLang="zh-CN" sz="2400" dirty="0">
                <a:solidFill>
                  <a:srgbClr val="C00000"/>
                </a:solidFill>
                <a:latin typeface="Times New Roman" panose="02020603050405020304" charset="0"/>
                <a:cs typeface="Times New Roman" panose="02020603050405020304" charset="0"/>
              </a:rPr>
              <a:t>,for the first time</a:t>
            </a:r>
            <a:r>
              <a:rPr lang="zh-CN" altLang="en-US" sz="2400" dirty="0">
                <a:solidFill>
                  <a:srgbClr val="C00000"/>
                </a:solidFill>
                <a:latin typeface="Times New Roman" panose="02020603050405020304" charset="0"/>
                <a:cs typeface="Times New Roman" panose="02020603050405020304" charset="0"/>
              </a:rPr>
              <a:t>表示“第一次”。本句意为“丝绸之路沿线国家带领游客体验一段深受古代丝绸之路影响的旅程</a:t>
            </a:r>
            <a:r>
              <a:rPr lang="en-US" altLang="zh-CN" sz="2400" dirty="0">
                <a:solidFill>
                  <a:srgbClr val="C00000"/>
                </a:solidFill>
                <a:latin typeface="Times New Roman" panose="02020603050405020304" charset="0"/>
                <a:cs typeface="Times New Roman" panose="02020603050405020304" charset="0"/>
              </a:rPr>
              <a:t>,</a:t>
            </a:r>
            <a:r>
              <a:rPr lang="zh-CN" altLang="en-US" sz="2400" dirty="0">
                <a:solidFill>
                  <a:srgbClr val="C00000"/>
                </a:solidFill>
                <a:latin typeface="Times New Roman" panose="02020603050405020304" charset="0"/>
                <a:cs typeface="Times New Roman" panose="02020603050405020304" charset="0"/>
              </a:rPr>
              <a:t>亚洲和欧洲之间的贸易路线第一次为英国带来了丝绸、香料和许多植物”。</a:t>
            </a:r>
            <a:endParaRPr sz="2400" dirty="0">
              <a:solidFill>
                <a:srgbClr val="C00000"/>
              </a:solidFill>
              <a:latin typeface="Times New Roman" panose="02020603050405020304" charset="0"/>
              <a:cs typeface="Times New Roman" panose="02020603050405020304" charset="0"/>
            </a:endParaRP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lstStyle/>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91515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________ Russia is ________ biggest country in the world.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the 		B. The; a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 the 		D. A; the</a:t>
            </a:r>
          </a:p>
        </p:txBody>
      </p:sp>
      <p:sp>
        <p:nvSpPr>
          <p:cNvPr id="105" name="TextBox 4"/>
          <p:cNvSpPr txBox="1"/>
          <p:nvPr/>
        </p:nvSpPr>
        <p:spPr>
          <a:xfrm>
            <a:off x="1671955" y="11235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此题考查零冠词和定冠词 the 的用法。Russia 为国名，前面不用冠词；biggest 是形容词最高级，前面用“the”。</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114121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________ Smiths are enjoying their holiday at sea.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B. An 		C. /		 D. A</a:t>
            </a:r>
          </a:p>
        </p:txBody>
      </p:sp>
      <p:sp>
        <p:nvSpPr>
          <p:cNvPr id="105" name="TextBox 4"/>
          <p:cNvSpPr txBox="1"/>
          <p:nvPr/>
        </p:nvSpPr>
        <p:spPr>
          <a:xfrm>
            <a:off x="1645920" y="13039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此题考查定冠词 the 的用法。用在姓氏的复数 Smiths 前表示一家人或一对夫妇。</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958850" y="797679"/>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Mary and Rose are twins. Mary likes playing ________ piano while Rose likes playing _______ chess.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the 		B. the; / 		C. /; the 		D. a; the</a:t>
            </a:r>
          </a:p>
        </p:txBody>
      </p:sp>
      <p:sp>
        <p:nvSpPr>
          <p:cNvPr id="105" name="TextBox 4"/>
          <p:cNvSpPr txBox="1"/>
          <p:nvPr/>
        </p:nvSpPr>
        <p:spPr>
          <a:xfrm>
            <a:off x="8155940" y="9241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此题考查定冠词和零冠词的用法。the 用在乐器前面；而球类名词和棋类名词前不用冠词。</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24044"/>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There will be seven days off on ________ National Day in China.</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B. a		 C. an 	D. /</a:t>
            </a:r>
          </a:p>
        </p:txBody>
      </p:sp>
      <p:sp>
        <p:nvSpPr>
          <p:cNvPr id="105" name="TextBox 4"/>
          <p:cNvSpPr txBox="1"/>
          <p:nvPr/>
        </p:nvSpPr>
        <p:spPr>
          <a:xfrm>
            <a:off x="6329045" y="10638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此题考查零冠词的用法。在节假日等专有名词前不用冠词。National Day指“国庆节”。</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652145"/>
            <a:ext cx="10627995"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I used to go to school by ________ bus. Now I go to work on ________ foot.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 the 		B. a; a 		C. /; / 		D. an; /</a:t>
            </a:r>
          </a:p>
        </p:txBody>
      </p:sp>
      <p:sp>
        <p:nvSpPr>
          <p:cNvPr id="105" name="TextBox 4"/>
          <p:cNvSpPr txBox="1"/>
          <p:nvPr/>
        </p:nvSpPr>
        <p:spPr>
          <a:xfrm>
            <a:off x="5801360" y="7247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此题考查零冠词的用法。by</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交通工具，中间不用冠词；on foot 意为“步行”，是固定用法。</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45795" y="923925"/>
            <a:ext cx="1073594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If we sit near _______ front of the bus, we’ll have _______ better view.</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 the 		B. /; a 		C. the; a 		D. the; the</a:t>
            </a:r>
          </a:p>
        </p:txBody>
      </p:sp>
      <p:sp>
        <p:nvSpPr>
          <p:cNvPr id="105" name="TextBox 4"/>
          <p:cNvSpPr txBox="1"/>
          <p:nvPr/>
        </p:nvSpPr>
        <p:spPr>
          <a:xfrm>
            <a:off x="3058160" y="1042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2" name="TextBox 4"/>
          <p:cNvSpPr txBox="1"/>
          <p:nvPr>
            <p:custDataLst>
              <p:tags r:id="rId1"/>
            </p:custDataLst>
          </p:nvPr>
        </p:nvSpPr>
        <p:spPr>
          <a:xfrm>
            <a:off x="799465" y="43783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此题考查定冠词 the 和不定冠词 a 的用法。第一个空用定冠词 the，in the front of 表示“前部”，注意区分 in front of。第二个空 have a better view 为固定用法，表示“视野更开阔，视野更好”之意。本句意为“如果我们坐在公共汽车的前部，就会有更好的视野”。</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97801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What ________ terrible weather it is today!</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 		B. an 		C. / 		D. the</a:t>
            </a:r>
          </a:p>
        </p:txBody>
      </p:sp>
      <p:sp>
        <p:nvSpPr>
          <p:cNvPr id="105" name="TextBox 4"/>
          <p:cNvSpPr txBox="1"/>
          <p:nvPr/>
        </p:nvSpPr>
        <p:spPr>
          <a:xfrm>
            <a:off x="2641600" y="11184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此题考查零冠词。weather 是一个不可数名词，前面不用冠词。这是一个由 What引导的感叹句，其结构为“What + 形容词 + 不可数名词 + 主谓”。本句意为“今天的天气真糟糕！”</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842129"/>
            <a:ext cx="10274300"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________ first man to land on ________ moon is an American.</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the 		B. A; the		 C. The; a 		D. /; the</a:t>
            </a:r>
          </a:p>
        </p:txBody>
      </p:sp>
      <p:sp>
        <p:nvSpPr>
          <p:cNvPr id="105" name="TextBox 4"/>
          <p:cNvSpPr txBox="1"/>
          <p:nvPr/>
        </p:nvSpPr>
        <p:spPr>
          <a:xfrm>
            <a:off x="1735455" y="9870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此题考查定冠词 the 的用法。第一个空是在序数词 first 前，用定冠词 the；第二个空的后面的 moon 是世界上独一无二的，前面用 the。</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3905" y="915035"/>
            <a:ext cx="10617835" cy="129667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After ________ breakfast he went to _______ church with his family.</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 the 		B. /; / 		C. the; a 		D. the; the</a:t>
            </a:r>
          </a:p>
        </p:txBody>
      </p:sp>
      <p:sp>
        <p:nvSpPr>
          <p:cNvPr id="105" name="TextBox 4"/>
          <p:cNvSpPr txBox="1"/>
          <p:nvPr/>
        </p:nvSpPr>
        <p:spPr>
          <a:xfrm>
            <a:off x="2523490" y="10422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2" name="TextBox 4"/>
          <p:cNvSpPr txBox="1"/>
          <p:nvPr>
            <p:custDataLst>
              <p:tags r:id="rId1"/>
            </p:custDataLst>
          </p:nvPr>
        </p:nvSpPr>
        <p:spPr>
          <a:xfrm>
            <a:off x="661035" y="4277995"/>
            <a:ext cx="10870565" cy="233553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此题考查零冠词。一日三餐前不用冠词， go to church 表示“去做礼拜”，go to the church 表示“去教堂”（也许去参加婚礼），应注意两者的区别。类似的有 go to hospital，意为“去住院（治疗）”，go to the hospital 意为“去医院（也许是看望病人）”，go to prison 意为“入狱”，go to the prison 意为“去监狱（探监等）”。</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6"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p>
        </p:txBody>
      </p:sp>
      <p:sp>
        <p:nvSpPr>
          <p:cNvPr id="3" name="文本框 13">
            <a:hlinkClick r:id="rId7"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p>
        </p:txBody>
      </p:sp>
      <p:sp>
        <p:nvSpPr>
          <p:cNvPr id="4" name="文本框 13">
            <a:hlinkClick r:id="rId8"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三、阅读理解</a:t>
            </a:r>
          </a:p>
        </p:txBody>
      </p:sp>
      <p:sp>
        <p:nvSpPr>
          <p:cNvPr id="5" name="文本框 13">
            <a:hlinkClick r:id="rId9"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10">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1"/>
            </p:custDataLst>
          </p:nvPr>
        </p:nvSpPr>
        <p:spPr bwMode="auto">
          <a:xfrm>
            <a:off x="5393056" y="4881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en-US" altLang="zh-CN" sz="5400" b="1" kern="5000" spc="300" dirty="0">
                <a:solidFill>
                  <a:sysClr val="windowText" lastClr="000000"/>
                </a:solidFill>
                <a:cs typeface="Arial" panose="020B0604020202020204" pitchFamily="34" charset="0"/>
              </a:rPr>
              <a:t>Unit 2 </a:t>
            </a:r>
            <a:r>
              <a:rPr lang="zh-CN" altLang="en-US" sz="5400" b="1" kern="5000" spc="300" dirty="0">
                <a:solidFill>
                  <a:sysClr val="windowText" lastClr="000000"/>
                </a:solidFill>
                <a:cs typeface="Arial" panose="020B0604020202020204" pitchFamily="34" charset="0"/>
              </a:rPr>
              <a:t>冠 词</a:t>
            </a:r>
          </a:p>
        </p:txBody>
      </p:sp>
      <p:sp>
        <p:nvSpPr>
          <p:cNvPr id="7" name="文本框 13">
            <a:hlinkClick r:id="rId11" action="ppaction://hlinksldjump"/>
          </p:cNvPr>
          <p:cNvSpPr txBox="1">
            <a:spLocks noChangeArrowheads="1"/>
          </p:cNvSpPr>
          <p:nvPr>
            <p:custDataLst>
              <p:tags r:id="rId2"/>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2" action="ppaction://hlinksldjump"/>
          </p:cNvPr>
          <p:cNvSpPr txBox="1">
            <a:spLocks noChangeArrowheads="1"/>
          </p:cNvSpPr>
          <p:nvPr>
            <p:custDataLst>
              <p:tags r:id="rId3"/>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三、阅读理解</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三、阅读理解</a:t>
            </a:r>
          </a:p>
        </p:txBody>
      </p:sp>
      <p:sp>
        <p:nvSpPr>
          <p:cNvPr id="5" name="文本框 4"/>
          <p:cNvSpPr txBox="1"/>
          <p:nvPr/>
        </p:nvSpPr>
        <p:spPr>
          <a:xfrm>
            <a:off x="417195" y="1311275"/>
            <a:ext cx="11338560" cy="4356100"/>
          </a:xfrm>
          <a:prstGeom prst="rect">
            <a:avLst/>
          </a:prstGeom>
          <a:noFill/>
        </p:spPr>
        <p:txBody>
          <a:bodyPr wrap="square" rtlCol="0" anchor="t">
            <a:spAutoFit/>
          </a:bodyPr>
          <a:lstStyle/>
          <a:p>
            <a:pPr indent="0" algn="just" fontAlgn="auto">
              <a:lnSpc>
                <a:spcPct val="11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Edward woke up early on one New Year’s morning. He looked in every room and wished a Happy New Year to his family. Then he ran into the street to repeat that to those he might meet. When he came back, his father gave him two bright, new silver dollars. His face lit up as he took them. He had wished for a long time to buy some pretty books that he had seen at the bookstore.</a:t>
            </a:r>
          </a:p>
          <a:p>
            <a:pPr indent="0" algn="just" fontAlgn="auto">
              <a:lnSpc>
                <a:spcPct val="11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He ran down the street, and saw a poor family. “I wish you a Happy New Year,” said Edward. The man shook his head, for he could not understand or speak his language. “You are not from this country,” said Edward. The man pointed to his mouth and to the children shaking with cold, as if to say, </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70840" y="367665"/>
            <a:ext cx="11624310" cy="5692775"/>
          </a:xfrm>
          <a:prstGeom prst="rect">
            <a:avLst/>
          </a:prstGeom>
          <a:noFill/>
        </p:spPr>
        <p:txBody>
          <a:bodyPr wrap="square" rtlCol="0" anchor="t">
            <a:spAutoFit/>
          </a:bodyPr>
          <a:lstStyle/>
          <a:p>
            <a:pPr indent="0" algn="just" fontAlgn="auto">
              <a:lnSpc>
                <a:spcPct val="100000"/>
              </a:lnSpc>
            </a:pPr>
            <a:r>
              <a:rPr sz="2800" dirty="0">
                <a:latin typeface="Times New Roman" panose="02020603050405020304" charset="0"/>
                <a:ea typeface="宋体" panose="02010600030101010101" pitchFamily="2" charset="-122"/>
                <a:cs typeface="Times New Roman" panose="02020603050405020304" charset="0"/>
                <a:sym typeface="+mn-ea"/>
              </a:rPr>
              <a:t>“These little ones have had nothing to eat for a long time.” Edward quickly understood that these poor people were in trouble. He took out his dollars, and gave one to the man, and the other to his wife. They were excited and said </a:t>
            </a:r>
            <a:r>
              <a:rPr sz="2800" u="sng" dirty="0">
                <a:latin typeface="Times New Roman" panose="02020603050405020304" charset="0"/>
                <a:ea typeface="宋体" panose="02010600030101010101" pitchFamily="2" charset="-122"/>
                <a:cs typeface="Times New Roman" panose="02020603050405020304" charset="0"/>
                <a:sym typeface="+mn-ea"/>
              </a:rPr>
              <a:t>something</a:t>
            </a:r>
            <a:r>
              <a:rPr sz="2800" dirty="0">
                <a:latin typeface="Times New Roman" panose="02020603050405020304" charset="0"/>
                <a:ea typeface="宋体" panose="02010600030101010101" pitchFamily="2" charset="-122"/>
                <a:cs typeface="Times New Roman" panose="02020603050405020304" charset="0"/>
                <a:sym typeface="+mn-ea"/>
              </a:rPr>
              <a:t> in their language.</a:t>
            </a: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When Edward came home, his father asked what books he had bought. “I have bought no books,” said Edward. “I gave my money to some poor people, who seemed to be very hungry then.” He went on, “I think I can wait for my books till next New Year.”</a:t>
            </a: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“My dear boy,” said his father, “here are some books for you, more as a prize for your goodness of heart than as a New-year gift.”</a:t>
            </a:r>
          </a:p>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“I saw you give the money cheerfully to the poor German family. It was nice for a little boy to do so. Be always ready to help others and every year of your life will be a Happy New Year.”    </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44855" y="840958"/>
            <a:ext cx="11219814"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1. Edward expected to _________ with the money he got from his father.</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help the poor family </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buy something to eat</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buy some pretty books </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learn another language</a:t>
            </a:r>
          </a:p>
        </p:txBody>
      </p:sp>
      <p:sp>
        <p:nvSpPr>
          <p:cNvPr id="5" name="TextBox 4"/>
          <p:cNvSpPr txBox="1"/>
          <p:nvPr/>
        </p:nvSpPr>
        <p:spPr>
          <a:xfrm>
            <a:off x="4365690" y="84095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9" name="TextBox 4"/>
          <p:cNvSpPr txBox="1"/>
          <p:nvPr>
            <p:custDataLst>
              <p:tags r:id="rId1"/>
            </p:custDataLst>
          </p:nvPr>
        </p:nvSpPr>
        <p:spPr>
          <a:xfrm>
            <a:off x="661035" y="409765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细节理解题。根据第一段最后一句“He had wished for a long time to buy some pretty books.”（他想买几本精装书很久了。），可知 Edward 想用爸爸给的钱买书，故选 C。</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38555" y="753745"/>
            <a:ext cx="10699115"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2. Why did the poor man shake his head when Edward spoke to him?</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Because he couldn’t understand the boy. </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Because he wouldn’t accept the money.</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Because he didn’t like the boy’s language. </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Because he was too cold to say anything.</a:t>
            </a:r>
          </a:p>
        </p:txBody>
      </p:sp>
      <p:sp>
        <p:nvSpPr>
          <p:cNvPr id="5" name="TextBox 4"/>
          <p:cNvSpPr txBox="1"/>
          <p:nvPr/>
        </p:nvSpPr>
        <p:spPr>
          <a:xfrm>
            <a:off x="406400" y="840740"/>
            <a:ext cx="8318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9" name="TextBox 4"/>
          <p:cNvSpPr txBox="1"/>
          <p:nvPr>
            <p:custDataLst>
              <p:tags r:id="rId1"/>
            </p:custDataLst>
          </p:nvPr>
        </p:nvSpPr>
        <p:spPr>
          <a:xfrm>
            <a:off x="661035" y="409765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细节理解题。根据第二段“The man shook his head, for he could not understand or speak his language.”（男人摇头，因为他听不懂也不会说 Edward 的语言。）可知，这个可怜的人是因为无法理解 Edward 才摇头的，故选 A。</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60780" y="840740"/>
            <a:ext cx="1080389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3. How much did Edward give the poor family?</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One dollar. </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Two dollars. </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Three dollars. </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Four dollars.</a:t>
            </a:r>
          </a:p>
        </p:txBody>
      </p:sp>
      <p:sp>
        <p:nvSpPr>
          <p:cNvPr id="5" name="TextBox 4"/>
          <p:cNvSpPr txBox="1"/>
          <p:nvPr/>
        </p:nvSpPr>
        <p:spPr>
          <a:xfrm>
            <a:off x="271210" y="93176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9" name="TextBox 4"/>
          <p:cNvSpPr txBox="1"/>
          <p:nvPr>
            <p:custDataLst>
              <p:tags r:id="rId1"/>
            </p:custDataLst>
          </p:nvPr>
        </p:nvSpPr>
        <p:spPr>
          <a:xfrm>
            <a:off x="597535" y="3997960"/>
            <a:ext cx="10870565" cy="233553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细节理解题。根据第二段倒数第二句“He took out his dollars, and gave one to the man, and the other to his wife.”（他拿出他的硬币，一块给这个男人，另一块给他的妻子）和第一段第四句“When he came back, his father gave him two bright, new silver dollars.”（当他回家，爸爸给他两块新的、亮闪闪的硬币。）可知，Edward</a:t>
            </a:r>
            <a:r>
              <a:rPr lang="en-US" sz="2400">
                <a:solidFill>
                  <a:srgbClr val="C00000"/>
                </a:solidFill>
                <a:latin typeface="Times New Roman" panose="02020603050405020304" charset="0"/>
                <a:cs typeface="Times New Roman" panose="02020603050405020304" charset="0"/>
              </a:rPr>
              <a:t> </a:t>
            </a:r>
            <a:r>
              <a:rPr sz="2400">
                <a:solidFill>
                  <a:srgbClr val="C00000"/>
                </a:solidFill>
                <a:latin typeface="Times New Roman" panose="02020603050405020304" charset="0"/>
                <a:cs typeface="Times New Roman" panose="02020603050405020304" charset="0"/>
              </a:rPr>
              <a:t>给了这个家庭两块硬币，故选 B。</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42670" y="840740"/>
            <a:ext cx="1092200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4. What does the word “something” mean in Paragraph 2?</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Please help us. </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Thanks a lot and happy New Year to you.</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We are in trouble. </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We haven’t had any food for a long time.</a:t>
            </a:r>
          </a:p>
        </p:txBody>
      </p:sp>
      <p:sp>
        <p:nvSpPr>
          <p:cNvPr id="5" name="TextBox 4"/>
          <p:cNvSpPr txBox="1"/>
          <p:nvPr/>
        </p:nvSpPr>
        <p:spPr>
          <a:xfrm>
            <a:off x="405765" y="895350"/>
            <a:ext cx="75057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9" name="TextBox 4"/>
          <p:cNvSpPr txBox="1"/>
          <p:nvPr>
            <p:custDataLst>
              <p:tags r:id="rId1"/>
            </p:custDataLst>
          </p:nvPr>
        </p:nvSpPr>
        <p:spPr>
          <a:xfrm>
            <a:off x="661035" y="428752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推理判断题。根据文意，Edward 帮助了他们，所以推理出他们是用自己的语言表达感谢，故选 B。</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96670" y="840740"/>
            <a:ext cx="10668000" cy="2675255"/>
          </a:xfrm>
          <a:prstGeom prst="rect">
            <a:avLst/>
          </a:prstGeom>
          <a:noFill/>
        </p:spPr>
        <p:txBody>
          <a:bodyPr wrap="square" rtlCol="0" anchor="t">
            <a:spAutoFit/>
          </a:bodyPr>
          <a:lstStyle/>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5. What can we learn from the passage?</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A. Edward got a prize for his kind heart. </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B. Edward had to buy his books next year.</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C. Edward bought the books at the bookstore. </a:t>
            </a:r>
          </a:p>
          <a:p>
            <a:pPr indent="0" algn="just" fontAlgn="auto">
              <a:lnSpc>
                <a:spcPct val="120000"/>
              </a:lnSpc>
            </a:pPr>
            <a:r>
              <a:rPr lang="en-US" altLang="zh-CN" sz="2800">
                <a:latin typeface="Times New Roman" panose="02020603050405020304" charset="0"/>
                <a:ea typeface="宋体" panose="02010600030101010101" pitchFamily="2" charset="-122"/>
                <a:cs typeface="Times New Roman" panose="02020603050405020304" charset="0"/>
              </a:rPr>
              <a:t>D. Edward got more money from his father.</a:t>
            </a:r>
          </a:p>
        </p:txBody>
      </p:sp>
      <p:sp>
        <p:nvSpPr>
          <p:cNvPr id="5" name="TextBox 4"/>
          <p:cNvSpPr txBox="1"/>
          <p:nvPr/>
        </p:nvSpPr>
        <p:spPr>
          <a:xfrm>
            <a:off x="588010" y="894715"/>
            <a:ext cx="867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9" name="TextBox 4"/>
          <p:cNvSpPr txBox="1"/>
          <p:nvPr>
            <p:custDataLst>
              <p:tags r:id="rId1"/>
            </p:custDataLst>
          </p:nvPr>
        </p:nvSpPr>
        <p:spPr>
          <a:xfrm>
            <a:off x="661035" y="409765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细节理解题。根据第四段可知 Edward 因为自己的善良行为而得到了奖励，故选 A。</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6975" y="2738120"/>
            <a:ext cx="987425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A. What are the results of traffic noise?</a:t>
            </a:r>
          </a:p>
          <a:p>
            <a:pPr>
              <a:lnSpc>
                <a:spcPct val="120000"/>
              </a:lnSpc>
            </a:pPr>
            <a:r>
              <a:rPr lang="en-US" altLang="zh-CN" sz="2400" dirty="0">
                <a:solidFill>
                  <a:schemeClr val="tx1"/>
                </a:solidFill>
                <a:latin typeface="Times New Roman" panose="02020603050405020304" charset="0"/>
                <a:cs typeface="Times New Roman" panose="02020603050405020304" charset="0"/>
              </a:rPr>
              <a:t>B. Noise pollution also makes it hard for some animals to find food.</a:t>
            </a:r>
          </a:p>
          <a:p>
            <a:pPr>
              <a:lnSpc>
                <a:spcPct val="120000"/>
              </a:lnSpc>
            </a:pPr>
            <a:r>
              <a:rPr lang="en-US" altLang="zh-CN" sz="2400" dirty="0">
                <a:solidFill>
                  <a:schemeClr val="tx1"/>
                </a:solidFill>
                <a:latin typeface="Times New Roman" panose="02020603050405020304" charset="0"/>
                <a:cs typeface="Times New Roman" panose="02020603050405020304" charset="0"/>
              </a:rPr>
              <a:t>C. When animals can’t hear each other, it causes many serious problems.</a:t>
            </a:r>
          </a:p>
          <a:p>
            <a:pPr>
              <a:lnSpc>
                <a:spcPct val="120000"/>
              </a:lnSpc>
            </a:pPr>
            <a:r>
              <a:rPr lang="en-US" altLang="zh-CN" sz="2400" dirty="0">
                <a:solidFill>
                  <a:schemeClr val="tx1"/>
                </a:solidFill>
                <a:latin typeface="Times New Roman" panose="02020603050405020304" charset="0"/>
                <a:cs typeface="Times New Roman" panose="02020603050405020304" charset="0"/>
              </a:rPr>
              <a:t>D. Governments can stop building roads near natural parks.</a:t>
            </a:r>
          </a:p>
          <a:p>
            <a:pPr>
              <a:lnSpc>
                <a:spcPct val="120000"/>
              </a:lnSpc>
            </a:pPr>
            <a:r>
              <a:rPr lang="en-US" altLang="zh-CN" sz="2400" dirty="0">
                <a:solidFill>
                  <a:schemeClr val="tx1"/>
                </a:solidFill>
                <a:latin typeface="Times New Roman" panose="02020603050405020304" charset="0"/>
                <a:cs typeface="Times New Roman" panose="02020603050405020304" charset="0"/>
              </a:rPr>
              <a:t>E. The noise from ships and boats has a bad effect on dolphins.</a:t>
            </a: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p>
        </p:txBody>
      </p:sp>
      <p:sp>
        <p:nvSpPr>
          <p:cNvPr id="5" name="文本框 4"/>
          <p:cNvSpPr txBox="1"/>
          <p:nvPr/>
        </p:nvSpPr>
        <p:spPr>
          <a:xfrm>
            <a:off x="352425" y="1095375"/>
            <a:ext cx="11334750" cy="138366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From cars on the roads to planes in the sky, we’re making our world noisier and noisier. In the past 30 years, the traffic on the roads has grown by 300 percent. And in the next 10 years,there’s going to be more!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______       </a:t>
            </a:r>
            <a:r>
              <a:rPr sz="2800" dirty="0">
                <a:latin typeface="Times New Roman" panose="02020603050405020304" charset="0"/>
                <a:ea typeface="宋体" panose="02010600030101010101" pitchFamily="2" charset="-122"/>
                <a:cs typeface="Times New Roman" panose="02020603050405020304" charset="0"/>
              </a:rPr>
              <a:t> </a:t>
            </a:r>
            <a:endParaRPr lang="en-US" sz="2800" u="sng"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622507" y="195706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4" name="圆角矩形 3"/>
          <p:cNvSpPr/>
          <p:nvPr/>
        </p:nvSpPr>
        <p:spPr>
          <a:xfrm>
            <a:off x="825500" y="5393690"/>
            <a:ext cx="10981690" cy="9271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文章结构题。此处起到了承上启下的作用，上一句谈到交通带来的噪声越来越多，下文三段话都是列举“噪声带来的不良结果”。</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7430" y="2515235"/>
            <a:ext cx="9884410" cy="21209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A. What are the results of traffic noise?</a:t>
            </a:r>
          </a:p>
          <a:p>
            <a:pPr>
              <a:lnSpc>
                <a:spcPct val="110000"/>
              </a:lnSpc>
            </a:pPr>
            <a:r>
              <a:rPr lang="en-US" altLang="zh-CN" sz="2400" dirty="0">
                <a:solidFill>
                  <a:schemeClr val="tx1"/>
                </a:solidFill>
                <a:latin typeface="Times New Roman" panose="02020603050405020304" charset="0"/>
                <a:cs typeface="Times New Roman" panose="02020603050405020304" charset="0"/>
              </a:rPr>
              <a:t>B. Noise pollution also makes it hard for some animals to find food.</a:t>
            </a:r>
          </a:p>
          <a:p>
            <a:pPr>
              <a:lnSpc>
                <a:spcPct val="110000"/>
              </a:lnSpc>
            </a:pPr>
            <a:r>
              <a:rPr lang="en-US" altLang="zh-CN" sz="2400" dirty="0">
                <a:solidFill>
                  <a:schemeClr val="tx1"/>
                </a:solidFill>
                <a:latin typeface="Times New Roman" panose="02020603050405020304" charset="0"/>
                <a:cs typeface="Times New Roman" panose="02020603050405020304" charset="0"/>
              </a:rPr>
              <a:t>C. When animals can’t hear each other, it causes many serious problems.</a:t>
            </a:r>
          </a:p>
          <a:p>
            <a:pPr>
              <a:lnSpc>
                <a:spcPct val="110000"/>
              </a:lnSpc>
            </a:pPr>
            <a:r>
              <a:rPr lang="en-US" altLang="zh-CN" sz="2400" dirty="0">
                <a:solidFill>
                  <a:schemeClr val="tx1"/>
                </a:solidFill>
                <a:latin typeface="Times New Roman" panose="02020603050405020304" charset="0"/>
                <a:cs typeface="Times New Roman" panose="02020603050405020304" charset="0"/>
              </a:rPr>
              <a:t>D. Governments can stop building roads near natural parks.</a:t>
            </a:r>
          </a:p>
          <a:p>
            <a:pPr>
              <a:lnSpc>
                <a:spcPct val="110000"/>
              </a:lnSpc>
            </a:pPr>
            <a:r>
              <a:rPr lang="en-US" altLang="zh-CN" sz="2400" dirty="0">
                <a:solidFill>
                  <a:schemeClr val="tx1"/>
                </a:solidFill>
                <a:latin typeface="Times New Roman" panose="02020603050405020304" charset="0"/>
                <a:cs typeface="Times New Roman" panose="02020603050405020304" charset="0"/>
              </a:rPr>
              <a:t>E. The noise from ships and boats has a bad effect on dolphins.</a:t>
            </a:r>
          </a:p>
        </p:txBody>
      </p:sp>
      <p:sp>
        <p:nvSpPr>
          <p:cNvPr id="5" name="文本框 4"/>
          <p:cNvSpPr txBox="1"/>
          <p:nvPr/>
        </p:nvSpPr>
        <p:spPr>
          <a:xfrm>
            <a:off x="248285" y="269875"/>
            <a:ext cx="11442700" cy="224536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Most animals communicate with others by sound, just like us.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One sad example is the sparrow ( 麻雀 ) in the countryside. A recent study has found that because of traffic noise, some sparrows can’t hear the hunger calls from their young babies. So they don’t feed them enough. It is bad for the babies’ health. What’s worse, some babies may die of hunger.</a:t>
            </a:r>
          </a:p>
        </p:txBody>
      </p:sp>
      <p:sp>
        <p:nvSpPr>
          <p:cNvPr id="6" name="TextBox 4"/>
          <p:cNvSpPr txBox="1"/>
          <p:nvPr/>
        </p:nvSpPr>
        <p:spPr>
          <a:xfrm>
            <a:off x="9713312" y="2705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4" name="圆角矩形 3"/>
          <p:cNvSpPr/>
          <p:nvPr/>
        </p:nvSpPr>
        <p:spPr>
          <a:xfrm>
            <a:off x="466090" y="4829810"/>
            <a:ext cx="11224895" cy="156718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细节过渡题。根据下文 because of traffic noise, some sparrows can’t hear the hunger calls from their young babies 可知，麻雀受噪声影响听不到小麻雀的饥饿的叫声，因此导致小麻雀饿死，这是涉及 hear 的问题，所以选 C，意为“动物彼此之间听不到对方的声音就会引发许多严重的问题”。</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366395"/>
            <a:ext cx="11687810" cy="2027555"/>
          </a:xfrm>
          <a:prstGeom prst="rect">
            <a:avLst/>
          </a:prstGeom>
          <a:noFill/>
        </p:spPr>
        <p:txBody>
          <a:bodyPr wrap="square" rtlCol="0" anchor="t">
            <a:spAutoFit/>
          </a:bodyPr>
          <a:lstStyle/>
          <a:p>
            <a:pPr indent="0" algn="just" fontAlgn="auto">
              <a:lnSpc>
                <a:spcPct val="9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u="sng" dirty="0">
                <a:latin typeface="Times New Roman" panose="02020603050405020304" charset="0"/>
                <a:ea typeface="宋体" panose="02010600030101010101" pitchFamily="2" charset="-122"/>
                <a:cs typeface="Times New Roman" panose="02020603050405020304" charset="0"/>
              </a:rPr>
              <a:t>3           </a:t>
            </a:r>
            <a:r>
              <a:rPr lang="en-US" altLang="zh-CN" sz="2800" dirty="0">
                <a:latin typeface="Times New Roman" panose="02020603050405020304" charset="0"/>
                <a:ea typeface="宋体" panose="02010600030101010101" pitchFamily="2" charset="-122"/>
                <a:cs typeface="Times New Roman" panose="02020603050405020304" charset="0"/>
              </a:rPr>
              <a:t> Animals like bats and owls ( 蝙蝠和猫头鹰 ) depend on their hearing to find food. Butbecause of the noise from traffic, it’s not easy for them to find enough food to eat.</a:t>
            </a: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Noise pollution is also bad for sea animals.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It makes it more difficult for dolphins to find food and tell others danger is coming.</a:t>
            </a:r>
          </a:p>
        </p:txBody>
      </p:sp>
      <p:sp>
        <p:nvSpPr>
          <p:cNvPr id="5" name="TextBox 4"/>
          <p:cNvSpPr txBox="1"/>
          <p:nvPr/>
        </p:nvSpPr>
        <p:spPr>
          <a:xfrm>
            <a:off x="1256730" y="28529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8157910" y="151610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
        <p:nvSpPr>
          <p:cNvPr id="2" name="圆角矩形 1"/>
          <p:cNvSpPr/>
          <p:nvPr/>
        </p:nvSpPr>
        <p:spPr>
          <a:xfrm>
            <a:off x="474345" y="4707890"/>
            <a:ext cx="10981690" cy="14878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细节推理题。下文提及 Animals like bats and owls depend on their hearing to find food，可知像蝙蝠与猫头鹰这样的动物是靠听力去找食物的，所以这一段的关键词就是find food，意为“噪声污染还会让一些动物难以寻找它们的食物”。</a:t>
            </a:r>
          </a:p>
        </p:txBody>
      </p:sp>
      <p:sp>
        <p:nvSpPr>
          <p:cNvPr id="8" name="圆角矩形 7"/>
          <p:cNvSpPr/>
          <p:nvPr/>
        </p:nvSpPr>
        <p:spPr>
          <a:xfrm>
            <a:off x="474345" y="4744720"/>
            <a:ext cx="10981690" cy="141351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推理判断题。上文提及噪声污染对海洋动物有害，下文出现了关键词 dolphins，所以可以判断出应该选择带 dolphins 的句子。E 项意为“轮船和船艇的噪音对海豚存在恶劣影响”。</a:t>
            </a:r>
          </a:p>
        </p:txBody>
      </p:sp>
      <p:sp>
        <p:nvSpPr>
          <p:cNvPr id="9" name="文本框 8"/>
          <p:cNvSpPr txBox="1"/>
          <p:nvPr>
            <p:custDataLst>
              <p:tags r:id="rId1"/>
            </p:custDataLst>
          </p:nvPr>
        </p:nvSpPr>
        <p:spPr>
          <a:xfrm>
            <a:off x="1149350" y="2393950"/>
            <a:ext cx="9631045" cy="2120900"/>
          </a:xfrm>
          <a:prstGeom prst="rect">
            <a:avLst/>
          </a:prstGeom>
          <a:solidFill>
            <a:schemeClr val="bg1"/>
          </a:solidFill>
        </p:spPr>
        <p:txBody>
          <a:bodyPr wrap="square" rtlCol="0" anchor="ctr">
            <a:spAutoFit/>
          </a:bodyPr>
          <a:lstStyle/>
          <a:p>
            <a:pPr>
              <a:lnSpc>
                <a:spcPct val="110000"/>
              </a:lnSpc>
            </a:pPr>
            <a:r>
              <a:rPr lang="en-US" altLang="zh-CN" sz="2400" dirty="0">
                <a:solidFill>
                  <a:schemeClr val="tx1"/>
                </a:solidFill>
                <a:latin typeface="Times New Roman" panose="02020603050405020304" charset="0"/>
                <a:cs typeface="Times New Roman" panose="02020603050405020304" charset="0"/>
              </a:rPr>
              <a:t>A. What are the results of traffic noise?</a:t>
            </a:r>
          </a:p>
          <a:p>
            <a:pPr>
              <a:lnSpc>
                <a:spcPct val="110000"/>
              </a:lnSpc>
            </a:pPr>
            <a:r>
              <a:rPr lang="en-US" altLang="zh-CN" sz="2400" dirty="0">
                <a:solidFill>
                  <a:schemeClr val="tx1"/>
                </a:solidFill>
                <a:latin typeface="Times New Roman" panose="02020603050405020304" charset="0"/>
                <a:cs typeface="Times New Roman" panose="02020603050405020304" charset="0"/>
              </a:rPr>
              <a:t>B. Noise pollution also makes it hard for some animals to find food.</a:t>
            </a:r>
          </a:p>
          <a:p>
            <a:pPr>
              <a:lnSpc>
                <a:spcPct val="110000"/>
              </a:lnSpc>
            </a:pPr>
            <a:r>
              <a:rPr lang="en-US" altLang="zh-CN" sz="2400" dirty="0">
                <a:solidFill>
                  <a:schemeClr val="tx1"/>
                </a:solidFill>
                <a:latin typeface="Times New Roman" panose="02020603050405020304" charset="0"/>
                <a:cs typeface="Times New Roman" panose="02020603050405020304" charset="0"/>
              </a:rPr>
              <a:t>C. When animals can’t hear each other, it causes many serious problems.</a:t>
            </a:r>
          </a:p>
          <a:p>
            <a:pPr>
              <a:lnSpc>
                <a:spcPct val="110000"/>
              </a:lnSpc>
            </a:pPr>
            <a:r>
              <a:rPr lang="en-US" altLang="zh-CN" sz="2400" dirty="0">
                <a:solidFill>
                  <a:schemeClr val="tx1"/>
                </a:solidFill>
                <a:latin typeface="Times New Roman" panose="02020603050405020304" charset="0"/>
                <a:cs typeface="Times New Roman" panose="02020603050405020304" charset="0"/>
              </a:rPr>
              <a:t>D. Governments can stop building roads near natural parks.</a:t>
            </a:r>
          </a:p>
          <a:p>
            <a:pPr>
              <a:lnSpc>
                <a:spcPct val="110000"/>
              </a:lnSpc>
            </a:pPr>
            <a:r>
              <a:rPr lang="en-US" altLang="zh-CN" sz="2400" dirty="0">
                <a:solidFill>
                  <a:schemeClr val="tx1"/>
                </a:solidFill>
                <a:latin typeface="Times New Roman" panose="02020603050405020304" charset="0"/>
                <a:cs typeface="Times New Roman" panose="02020603050405020304" charset="0"/>
              </a:rPr>
              <a:t>E. The noise from ships and boats has a bad effect on dolphins.</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bldLvl="0" animBg="1"/>
      <p:bldP spid="2" grpId="1" animBg="1"/>
      <p:bldP spid="8" grpId="0" bldLvl="0" animBg="1"/>
      <p:bldP spid="8"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7430" y="2275840"/>
            <a:ext cx="9884410"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A. What are the results of traffic noise?</a:t>
            </a:r>
          </a:p>
          <a:p>
            <a:pPr>
              <a:lnSpc>
                <a:spcPct val="120000"/>
              </a:lnSpc>
            </a:pPr>
            <a:r>
              <a:rPr lang="en-US" altLang="zh-CN" sz="2400" dirty="0">
                <a:solidFill>
                  <a:schemeClr val="tx1"/>
                </a:solidFill>
                <a:latin typeface="Times New Roman" panose="02020603050405020304" charset="0"/>
                <a:cs typeface="Times New Roman" panose="02020603050405020304" charset="0"/>
              </a:rPr>
              <a:t>B. Noise pollution also makes it hard for some animals to find food.</a:t>
            </a:r>
          </a:p>
          <a:p>
            <a:pPr>
              <a:lnSpc>
                <a:spcPct val="120000"/>
              </a:lnSpc>
            </a:pPr>
            <a:r>
              <a:rPr lang="en-US" altLang="zh-CN" sz="2400" dirty="0">
                <a:solidFill>
                  <a:schemeClr val="tx1"/>
                </a:solidFill>
                <a:latin typeface="Times New Roman" panose="02020603050405020304" charset="0"/>
                <a:cs typeface="Times New Roman" panose="02020603050405020304" charset="0"/>
              </a:rPr>
              <a:t>C. When animals can’t hear each other, it causes many serious problems.</a:t>
            </a:r>
          </a:p>
          <a:p>
            <a:pPr>
              <a:lnSpc>
                <a:spcPct val="120000"/>
              </a:lnSpc>
            </a:pPr>
            <a:r>
              <a:rPr lang="en-US" altLang="zh-CN" sz="2400" dirty="0">
                <a:solidFill>
                  <a:schemeClr val="tx1"/>
                </a:solidFill>
                <a:latin typeface="Times New Roman" panose="02020603050405020304" charset="0"/>
                <a:cs typeface="Times New Roman" panose="02020603050405020304" charset="0"/>
              </a:rPr>
              <a:t>D. Governments can stop building roads near natural parks.</a:t>
            </a:r>
          </a:p>
          <a:p>
            <a:pPr>
              <a:lnSpc>
                <a:spcPct val="120000"/>
              </a:lnSpc>
            </a:pPr>
            <a:r>
              <a:rPr lang="en-US" altLang="zh-CN" sz="2400" dirty="0">
                <a:solidFill>
                  <a:schemeClr val="tx1"/>
                </a:solidFill>
                <a:latin typeface="Times New Roman" panose="02020603050405020304" charset="0"/>
                <a:cs typeface="Times New Roman" panose="02020603050405020304" charset="0"/>
              </a:rPr>
              <a:t>E. The noise from ships and boats has a bad effect on dolphins.</a:t>
            </a:r>
          </a:p>
        </p:txBody>
      </p:sp>
      <p:sp>
        <p:nvSpPr>
          <p:cNvPr id="5" name="文本框 4"/>
          <p:cNvSpPr txBox="1"/>
          <p:nvPr/>
        </p:nvSpPr>
        <p:spPr>
          <a:xfrm>
            <a:off x="654685" y="361315"/>
            <a:ext cx="10393045" cy="1383665"/>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So, what can we do about noise pollution from traffic? We know cars, planes and ships are</a:t>
            </a: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everywhere and that they’re not going away soon. </a:t>
            </a:r>
            <a:r>
              <a:rPr sz="2800" u="sng" dirty="0">
                <a:latin typeface="Times New Roman" panose="02020603050405020304" charset="0"/>
                <a:ea typeface="宋体" panose="02010600030101010101" pitchFamily="2" charset="-122"/>
                <a:cs typeface="Times New Roman" panose="02020603050405020304" charset="0"/>
              </a:rPr>
              <a:t>5</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If we do this, at least some animals will live in peace!</a:t>
            </a:r>
          </a:p>
        </p:txBody>
      </p:sp>
      <p:sp>
        <p:nvSpPr>
          <p:cNvPr id="6" name="TextBox 4"/>
          <p:cNvSpPr txBox="1"/>
          <p:nvPr/>
        </p:nvSpPr>
        <p:spPr>
          <a:xfrm>
            <a:off x="1645637" y="122300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4" name="圆角矩形 3"/>
          <p:cNvSpPr/>
          <p:nvPr/>
        </p:nvSpPr>
        <p:spPr>
          <a:xfrm>
            <a:off x="582295" y="4919345"/>
            <a:ext cx="11224895" cy="1270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细节推理题。下文提及 some animals will live in peace，可以推断出此处应是提议“政府停止在公园附近修建公路”。</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p>
        </p:txBody>
      </p:sp>
      <p:sp>
        <p:nvSpPr>
          <p:cNvPr id="7" name="矩形 6"/>
          <p:cNvSpPr/>
          <p:nvPr/>
        </p:nvSpPr>
        <p:spPr>
          <a:xfrm>
            <a:off x="664845" y="1526832"/>
            <a:ext cx="10862945" cy="164147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You can ask John about the fact. John is ____________ most difficult man to get along with,but he is ____________ only person who knows the secret.</a:t>
            </a:r>
          </a:p>
        </p:txBody>
      </p:sp>
      <p:sp>
        <p:nvSpPr>
          <p:cNvPr id="8" name="TextBox 4"/>
          <p:cNvSpPr txBox="1"/>
          <p:nvPr/>
        </p:nvSpPr>
        <p:spPr>
          <a:xfrm>
            <a:off x="7505065" y="152658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 the 的用法。形容词最高级 most difficult 前用 the；“only”前用 the，特指“唯一的”。</a:t>
            </a:r>
          </a:p>
        </p:txBody>
      </p:sp>
      <p:sp>
        <p:nvSpPr>
          <p:cNvPr id="3" name="TextBox 4"/>
          <p:cNvSpPr txBox="1"/>
          <p:nvPr>
            <p:custDataLst>
              <p:tags r:id="rId2"/>
            </p:custDataLst>
          </p:nvPr>
        </p:nvSpPr>
        <p:spPr>
          <a:xfrm>
            <a:off x="5396230" y="2048559"/>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8795" y="754037"/>
            <a:ext cx="10862945" cy="267525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The old fisherman cast his net for ____________ first time, and drew in the body of an animal. He cast it ____________ second time, and drew in an old basket full of sand. He cast it ____________ third time, and drew in a lot of stones. It seemed he would have nothing to take home that morning.</a:t>
            </a:r>
          </a:p>
        </p:txBody>
      </p:sp>
      <p:sp>
        <p:nvSpPr>
          <p:cNvPr id="8" name="TextBox 4"/>
          <p:cNvSpPr txBox="1"/>
          <p:nvPr/>
        </p:nvSpPr>
        <p:spPr>
          <a:xfrm>
            <a:off x="5784850" y="753745"/>
            <a:ext cx="17589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此题考查冠词a和the放在序数词前面的不同用法</a:t>
            </a:r>
            <a:r>
              <a:rPr lang="zh-CN" sz="2800">
                <a:solidFill>
                  <a:srgbClr val="C00000"/>
                </a:solidFill>
                <a:latin typeface="Times New Roman" panose="02020603050405020304" charset="0"/>
                <a:cs typeface="Times New Roman" panose="02020603050405020304" charset="0"/>
              </a:rPr>
              <a:t>。</a:t>
            </a:r>
            <a:r>
              <a:rPr sz="2800">
                <a:solidFill>
                  <a:srgbClr val="C00000"/>
                </a:solidFill>
                <a:latin typeface="Times New Roman" panose="02020603050405020304" charset="0"/>
                <a:cs typeface="Times New Roman" panose="02020603050405020304" charset="0"/>
              </a:rPr>
              <a:t> the first time表示“第一次”；而 a second time 和 a third time 在此表示“再一次”。</a:t>
            </a:r>
          </a:p>
        </p:txBody>
      </p:sp>
      <p:sp>
        <p:nvSpPr>
          <p:cNvPr id="3" name="TextBox 4"/>
          <p:cNvSpPr txBox="1"/>
          <p:nvPr>
            <p:custDataLst>
              <p:tags r:id="rId2"/>
            </p:custDataLst>
          </p:nvPr>
        </p:nvSpPr>
        <p:spPr>
          <a:xfrm>
            <a:off x="5436870" y="1275715"/>
            <a:ext cx="17589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4" name="TextBox 4"/>
          <p:cNvSpPr txBox="1"/>
          <p:nvPr>
            <p:custDataLst>
              <p:tags r:id="rId3"/>
            </p:custDataLst>
          </p:nvPr>
        </p:nvSpPr>
        <p:spPr>
          <a:xfrm>
            <a:off x="5911850" y="1797685"/>
            <a:ext cx="17589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__________ Smiths saw a policeman caught the thief by ________ arm.</a:t>
            </a:r>
          </a:p>
        </p:txBody>
      </p:sp>
      <p:sp>
        <p:nvSpPr>
          <p:cNvPr id="8" name="TextBox 4"/>
          <p:cNvSpPr txBox="1"/>
          <p:nvPr/>
        </p:nvSpPr>
        <p:spPr>
          <a:xfrm>
            <a:off x="1293495" y="1689735"/>
            <a:ext cx="17081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 the 的用法。the+ 姓名的复数表示“一对夫妻或一家人”；the 用于身体部位的名词前，常常与 catch，take 等连用。</a:t>
            </a:r>
          </a:p>
        </p:txBody>
      </p:sp>
      <p:sp>
        <p:nvSpPr>
          <p:cNvPr id="3" name="TextBox 4"/>
          <p:cNvSpPr txBox="1"/>
          <p:nvPr>
            <p:custDataLst>
              <p:tags r:id="rId2"/>
            </p:custDataLst>
          </p:nvPr>
        </p:nvSpPr>
        <p:spPr>
          <a:xfrm>
            <a:off x="9211310" y="1689735"/>
            <a:ext cx="170815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64147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Jim is a young farmer. He was once put into ____________ prison because he fought against the government. His wife was worried and went to ____________ prison to visit him.</a:t>
            </a:r>
          </a:p>
        </p:txBody>
      </p:sp>
      <p:sp>
        <p:nvSpPr>
          <p:cNvPr id="8" name="TextBox 4"/>
          <p:cNvSpPr txBox="1"/>
          <p:nvPr/>
        </p:nvSpPr>
        <p:spPr>
          <a:xfrm>
            <a:off x="8848725" y="1604010"/>
            <a:ext cx="11341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t>
            </a: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此题考查名词前加 the 和不加 the 的不同含义。put into prison 表示“抓进监狱，坐牢”，went to the prison 表示“去监狱（探视）”。</a:t>
            </a:r>
          </a:p>
        </p:txBody>
      </p:sp>
      <p:sp>
        <p:nvSpPr>
          <p:cNvPr id="3" name="TextBox 4"/>
          <p:cNvSpPr txBox="1"/>
          <p:nvPr>
            <p:custDataLst>
              <p:tags r:id="rId2"/>
            </p:custDataLst>
          </p:nvPr>
        </p:nvSpPr>
        <p:spPr>
          <a:xfrm>
            <a:off x="1623060" y="2723515"/>
            <a:ext cx="11341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China fought against</a:t>
            </a:r>
            <a:r>
              <a:rPr lang="en-US" altLang="zh-CN" sz="2800" u="sng"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                        </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most terrible virus in ____________ Spring Festival of 2020.</a:t>
            </a:r>
          </a:p>
        </p:txBody>
      </p:sp>
      <p:sp>
        <p:nvSpPr>
          <p:cNvPr id="8" name="TextBox 4"/>
          <p:cNvSpPr txBox="1"/>
          <p:nvPr/>
        </p:nvSpPr>
        <p:spPr>
          <a:xfrm>
            <a:off x="357886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 the 的用法。在形容词最高级 most terrible 前用 the；传统节日春节前用 the。本句意为“中国在 2020 年的春节抗击最可怕的病毒”。</a:t>
            </a:r>
          </a:p>
        </p:txBody>
      </p:sp>
      <p:sp>
        <p:nvSpPr>
          <p:cNvPr id="3" name="TextBox 4"/>
          <p:cNvSpPr txBox="1"/>
          <p:nvPr>
            <p:custDataLst>
              <p:tags r:id="rId2"/>
            </p:custDataLst>
          </p:nvPr>
        </p:nvSpPr>
        <p:spPr>
          <a:xfrm>
            <a:off x="9374505" y="1689735"/>
            <a:ext cx="19894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Doctors and nurses from all over ____________ country went to Wuhan on ____________ first day of ____________ Chinese lunar year.</a:t>
            </a:r>
          </a:p>
        </p:txBody>
      </p:sp>
      <p:sp>
        <p:nvSpPr>
          <p:cNvPr id="8" name="TextBox 4"/>
          <p:cNvSpPr txBox="1"/>
          <p:nvPr/>
        </p:nvSpPr>
        <p:spPr>
          <a:xfrm>
            <a:off x="6215380" y="1689735"/>
            <a:ext cx="1811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2" name="TextBox 4"/>
          <p:cNvSpPr txBox="1"/>
          <p:nvPr>
            <p:custDataLst>
              <p:tags r:id="rId1"/>
            </p:custDataLst>
          </p:nvPr>
        </p:nvSpPr>
        <p:spPr>
          <a:xfrm>
            <a:off x="808355" y="4349115"/>
            <a:ext cx="10870565" cy="1886585"/>
          </a:xfrm>
          <a:prstGeom prst="rect">
            <a:avLst/>
          </a:prstGeom>
          <a:noFill/>
        </p:spPr>
        <p:txBody>
          <a:bodyPr wrap="square" rtlCol="0">
            <a:spAutoFit/>
          </a:bodyPr>
          <a:lstStyle/>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 the 的用法。固定用法 from all over the country 表示“来自全国的”；the first day of the Chinese lunar year 表示“中国农历新年的第一天”。本句意为“在中国新年的第一天，来自全国的医生和护士奔赴武汉”。</a:t>
            </a:r>
          </a:p>
        </p:txBody>
      </p:sp>
      <p:sp>
        <p:nvSpPr>
          <p:cNvPr id="3" name="TextBox 4"/>
          <p:cNvSpPr txBox="1"/>
          <p:nvPr>
            <p:custDataLst>
              <p:tags r:id="rId2"/>
            </p:custDataLst>
          </p:nvPr>
        </p:nvSpPr>
        <p:spPr>
          <a:xfrm>
            <a:off x="1377315" y="2211705"/>
            <a:ext cx="1811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4" name="TextBox 4"/>
          <p:cNvSpPr txBox="1"/>
          <p:nvPr>
            <p:custDataLst>
              <p:tags r:id="rId3"/>
            </p:custDataLst>
          </p:nvPr>
        </p:nvSpPr>
        <p:spPr>
          <a:xfrm>
            <a:off x="4986655" y="2129790"/>
            <a:ext cx="181165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ircle(i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______________?</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Rare, please!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May I help you 		B. How do you like your steak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Do you like steak 	D. What can I do for you</a:t>
            </a:r>
          </a:p>
        </p:txBody>
      </p:sp>
      <p:sp>
        <p:nvSpPr>
          <p:cNvPr id="5" name="TextBox 4"/>
          <p:cNvSpPr txBox="1"/>
          <p:nvPr/>
        </p:nvSpPr>
        <p:spPr>
          <a:xfrm>
            <a:off x="881380" y="4505325"/>
            <a:ext cx="10870565" cy="53975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考查餐饮服务用语。rare 意为“生的”，是问“牛排的做法”在回答，故选 B。</a:t>
            </a:r>
          </a:p>
        </p:txBody>
      </p:sp>
      <p:sp>
        <p:nvSpPr>
          <p:cNvPr id="7" name="TextBox 4"/>
          <p:cNvSpPr txBox="1"/>
          <p:nvPr/>
        </p:nvSpPr>
        <p:spPr>
          <a:xfrm>
            <a:off x="2367596" y="12862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Don’t be afraid. You can follow ____________ latest news about the epidemic and do more exercise to keep ____________ virus away.</a:t>
            </a:r>
          </a:p>
        </p:txBody>
      </p:sp>
      <p:sp>
        <p:nvSpPr>
          <p:cNvPr id="8" name="TextBox 4"/>
          <p:cNvSpPr txBox="1"/>
          <p:nvPr/>
        </p:nvSpPr>
        <p:spPr>
          <a:xfrm>
            <a:off x="6405880" y="1604010"/>
            <a:ext cx="13633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the</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 the 的用法。本句意为“不要害怕。你可以收听疫情的最新消息， 同时多做运动以抵抗病毒”。</a:t>
            </a:r>
          </a:p>
        </p:txBody>
      </p:sp>
      <p:sp>
        <p:nvSpPr>
          <p:cNvPr id="3" name="TextBox 4"/>
          <p:cNvSpPr txBox="1"/>
          <p:nvPr>
            <p:custDataLst>
              <p:tags r:id="rId2"/>
            </p:custDataLst>
          </p:nvPr>
        </p:nvSpPr>
        <p:spPr>
          <a:xfrm>
            <a:off x="6595110" y="2125980"/>
            <a:ext cx="136334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the</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What’s wrong with you? Do you have ____________ high temperature? If so, do remember to go to ____________ hospital.</a:t>
            </a:r>
          </a:p>
        </p:txBody>
      </p:sp>
      <p:sp>
        <p:nvSpPr>
          <p:cNvPr id="8" name="TextBox 4"/>
          <p:cNvSpPr txBox="1"/>
          <p:nvPr/>
        </p:nvSpPr>
        <p:spPr>
          <a:xfrm>
            <a:off x="7355840" y="1604010"/>
            <a:ext cx="486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此题考查不定冠词以及名词前加 the 和不加 the 的不同含义。第一个空 have a high temperature 表示“发烧”；第二个空 go to hospital 表示“去医院看医生”。</a:t>
            </a:r>
          </a:p>
        </p:txBody>
      </p:sp>
      <p:sp>
        <p:nvSpPr>
          <p:cNvPr id="3" name="TextBox 4"/>
          <p:cNvSpPr txBox="1"/>
          <p:nvPr>
            <p:custDataLst>
              <p:tags r:id="rId2"/>
            </p:custDataLst>
          </p:nvPr>
        </p:nvSpPr>
        <p:spPr>
          <a:xfrm>
            <a:off x="5250815" y="2125980"/>
            <a:ext cx="4864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112458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It is now ________________ hardest-hit country with tens of thousands of deaths from ____________ COVID-19.</a:t>
            </a:r>
          </a:p>
        </p:txBody>
      </p:sp>
      <p:sp>
        <p:nvSpPr>
          <p:cNvPr id="8" name="TextBox 4"/>
          <p:cNvSpPr txBox="1"/>
          <p:nvPr/>
        </p:nvSpPr>
        <p:spPr>
          <a:xfrm>
            <a:off x="3000375" y="1689735"/>
            <a:ext cx="1467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2" name="TextBox 4"/>
          <p:cNvSpPr txBox="1"/>
          <p:nvPr>
            <p:custDataLst>
              <p:tags r:id="rId1"/>
            </p:custDataLst>
          </p:nvPr>
        </p:nvSpPr>
        <p:spPr>
          <a:xfrm>
            <a:off x="746125" y="4390390"/>
            <a:ext cx="10870565" cy="1886585"/>
          </a:xfrm>
          <a:prstGeom prst="rect">
            <a:avLst/>
          </a:prstGeom>
          <a:noFill/>
        </p:spPr>
        <p:txBody>
          <a:bodyPr wrap="square" rtlCol="0">
            <a:spAutoFit/>
          </a:bodyPr>
          <a:lstStyle/>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此题考查定冠词和零冠词的用法。形容词最高级 hardest-hit 前用 the；COVID-19是专有名词，前不用冠词。本句意为“该国是受到疫情重创最严重的国家，成千上万的人死于新冠肺炎病毒感染” 。</a:t>
            </a:r>
          </a:p>
        </p:txBody>
      </p:sp>
      <p:sp>
        <p:nvSpPr>
          <p:cNvPr id="3" name="TextBox 4"/>
          <p:cNvSpPr txBox="1"/>
          <p:nvPr>
            <p:custDataLst>
              <p:tags r:id="rId2"/>
            </p:custDataLst>
          </p:nvPr>
        </p:nvSpPr>
        <p:spPr>
          <a:xfrm>
            <a:off x="3189605" y="2206625"/>
            <a:ext cx="14674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 y="1422692"/>
            <a:ext cx="10862945" cy="164147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People have different responsibilities. Doctors fight on ____________ front-line to treat patients. Police officers stay in ____________ position to keep us safe.</a:t>
            </a:r>
          </a:p>
        </p:txBody>
      </p:sp>
      <p:sp>
        <p:nvSpPr>
          <p:cNvPr id="8" name="TextBox 4"/>
          <p:cNvSpPr txBox="1"/>
          <p:nvPr/>
        </p:nvSpPr>
        <p:spPr>
          <a:xfrm>
            <a:off x="9612630" y="1422400"/>
            <a:ext cx="1247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the</a:t>
            </a:r>
          </a:p>
        </p:txBody>
      </p:sp>
      <p:sp>
        <p:nvSpPr>
          <p:cNvPr id="2" name="TextBox 4"/>
          <p:cNvSpPr txBox="1"/>
          <p:nvPr>
            <p:custDataLst>
              <p:tags r:id="rId1"/>
            </p:custDataLst>
          </p:nvPr>
        </p:nvSpPr>
        <p:spPr>
          <a:xfrm>
            <a:off x="766445" y="4401185"/>
            <a:ext cx="10870565" cy="1886585"/>
          </a:xfrm>
          <a:prstGeom prst="rect">
            <a:avLst/>
          </a:prstGeom>
          <a:noFill/>
        </p:spPr>
        <p:txBody>
          <a:bodyPr wrap="square" rtlCol="0">
            <a:spAutoFit/>
          </a:bodyPr>
          <a:lstStyle/>
          <a:p>
            <a:pPr marL="935990" indent="-935990" algn="just" fontAlgn="auto">
              <a:lnSpc>
                <a:spcPts val="3500"/>
              </a:lnSpc>
            </a:pPr>
            <a:r>
              <a:rPr lang="zh-CN"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此题考查定冠词和零冠词的用法。第一个空用 the 表特指，the front-line 意为“前线”；第二个空 stay in position 表示“坚守岗位”。本句意为“所有人都有不同的责任。医生在前线治疗病人，警察坚守岗位，保护我们安全”。</a:t>
            </a:r>
          </a:p>
        </p:txBody>
      </p:sp>
      <p:sp>
        <p:nvSpPr>
          <p:cNvPr id="3" name="TextBox 4"/>
          <p:cNvSpPr txBox="1"/>
          <p:nvPr>
            <p:custDataLst>
              <p:tags r:id="rId2"/>
            </p:custDataLst>
          </p:nvPr>
        </p:nvSpPr>
        <p:spPr>
          <a:xfrm>
            <a:off x="8216900" y="1944370"/>
            <a:ext cx="124777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p>
        </p:txBody>
      </p:sp>
      <p:sp>
        <p:nvSpPr>
          <p:cNvPr id="6" name="文本框 5"/>
          <p:cNvSpPr txBox="1"/>
          <p:nvPr/>
        </p:nvSpPr>
        <p:spPr>
          <a:xfrm>
            <a:off x="362585" y="1296035"/>
            <a:ext cx="11227435" cy="4615815"/>
          </a:xfrm>
          <a:prstGeom prst="rect">
            <a:avLst/>
          </a:prstGeom>
          <a:noFill/>
        </p:spPr>
        <p:txBody>
          <a:bodyPr wrap="square" rtlCol="0" anchor="t">
            <a:spAutoFit/>
          </a:bodyPr>
          <a:lstStyle/>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1. Sam has been ordered to ___________</a:t>
            </a:r>
            <a:r>
              <a:rPr lang="en-US" sz="2800" dirty="0">
                <a:latin typeface="Times New Roman" panose="02020603050405020304" charset="0"/>
                <a:ea typeface="宋体" panose="02010600030101010101" pitchFamily="2" charset="-122"/>
                <a:cs typeface="Times New Roman" panose="02020603050405020304" charset="0"/>
              </a:rPr>
              <a:t>___________________</a:t>
            </a:r>
            <a:r>
              <a:rPr sz="2800" dirty="0">
                <a:latin typeface="Times New Roman" panose="02020603050405020304" charset="0"/>
                <a:ea typeface="宋体" panose="02010600030101010101" pitchFamily="2" charset="-122"/>
                <a:cs typeface="Times New Roman" panose="02020603050405020304" charset="0"/>
              </a:rPr>
              <a:t>_____ (取代年迈的经理的职位). </a:t>
            </a: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2. ___________________ (多遗憾) that you couldn’t receive the first prize!</a:t>
            </a: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3. The famous writer was born _________________ (在20世纪90年代).</a:t>
            </a: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4. _______________ (在教师节那天), all teachers in my school will have a meeting. </a:t>
            </a:r>
          </a:p>
          <a:p>
            <a:pPr indent="0" algn="just" fontAlgn="auto">
              <a:lnSpc>
                <a:spcPct val="150000"/>
              </a:lnSpc>
            </a:pPr>
            <a:r>
              <a:rPr sz="2800" dirty="0">
                <a:latin typeface="Times New Roman" panose="02020603050405020304" charset="0"/>
                <a:ea typeface="宋体" panose="02010600030101010101" pitchFamily="2" charset="-122"/>
                <a:cs typeface="Times New Roman" panose="02020603050405020304" charset="0"/>
              </a:rPr>
              <a:t>5. China covers large areas and ____________________ (人口众多).</a:t>
            </a:r>
          </a:p>
        </p:txBody>
      </p:sp>
      <p:sp>
        <p:nvSpPr>
          <p:cNvPr id="7" name="TextBox 4"/>
          <p:cNvSpPr txBox="1"/>
          <p:nvPr/>
        </p:nvSpPr>
        <p:spPr>
          <a:xfrm>
            <a:off x="4421505" y="1453515"/>
            <a:ext cx="620776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take the place of the old manager</a:t>
            </a:r>
          </a:p>
        </p:txBody>
      </p:sp>
      <p:sp>
        <p:nvSpPr>
          <p:cNvPr id="8" name="TextBox 4"/>
          <p:cNvSpPr txBox="1"/>
          <p:nvPr/>
        </p:nvSpPr>
        <p:spPr>
          <a:xfrm>
            <a:off x="972820" y="2623185"/>
            <a:ext cx="21882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What a pity</a:t>
            </a:r>
          </a:p>
        </p:txBody>
      </p:sp>
      <p:sp>
        <p:nvSpPr>
          <p:cNvPr id="10" name="TextBox 4"/>
          <p:cNvSpPr txBox="1"/>
          <p:nvPr/>
        </p:nvSpPr>
        <p:spPr>
          <a:xfrm>
            <a:off x="5173980" y="3352800"/>
            <a:ext cx="231838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in the 1990s</a:t>
            </a:r>
          </a:p>
        </p:txBody>
      </p:sp>
      <p:sp>
        <p:nvSpPr>
          <p:cNvPr id="12" name="TextBox 4"/>
          <p:cNvSpPr txBox="1"/>
          <p:nvPr/>
        </p:nvSpPr>
        <p:spPr>
          <a:xfrm>
            <a:off x="722630" y="3957320"/>
            <a:ext cx="283083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On Teachers’ Day</a:t>
            </a:r>
          </a:p>
        </p:txBody>
      </p:sp>
      <p:sp>
        <p:nvSpPr>
          <p:cNvPr id="13" name="TextBox 4"/>
          <p:cNvSpPr txBox="1"/>
          <p:nvPr/>
        </p:nvSpPr>
        <p:spPr>
          <a:xfrm>
            <a:off x="5036181" y="5252078"/>
            <a:ext cx="3562353"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has a great population</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4">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Best wishes to your parents!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Thank you, I will 		B. You are welcome</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The same to you 		D. You are so polite to say so</a:t>
            </a:r>
          </a:p>
        </p:txBody>
      </p:sp>
      <p:sp>
        <p:nvSpPr>
          <p:cNvPr id="105" name="TextBox 4"/>
          <p:cNvSpPr txBox="1"/>
          <p:nvPr/>
        </p:nvSpPr>
        <p:spPr>
          <a:xfrm>
            <a:off x="2628265" y="1307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2" name="TextBox 4"/>
          <p:cNvSpPr txBox="1"/>
          <p:nvPr>
            <p:custDataLst>
              <p:tags r:id="rId1"/>
            </p:custDataLst>
          </p:nvPr>
        </p:nvSpPr>
        <p:spPr>
          <a:xfrm>
            <a:off x="818515" y="4405630"/>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考查祝福与应答。回应“请向您父母转达我最好的祝福！”只需要表示“感谢”即可。故选 A。</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May I speak to Lily?</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I’ll check if she’s in.</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am sorry you can’t 		B. This is Lily speaking</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Hold on, please 			D. No, you can’t</a:t>
            </a:r>
          </a:p>
        </p:txBody>
      </p:sp>
      <p:sp>
        <p:nvSpPr>
          <p:cNvPr id="105" name="TextBox 4"/>
          <p:cNvSpPr txBox="1"/>
          <p:nvPr/>
        </p:nvSpPr>
        <p:spPr>
          <a:xfrm>
            <a:off x="1849120" y="15217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考查打电话用语。此处接电话的不是 Lily，I’ll check if she’s in 意为“我去看看她在不在。”C 项 Hold on 表示“别挂电话！”符合前后语境。</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Lily, I am looking forward to your coming to my birthday party </a:t>
            </a:r>
          </a:p>
          <a:p>
            <a:pPr indent="457200"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this Saturday.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 but I have to go on business this weekend.</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I’d love to				 B. I can’t go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You are so polite to invite me 	 D. Congratulations</a:t>
            </a:r>
          </a:p>
        </p:txBody>
      </p:sp>
      <p:sp>
        <p:nvSpPr>
          <p:cNvPr id="105" name="TextBox 4"/>
          <p:cNvSpPr txBox="1"/>
          <p:nvPr/>
        </p:nvSpPr>
        <p:spPr>
          <a:xfrm>
            <a:off x="2516505" y="18619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2" name="TextBox 4"/>
          <p:cNvSpPr txBox="1"/>
          <p:nvPr>
            <p:custDataLst>
              <p:tags r:id="rId1"/>
            </p:custDataLst>
          </p:nvPr>
        </p:nvSpPr>
        <p:spPr>
          <a:xfrm>
            <a:off x="719455" y="4314825"/>
            <a:ext cx="10870565" cy="188658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考查回应邀请。I am looking forward to your coming to my birthday party this Saturday意为“我盼望这个周六你来参加我的生日聚会”。A 项 I’d love to, but I have to go on business this weekend 表示“我想参加，但是这个周末我要出差。”符合语境。</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Could you give me a hand?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All right 			B. Not at all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No problem 		D. Yes, I can</a:t>
            </a:r>
          </a:p>
        </p:txBody>
      </p:sp>
      <p:sp>
        <p:nvSpPr>
          <p:cNvPr id="105" name="TextBox 4"/>
          <p:cNvSpPr txBox="1"/>
          <p:nvPr/>
        </p:nvSpPr>
        <p:spPr>
          <a:xfrm>
            <a:off x="2511425" y="12739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C</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考查回应请求帮助。Could you give me a hand?意为“你可以帮我吗？”，C项意为“没有问题”，符合语境</a:t>
            </a:r>
            <a:r>
              <a:rPr lang="en-US" sz="2400">
                <a:solidFill>
                  <a:srgbClr val="C00000"/>
                </a:solidFill>
                <a:latin typeface="Times New Roman" panose="02020603050405020304" charset="0"/>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57.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1</TotalTime>
  <Words>3333</Words>
  <Application>Microsoft Office PowerPoint</Application>
  <PresentationFormat>宽屏</PresentationFormat>
  <Paragraphs>272</Paragraphs>
  <Slides>46</Slides>
  <Notes>46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46</vt:i4>
      </vt:variant>
    </vt:vector>
  </HeadingPairs>
  <TitlesOfParts>
    <vt:vector size="54" baseType="lpstr">
      <vt:lpstr>等线</vt:lpstr>
      <vt:lpstr>微软雅黑</vt:lpstr>
      <vt:lpstr>黑体</vt:lpstr>
      <vt:lpstr>Times New Roman</vt:lpstr>
      <vt:lpstr>Impact</vt:lpstr>
      <vt:lpstr>Arial</vt:lpstr>
      <vt:lpstr>方正黑体简体</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144</cp:revision>
  <dcterms:created xsi:type="dcterms:W3CDTF">2021-08-19T06:32:00Z</dcterms:created>
  <dcterms:modified xsi:type="dcterms:W3CDTF">2024-12-25T01:14:35Z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