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535" r:id="rId12"/>
    <p:sldId id="433" r:id="rId13"/>
    <p:sldId id="390" r:id="rId14"/>
    <p:sldId id="434" r:id="rId15"/>
    <p:sldId id="435" r:id="rId16"/>
    <p:sldId id="436" r:id="rId17"/>
    <p:sldId id="437" r:id="rId18"/>
    <p:sldId id="438" r:id="rId19"/>
    <p:sldId id="439" r:id="rId20"/>
    <p:sldId id="440" r:id="rId21"/>
    <p:sldId id="441" r:id="rId22"/>
    <p:sldId id="442" r:id="rId23"/>
    <p:sldId id="536" r:id="rId24"/>
    <p:sldId id="355" r:id="rId25"/>
    <p:sldId id="332" r:id="rId26"/>
    <p:sldId id="509" r:id="rId27"/>
    <p:sldId id="295" r:id="rId28"/>
    <p:sldId id="373" r:id="rId29"/>
    <p:sldId id="615" r:id="rId30"/>
    <p:sldId id="444" r:id="rId31"/>
    <p:sldId id="445" r:id="rId32"/>
    <p:sldId id="447" r:id="rId33"/>
    <p:sldId id="446" r:id="rId34"/>
    <p:sldId id="468" r:id="rId35"/>
    <p:sldId id="469" r:id="rId36"/>
    <p:sldId id="470" r:id="rId37"/>
    <p:sldId id="471" r:id="rId38"/>
    <p:sldId id="537" r:id="rId39"/>
    <p:sldId id="616" r:id="rId40"/>
    <p:sldId id="539" r:id="rId41"/>
    <p:sldId id="540" r:id="rId42"/>
    <p:sldId id="541" r:id="rId43"/>
    <p:sldId id="542" r:id="rId44"/>
    <p:sldId id="543" r:id="rId45"/>
    <p:sldId id="544" r:id="rId46"/>
    <p:sldId id="550" r:id="rId47"/>
    <p:sldId id="551" r:id="rId48"/>
    <p:sldId id="552" r:id="rId49"/>
    <p:sldId id="301" r:id="rId50"/>
    <p:sldId id="302" r:id="rId51"/>
    <p:sldId id="448" r:id="rId52"/>
    <p:sldId id="595" r:id="rId53"/>
    <p:sldId id="307" r:id="rId54"/>
    <p:sldId id="308" r:id="rId55"/>
    <p:sldId id="554" r:id="rId56"/>
    <p:sldId id="555" r:id="rId57"/>
    <p:sldId id="556" r:id="rId58"/>
    <p:sldId id="557" r:id="rId59"/>
    <p:sldId id="558" r:id="rId60"/>
    <p:sldId id="559" r:id="rId61"/>
    <p:sldId id="560" r:id="rId62"/>
    <p:sldId id="561" r:id="rId63"/>
    <p:sldId id="562" r:id="rId64"/>
    <p:sldId id="563" r:id="rId65"/>
    <p:sldId id="564" r:id="rId66"/>
    <p:sldId id="565" r:id="rId67"/>
    <p:sldId id="566" r:id="rId68"/>
    <p:sldId id="567" r:id="rId69"/>
    <p:sldId id="568" r:id="rId70"/>
    <p:sldId id="284" r:id="rId71"/>
  </p:sldIdLst>
  <p:sldSz cx="12192000" cy="6858000"/>
  <p:notesSz cx="6858000" cy="9144000"/>
  <p:embeddedFontLst>
    <p:embeddedFont>
      <p:font typeface="方正黑体简体" panose="03000509000000000000" charset="-122"/>
      <p:regular r:id="rId75"/>
    </p:embeddedFont>
    <p:embeddedFont>
      <p:font typeface="微软雅黑" panose="020B0503020204020204" pitchFamily="34" charset="-122"/>
      <p:regular r:id="rId76"/>
    </p:embeddedFont>
    <p:embeddedFont>
      <p:font typeface="Calibri" panose="020F0502020204030204" pitchFamily="34" charset="0"/>
      <p:regular r:id="rId77"/>
      <p:bold r:id="rId78"/>
      <p:italic r:id="rId79"/>
      <p:boldItalic r:id="rId80"/>
    </p:embeddedFont>
    <p:embeddedFont>
      <p:font typeface="Impact" panose="020B0806030902050204" pitchFamily="34" charset="0"/>
      <p:regular r:id="rId81"/>
    </p:embeddedFont>
    <p:embeddedFont>
      <p:font typeface="黑体" panose="02010609060101010101" charset="-122"/>
      <p:regular r:id="rId82"/>
    </p:embeddedFont>
    <p:embeddedFont>
      <p:font typeface="等线" panose="02010600030101010101" charset="-122"/>
      <p:regular r:id="rId83"/>
    </p:embeddedFont>
  </p:embeddedFontLst>
  <p:custDataLst>
    <p:tags r:id="rId8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 userDrawn="1">
          <p15:clr>
            <a:srgbClr val="A4A3A4"/>
          </p15:clr>
        </p15:guide>
        <p15:guide id="2" orient="horz" pos="4204" userDrawn="1">
          <p15:clr>
            <a:srgbClr val="A4A3A4"/>
          </p15:clr>
        </p15:guide>
        <p15:guide id="3" pos="116" userDrawn="1">
          <p15:clr>
            <a:srgbClr val="A4A3A4"/>
          </p15:clr>
        </p15:guide>
        <p15:guide id="4" pos="7472" userDrawn="1">
          <p15:clr>
            <a:srgbClr val="A4A3A4"/>
          </p15:clr>
        </p15:guide>
        <p15:guide id="5" orient="horz" pos="38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222"/>
        <p:guide orient="horz" pos="4204"/>
        <p:guide pos="116"/>
        <p:guide pos="7472"/>
        <p:guide orient="horz" pos="389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113.xml"/><Relationship Id="rId83" Type="http://schemas.openxmlformats.org/officeDocument/2006/relationships/font" Target="fonts/font9.fntdata"/><Relationship Id="rId82" Type="http://schemas.openxmlformats.org/officeDocument/2006/relationships/font" Target="fonts/font8.fntdata"/><Relationship Id="rId81" Type="http://schemas.openxmlformats.org/officeDocument/2006/relationships/font" Target="fonts/font7.fntdata"/><Relationship Id="rId80" Type="http://schemas.openxmlformats.org/officeDocument/2006/relationships/font" Target="fonts/font6.fntdata"/><Relationship Id="rId8" Type="http://schemas.openxmlformats.org/officeDocument/2006/relationships/slide" Target="slides/slide5.xml"/><Relationship Id="rId79" Type="http://schemas.openxmlformats.org/officeDocument/2006/relationships/font" Target="fonts/font5.fntdata"/><Relationship Id="rId78" Type="http://schemas.openxmlformats.org/officeDocument/2006/relationships/font" Target="fonts/font4.fntdata"/><Relationship Id="rId77" Type="http://schemas.openxmlformats.org/officeDocument/2006/relationships/font" Target="fonts/font3.fntdata"/><Relationship Id="rId76" Type="http://schemas.openxmlformats.org/officeDocument/2006/relationships/font" Target="fonts/font2.fntdata"/><Relationship Id="rId75" Type="http://schemas.openxmlformats.org/officeDocument/2006/relationships/font" Target="fonts/font1.fntdata"/><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9" Type="http://schemas.openxmlformats.org/officeDocument/2006/relationships/slide" Target="slide51.xml"/><Relationship Id="rId8" Type="http://schemas.openxmlformats.org/officeDocument/2006/relationships/tags" Target="../tags/tag5.xml"/><Relationship Id="rId7" Type="http://schemas.openxmlformats.org/officeDocument/2006/relationships/slide" Target="slide47.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2.xml"/><Relationship Id="rId2" Type="http://schemas.openxmlformats.org/officeDocument/2006/relationships/slide" Target="slide10.xml"/><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tags" Target="../tags/tag8.xml"/><Relationship Id="rId13" Type="http://schemas.openxmlformats.org/officeDocument/2006/relationships/slide" Target="slide56.xml"/><Relationship Id="rId12" Type="http://schemas.openxmlformats.org/officeDocument/2006/relationships/tags" Target="../tags/tag7.xml"/><Relationship Id="rId11" Type="http://schemas.openxmlformats.org/officeDocument/2006/relationships/slide" Target="slide53.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2" Type="http://schemas.openxmlformats.org/officeDocument/2006/relationships/notesSlide" Target="../notesSlides/notesSlide26.xml"/><Relationship Id="rId11" Type="http://schemas.openxmlformats.org/officeDocument/2006/relationships/slideLayout" Target="../slideLayouts/slideLayout6.xml"/><Relationship Id="rId10" Type="http://schemas.openxmlformats.org/officeDocument/2006/relationships/tags" Target="../tags/tag45.xml"/><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5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58.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6.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6.xml"/><Relationship Id="rId2" Type="http://schemas.openxmlformats.org/officeDocument/2006/relationships/tags" Target="../tags/tag63.xml"/><Relationship Id="rId1" Type="http://schemas.openxmlformats.org/officeDocument/2006/relationships/tags" Target="../tags/tag62.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6.xml"/><Relationship Id="rId2" Type="http://schemas.openxmlformats.org/officeDocument/2006/relationships/tags" Target="../tags/tag65.xml"/><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6.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0.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5.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6.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1" Type="http://schemas.openxmlformats.org/officeDocument/2006/relationships/notesSlide" Target="../notesSlides/notesSlide50.xml"/><Relationship Id="rId10" Type="http://schemas.openxmlformats.org/officeDocument/2006/relationships/slideLayout" Target="../slideLayouts/slideLayout6.xml"/><Relationship Id="rId1" Type="http://schemas.openxmlformats.org/officeDocument/2006/relationships/tags" Target="../tags/tag84.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3.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5.xml"/><Relationship Id="rId2" Type="http://schemas.openxmlformats.org/officeDocument/2006/relationships/tags" Target="../tags/tag95.xml"/><Relationship Id="rId1" Type="http://schemas.openxmlformats.org/officeDocument/2006/relationships/tags" Target="../tags/tag94.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9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9.xml"/><Relationship Id="rId1" Type="http://schemas.openxmlformats.org/officeDocument/2006/relationships/tags" Target="../tags/tag98.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0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10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10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10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10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0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10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10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tags" Target="../tags/tag11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11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Ⅱ．词汇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3265" y="1279009"/>
            <a:ext cx="10274300" cy="310515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从A、B、C、D中选出句中画线的单词或词组的意义。</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例：We had </a:t>
            </a:r>
            <a:r>
              <a:rPr lang="en-US" altLang="zh-CN" sz="2800" u="sng" dirty="0">
                <a:solidFill>
                  <a:srgbClr val="C00000"/>
                </a:solidFill>
                <a:latin typeface="Times New Roman" panose="02020603050405020304" charset="0"/>
                <a:ea typeface="宋体" panose="02010600030101010101" pitchFamily="2" charset="-122"/>
                <a:cs typeface="Times New Roman" panose="02020603050405020304" charset="0"/>
              </a:rPr>
              <a:t>enough</a:t>
            </a: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很短的 		B. 一半的 		C. 很长的		 D. 足够的</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Ⅱ．词汇</a:t>
            </a:r>
            <a:endParaRPr lang="zh-CN" altLang="en-US" sz="2800" b="1" spc="300" dirty="0">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0589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There is fierce </a:t>
            </a:r>
            <a:r>
              <a:rPr lang="en-US" altLang="zh-CN" sz="2800" u="sng" dirty="0">
                <a:latin typeface="Times New Roman" panose="02020603050405020304" charset="0"/>
                <a:ea typeface="宋体" panose="02010600030101010101" pitchFamily="2" charset="-122"/>
                <a:cs typeface="Times New Roman" panose="02020603050405020304" charset="0"/>
              </a:rPr>
              <a:t>competition</a:t>
            </a:r>
            <a:r>
              <a:rPr lang="en-US" altLang="zh-CN" sz="2800" dirty="0">
                <a:latin typeface="Times New Roman" panose="02020603050405020304" charset="0"/>
                <a:ea typeface="宋体" panose="02010600030101010101" pitchFamily="2" charset="-122"/>
                <a:cs typeface="Times New Roman" panose="02020603050405020304" charset="0"/>
              </a:rPr>
              <a:t> between these two companies for this deal.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愿望 		B. 竞争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倾向		 D. 合作</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0555"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本题考查名词。结合句意“要做成这项交易，这两家公司之间有激烈的竞争”，competition意为“竞争”，故本题正确答案为B。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Mr. Smith </a:t>
            </a:r>
            <a:r>
              <a:rPr lang="en-US" altLang="zh-CN" sz="2800" u="sng" dirty="0">
                <a:latin typeface="Times New Roman" panose="02020603050405020304" charset="0"/>
                <a:ea typeface="宋体" panose="02010600030101010101" pitchFamily="2" charset="-122"/>
                <a:cs typeface="Times New Roman" panose="02020603050405020304" charset="0"/>
              </a:rPr>
              <a:t>parked</a:t>
            </a:r>
            <a:r>
              <a:rPr lang="en-US" altLang="zh-CN" sz="2800" dirty="0">
                <a:latin typeface="Times New Roman" panose="02020603050405020304" charset="0"/>
                <a:ea typeface="宋体" panose="02010600030101010101" pitchFamily="2" charset="-122"/>
                <a:cs typeface="Times New Roman" panose="02020603050405020304" charset="0"/>
              </a:rPr>
              <a:t> his car in front of the hospital and got fined.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打车 		B. 公园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停车 		D. 鸣笛</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2580" y="742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本题考查动词。结合句意“史密斯先生把车停在医院门口，被罚款了”，park意为“停车”，故本题正确答案为C。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The earthquake almost completely </a:t>
            </a:r>
            <a:r>
              <a:rPr lang="en-US" altLang="zh-CN" sz="2800" u="sng" dirty="0">
                <a:latin typeface="Times New Roman" panose="02020603050405020304" charset="0"/>
                <a:ea typeface="宋体" panose="02010600030101010101" pitchFamily="2" charset="-122"/>
                <a:cs typeface="Times New Roman" panose="02020603050405020304" charset="0"/>
              </a:rPr>
              <a:t>destroyed</a:t>
            </a:r>
            <a:r>
              <a:rPr lang="en-US" altLang="zh-CN" sz="2800" dirty="0">
                <a:latin typeface="Times New Roman" panose="02020603050405020304" charset="0"/>
                <a:ea typeface="宋体" panose="02010600030101010101" pitchFamily="2" charset="-122"/>
                <a:cs typeface="Times New Roman" panose="02020603050405020304" charset="0"/>
              </a:rPr>
              <a:t> the city and many people lost their homes.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影响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误导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引领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摧毁</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6555" y="68262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本题考查动词。结合句意“这场地震几乎完全摧毁了这个城市，很多人失去了家园”，destroy意为“摧毁”，故本题正确答案为D。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My family </a:t>
            </a:r>
            <a:r>
              <a:rPr lang="en-US" altLang="zh-CN" sz="2800" u="sng" dirty="0">
                <a:latin typeface="Times New Roman" panose="02020603050405020304" charset="0"/>
                <a:ea typeface="宋体" panose="02010600030101010101" pitchFamily="2" charset="-122"/>
                <a:cs typeface="Times New Roman" panose="02020603050405020304" charset="0"/>
              </a:rPr>
              <a:t>insisted</a:t>
            </a:r>
            <a:r>
              <a:rPr lang="en-US" altLang="zh-CN" sz="2800" dirty="0">
                <a:latin typeface="Times New Roman" panose="02020603050405020304" charset="0"/>
                <a:ea typeface="宋体" panose="02010600030101010101" pitchFamily="2" charset="-122"/>
                <a:cs typeface="Times New Roman" panose="02020603050405020304" charset="0"/>
              </a:rPr>
              <a:t> that I should not give in, but stay and fight.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坚持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强迫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忠告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拒绝</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695" y="8162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本题考查动词。结合句意“家人坚持要求我不屈服，而应该留下来抗争”，insist意为“坚持（要求）”，故本题正确答案为A。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6805" y="444500"/>
            <a:ext cx="1053719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There are so many cars in the street. Why should he notice her car </a:t>
            </a:r>
            <a:r>
              <a:rPr lang="en-US" altLang="zh-CN" sz="2800" u="sng" dirty="0">
                <a:latin typeface="Times New Roman" panose="02020603050405020304" charset="0"/>
                <a:ea typeface="宋体" panose="02010600030101010101" pitchFamily="2" charset="-122"/>
                <a:cs typeface="Times New Roman" panose="02020603050405020304" charset="0"/>
              </a:rPr>
              <a:t>in particular</a:t>
            </a:r>
            <a:r>
              <a:rPr lang="en-US" altLang="zh-CN" sz="2800" dirty="0">
                <a:latin typeface="Times New Roman" panose="02020603050405020304" charset="0"/>
                <a:ea typeface="宋体" panose="02010600030101010101" pitchFamily="2" charset="-122"/>
                <a:cs typeface="Times New Roman" panose="02020603050405020304" charset="0"/>
              </a:rPr>
              <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单独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突出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特别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显著</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910" y="62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本题考查介词短语。结合句意“街上的车那么多，为什么他特别注意她的车？”in particular意为“特别地”，故本题正确答案为C。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11. His life has gradually improved and </a:t>
            </a:r>
            <a:r>
              <a:rPr lang="en-US" altLang="zh-CN" sz="2800" u="sng" dirty="0">
                <a:latin typeface="Times New Roman" panose="02020603050405020304" charset="0"/>
                <a:ea typeface="宋体" panose="02010600030101010101" pitchFamily="2" charset="-122"/>
                <a:cs typeface="Times New Roman" panose="02020603050405020304" charset="0"/>
              </a:rPr>
              <a:t>returned</a:t>
            </a:r>
            <a:r>
              <a:rPr lang="en-US" altLang="zh-CN" sz="2800" dirty="0">
                <a:latin typeface="Times New Roman" panose="02020603050405020304" charset="0"/>
                <a:ea typeface="宋体" panose="02010600030101010101" pitchFamily="2" charset="-122"/>
                <a:cs typeface="Times New Roman" panose="02020603050405020304" charset="0"/>
              </a:rPr>
              <a:t> to normal after the accident.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保持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返回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归还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恢复</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03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本题考查动词短语。结合句意“事故之后，他的生活慢慢改善了，恢复了正常”，returned to意为“恢复”，故本题正确答案为D。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145"/>
            <a:ext cx="1064577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12. We need an </a:t>
            </a:r>
            <a:r>
              <a:rPr lang="en-US" altLang="zh-CN" sz="2800" u="sng" dirty="0">
                <a:latin typeface="Times New Roman" panose="02020603050405020304" charset="0"/>
                <a:ea typeface="宋体" panose="02010600030101010101" pitchFamily="2" charset="-122"/>
                <a:cs typeface="Times New Roman" panose="02020603050405020304" charset="0"/>
              </a:rPr>
              <a:t>experienced</a:t>
            </a:r>
            <a:r>
              <a:rPr lang="en-US" altLang="zh-CN" sz="2800" dirty="0">
                <a:latin typeface="Times New Roman" panose="02020603050405020304" charset="0"/>
                <a:ea typeface="宋体" panose="02010600030101010101" pitchFamily="2" charset="-122"/>
                <a:cs typeface="Times New Roman" panose="02020603050405020304" charset="0"/>
              </a:rPr>
              <a:t> player so that we can win the final match.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职业的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有经验的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实验的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主动的</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3230"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本题考查形容词。结合句意“我们需要一个有经验的选手以便赢得决赛”，experienced意为“有经验的”，故本题正确答案为B。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70940" y="652145"/>
            <a:ext cx="102108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13. The police said that fast driving </a:t>
            </a:r>
            <a:r>
              <a:rPr lang="en-US" altLang="zh-CN" sz="2800" u="sng" dirty="0">
                <a:latin typeface="Times New Roman" panose="02020603050405020304" charset="0"/>
                <a:ea typeface="宋体" panose="02010600030101010101" pitchFamily="2" charset="-122"/>
                <a:cs typeface="Times New Roman" panose="02020603050405020304" charset="0"/>
              </a:rPr>
              <a:t>led to</a:t>
            </a:r>
            <a:r>
              <a:rPr lang="en-US" altLang="zh-CN" sz="2800" dirty="0">
                <a:latin typeface="Times New Roman" panose="02020603050405020304" charset="0"/>
                <a:ea typeface="宋体" panose="02010600030101010101" pitchFamily="2" charset="-122"/>
                <a:cs typeface="Times New Roman" panose="02020603050405020304" charset="0"/>
              </a:rPr>
              <a:t> the car crash which almost cost his life.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导致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发生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通往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避免</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561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本题考查动词短语。结合句意“警察说开快车导致了这场事故”，lead to意为“导致”，故本题正确答案为A。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491850" y="14160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Ⅰ．补全对话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491851" y="20554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Ⅱ．词汇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491852" y="2723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Ⅲ．完形填空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491850" y="331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Ⅳ．阅读理解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492115" y="227330"/>
            <a:ext cx="439166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综合模拟卷</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491852" y="3964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Ⅴ．语法填空</a:t>
            </a:r>
            <a:endParaRPr lang="zh-CN" altLang="en-US" sz="3200" dirty="0">
              <a:solidFill>
                <a:schemeClr val="tx1"/>
              </a:solidFill>
              <a:latin typeface="黑体" panose="02010609060101010101" charset="-122"/>
              <a:ea typeface="黑体" panose="02010609060101010101" charset="-122"/>
            </a:endParaRPr>
          </a:p>
        </p:txBody>
      </p:sp>
      <p:sp>
        <p:nvSpPr>
          <p:cNvPr id="8" name="文本框 13">
            <a:hlinkClick r:id="rId9" action="ppaction://hlinksldjump"/>
          </p:cNvPr>
          <p:cNvSpPr txBox="1">
            <a:spLocks noChangeArrowheads="1"/>
          </p:cNvSpPr>
          <p:nvPr>
            <p:custDataLst>
              <p:tags r:id="rId10"/>
            </p:custDataLst>
          </p:nvPr>
        </p:nvSpPr>
        <p:spPr bwMode="auto">
          <a:xfrm>
            <a:off x="5491850" y="4594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a:t>
            </a:r>
            <a:r>
              <a:rPr lang="zh-CN" altLang="en-US" sz="3200" dirty="0">
                <a:solidFill>
                  <a:schemeClr val="tx1"/>
                </a:solidFill>
                <a:latin typeface="黑体" panose="02010609060101010101" charset="-122"/>
                <a:ea typeface="黑体" panose="02010609060101010101" charset="-122"/>
                <a:sym typeface="+mn-ea"/>
              </a:rPr>
              <a:t>．</a:t>
            </a:r>
            <a:r>
              <a:rPr lang="zh-CN" altLang="en-US" sz="3200" dirty="0">
                <a:solidFill>
                  <a:schemeClr val="tx1"/>
                </a:solidFill>
                <a:latin typeface="黑体" panose="02010609060101010101" charset="-122"/>
                <a:ea typeface="黑体" panose="02010609060101010101" charset="-122"/>
              </a:rPr>
              <a:t>完成句子</a:t>
            </a:r>
            <a:endParaRPr lang="zh-CN" altLang="en-US" sz="3200" dirty="0">
              <a:solidFill>
                <a:schemeClr val="tx1"/>
              </a:solidFill>
              <a:latin typeface="黑体" panose="02010609060101010101" charset="-122"/>
              <a:ea typeface="黑体" panose="02010609060101010101" charset="-122"/>
            </a:endParaRPr>
          </a:p>
        </p:txBody>
      </p:sp>
      <p:sp>
        <p:nvSpPr>
          <p:cNvPr id="9" name="文本框 13">
            <a:hlinkClick r:id="rId11" action="ppaction://hlinksldjump"/>
          </p:cNvPr>
          <p:cNvSpPr txBox="1">
            <a:spLocks noChangeArrowheads="1"/>
          </p:cNvSpPr>
          <p:nvPr>
            <p:custDataLst>
              <p:tags r:id="rId12"/>
            </p:custDataLst>
          </p:nvPr>
        </p:nvSpPr>
        <p:spPr bwMode="auto">
          <a:xfrm>
            <a:off x="5318495" y="52431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VII．应用写作</a:t>
            </a:r>
            <a:endParaRPr lang="zh-CN" altLang="en-US" sz="3200" dirty="0">
              <a:solidFill>
                <a:schemeClr val="tx1"/>
              </a:solidFill>
              <a:latin typeface="黑体" panose="02010609060101010101" charset="-122"/>
              <a:ea typeface="黑体" panose="02010609060101010101" charset="-122"/>
            </a:endParaRPr>
          </a:p>
        </p:txBody>
      </p:sp>
      <p:sp>
        <p:nvSpPr>
          <p:cNvPr id="10" name="文本框 13">
            <a:hlinkClick r:id="rId13" action="ppaction://hlinksldjump"/>
          </p:cNvPr>
          <p:cNvSpPr txBox="1">
            <a:spLocks noChangeArrowheads="1"/>
          </p:cNvSpPr>
          <p:nvPr>
            <p:custDataLst>
              <p:tags r:id="rId14"/>
            </p:custDataLst>
          </p:nvPr>
        </p:nvSpPr>
        <p:spPr bwMode="auto">
          <a:xfrm>
            <a:off x="5492115" y="5892165"/>
            <a:ext cx="25990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附加题</a:t>
            </a:r>
            <a:endParaRPr lang="zh-CN" altLang="en-US"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62660" y="670560"/>
            <a:ext cx="1056386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14. There have been several </a:t>
            </a:r>
            <a:r>
              <a:rPr lang="en-US" altLang="zh-CN" sz="2800" u="sng" dirty="0">
                <a:latin typeface="Times New Roman" panose="02020603050405020304" charset="0"/>
                <a:ea typeface="宋体" panose="02010600030101010101" pitchFamily="2" charset="-122"/>
                <a:cs typeface="Times New Roman" panose="02020603050405020304" charset="0"/>
              </a:rPr>
              <a:t>complaints</a:t>
            </a:r>
            <a:r>
              <a:rPr lang="en-US" altLang="zh-CN" sz="2800" dirty="0">
                <a:latin typeface="Times New Roman" panose="02020603050405020304" charset="0"/>
                <a:ea typeface="宋体" panose="02010600030101010101" pitchFamily="2" charset="-122"/>
                <a:cs typeface="Times New Roman" panose="02020603050405020304" charset="0"/>
              </a:rPr>
              <a:t> about the service in our shop recently and we have to do something about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表扬 		B. 提升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投诉 		D. 下降</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本题考查名词。结合句意“最近我们店有好几个关于服务的投诉，我们得处理一下”，complaint意为“投诉”，故本题正确答案为C。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652145"/>
            <a:ext cx="1056386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15. We can’t overcome difficulties unless we keep a </a:t>
            </a:r>
            <a:r>
              <a:rPr lang="en-US" altLang="zh-CN" sz="2800" u="sng" dirty="0">
                <a:latin typeface="Times New Roman" panose="02020603050405020304" charset="0"/>
                <a:ea typeface="宋体" panose="02010600030101010101" pitchFamily="2" charset="-122"/>
                <a:cs typeface="Times New Roman" panose="02020603050405020304" charset="0"/>
              </a:rPr>
              <a:t>positive</a:t>
            </a:r>
            <a:r>
              <a:rPr lang="en-US" altLang="zh-CN" sz="2800" dirty="0">
                <a:latin typeface="Times New Roman" panose="02020603050405020304" charset="0"/>
                <a:ea typeface="宋体" panose="02010600030101010101" pitchFamily="2" charset="-122"/>
                <a:cs typeface="Times New Roman" panose="02020603050405020304" charset="0"/>
              </a:rPr>
              <a:t> attitude.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积极的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明确的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可能的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认真的</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本题考查形容词。结合句意“除非我们保持积极的态度，否则不能克服困难”，positive意为“积极的，主动的”，故本题正确答案为A。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Ⅲ．完形填空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5280" y="1876425"/>
            <a:ext cx="11488420" cy="1252855"/>
          </a:xfrm>
          <a:prstGeom prst="rect">
            <a:avLst/>
          </a:prstGeom>
          <a:noFill/>
        </p:spPr>
        <p:txBody>
          <a:bodyPr wrap="square" rtlCol="0" anchor="t">
            <a:spAutoFit/>
          </a:bodyPr>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Owura Kwadwo Hottish is a computer teacher in Ghana. However, at the school where he works, there were no </a:t>
            </a:r>
            <a:r>
              <a:rPr sz="2800" u="sng" dirty="0">
                <a:latin typeface="Times New Roman" panose="02020603050405020304" charset="0"/>
                <a:ea typeface="宋体" panose="02010600030101010101" pitchFamily="2" charset="-122"/>
                <a:cs typeface="Times New Roman" panose="02020603050405020304" charset="0"/>
              </a:rPr>
              <a:t>16</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That did not stop him </a:t>
            </a:r>
            <a:r>
              <a:rPr sz="2800" u="sng" dirty="0">
                <a:latin typeface="Times New Roman" panose="02020603050405020304" charset="0"/>
                <a:ea typeface="宋体" panose="02010600030101010101" pitchFamily="2" charset="-122"/>
                <a:cs typeface="Times New Roman" panose="02020603050405020304" charset="0"/>
              </a:rPr>
              <a:t>17</a:t>
            </a:r>
            <a:r>
              <a:rPr lang="en-US" sz="2800" u="sng" dirty="0">
                <a:latin typeface="Times New Roman" panose="02020603050405020304" charset="0"/>
                <a:ea typeface="宋体" panose="02010600030101010101" pitchFamily="2" charset="-122"/>
                <a:cs typeface="Times New Roman" panose="02020603050405020304" charset="0"/>
              </a:rPr>
              <a:t>____</a:t>
            </a:r>
            <a:r>
              <a:rPr sz="2800" dirty="0">
                <a:latin typeface="Times New Roman" panose="02020603050405020304" charset="0"/>
                <a:ea typeface="宋体" panose="02010600030101010101" pitchFamily="2" charset="-122"/>
                <a:cs typeface="Times New Roman" panose="02020603050405020304" charset="0"/>
              </a:rPr>
              <a:t> teaching his students how to use basic computer programs like Microsoft Word.</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17245" y="3428683"/>
            <a:ext cx="10522585" cy="82994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16. A. classrooms 	B. playgrounds	 C. computers 		D. managers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17. A. from 		B. to 			C. in 			D. for</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Ⅲ．完形填空</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35280" y="899795"/>
            <a:ext cx="11488420" cy="865505"/>
          </a:xfrm>
          <a:prstGeom prst="rect">
            <a:avLst/>
          </a:prstGeom>
          <a:noFill/>
        </p:spPr>
        <p:txBody>
          <a:bodyPr wrap="square" rtlCol="0" anchor="t">
            <a:spAutoFit/>
          </a:bodyPr>
          <a:lstStyle/>
          <a:p>
            <a:pPr indent="0" algn="just"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flipH="1">
            <a:off x="6447155" y="2241550"/>
            <a:ext cx="5943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426720" y="4615180"/>
            <a:ext cx="11339195" cy="11023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本题考查名词词义辨析。从下文可知，在他任教的学校，根本没有电脑，C项com</a:t>
            </a:r>
            <a:r>
              <a:rPr lang="en-US" sz="2400">
                <a:solidFill>
                  <a:srgbClr val="C00000"/>
                </a:solidFill>
                <a:latin typeface="Times New Roman" panose="02020603050405020304" charset="0"/>
                <a:cs typeface="Times New Roman" panose="02020603050405020304" charset="0"/>
                <a:sym typeface="+mn-ea"/>
              </a:rPr>
              <a:t>-</a:t>
            </a:r>
            <a:r>
              <a:rPr sz="2400">
                <a:solidFill>
                  <a:srgbClr val="C00000"/>
                </a:solidFill>
                <a:latin typeface="Times New Roman" panose="02020603050405020304" charset="0"/>
                <a:cs typeface="Times New Roman" panose="02020603050405020304" charset="0"/>
                <a:sym typeface="+mn-ea"/>
              </a:rPr>
              <a:t>puter意为“电脑”，故选C。</a:t>
            </a:r>
            <a:endParaRPr sz="2400">
              <a:solidFill>
                <a:srgbClr val="C00000"/>
              </a:solidFill>
              <a:latin typeface="Times New Roman" panose="02020603050405020304" charset="0"/>
              <a:cs typeface="Times New Roman" panose="02020603050405020304" charset="0"/>
              <a:sym typeface="+mn-ea"/>
            </a:endParaRPr>
          </a:p>
        </p:txBody>
      </p:sp>
      <p:sp>
        <p:nvSpPr>
          <p:cNvPr id="7" name="TextBox 4"/>
          <p:cNvSpPr txBox="1"/>
          <p:nvPr>
            <p:custDataLst>
              <p:tags r:id="rId2"/>
            </p:custDataLst>
          </p:nvPr>
        </p:nvSpPr>
        <p:spPr>
          <a:xfrm flipH="1">
            <a:off x="10928350" y="2241550"/>
            <a:ext cx="756285" cy="47561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3"/>
            </p:custDataLst>
          </p:nvPr>
        </p:nvSpPr>
        <p:spPr>
          <a:xfrm>
            <a:off x="484505" y="4599305"/>
            <a:ext cx="11339195" cy="118427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本题考查介词搭配。句意是“没有电脑并不能阻止他教学生们使用基本的电脑程序”，stop sb. from doing是固定搭配，意为“阻止某人做……”。故选A。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7" grpId="0"/>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1665" y="2435861"/>
            <a:ext cx="1022667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18. A. operating 	B. drawing 		C. describing	    D. repairing</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19. A. clear 		B. high 		C. ancient 	    D. poor</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20. A. worried 	B. disappointed	 C. afraid 	    D. amazed</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60985" y="285115"/>
            <a:ext cx="1148842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Owura became famous after he posted photos of him on the Internet. In the picture, people could see he was teaching his students by </a:t>
            </a:r>
            <a:r>
              <a:rPr sz="2800" u="sng" dirty="0">
                <a:latin typeface="Times New Roman" panose="02020603050405020304" charset="0"/>
                <a:ea typeface="宋体" panose="02010600030101010101" pitchFamily="2" charset="-122"/>
                <a:cs typeface="Times New Roman" panose="02020603050405020304" charset="0"/>
              </a:rPr>
              <a:t>18</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an entire computer screen on the blackboard. The photos showed the </a:t>
            </a:r>
            <a:r>
              <a:rPr sz="2800" u="sng" dirty="0">
                <a:latin typeface="Times New Roman" panose="02020603050405020304" charset="0"/>
                <a:ea typeface="宋体" panose="02010600030101010101" pitchFamily="2" charset="-122"/>
                <a:cs typeface="Times New Roman" panose="02020603050405020304" charset="0"/>
              </a:rPr>
              <a:t>19</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level of education for children in this African country. People were </a:t>
            </a:r>
            <a:r>
              <a:rPr sz="2800" u="sng" dirty="0">
                <a:latin typeface="Times New Roman" panose="02020603050405020304" charset="0"/>
                <a:ea typeface="宋体" panose="02010600030101010101" pitchFamily="2" charset="-122"/>
                <a:cs typeface="Times New Roman" panose="02020603050405020304" charset="0"/>
              </a:rPr>
              <a:t>20</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that Owura made sure each button was drawn correctly.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535795" y="62103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509270" y="4282440"/>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本题考查动词词义辨析。从上下文可知，这个学校没有电脑，老师在黑板“画”出电脑来，用draw表示“画画”，故选B。</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9713595" y="114300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61645" y="4414520"/>
            <a:ext cx="11287760" cy="9893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19.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本题考查形容词词义辨析。这件事表明当地的儿童教育水平是“落后的、贫乏的”，poor符合句意，故选D。</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10010775" y="1604645"/>
            <a:ext cx="4832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461645" y="4497070"/>
            <a:ext cx="11152505" cy="9067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本题考查形容词词义辨析。老师把电脑的每一个按键都画得清清楚楚，人们为之惊叹，D项amazed意为“惊讶的”，故选D。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11" grpId="0" bldLvl="0" animBg="1"/>
      <p:bldP spid="1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8755" y="462280"/>
            <a:ext cx="11764010"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Owura wanted the students to </a:t>
            </a:r>
            <a:r>
              <a:rPr lang="en-US" altLang="zh-CN" sz="2800" u="sng" dirty="0">
                <a:latin typeface="Times New Roman" panose="02020603050405020304" charset="0"/>
                <a:ea typeface="宋体" panose="02010600030101010101" pitchFamily="2" charset="-122"/>
                <a:cs typeface="Times New Roman" panose="02020603050405020304" charset="0"/>
              </a:rPr>
              <a:t>21        </a:t>
            </a:r>
            <a:r>
              <a:rPr lang="en-US" altLang="zh-CN" sz="2800" dirty="0">
                <a:latin typeface="Times New Roman" panose="02020603050405020304" charset="0"/>
                <a:ea typeface="宋体" panose="02010600030101010101" pitchFamily="2" charset="-122"/>
                <a:cs typeface="Times New Roman" panose="02020603050405020304" charset="0"/>
              </a:rPr>
              <a:t> what life with a computer could be like someday. He came to school half an hour ahead of the </a:t>
            </a:r>
            <a:r>
              <a:rPr lang="en-US" altLang="zh-CN" sz="2800" u="sng" dirty="0">
                <a:latin typeface="Times New Roman" panose="02020603050405020304" charset="0"/>
                <a:ea typeface="宋体" panose="02010600030101010101" pitchFamily="2" charset="-122"/>
                <a:cs typeface="Times New Roman" panose="02020603050405020304" charset="0"/>
              </a:rPr>
              <a:t>22        </a:t>
            </a:r>
            <a:r>
              <a:rPr lang="en-US" altLang="zh-CN" sz="2800" dirty="0">
                <a:latin typeface="Times New Roman" panose="02020603050405020304" charset="0"/>
                <a:ea typeface="宋体" panose="02010600030101010101" pitchFamily="2" charset="-122"/>
                <a:cs typeface="Times New Roman" panose="02020603050405020304" charset="0"/>
              </a:rPr>
              <a:t> every day. He drew the computer screen on the blackboard, but after his class, it was wiped to start the next class, so he had to </a:t>
            </a:r>
            <a:r>
              <a:rPr lang="en-US" altLang="zh-CN" sz="2800" u="sng" dirty="0">
                <a:latin typeface="Times New Roman" panose="02020603050405020304" charset="0"/>
                <a:ea typeface="宋体" panose="02010600030101010101" pitchFamily="2" charset="-122"/>
                <a:cs typeface="Times New Roman" panose="02020603050405020304" charset="0"/>
              </a:rPr>
              <a:t>23          </a:t>
            </a:r>
            <a:r>
              <a:rPr lang="en-US" altLang="zh-CN" sz="2800" dirty="0">
                <a:latin typeface="Times New Roman" panose="02020603050405020304" charset="0"/>
                <a:ea typeface="宋体" panose="02010600030101010101" pitchFamily="2" charset="-122"/>
                <a:cs typeface="Times New Roman" panose="02020603050405020304" charset="0"/>
              </a:rPr>
              <a:t> it the next day!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43940" y="2854960"/>
            <a:ext cx="97536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21. A. start 		B. imagine 	C. rebuild 		D. harm</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22. A. line 		B. culture 	C. schedule 		D. judge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23. A. improve 	B. repeat 	C. clean 		D. calculate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418520" y="4618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31950" y="8411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5097191" y="16308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605155" y="4586605"/>
            <a:ext cx="10981690" cy="11696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本题考查动词词义辨析。老师叫学生们“想象”一下有了电脑的生活会是什么样子，imagine意为“想象”，故选B。</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574675" y="4586605"/>
            <a:ext cx="10981690" cy="1239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本题考查名词词义辨析。为了画电脑，老师每天在课程开始前半小时就来到学校，schedule意为“安排、课程表、预定的时间”，符合题意，故选C。</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736600" y="4586605"/>
            <a:ext cx="10718800" cy="11690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本题考查动词词义辨析。黑板上画的“电脑”下课后就被擦掉了，所以老师第二天又要“重复”画画这个过程，repeat意为“重复”，故选B。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3" grpId="1" animBg="1"/>
      <p:bldP spid="14" grpId="0" bldLvl="0" animBg="1"/>
      <p:bldP spid="14" grpId="1" animBg="1"/>
      <p:bldP spid="15" grpId="0" bldLvl="0" animBg="1"/>
      <p:bldP spid="1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7010" y="156845"/>
            <a:ext cx="11795760" cy="241490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Owura’s efforts were </a:t>
            </a:r>
            <a:r>
              <a:rPr lang="en-US" altLang="zh-CN" sz="2800" u="sng">
                <a:latin typeface="Times New Roman" panose="02020603050405020304" charset="0"/>
                <a:ea typeface="宋体" panose="02010600030101010101" pitchFamily="2" charset="-122"/>
                <a:cs typeface="Times New Roman" panose="02020603050405020304" charset="0"/>
              </a:rPr>
              <a:t>24           </a:t>
            </a:r>
            <a:r>
              <a:rPr lang="en-US" altLang="zh-CN" sz="2800">
                <a:latin typeface="Times New Roman" panose="02020603050405020304" charset="0"/>
                <a:ea typeface="宋体" panose="02010600030101010101" pitchFamily="2" charset="-122"/>
                <a:cs typeface="Times New Roman" panose="02020603050405020304" charset="0"/>
              </a:rPr>
              <a:t> when Microsoft took notice of his act. They invited him to make a </a:t>
            </a:r>
            <a:r>
              <a:rPr lang="en-US" altLang="zh-CN" sz="2800" u="sng">
                <a:latin typeface="Times New Roman" panose="02020603050405020304" charset="0"/>
                <a:ea typeface="宋体" panose="02010600030101010101" pitchFamily="2" charset="-122"/>
                <a:cs typeface="Times New Roman" panose="02020603050405020304" charset="0"/>
              </a:rPr>
              <a:t>25         </a:t>
            </a:r>
            <a:r>
              <a:rPr lang="en-US" altLang="zh-CN" sz="2800">
                <a:latin typeface="Times New Roman" panose="02020603050405020304" charset="0"/>
                <a:ea typeface="宋体" panose="02010600030101010101" pitchFamily="2" charset="-122"/>
                <a:cs typeface="Times New Roman" panose="02020603050405020304" charset="0"/>
              </a:rPr>
              <a:t> about his teaching methods at an international educators’ meeting in Singapore. More importantly, Owura got the thing he always wanted for his students—some companies </a:t>
            </a:r>
            <a:r>
              <a:rPr lang="en-US" altLang="zh-CN" sz="2800" u="sng">
                <a:latin typeface="Times New Roman" panose="02020603050405020304" charset="0"/>
                <a:ea typeface="宋体" panose="02010600030101010101" pitchFamily="2" charset="-122"/>
                <a:cs typeface="Times New Roman" panose="02020603050405020304" charset="0"/>
              </a:rPr>
              <a:t>26        </a:t>
            </a:r>
            <a:r>
              <a:rPr lang="en-US" altLang="zh-CN" sz="2800">
                <a:latin typeface="Times New Roman" panose="02020603050405020304" charset="0"/>
                <a:ea typeface="宋体" panose="02010600030101010101" pitchFamily="2" charset="-122"/>
                <a:cs typeface="Times New Roman" panose="02020603050405020304" charset="0"/>
              </a:rPr>
              <a:t> computers to the school. Not a single child in the school had seen a(n) </a:t>
            </a:r>
            <a:r>
              <a:rPr lang="en-US" altLang="zh-CN" sz="2800" u="sng">
                <a:latin typeface="Times New Roman" panose="02020603050405020304" charset="0"/>
                <a:ea typeface="宋体" panose="02010600030101010101" pitchFamily="2" charset="-122"/>
                <a:cs typeface="Times New Roman" panose="02020603050405020304" charset="0"/>
              </a:rPr>
              <a:t>27        </a:t>
            </a:r>
            <a:r>
              <a:rPr lang="en-US" altLang="zh-CN" sz="2800">
                <a:latin typeface="Times New Roman" panose="02020603050405020304" charset="0"/>
                <a:ea typeface="宋体" panose="02010600030101010101" pitchFamily="2" charset="-122"/>
                <a:cs typeface="Times New Roman" panose="02020603050405020304" charset="0"/>
              </a:rPr>
              <a:t> computer in their lives. Thanks to their teacher’s </a:t>
            </a:r>
            <a:r>
              <a:rPr lang="en-US" altLang="zh-CN" sz="2800" u="sng">
                <a:latin typeface="Times New Roman" panose="02020603050405020304" charset="0"/>
                <a:ea typeface="宋体" panose="02010600030101010101" pitchFamily="2" charset="-122"/>
                <a:cs typeface="Times New Roman" panose="02020603050405020304" charset="0"/>
              </a:rPr>
              <a:t>28        </a:t>
            </a:r>
            <a:r>
              <a:rPr lang="en-US" altLang="zh-CN" sz="2800">
                <a:latin typeface="Times New Roman" panose="02020603050405020304" charset="0"/>
                <a:ea typeface="宋体" panose="02010600030101010101" pitchFamily="2" charset="-122"/>
                <a:cs typeface="Times New Roman" panose="02020603050405020304" charset="0"/>
              </a:rPr>
              <a:t> , the world responded with </a:t>
            </a:r>
            <a:r>
              <a:rPr lang="en-US" altLang="zh-CN" sz="2800" u="sng">
                <a:latin typeface="Times New Roman" panose="02020603050405020304" charset="0"/>
                <a:ea typeface="宋体" panose="02010600030101010101" pitchFamily="2" charset="-122"/>
                <a:cs typeface="Times New Roman" panose="02020603050405020304" charset="0"/>
              </a:rPr>
              <a:t>29      </a:t>
            </a:r>
            <a:r>
              <a:rPr lang="en-US" altLang="zh-CN" sz="2800">
                <a:latin typeface="Times New Roman" panose="02020603050405020304" charset="0"/>
                <a:ea typeface="宋体" panose="02010600030101010101" pitchFamily="2" charset="-122"/>
                <a:cs typeface="Times New Roman" panose="02020603050405020304" charset="0"/>
              </a:rPr>
              <a:t> to them.</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50315" y="2680970"/>
            <a:ext cx="916813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24. A. rewarded 	 B. selected 	 C. forgotten 	 	D. affected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25. A. plan 		 B. medal 	 C. decision 		D. speech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26. A. gave 		 B. sold 	 C. lent 		D. applied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27. A. old 		 B. foreign 	 C. real 		D. cheap</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28. A. efforts 		 B. pains	 C. humor 		D. doubt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29. A. wisdom 	 B. honesty 	 C. kindness 		D. pride</a:t>
            </a:r>
            <a:endParaRPr lang="en-US" altLang="zh-CN" sz="2400" dirty="0">
              <a:solidFill>
                <a:schemeClr val="tx1"/>
              </a:solidFill>
              <a:latin typeface="Times New Roman" panose="02020603050405020304" charset="0"/>
              <a:cs typeface="Times New Roman" panose="02020603050405020304" charset="0"/>
            </a:endParaRPr>
          </a:p>
        </p:txBody>
      </p:sp>
      <p:sp>
        <p:nvSpPr>
          <p:cNvPr id="16" name="圆角矩形 15"/>
          <p:cNvSpPr/>
          <p:nvPr>
            <p:custDataLst>
              <p:tags r:id="rId1"/>
            </p:custDataLst>
          </p:nvPr>
        </p:nvSpPr>
        <p:spPr>
          <a:xfrm>
            <a:off x="397510" y="5096510"/>
            <a:ext cx="10873740" cy="8547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本题考查动词词义辨析。老师的努力得到了“回报”，reward意为“回报、奖励”，故选A。</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397510" y="5097145"/>
            <a:ext cx="11144250"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本题考查名词词义辨析。微软公司邀请他在新加坡的一个国际教育大会上发言，make a speech意为“作报告、演讲”，故选D。</a:t>
            </a:r>
            <a:endParaRPr sz="2400">
              <a:solidFill>
                <a:srgbClr val="C00000"/>
              </a:solidFill>
              <a:latin typeface="Times New Roman" panose="02020603050405020304" charset="0"/>
              <a:cs typeface="Times New Roman" panose="02020603050405020304" charset="0"/>
              <a:sym typeface="+mn-ea"/>
            </a:endParaRPr>
          </a:p>
        </p:txBody>
      </p:sp>
      <p:sp>
        <p:nvSpPr>
          <p:cNvPr id="5" name="TextBox 4"/>
          <p:cNvSpPr txBox="1"/>
          <p:nvPr/>
        </p:nvSpPr>
        <p:spPr>
          <a:xfrm>
            <a:off x="4300920" y="1570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3957385" y="5040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custDataLst>
              <p:tags r:id="rId3"/>
            </p:custDataLst>
          </p:nvPr>
        </p:nvSpPr>
        <p:spPr>
          <a:xfrm>
            <a:off x="524510" y="5224145"/>
            <a:ext cx="11144250"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本题考查动词词义辨析。一些公司给了一些电脑给这个学校，是捐赠的，因此只能用give，故选A。</a:t>
            </a:r>
            <a:endParaRPr sz="2400">
              <a:solidFill>
                <a:srgbClr val="C00000"/>
              </a:solidFill>
              <a:latin typeface="Times New Roman" panose="02020603050405020304" charset="0"/>
              <a:cs typeface="Times New Roman" panose="02020603050405020304" charset="0"/>
              <a:sym typeface="+mn-ea"/>
            </a:endParaRPr>
          </a:p>
        </p:txBody>
      </p:sp>
      <p:sp>
        <p:nvSpPr>
          <p:cNvPr id="6" name="TextBox 4"/>
          <p:cNvSpPr txBox="1"/>
          <p:nvPr>
            <p:custDataLst>
              <p:tags r:id="rId4"/>
            </p:custDataLst>
          </p:nvPr>
        </p:nvSpPr>
        <p:spPr>
          <a:xfrm>
            <a:off x="8215060" y="1153023"/>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5"/>
            </p:custDataLst>
          </p:nvPr>
        </p:nvSpPr>
        <p:spPr>
          <a:xfrm>
            <a:off x="8215060" y="16749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6"/>
            </p:custDataLst>
          </p:nvPr>
        </p:nvSpPr>
        <p:spPr>
          <a:xfrm>
            <a:off x="4899725" y="20496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7"/>
            </p:custDataLst>
          </p:nvPr>
        </p:nvSpPr>
        <p:spPr>
          <a:xfrm>
            <a:off x="9827960" y="20496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圆角矩形 9"/>
          <p:cNvSpPr/>
          <p:nvPr>
            <p:custDataLst>
              <p:tags r:id="rId8"/>
            </p:custDataLst>
          </p:nvPr>
        </p:nvSpPr>
        <p:spPr>
          <a:xfrm>
            <a:off x="651510" y="5351145"/>
            <a:ext cx="11144250"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本题考查形容词词义辨析。没有一个学生见过“真正的”电脑，real意为“真实的”，故选C。</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9"/>
            </p:custDataLst>
          </p:nvPr>
        </p:nvSpPr>
        <p:spPr>
          <a:xfrm>
            <a:off x="524510" y="5224145"/>
            <a:ext cx="11144250"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本题考查名词词义辨析。句意是“多亏了老师的努力”，effort意为“努力”，上文也曾出现过这个词，故选A。</a:t>
            </a:r>
            <a:endParaRPr sz="2400">
              <a:solidFill>
                <a:srgbClr val="C00000"/>
              </a:solidFill>
              <a:latin typeface="Times New Roman" panose="02020603050405020304" charset="0"/>
              <a:cs typeface="Times New Roman" panose="02020603050405020304" charset="0"/>
              <a:sym typeface="+mn-ea"/>
            </a:endParaRPr>
          </a:p>
        </p:txBody>
      </p:sp>
      <p:sp>
        <p:nvSpPr>
          <p:cNvPr id="13" name="圆角矩形 12"/>
          <p:cNvSpPr/>
          <p:nvPr>
            <p:custDataLst>
              <p:tags r:id="rId10"/>
            </p:custDataLst>
          </p:nvPr>
        </p:nvSpPr>
        <p:spPr>
          <a:xfrm>
            <a:off x="397510" y="5351145"/>
            <a:ext cx="11144250"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本题考查名词词义辨析。多亏了Owura老师的努力，世界也给他们回以“善良”，kindness意为“善良、友好的举动”，故选C。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6" grpId="0" bldLvl="0" animBg="1"/>
      <p:bldP spid="16" grpId="1" animBg="1"/>
      <p:bldP spid="17" grpId="0" bldLvl="0" animBg="1"/>
      <p:bldP spid="17" grpId="1" animBg="1"/>
      <p:bldP spid="2" grpId="0" bldLvl="0" animBg="1"/>
      <p:bldP spid="2" grpId="1" animBg="1"/>
      <p:bldP spid="6" grpId="0"/>
      <p:bldP spid="7" grpId="0"/>
      <p:bldP spid="8" grpId="0"/>
      <p:bldP spid="9" grpId="0"/>
      <p:bldP spid="10" grpId="0" bldLvl="0" animBg="1"/>
      <p:bldP spid="10" grpId="1" animBg="1"/>
      <p:bldP spid="12" grpId="0" bldLvl="0" animBg="1"/>
      <p:bldP spid="12" grpId="1" animBg="1"/>
      <p:bldP spid="13" grpId="0" bldLvl="0" animBg="1"/>
      <p:bldP spid="1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5925" y="555625"/>
            <a:ext cx="11343640" cy="125285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“Your work has really made us feel </a:t>
            </a:r>
            <a:r>
              <a:rPr lang="en-US" altLang="zh-CN" sz="2800" u="sng">
                <a:latin typeface="Times New Roman" panose="02020603050405020304" charset="0"/>
                <a:ea typeface="宋体" panose="02010600030101010101" pitchFamily="2" charset="-122"/>
                <a:cs typeface="Times New Roman" panose="02020603050405020304" charset="0"/>
              </a:rPr>
              <a:t>30         </a:t>
            </a:r>
            <a:r>
              <a:rPr lang="en-US" altLang="zh-CN" sz="2800">
                <a:latin typeface="Times New Roman" panose="02020603050405020304" charset="0"/>
                <a:ea typeface="宋体" panose="02010600030101010101" pitchFamily="2" charset="-122"/>
                <a:cs typeface="Times New Roman" panose="02020603050405020304" charset="0"/>
              </a:rPr>
              <a:t> about the world. At Microsoft, we believe that educators are heroes. They directly influence the lifelong skills of their students,” said AnthonySalcito, Vice President at Microsoft.</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custDataLst>
              <p:tags r:id="rId1"/>
            </p:custDataLst>
          </p:nvPr>
        </p:nvSpPr>
        <p:spPr>
          <a:xfrm>
            <a:off x="415925" y="3721100"/>
            <a:ext cx="10873740" cy="10356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本题考查形容词词义辨析。微软公司的副总裁称赞Owura老师“您的工作使我们对世界充满了信心。”故选B。</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nvSpPr>
        <p:spPr>
          <a:xfrm>
            <a:off x="941070" y="2396490"/>
            <a:ext cx="9168130"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30. A. selfish 		B. confident 	 C. helpless 	 D. foolish</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384355" y="5558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bldLvl="0" animBg="1"/>
      <p:bldP spid="1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Ⅳ．阅读理解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Ⅳ．阅读理解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680845"/>
            <a:ext cx="11704955" cy="4739005"/>
          </a:xfrm>
          <a:prstGeom prst="rect">
            <a:avLst/>
          </a:prstGeom>
          <a:noFill/>
        </p:spPr>
        <p:txBody>
          <a:bodyPr wrap="square" rtlCol="0" anchor="t">
            <a:spAutoFit/>
          </a:bodyPr>
          <a:lstStyle/>
          <a:p>
            <a:pPr indent="0" algn="ctr"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rPr>
              <a:t>(A)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Many of you have tasted Hershey chocolate. It is famous around the world. But do you know the Hershey chocolate factory is only about one hundred years old? And the founder of Hershey Chocolate, Milton Hershey, had many failures in business before he started his famous company.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Milton Hershey grew up in a farm country of Pennsylvania. Before he started making chocolate, Milton Hershey was a printer. He worked for a small newspaper and then he decided to change a job. Later he got a job at a candy factory. After working a few years at the factory, he decided to open his own little candy business. His first business had to close down because it was</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not making money. After that, he traveled to Denver, Colorado, to learn how to make caramels (焦糖).</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351790" y="89535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阅读下列短文，并做短文后的题目。从四个选项中，选出能回答所提问题或完成所给句子的最佳答案。</a:t>
            </a:r>
            <a:endParaRPr sz="28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Ⅰ．补全对话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56235" y="83820"/>
            <a:ext cx="11482705" cy="6287770"/>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He took his new skills back to New York and worked on selling candies on the street. But this second business also failed. Finally, Milton Hershey moved back to the farm country where he grew up. He then experimented with all sorts of different candies and chocolates. The area</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where he lived had lots of dairy farms, so he could get plenty of fresh milk easily. And he could get other supplies (原料), such as sugar, from nearby Philadelphia. By 1893 he was selling a million dollars’ worth of caramel candy every year. Since his chocolate-flavored (巧克力风味) caramel was the best-selling, he decided to make chocolate himself.</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By experimenting, Milton Hershey learned how to make delicious chocolate by using fresh, sweet milk. His milk chocolates were so popular that he sold his caramel factory and made chocolate only. In 1903, Milton Hershey built a huge chocolate factory and the town of Hershey.</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Today, the town of Hershey is still the home of the factory that Milton Hershey built. And if you ever visit, you can smell the delicious chocolate smells just by driving through the town.</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1440" y="983615"/>
            <a:ext cx="10622915"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31. Which is Milton Hershey’s hometown?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Denver. 			B. New York.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Philadelphia. 		D. Pennsylvania.</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47090" y="983615"/>
            <a:ext cx="51435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87985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细节理解题。从第二段的Milton Hershey grew up in a farm country of Pennsylvania可知他的家乡在Pennsylvania，故本题正确答案为D。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32. What did Hershey do after his first business closed down?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He got a job in a newspaper factory.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He went to Denver.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He started his second business.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He built his own chocolate factory.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62610" y="370776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细节理解题。从第二段末After that, he traveled to Denver, Colorado, to learn how to make caramels可知他去了Denver，故本题正确答案为B。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2850" y="765810"/>
            <a:ext cx="1047559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33. Why did Milton Hershey travel to Denver, Colorado?</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To work as a printer.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To open a caramel factory.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To learn new skills.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To sell candy on the street.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98500" y="765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推理判断题。从第二段末 to learn how to make caramels可知他去Denver是为了学习制作焦糖，也就是学习一项新的技能，故本题正确答案为C。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7285" y="431165"/>
            <a:ext cx="1039431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34. Which of the following is true according to the story?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Milton found his own way to make delicious chocolate.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In 1893, chocolate was the best-selling of Milton’s factory.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Milton’s first job was selling newspapers.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Milton sold his caramel factory because it was not making money.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2935" y="43116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4535" y="362712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细节理解题。从第四段开头句By experimenting, Milton Hershey learned how to make delicious chocolate by using fresh, sweet milk.可知，Hershey通过不断的实验找到了制作巧克力的方法。故本题正确答案为A。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35. What is the important lesson of this story?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Living where you grew up offers successful business.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Trying several different jobs helps find out your interest.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Building your own company is the fastest way to succeed.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Sometimes you have to experience failure to become successful.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52170" y="5213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主旨大意题。文章讲述了Hershey几经失败最终获得事业上的成功的故事，旨在告诉读者“有时，人需要先经历失败才能获得成功”这一道理，故本题正确答案为D。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74015" y="281940"/>
            <a:ext cx="11542395" cy="5944870"/>
          </a:xfrm>
          <a:prstGeom prst="rect">
            <a:avLst/>
          </a:prstGeom>
          <a:noFill/>
        </p:spPr>
        <p:txBody>
          <a:bodyPr wrap="square" rtlCol="0" anchor="t">
            <a:spAutoFit/>
          </a:bodyPr>
          <a:lstStyle/>
          <a:p>
            <a:pPr indent="0" algn="ctr" fontAlgn="auto">
              <a:lnSpc>
                <a:spcPct val="80000"/>
              </a:lnSpc>
            </a:pPr>
            <a:r>
              <a:rPr sz="2800" b="1" dirty="0">
                <a:latin typeface="Times New Roman" panose="02020603050405020304" charset="0"/>
                <a:ea typeface="宋体" panose="02010600030101010101" pitchFamily="2" charset="-122"/>
                <a:cs typeface="Times New Roman" panose="02020603050405020304" charset="0"/>
              </a:rPr>
              <a:t>(B)</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8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Nowadays, the food that you buy comes from many different countries. Look in your fridgeand check the origins (来源) of the food. Perhaps there are apples from California, lamb from New Zealand, or potatoes from Egypt. You might be surprised how far food travels to get to</a:t>
            </a:r>
            <a:r>
              <a:rPr lang="en-US" sz="2800" dirty="0">
                <a:latin typeface="Times New Roman" panose="02020603050405020304" charset="0"/>
                <a:ea typeface="宋体" panose="02010600030101010101" pitchFamily="2" charset="-122"/>
                <a:cs typeface="Times New Roman" panose="02020603050405020304" charset="0"/>
              </a:rPr>
              <a:t> your plate. This journey, from “field to plate”, is called “food miles”. A food mile is the distance that food travels from the farmer’s field to the person who buys the food. Nowadays, food often travels thousands of miles to get to the consumer. Why is this, and what are the effects of these long distances?</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80000"/>
              </a:lnSpc>
            </a:pPr>
            <a:r>
              <a:rPr lang="en-US" sz="2800" dirty="0">
                <a:latin typeface="Times New Roman" panose="02020603050405020304" charset="0"/>
                <a:ea typeface="宋体" panose="02010600030101010101" pitchFamily="2" charset="-122"/>
                <a:cs typeface="Times New Roman" panose="02020603050405020304" charset="0"/>
              </a:rPr>
              <a:t>      Traditionally, farmers sold their food in the local market so the food didn’t have to travel very far. The consumers also did not travel far, because they went to local market for food. This was a good system for farmers and consumers. However, there were some disadvantages. Consumers could only buy food farmers produced locally. Besides, they could only get food in season. Now, because of modern technology, food comes from all over the world. We don’t have to wait for spring or summer to buy strawberries or tomatoes. They are </a:t>
            </a:r>
            <a:r>
              <a:rPr lang="en-US" sz="2800" u="sng" dirty="0">
                <a:latin typeface="Times New Roman" panose="02020603050405020304" charset="0"/>
                <a:ea typeface="宋体" panose="02010600030101010101" pitchFamily="2" charset="-122"/>
                <a:cs typeface="Times New Roman" panose="02020603050405020304" charset="0"/>
              </a:rPr>
              <a:t>available</a:t>
            </a:r>
            <a:r>
              <a:rPr lang="en-US" sz="2800" dirty="0">
                <a:latin typeface="Times New Roman" panose="02020603050405020304" charset="0"/>
                <a:ea typeface="宋体" panose="02010600030101010101" pitchFamily="2" charset="-122"/>
                <a:cs typeface="Times New Roman" panose="02020603050405020304" charset="0"/>
              </a:rPr>
              <a:t> in winter if we want.</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382905"/>
            <a:ext cx="11334750" cy="5125720"/>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Some countries have to import most of their food. This is because they have difficult climates. The United Arab Emirates (UAE), for example, gets 85% of its food from other countries. Even food made in the UAE often uses imported materials.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What’s wrong with “food miles”? Is this not a good way of increasing international trade? I believe they are worrying for a number of reasons. First, because food travels such long distances, we need more planes, lorries, and ships to move the food. This means more oil or petrol, so there is more pollution and global warming. In addition, food that travels a long way is not fresh or tasty. Tomatoes, for example, are picked early and stored for their long journey. They are usually tasteless when they get to the consumer. Local food has a better taste, and it reduces the amount of global pollution. We need to buy more local food.</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36. What does “food miles” refer to according to this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journey from field to plate.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 effects of long distances.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origins of the food.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disadvantages of imported food.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80085"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80085" y="3933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细节理解题。从第一段的A food mile is the distance that food travels from the farmer’s field to the person who buys the food.可知food miles的含义，故本题正确答案为A。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919480"/>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37. The underlined word “available” in Paragraph 2 means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willing to talk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not busy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easy to get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impossible to get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058400" y="84709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词义猜测题。第二段讲到有了现代科技，食物来自世界各地，也不受季节限制。We don’t have to wait for spring or summer to buy strawberries or tomatoes. 如果我们想要的话，冬天也可以得到。故本题正确答案为C。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Ⅰ．补全对话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088147"/>
            <a:ext cx="11091545" cy="4310380"/>
          </a:xfrm>
          <a:prstGeom prst="rect">
            <a:avLst/>
          </a:prstGeom>
          <a:noFill/>
        </p:spPr>
        <p:txBody>
          <a:bodyPr wrap="square" rtlCol="0" anchor="t">
            <a:spAutoFit/>
          </a:bodyPr>
          <a:lstStyle/>
          <a:p>
            <a:pPr algn="just" fontAlgn="auto">
              <a:lnSpc>
                <a:spcPct val="140000"/>
              </a:lnSpc>
            </a:pPr>
            <a:r>
              <a:rPr lang="en-US" altLang="zh-CN" sz="2800" b="1" dirty="0">
                <a:solidFill>
                  <a:schemeClr val="tx1"/>
                </a:solidFill>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例：M: How’s everything going?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        M: ________.</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A. I’m 16 now 		B. Yes, it is good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C. See you then 		D. Oh, not too bad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答案是D。</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38. According to the passage, some countries have to get most of their food from foreign countries because of their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distances	 		B. climates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flavor	 		D. technology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936230" y="143256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6531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	 细节理解题。从第三段Some countries have to import most of their food. This is be</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cause they have difficult climates. 可知，有些国家因为气候原因，只能从别国进口食物。故本题正确答案为B。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83920"/>
            <a:ext cx="1022223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39. The writer uses the LAST paragraph mostly to encourage readers to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use imported materials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increase international trade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travel long distances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buy more local food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07695" y="88392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879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推理判断题。作者在最后一段分析了food miles的负面影响，而且提出了We need to buy more local food，故本题正确答案为D。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4435" y="100139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40. This passage is mainly about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how local food travels from field to plate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what “food miles” is and its effects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how some countries import their food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where different kinds of food come from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433820" y="100139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3789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主旨大意题。文章不仅解释了什么是food miles，而且分析了由此带来的影响，故本题正确答案为B。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7345" y="282575"/>
            <a:ext cx="11515725" cy="2414905"/>
          </a:xfrm>
          <a:prstGeom prst="rect">
            <a:avLst/>
          </a:prstGeom>
          <a:noFill/>
        </p:spPr>
        <p:txBody>
          <a:bodyPr wrap="square" rtlCol="0" anchor="t">
            <a:spAutoFit/>
          </a:bodyPr>
          <a:lstStyle/>
          <a:p>
            <a:pPr indent="0" algn="ctr" fontAlgn="auto">
              <a:lnSpc>
                <a:spcPct val="90000"/>
              </a:lnSpc>
            </a:pPr>
            <a:r>
              <a:rPr sz="2800" b="1" dirty="0">
                <a:latin typeface="Times New Roman" panose="02020603050405020304" charset="0"/>
                <a:ea typeface="宋体" panose="02010600030101010101" pitchFamily="2" charset="-122"/>
                <a:cs typeface="Times New Roman" panose="02020603050405020304" charset="0"/>
              </a:rPr>
              <a:t>(C)</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When you are learning English, listening, speaking and writing are important, but reading can also be very helpful. Here are some good reading tips.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t>
            </a:r>
            <a:r>
              <a:rPr sz="2800" u="sng" dirty="0">
                <a:latin typeface="Times New Roman" panose="02020603050405020304" charset="0"/>
                <a:ea typeface="宋体" panose="02010600030101010101" pitchFamily="2" charset="-122"/>
                <a:cs typeface="Times New Roman" panose="02020603050405020304" charset="0"/>
              </a:rPr>
              <a:t>41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Read something that you can understand. If you need to stop every three words to use a dictionary, it is not interesting.</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1"/>
            </p:custDataLst>
          </p:nvPr>
        </p:nvSpPr>
        <p:spPr>
          <a:xfrm>
            <a:off x="1757680" y="1790065"/>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文本框 3"/>
          <p:cNvSpPr txBox="1"/>
          <p:nvPr>
            <p:custDataLst>
              <p:tags r:id="rId2"/>
            </p:custDataLst>
          </p:nvPr>
        </p:nvSpPr>
        <p:spPr>
          <a:xfrm>
            <a:off x="1036320" y="2865120"/>
            <a:ext cx="781875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So, choose an interesting book.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Try to read at the right level.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For example, read for a short time once a day.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But you don’t have to write them while you read.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Read what interests you.</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3"/>
            </p:custDataLst>
          </p:nvPr>
        </p:nvSpPr>
        <p:spPr>
          <a:xfrm>
            <a:off x="495935" y="5292090"/>
            <a:ext cx="10981690" cy="86677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文章结构题。根据后面一句 Read something that you can understand（去读些你能理解的东西）可知，作者建议阅读合适自己水平的材料。</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5120" y="358140"/>
            <a:ext cx="1118044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*Try to increase the number of your new words. If there are four or five new words on a page, write them in your notebook. </a:t>
            </a:r>
            <a:r>
              <a:rPr lang="en-US" altLang="zh-CN" sz="2800" u="sng" dirty="0">
                <a:latin typeface="Times New Roman" panose="02020603050405020304" charset="0"/>
                <a:ea typeface="宋体" panose="02010600030101010101" pitchFamily="2" charset="-122"/>
                <a:cs typeface="Times New Roman" panose="02020603050405020304" charset="0"/>
              </a:rPr>
              <a:t>42       </a:t>
            </a:r>
            <a:r>
              <a:rPr lang="en-US" altLang="zh-CN" sz="2800" dirty="0">
                <a:latin typeface="Times New Roman" panose="02020603050405020304" charset="0"/>
                <a:ea typeface="宋体" panose="02010600030101010101" pitchFamily="2" charset="-122"/>
                <a:cs typeface="Times New Roman" panose="02020603050405020304" charset="0"/>
              </a:rPr>
              <a:t> Instead, try to guess their meanings as you read: Mark them with a pen. Then come back when you have finished reading to look them up in a dictionary and write them in your own vocabulary book. Then try to remember them.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625840" y="79756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605155" y="4925695"/>
            <a:ext cx="10981690" cy="12655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细节判断题，后面解释说阅读的时候用笔标记出新单词，猜测词义，看完了之后再回头查字典，把新单词抄在本子上，可见横线处填入的应该与是否边写边看有关。</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custDataLst>
              <p:tags r:id="rId2"/>
            </p:custDataLst>
          </p:nvPr>
        </p:nvSpPr>
        <p:spPr>
          <a:xfrm>
            <a:off x="981710" y="2578735"/>
            <a:ext cx="781875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So, choose an interesting book.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Try to read at the right level.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For example, read for a short time once a day.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But you don’t have to write them while you read.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Read what interests you.</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290" y="519430"/>
            <a:ext cx="11298555"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*Try to read regularly ( 定期地 ). </a:t>
            </a:r>
            <a:r>
              <a:rPr lang="en-US" altLang="zh-CN" sz="2800" u="sng" dirty="0">
                <a:latin typeface="Times New Roman" panose="02020603050405020304" charset="0"/>
                <a:ea typeface="宋体" panose="02010600030101010101" pitchFamily="2" charset="-122"/>
                <a:cs typeface="Times New Roman" panose="02020603050405020304" charset="0"/>
              </a:rPr>
              <a:t>43          </a:t>
            </a:r>
            <a:r>
              <a:rPr lang="en-US" altLang="zh-CN" sz="2800" dirty="0">
                <a:latin typeface="Times New Roman" panose="02020603050405020304" charset="0"/>
                <a:ea typeface="宋体" panose="02010600030101010101" pitchFamily="2" charset="-122"/>
                <a:cs typeface="Times New Roman" panose="02020603050405020304" charset="0"/>
              </a:rPr>
              <a:t> Fifteen minutes every day is better than two hours every Sunday. Fix a time to read and keep to it. You could read for fifteen minutes when you goto bed, or when you get up or at lunchtime.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94755" y="51943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447040" y="4593590"/>
            <a:ext cx="10981690" cy="13442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细节推理题。选项意思是“每天进行一次短时间阅读”，前一句说“尽量定期地、有规律地阅读”，意思联系密切。</a:t>
            </a:r>
            <a:endParaRPr sz="2400">
              <a:solidFill>
                <a:srgbClr val="C00000"/>
              </a:solidFill>
              <a:latin typeface="Times New Roman" panose="02020603050405020304" charset="0"/>
              <a:cs typeface="Times New Roman" panose="02020603050405020304" charset="0"/>
              <a:sym typeface="+mn-ea"/>
            </a:endParaRPr>
          </a:p>
        </p:txBody>
      </p:sp>
      <p:sp>
        <p:nvSpPr>
          <p:cNvPr id="4" name="文本框 3"/>
          <p:cNvSpPr txBox="1"/>
          <p:nvPr>
            <p:custDataLst>
              <p:tags r:id="rId2"/>
            </p:custDataLst>
          </p:nvPr>
        </p:nvSpPr>
        <p:spPr>
          <a:xfrm>
            <a:off x="1076325" y="2368550"/>
            <a:ext cx="781875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So, choose an interesting book.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Try to read at the right level.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For example, read for a short time once a day.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But you don’t have to write them while you read.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Read what interests you.</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7020" y="455930"/>
            <a:ext cx="11337290"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 </a:t>
            </a:r>
            <a:r>
              <a:rPr lang="en-US" altLang="zh-CN" sz="2800" u="sng" dirty="0">
                <a:latin typeface="Times New Roman" panose="02020603050405020304" charset="0"/>
                <a:ea typeface="宋体" panose="02010600030101010101" pitchFamily="2" charset="-122"/>
                <a:cs typeface="Times New Roman" panose="02020603050405020304" charset="0"/>
              </a:rPr>
              <a:t>44          </a:t>
            </a:r>
            <a:r>
              <a:rPr lang="en-US" altLang="zh-CN" sz="2800" dirty="0">
                <a:latin typeface="Times New Roman" panose="02020603050405020304" charset="0"/>
                <a:ea typeface="宋体" panose="02010600030101010101" pitchFamily="2" charset="-122"/>
                <a:cs typeface="Times New Roman" panose="02020603050405020304" charset="0"/>
              </a:rPr>
              <a:t> Choose a book or a magazine about a subject that you like, because you are going to spend time and money reading it. </a:t>
            </a:r>
            <a:r>
              <a:rPr lang="en-US" altLang="zh-CN" sz="2800" u="sng" dirty="0">
                <a:latin typeface="Times New Roman" panose="02020603050405020304" charset="0"/>
                <a:ea typeface="宋体" panose="02010600030101010101" pitchFamily="2" charset="-122"/>
                <a:cs typeface="Times New Roman" panose="02020603050405020304" charset="0"/>
              </a:rPr>
              <a:t>45        </a:t>
            </a:r>
            <a:r>
              <a:rPr lang="en-US" altLang="zh-CN" sz="2800" dirty="0">
                <a:latin typeface="Times New Roman" panose="02020603050405020304" charset="0"/>
                <a:ea typeface="宋体" panose="02010600030101010101" pitchFamily="2" charset="-122"/>
                <a:cs typeface="Times New Roman" panose="02020603050405020304" charset="0"/>
              </a:rPr>
              <a:t> You can also read newspapers. There are many English newspapers in China. It is easy enough to understand and also there is something interesting in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640205" y="45593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1"/>
            </p:custDataLst>
          </p:nvPr>
        </p:nvSpPr>
        <p:spPr>
          <a:xfrm>
            <a:off x="605155" y="4578985"/>
            <a:ext cx="10981690" cy="12369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细节过渡题。选项意思是“读你感兴趣的材料”，空格后一句讲到“选择与你喜欢的话题相关的书或者杂志”，意思能连接上。</a:t>
            </a:r>
            <a:endParaRPr sz="2400">
              <a:solidFill>
                <a:srgbClr val="C00000"/>
              </a:solidFill>
              <a:latin typeface="Times New Roman" panose="02020603050405020304" charset="0"/>
              <a:cs typeface="Times New Roman" panose="02020603050405020304" charset="0"/>
              <a:sym typeface="+mn-ea"/>
            </a:endParaRPr>
          </a:p>
        </p:txBody>
      </p:sp>
      <p:sp>
        <p:nvSpPr>
          <p:cNvPr id="4" name="TextBox 4"/>
          <p:cNvSpPr txBox="1"/>
          <p:nvPr>
            <p:custDataLst>
              <p:tags r:id="rId2"/>
            </p:custDataLst>
          </p:nvPr>
        </p:nvSpPr>
        <p:spPr>
          <a:xfrm>
            <a:off x="9576435" y="816610"/>
            <a:ext cx="514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1036320" y="2277110"/>
            <a:ext cx="781875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So, choose an interesting book.</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Try to read at the right level.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For example, read for a short time once a day.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But you don’t have to write them while you read.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Read what interests you.</a:t>
            </a:r>
            <a:endParaRPr lang="en-US" altLang="zh-CN" sz="2400" dirty="0">
              <a:solidFill>
                <a:schemeClr val="tx1"/>
              </a:solidFill>
              <a:latin typeface="Times New Roman" panose="02020603050405020304" charset="0"/>
              <a:cs typeface="Times New Roman" panose="02020603050405020304" charset="0"/>
            </a:endParaRPr>
          </a:p>
        </p:txBody>
      </p:sp>
      <p:sp>
        <p:nvSpPr>
          <p:cNvPr id="7" name="圆角矩形 6"/>
          <p:cNvSpPr/>
          <p:nvPr>
            <p:custDataLst>
              <p:tags r:id="rId4"/>
            </p:custDataLst>
          </p:nvPr>
        </p:nvSpPr>
        <p:spPr>
          <a:xfrm>
            <a:off x="732155" y="4705985"/>
            <a:ext cx="10981690" cy="12369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推理判断题。这题可以根据连词及前后句子逻辑关系判断。上文说 because you are</a:t>
            </a:r>
            <a:r>
              <a:rPr lang="en-US" sz="2400">
                <a:solidFill>
                  <a:srgbClr val="C00000"/>
                </a:solidFill>
                <a:latin typeface="Times New Roman" panose="02020603050405020304" charset="0"/>
                <a:cs typeface="Times New Roman" panose="02020603050405020304" charset="0"/>
                <a:sym typeface="+mn-ea"/>
              </a:rPr>
              <a:t> going to spend time and money reading it（因为你要在阅读上花费时间和金钱），空格处就是结论（因此，要选择有趣的书）。</a:t>
            </a:r>
            <a:endParaRPr lang="en-US"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8" grpId="1" animBg="1"/>
      <p:bldP spid="4" grpId="0"/>
      <p:bldP spid="7" grpId="0" bldLvl="0" animBg="1"/>
      <p:bldP spid="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Ⅴ．语法填空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Ⅴ．语法填空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184785" y="2135505"/>
            <a:ext cx="11868150" cy="2460625"/>
          </a:xfrm>
          <a:prstGeom prst="rect">
            <a:avLst/>
          </a:prstGeom>
          <a:noFill/>
        </p:spPr>
        <p:txBody>
          <a:bodyPr wrap="square">
            <a:spAutoFit/>
          </a:bodyPr>
          <a:lstStyle/>
          <a:p>
            <a:pPr indent="0" algn="just" fontAlgn="auto">
              <a:lnSpc>
                <a:spcPct val="11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Have you ever picked strawberries yourself? The sweet fruit looks nice, but light pressure can make them out of shape, so you have to be very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___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(care) when picking them. Nowadays, many young people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(easy) break down when they face difficulties. There is a name for thesepeople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48________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are just like strawberries: strawberry kids.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0520680" y="2670175"/>
            <a:ext cx="1532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careful</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351790" y="1033780"/>
            <a:ext cx="11488420" cy="953135"/>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custDataLst>
              <p:tags r:id="rId2"/>
            </p:custDataLst>
          </p:nvPr>
        </p:nvSpPr>
        <p:spPr>
          <a:xfrm>
            <a:off x="426085" y="4785360"/>
            <a:ext cx="10981690" cy="9410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本题考查名词转换为形容词。be后面用形容词作表语，意为“小心的”。</a:t>
            </a:r>
            <a:endParaRPr sz="2400">
              <a:solidFill>
                <a:srgbClr val="C00000"/>
              </a:solidFill>
              <a:latin typeface="Times New Roman" panose="02020603050405020304" charset="0"/>
              <a:cs typeface="Times New Roman" panose="02020603050405020304" charset="0"/>
              <a:sym typeface="+mn-ea"/>
            </a:endParaRPr>
          </a:p>
        </p:txBody>
      </p:sp>
      <p:sp>
        <p:nvSpPr>
          <p:cNvPr id="5" name="TextBox 4"/>
          <p:cNvSpPr txBox="1"/>
          <p:nvPr>
            <p:custDataLst>
              <p:tags r:id="rId3"/>
            </p:custDataLst>
          </p:nvPr>
        </p:nvSpPr>
        <p:spPr>
          <a:xfrm>
            <a:off x="9308465" y="3104515"/>
            <a:ext cx="15894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easily</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426085" y="474408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本题考查形容词转换为副词，句中用于修饰谓语动词break要用副词形式。</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5"/>
            </p:custDataLst>
          </p:nvPr>
        </p:nvSpPr>
        <p:spPr>
          <a:xfrm>
            <a:off x="544195" y="4001770"/>
            <a:ext cx="22161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who/that</a:t>
            </a:r>
            <a:endParaRPr lang="en-US" sz="2800" dirty="0">
              <a:solidFill>
                <a:srgbClr val="C00000"/>
              </a:solidFill>
              <a:latin typeface="Times New Roman" panose="02020603050405020304" charset="0"/>
              <a:cs typeface="Times New Roman" panose="02020603050405020304" charset="0"/>
            </a:endParaRPr>
          </a:p>
        </p:txBody>
      </p:sp>
      <p:sp>
        <p:nvSpPr>
          <p:cNvPr id="6" name="圆角矩形 5"/>
          <p:cNvSpPr/>
          <p:nvPr>
            <p:custDataLst>
              <p:tags r:id="rId6"/>
            </p:custDataLst>
          </p:nvPr>
        </p:nvSpPr>
        <p:spPr>
          <a:xfrm>
            <a:off x="426085" y="4744085"/>
            <a:ext cx="10981690" cy="9201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本题考查定语从句的关系代词。空格处是定语从句的主语，且先行词是people，可以用who/that作关系代词。</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4" grpId="1" animBg="1"/>
      <p:bldP spid="5" grpId="0"/>
      <p:bldP spid="11" grpId="0" bldLvl="0" animBg="1"/>
      <p:bldP spid="11" grpId="1" animBg="1"/>
      <p:bldP spid="2" grpId="0"/>
      <p:bldP spid="6" grpId="0" bldLvl="0" animBg="1"/>
      <p:bldP spid="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264160" y="494665"/>
            <a:ext cx="11563350" cy="3107690"/>
          </a:xfrm>
          <a:prstGeom prst="rect">
            <a:avLst/>
          </a:prstGeom>
          <a:noFill/>
        </p:spPr>
        <p:txBody>
          <a:bodyPr wrap="square">
            <a:spAutoFit/>
          </a:bodyPr>
          <a:p>
            <a:pPr indent="0" algn="just" fontAlgn="auto">
              <a:lnSpc>
                <a:spcPct val="10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Many students are the only child in their family. Their parents do almost everything for them in their daily life. They hardly ever get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____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(criticize) at home and always feel good about themselves. If these students meet difficulties, they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(feel) upset and begin to doubt their own abilities. And schools? Many schools care more about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(student) grades instead of developing their personality. As a result, students may get satisfying grades though they are not mentally (精神上地) strong enough.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9750425" y="875665"/>
            <a:ext cx="197104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criticized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3613150" y="1787525"/>
            <a:ext cx="2432685" cy="52197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will feel</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8675370" y="2167890"/>
            <a:ext cx="17545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students’</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5"/>
            </p:custDataLst>
          </p:nvPr>
        </p:nvSpPr>
        <p:spPr>
          <a:xfrm>
            <a:off x="426085" y="476186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本题考查get done结构。句意是“他们在家很少受到批评”。</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6"/>
            </p:custDataLst>
          </p:nvPr>
        </p:nvSpPr>
        <p:spPr>
          <a:xfrm>
            <a:off x="426085" y="4679315"/>
            <a:ext cx="10981690" cy="12992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本题考查时态。在When引导的时间状语从句中，从句用一般现在时，主句用一般将来时，就是“主将从现”原则。</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custDataLst>
              <p:tags r:id="rId7"/>
            </p:custDataLst>
          </p:nvPr>
        </p:nvSpPr>
        <p:spPr>
          <a:xfrm>
            <a:off x="554990" y="4545330"/>
            <a:ext cx="10981690" cy="1219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本题考查名词所有格。句意是“学校更关心学生的成绩”，因此需要使用名词的所有格形式，且学生先要用复数形式，再变为所有格。</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4" grpId="0" bldLvl="0" animBg="1"/>
      <p:bldP spid="14" grpId="1" animBg="1"/>
      <p:bldP spid="11" grpId="0" bldLvl="0" animBg="1"/>
      <p:bldP spid="11" grpId="1" animBg="1"/>
      <p:bldP spid="12" grpId="0" bldLvl="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497840"/>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Would you like to go hiking with us this weekend?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but I have to prepare for my exam.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 thanks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Yes,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I’d like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I can’tG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02510" y="1217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本题考查情景对话——邀请与婉拒。上句发出邀请“你想和我们一起去远足吗”，再由后半句“但是我得准备考试”可知说话者想要拒绝。英语中表示拒绝需婉转，常用句型“I’d like to, but...”，故选C。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2580" y="572135"/>
            <a:ext cx="11563350" cy="2934335"/>
          </a:xfrm>
          <a:prstGeom prst="rect">
            <a:avLst/>
          </a:prstGeom>
          <a:noFill/>
        </p:spPr>
        <p:txBody>
          <a:bodyPr wrap="square">
            <a:spAutoFit/>
          </a:bodyPr>
          <a:p>
            <a:pPr indent="0" algn="just" fontAlgn="auto">
              <a:lnSpc>
                <a:spcPct val="11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Young people should learn how to make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(they) mentally strong. An expert said, “Whenever you are in trouble, don’t ask for help too quickly. You should try to deal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problems first by yourself. Take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active part in sports and social actives.”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(Grow) up is not just a happy process. Pains also go along. The most important thing is to face the pains bravely and learn from them.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TextBox 4"/>
          <p:cNvSpPr txBox="1"/>
          <p:nvPr>
            <p:custDataLst>
              <p:tags r:id="rId2"/>
            </p:custDataLst>
          </p:nvPr>
        </p:nvSpPr>
        <p:spPr>
          <a:xfrm>
            <a:off x="7336155" y="572135"/>
            <a:ext cx="210566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themselves</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4995545" y="1518285"/>
            <a:ext cx="1662430" cy="58483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custDataLst>
              <p:tags r:id="rId4"/>
            </p:custDataLst>
          </p:nvPr>
        </p:nvSpPr>
        <p:spPr>
          <a:xfrm>
            <a:off x="405130" y="455739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本题考查反身代词。句意是“年轻人应当学会使自己精神上强大”，因此需要用反身代词。</a:t>
            </a:r>
            <a:endParaRPr sz="2400">
              <a:solidFill>
                <a:srgbClr val="C00000"/>
              </a:solidFill>
              <a:latin typeface="Times New Roman" panose="02020603050405020304" charset="0"/>
              <a:cs typeface="Times New Roman" panose="02020603050405020304" charset="0"/>
              <a:sym typeface="+mn-ea"/>
            </a:endParaRPr>
          </a:p>
        </p:txBody>
      </p:sp>
      <p:sp>
        <p:nvSpPr>
          <p:cNvPr id="11" name="圆角矩形 10"/>
          <p:cNvSpPr/>
          <p:nvPr>
            <p:custDataLst>
              <p:tags r:id="rId5"/>
            </p:custDataLst>
          </p:nvPr>
        </p:nvSpPr>
        <p:spPr>
          <a:xfrm>
            <a:off x="231140" y="455739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本题考查介词。deal with是固定搭配，意为“处理”。</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6"/>
            </p:custDataLst>
          </p:nvPr>
        </p:nvSpPr>
        <p:spPr>
          <a:xfrm>
            <a:off x="405130" y="1969135"/>
            <a:ext cx="1662430" cy="58483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7"/>
            </p:custDataLst>
          </p:nvPr>
        </p:nvSpPr>
        <p:spPr>
          <a:xfrm>
            <a:off x="1439545" y="2452370"/>
            <a:ext cx="1662430" cy="58483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Growing</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8"/>
            </p:custDataLst>
          </p:nvPr>
        </p:nvSpPr>
        <p:spPr>
          <a:xfrm>
            <a:off x="358140" y="468439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本题考查冠词。take an active part是固定搭配，意为“积极参与”。</a:t>
            </a:r>
            <a:endParaRPr sz="2400">
              <a:solidFill>
                <a:srgbClr val="C00000"/>
              </a:solidFill>
              <a:latin typeface="Times New Roman" panose="02020603050405020304" charset="0"/>
              <a:cs typeface="Times New Roman" panose="02020603050405020304" charset="0"/>
              <a:sym typeface="+mn-ea"/>
            </a:endParaRPr>
          </a:p>
        </p:txBody>
      </p:sp>
      <p:sp>
        <p:nvSpPr>
          <p:cNvPr id="8" name="圆角矩形 7"/>
          <p:cNvSpPr/>
          <p:nvPr>
            <p:custDataLst>
              <p:tags r:id="rId9"/>
            </p:custDataLst>
          </p:nvPr>
        </p:nvSpPr>
        <p:spPr>
          <a:xfrm>
            <a:off x="495300" y="4684395"/>
            <a:ext cx="10981690" cy="1002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本题考查非谓语动词。空格处是主语，动词须改为动名词形式。</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bldLvl="0" animBg="1"/>
      <p:bldP spid="14" grpId="1" animBg="1"/>
      <p:bldP spid="11" grpId="0" bldLvl="0" animBg="1"/>
      <p:bldP spid="11" grpId="1" animBg="1"/>
      <p:bldP spid="2" grpId="0"/>
      <p:bldP spid="6" grpId="0"/>
      <p:bldP spid="7" grpId="0" bldLvl="0" animBg="1"/>
      <p:bldP spid="7" grpId="1" animBg="1"/>
      <p:bldP spid="8" grpId="0" bldLvl="0" animBg="1"/>
      <p:bldP spid="8"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 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 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01625" y="1567815"/>
            <a:ext cx="11584940" cy="4742815"/>
          </a:xfrm>
          <a:prstGeom prst="rect">
            <a:avLst/>
          </a:prstGeom>
          <a:noFill/>
        </p:spPr>
        <p:txBody>
          <a:bodyPr wrap="square" rtlCol="0" anchor="t">
            <a:spAutoFit/>
          </a:bodyPr>
          <a:lstStyle/>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56. 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_______________________</a:t>
            </a:r>
            <a:r>
              <a:rPr sz="2800" dirty="0">
                <a:latin typeface="Times New Roman" panose="02020603050405020304" charset="0"/>
                <a:ea typeface="宋体" panose="02010600030101010101" pitchFamily="2" charset="-122"/>
                <a:cs typeface="Times New Roman" panose="02020603050405020304" charset="0"/>
              </a:rPr>
              <a:t>_____ (一旦你认识到学习的重要性), you will not waste your timeplaying games.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57. You are late. You __________________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________________________</a:t>
            </a:r>
            <a:r>
              <a:rPr sz="2800" dirty="0">
                <a:latin typeface="Times New Roman" panose="02020603050405020304" charset="0"/>
                <a:ea typeface="宋体" panose="02010600030101010101" pitchFamily="2" charset="-122"/>
                <a:cs typeface="Times New Roman" panose="02020603050405020304" charset="0"/>
              </a:rPr>
              <a:t>__ (本应该到达教室) twenty minutes earlier.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58. When I passed his room, I found him ____________________ (在安静地看一本小说).</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59. I have no idea ____________________ (他什么时候回来的).</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60. I will never forget those happy days __________</a:t>
            </a:r>
            <a:r>
              <a:rPr lang="en-US" sz="2800" dirty="0">
                <a:latin typeface="Times New Roman" panose="02020603050405020304" charset="0"/>
                <a:ea typeface="宋体" panose="02010600030101010101" pitchFamily="2" charset="-122"/>
                <a:cs typeface="Times New Roman" panose="02020603050405020304" charset="0"/>
              </a:rPr>
              <a:t>_________</a:t>
            </a:r>
            <a:r>
              <a:rPr sz="2800" dirty="0">
                <a:latin typeface="Times New Roman" panose="02020603050405020304" charset="0"/>
                <a:ea typeface="宋体" panose="02010600030101010101" pitchFamily="2" charset="-122"/>
                <a:cs typeface="Times New Roman" panose="02020603050405020304" charset="0"/>
              </a:rPr>
              <a:t>__________ </a:t>
            </a:r>
            <a:r>
              <a:rPr lang="en-US" sz="2800" dirty="0">
                <a:latin typeface="Times New Roman" panose="02020603050405020304" charset="0"/>
                <a:ea typeface="宋体" panose="02010600030101010101" pitchFamily="2" charset="-122"/>
                <a:cs typeface="Times New Roman" panose="02020603050405020304" charset="0"/>
              </a:rPr>
              <a:t>_______________________</a:t>
            </a:r>
            <a:r>
              <a:rPr sz="2800" dirty="0">
                <a:latin typeface="Times New Roman" panose="02020603050405020304" charset="0"/>
                <a:ea typeface="宋体" panose="02010600030101010101" pitchFamily="2" charset="-122"/>
                <a:cs typeface="Times New Roman" panose="02020603050405020304" charset="0"/>
              </a:rPr>
              <a:t>(我和父母在那美丽小镇度过的).</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071880" y="1590675"/>
            <a:ext cx="77470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Once you realize the importance of study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046095" y="2682875"/>
            <a:ext cx="8691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should have arrived at/got to your classroom</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6588760" y="3775075"/>
            <a:ext cx="4434840" cy="349250"/>
          </a:xfrm>
          <a:prstGeom prst="rect">
            <a:avLst/>
          </a:prstGeom>
          <a:noFill/>
        </p:spPr>
        <p:txBody>
          <a:bodyPr wrap="square" rtlCol="0">
            <a:spAutoFit/>
          </a:bodyPr>
          <a:lstStyle/>
          <a:p>
            <a:pPr algn="l">
              <a:lnSpc>
                <a:spcPct val="60000"/>
              </a:lnSpc>
            </a:pPr>
            <a:r>
              <a:rPr lang="en-US" sz="2800" dirty="0">
                <a:solidFill>
                  <a:srgbClr val="C00000"/>
                </a:solidFill>
                <a:latin typeface="Times New Roman" panose="02020603050405020304" charset="0"/>
                <a:cs typeface="Times New Roman" panose="02020603050405020304" charset="0"/>
              </a:rPr>
              <a:t> reading a novel quietly</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046095" y="4666615"/>
            <a:ext cx="32556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when he came back</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736715" y="5241290"/>
            <a:ext cx="48158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 I spent in the beautiful </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95300" y="981075"/>
            <a:ext cx="11488420" cy="521970"/>
          </a:xfrm>
          <a:prstGeom prst="rect">
            <a:avLst/>
          </a:prstGeom>
          <a:noFill/>
        </p:spPr>
        <p:txBody>
          <a:bodyPr wrap="square" rtlCol="0" anchor="t">
            <a:spAutoFit/>
          </a:bodyPr>
          <a:p>
            <a:pPr indent="0" algn="just" fontAlgn="auto">
              <a:lnSpc>
                <a:spcPct val="100000"/>
              </a:lnSpc>
            </a:pPr>
            <a:r>
              <a:rPr sz="28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sz="2800" b="1"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2"/>
            </p:custDataLst>
          </p:nvPr>
        </p:nvSpPr>
        <p:spPr>
          <a:xfrm>
            <a:off x="495300" y="5648325"/>
            <a:ext cx="38004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town with my parents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ircle(i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VII．应用写作</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VII．应用写作</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303530" y="1292860"/>
            <a:ext cx="11584940" cy="3449955"/>
          </a:xfrm>
          <a:prstGeom prst="rect">
            <a:avLst/>
          </a:prstGeom>
          <a:noFill/>
        </p:spPr>
        <p:txBody>
          <a:bodyPr wrap="square" rtlCol="0" anchor="t">
            <a:spAutoFit/>
          </a:bodyPr>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【写作内容】</a:t>
            </a:r>
            <a:r>
              <a:rPr sz="2800" dirty="0">
                <a:latin typeface="Times New Roman" panose="02020603050405020304" charset="0"/>
                <a:ea typeface="宋体" panose="02010600030101010101" pitchFamily="2" charset="-122"/>
                <a:cs typeface="Times New Roman" panose="02020603050405020304" charset="0"/>
              </a:rPr>
              <a:t>假如你是李华，寒假计划去美国旅游并看望朋友Alice。请给Alice写一封电子邮件，告诉她你将于2月10日到达纽约，会停留5天，并询问何时方便看望她。</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【写作要求】</a:t>
            </a:r>
            <a:r>
              <a:rPr sz="2800" dirty="0">
                <a:latin typeface="Times New Roman" panose="02020603050405020304" charset="0"/>
                <a:ea typeface="宋体" panose="02010600030101010101" pitchFamily="2" charset="-122"/>
                <a:cs typeface="Times New Roman" panose="02020603050405020304" charset="0"/>
              </a:rPr>
              <a:t>正文约50个英文单词，文中不可出现你自己的真实姓名、学校名称等信息。</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b="1" dirty="0">
                <a:latin typeface="Times New Roman" panose="02020603050405020304" charset="0"/>
                <a:ea typeface="宋体" panose="02010600030101010101" pitchFamily="2" charset="-122"/>
                <a:cs typeface="Times New Roman" panose="02020603050405020304" charset="0"/>
              </a:rPr>
              <a:t>【评分标准】</a:t>
            </a:r>
            <a:r>
              <a:rPr sz="2800" dirty="0">
                <a:latin typeface="Times New Roman" panose="02020603050405020304" charset="0"/>
                <a:ea typeface="宋体" panose="02010600030101010101" pitchFamily="2" charset="-122"/>
                <a:cs typeface="Times New Roman" panose="02020603050405020304" charset="0"/>
              </a:rPr>
              <a:t>格式正确，信息完整，语言规范，语篇连贯。</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89305" y="1518285"/>
            <a:ext cx="10875010" cy="3538220"/>
          </a:xfrm>
          <a:prstGeom prst="rect">
            <a:avLst/>
          </a:prstGeom>
          <a:noFill/>
        </p:spPr>
        <p:txBody>
          <a:bodyPr wrap="square" rtlCol="0" anchor="t">
            <a:spAutoFit/>
          </a:bodyPr>
          <a:p>
            <a:pPr indent="0" algn="just"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Dear Alice,</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I’m writing to tell you that I am going to America for a trip in the coming winter holiday. I will get to New York on February 10 and stay there for five days. I’d like to pay you a visit. When will it be convenient for you?</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solidFill>
                  <a:srgbClr val="FF0000"/>
                </a:solidFill>
                <a:latin typeface="Times New Roman" panose="02020603050405020304" charset="0"/>
                <a:ea typeface="宋体" panose="02010600030101010101" pitchFamily="2" charset="-122"/>
                <a:cs typeface="Times New Roman" panose="02020603050405020304" charset="0"/>
              </a:rPr>
              <a:t>      </a:t>
            </a:r>
            <a:r>
              <a:rPr sz="2800" dirty="0">
                <a:solidFill>
                  <a:srgbClr val="FF0000"/>
                </a:solidFill>
                <a:latin typeface="Times New Roman" panose="02020603050405020304" charset="0"/>
                <a:ea typeface="宋体" panose="02010600030101010101" pitchFamily="2" charset="-122"/>
                <a:cs typeface="Times New Roman" panose="02020603050405020304" charset="0"/>
              </a:rPr>
              <a:t>Looking forward to your reply.</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Yours,</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sz="2800" dirty="0">
                <a:solidFill>
                  <a:srgbClr val="FF0000"/>
                </a:solidFill>
                <a:latin typeface="Times New Roman" panose="02020603050405020304" charset="0"/>
                <a:ea typeface="宋体" panose="02010600030101010101" pitchFamily="2" charset="-122"/>
                <a:cs typeface="Times New Roman" panose="02020603050405020304" charset="0"/>
              </a:rPr>
              <a:t>Li Hua</a:t>
            </a:r>
            <a:endParaRPr sz="28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522605" y="352425"/>
            <a:ext cx="2067560" cy="607695"/>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8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附加题</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附加题</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2" name="文本框 1"/>
          <p:cNvSpPr txBox="1"/>
          <p:nvPr>
            <p:custDataLst>
              <p:tags r:id="rId1"/>
            </p:custDataLst>
          </p:nvPr>
        </p:nvSpPr>
        <p:spPr>
          <a:xfrm>
            <a:off x="657860" y="1522095"/>
            <a:ext cx="11584940" cy="3192145"/>
          </a:xfrm>
          <a:prstGeom prst="rect">
            <a:avLst/>
          </a:prstGeom>
          <a:noFill/>
        </p:spPr>
        <p:txBody>
          <a:bodyPr wrap="square" rtlCol="0" anchor="t">
            <a:spAutoFit/>
          </a:bodyPr>
          <a:p>
            <a:pPr indent="0" algn="just" fontAlgn="auto">
              <a:lnSpc>
                <a:spcPct val="120000"/>
              </a:lnSpc>
            </a:pPr>
            <a:r>
              <a:rPr sz="2800" b="1" dirty="0">
                <a:latin typeface="Times New Roman" panose="02020603050405020304" charset="0"/>
                <a:ea typeface="宋体" panose="02010600030101010101" pitchFamily="2" charset="-122"/>
                <a:cs typeface="Times New Roman" panose="02020603050405020304" charset="0"/>
              </a:rPr>
              <a:t>从A、B、C、D中选出可以填入空白处的最佳答案。</a:t>
            </a: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例：It ________ me a long time to finish my homework last night.</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A. take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B. took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C. has taken </a:t>
            </a:r>
            <a:r>
              <a:rPr lang="en-US" sz="2800" dirty="0">
                <a:solidFill>
                  <a:srgbClr val="C00000"/>
                </a:solidFill>
                <a:latin typeface="Times New Roman" panose="02020603050405020304" charset="0"/>
                <a:ea typeface="宋体" panose="02010600030101010101" pitchFamily="2" charset="-122"/>
                <a:cs typeface="Times New Roman" panose="02020603050405020304" charset="0"/>
              </a:rPr>
              <a:t>	</a:t>
            </a:r>
            <a:r>
              <a:rPr sz="2800" dirty="0">
                <a:solidFill>
                  <a:srgbClr val="C00000"/>
                </a:solidFill>
                <a:latin typeface="Times New Roman" panose="02020603050405020304" charset="0"/>
                <a:ea typeface="宋体" panose="02010600030101010101" pitchFamily="2" charset="-122"/>
                <a:cs typeface="Times New Roman" panose="02020603050405020304" charset="0"/>
              </a:rPr>
              <a:t>D. had taken</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solidFill>
                  <a:srgbClr val="C00000"/>
                </a:solidFill>
                <a:latin typeface="Times New Roman" panose="02020603050405020304" charset="0"/>
                <a:ea typeface="宋体" panose="02010600030101010101" pitchFamily="2" charset="-122"/>
                <a:cs typeface="Times New Roman" panose="02020603050405020304" charset="0"/>
              </a:rPr>
              <a:t>答案是B。</a:t>
            </a:r>
            <a:endParaRPr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8515" y="815340"/>
            <a:ext cx="1108900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The shop assistant showed her several skirts and she chose ________ one as she didn’t want to spend too much money on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less expensive 		B. the least expensive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more expensive 		D. the most expensive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803765" y="9667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本题考查形容词最高级。句意是“售货员给她看了几条裙子，她不想多花钱，就选择了最便宜的一条。”the least expensive意为“最便宜的”，the most expensive是“最贵的”，故本题正确答案为B。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He has one blue pen and two red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one’s 		B. those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one 		D. ones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18885" y="8149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代词。句意是“他有一支蓝笔，两支红笔”，前面出现了pens，为复数名词，后面用ones代替表示同类。one’s意思是“某人的”，those一般接后置定语，one指代单数可数名词，都不符合题目意思和要求。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08050" y="244475"/>
            <a:ext cx="11523980" cy="3449955"/>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Alice, you really did an excellent job in the performance yesterday.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Thank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B. Not at all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Yes, I did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D. That’s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23745" y="8663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532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本题考查情景对话——赞美与应答。上句意思是“你昨天的表演真的太棒了”，对别人的赞美应表达感谢，常用Thank you 回答，故选A。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688340"/>
            <a:ext cx="113792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I ________ only two days to decide whether I would take this job or not.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given 		B. has given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gave 			D. was giving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90015" y="8428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29704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本题考查被动语态。句意是“只给了我两天时间考虑是否接受这份工作”，主语I是动词give的承受者，要用被动语态，谓语用be done形式。B项、C项、D项都是主动语态，只有A项是被动语态。故本题正确答案为A。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With so much homework ________, I’m afraid I can’t go to the cinema with you tonight.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doing 		B. done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to do 		D. be done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91530" y="8174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83565" y="4288155"/>
            <a:ext cx="1110551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本题考查非谓语动词。句意是“有这么多作业要去做”，在with引出的独立主格结构中，不定式to do有将来的含义，故本题正确答案为C。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4540" y="688340"/>
            <a:ext cx="1062672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He cheated in the examination, ________ made his father very angry.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whose 			B. which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 			D. what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738495" y="8854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本题考查定语从句。句意是“他在考试中作弊，这使父亲很生气。”逗号后面是非限制性定语从句，关系代词用于指代前面整个句子，只能用which，故本题正确答案为B。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923925"/>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________ broke the window last night is not known.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Whom 			B. Whoever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Who 			D. Whose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75435" y="1058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性从句。句意是“还不知道昨晚是谁打碎了窗户。”空格处缺少的是句子的主语，意为“谁”，应该用who引导从句。A项whom在句子中只能作宾语，B项whoever意思是“无论谁”，D项whose翻译为“谁的”，都不符合题目要求。故本题正确答案为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5029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Not until I began to work ________ how much time I had wasted.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didn’t realize 			B. I realized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didn’t I realize 			D. did I realize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407025" y="1234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本题考查倒装句。以not until开头的句子要用部分倒装，所以把助动词did置于主语I之前，故本题正确答案为D。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104648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The bridge ________ now will connect the two towns and benefit local economy.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being built 		B. to be built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building 			D. built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69640"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01320" y="4288155"/>
            <a:ext cx="1128776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本题考查非谓语动词。句意是“现在在建的桥将会连接两个镇，有利于当地经济发展。”空格处是非谓语动词作定语，名词bridge与动词build之间构成被动关系，又由时间状语now可知要表示动作正在进行，being done结构表示“正在被……”，符合题意，故本题正确答案为A。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7710" y="688340"/>
            <a:ext cx="1096200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being a doctor seems like a good job, I would prefer to be a driver.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Now that 		B. As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matter 		D. Although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07795" y="827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本题考查状语从句。句意是“虽然当医生似乎是个好工作，但我更愿意当一个司机。”although表“虽然……”，引导让步状语从句，故本题正确答案为D。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552450"/>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There is little we can do about it,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isn’t there 		B. is there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can’t we 			D. can we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01105" y="662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37235" y="4260215"/>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本题考查反义疑问句。陈述部分是There be句型，反义疑问句用be there，且因为前面有否定词little，反问部分要用肯定形式，故本题正确答案为B。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Do you mind if I record your speech?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 Go ahead.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Never mind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Not at all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way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No, you’d better not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26895" y="13406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本题考查情景对话——请求与应答。上句问“你是否介意我对你的演讲录音？”，根据回答中的go ahead“录吧”，得知说话人表示允许，不介意，故选B。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5185" y="57606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At long last, I passed the test and got my driving licence.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Oh,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cheer up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no problem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go ahead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21560" y="12650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本题考查情景对话——祝贺。前句说“我终于通过了考试，拿到了驾照。”听到别人的好消息应表达祝贺。congratulations表示“祝贺”，故选D。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75055" y="575945"/>
            <a:ext cx="10401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W: Thank you so much for helping me with the suitcase.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With pleasure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My pleasure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It’s really heavy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No, don’t say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86585" y="12828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本题考查情景对话——感谢与回答。上句说“谢谢你帮我提这个箱子”，对于别人的感谢可以用My pleasure表示“不客气”，故选B。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PLACING_PICTURE_USER_VIEWPORT" val="{&quot;height&quot;:3555,&quot;width&quot;:7110}"/>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PA" val="v4.0.0"/>
</p:tagLst>
</file>

<file path=ppt/tags/tag11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PLACING_PICTURE_USER_VIEWPORT" val="{&quot;height&quot;:3555,&quot;width&quot;:711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3555,&quot;width&quot;:711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PLACING_PICTURE_USER_VIEWPORT" val="{&quot;height&quot;:3555,&quot;width&quot;:7110}"/>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PLACING_PICTURE_USER_VIEWPORT" val="{&quot;height&quot;:3555,&quot;width&quot;:7110}"/>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PLACING_PICTURE_USER_VIEWPORT" val="{&quot;height&quot;:3555,&quot;width&quot;:7110}"/>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PLACING_PICTURE_USER_VIEWPORT" val="{&quot;height&quot;:3555,&quot;width&quot;:7110}"/>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21617</Words>
  <Application>WPS 演示</Application>
  <PresentationFormat>宽屏</PresentationFormat>
  <Paragraphs>650</Paragraphs>
  <Slides>68</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68</vt:i4>
      </vt:variant>
    </vt:vector>
  </HeadingPairs>
  <TitlesOfParts>
    <vt:vector size="86"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159</cp:revision>
  <dcterms:created xsi:type="dcterms:W3CDTF">2021-08-19T06:32:00Z</dcterms:created>
  <dcterms:modified xsi:type="dcterms:W3CDTF">2023-06-08T01:55:48Z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