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257" r:id="rId5"/>
    <p:sldId id="258" r:id="rId6"/>
    <p:sldId id="259" r:id="rId7"/>
    <p:sldId id="268" r:id="rId8"/>
    <p:sldId id="387" r:id="rId9"/>
    <p:sldId id="388" r:id="rId10"/>
    <p:sldId id="389" r:id="rId11"/>
    <p:sldId id="433" r:id="rId12"/>
    <p:sldId id="390" r:id="rId13"/>
    <p:sldId id="434" r:id="rId14"/>
    <p:sldId id="435" r:id="rId15"/>
    <p:sldId id="436" r:id="rId16"/>
    <p:sldId id="437" r:id="rId17"/>
    <p:sldId id="438" r:id="rId18"/>
    <p:sldId id="439" r:id="rId19"/>
    <p:sldId id="440" r:id="rId20"/>
    <p:sldId id="441" r:id="rId21"/>
    <p:sldId id="442" r:id="rId22"/>
    <p:sldId id="355" r:id="rId23"/>
    <p:sldId id="332" r:id="rId24"/>
    <p:sldId id="509" r:id="rId25"/>
    <p:sldId id="295" r:id="rId26"/>
    <p:sldId id="373" r:id="rId27"/>
    <p:sldId id="486" r:id="rId28"/>
    <p:sldId id="444" r:id="rId29"/>
    <p:sldId id="445" r:id="rId30"/>
    <p:sldId id="447" r:id="rId31"/>
    <p:sldId id="446" r:id="rId32"/>
    <p:sldId id="468" r:id="rId33"/>
    <p:sldId id="469" r:id="rId34"/>
    <p:sldId id="470" r:id="rId35"/>
    <p:sldId id="471" r:id="rId36"/>
    <p:sldId id="301" r:id="rId37"/>
    <p:sldId id="302" r:id="rId38"/>
    <p:sldId id="448" r:id="rId39"/>
    <p:sldId id="449" r:id="rId40"/>
    <p:sldId id="450" r:id="rId41"/>
    <p:sldId id="451" r:id="rId42"/>
    <p:sldId id="452" r:id="rId43"/>
    <p:sldId id="453" r:id="rId44"/>
    <p:sldId id="454" r:id="rId45"/>
    <p:sldId id="455" r:id="rId46"/>
    <p:sldId id="456" r:id="rId47"/>
    <p:sldId id="307" r:id="rId48"/>
    <p:sldId id="308" r:id="rId49"/>
    <p:sldId id="284" r:id="rId50"/>
  </p:sldIdLst>
  <p:sldSz cx="12192000" cy="6858000"/>
  <p:notesSz cx="6858000" cy="9144000"/>
  <p:embeddedFontLst>
    <p:embeddedFont>
      <p:font typeface="方正黑体简体" panose="03000509000000000000" charset="-122"/>
      <p:regular r:id="rId54"/>
    </p:embeddedFont>
    <p:embeddedFont>
      <p:font typeface="微软雅黑" panose="020B0503020204020204" pitchFamily="34" charset="-122"/>
      <p:regular r:id="rId55"/>
    </p:embeddedFont>
    <p:embeddedFont>
      <p:font typeface="Calibri" panose="020F0502020204030204" pitchFamily="34" charset="0"/>
      <p:regular r:id="rId56"/>
      <p:bold r:id="rId57"/>
      <p:italic r:id="rId58"/>
      <p:boldItalic r:id="rId59"/>
    </p:embeddedFont>
    <p:embeddedFont>
      <p:font typeface="Impact" panose="020B0806030902050204" pitchFamily="34" charset="0"/>
      <p:regular r:id="rId60"/>
    </p:embeddedFont>
    <p:embeddedFont>
      <p:font typeface="黑体" panose="02010609060101010101" charset="-122"/>
      <p:regular r:id="rId61"/>
    </p:embeddedFont>
    <p:embeddedFont>
      <p:font typeface="等线" panose="02010600030101010101" charset="-122"/>
      <p:regular r:id="rId62"/>
    </p:embeddedFont>
  </p:embeddedFontLst>
  <p:custDataLst>
    <p:tags r:id="rId6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32" userDrawn="1">
          <p15:clr>
            <a:srgbClr val="A4A3A4"/>
          </p15:clr>
        </p15:guide>
        <p15:guide id="2" orient="horz" pos="4204" userDrawn="1">
          <p15:clr>
            <a:srgbClr val="A4A3A4"/>
          </p15:clr>
        </p15:guide>
        <p15:guide id="3" pos="82" userDrawn="1">
          <p15:clr>
            <a:srgbClr val="A4A3A4"/>
          </p15:clr>
        </p15:guide>
        <p15:guide id="4" pos="7370" userDrawn="1">
          <p15:clr>
            <a:srgbClr val="A4A3A4"/>
          </p15:clr>
        </p15:guide>
        <p15:guide id="5" orient="horz" pos="393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F2B3"/>
    <a:srgbClr val="EFE879"/>
    <a:srgbClr val="F7F4BC"/>
    <a:srgbClr val="E6DC32"/>
    <a:srgbClr val="DDDB1F"/>
    <a:srgbClr val="E18787"/>
    <a:srgbClr val="209874"/>
    <a:srgbClr val="2E916A"/>
    <a:srgbClr val="ACD9C7"/>
    <a:srgbClr val="2D9C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18" autoAdjust="0"/>
  </p:normalViewPr>
  <p:slideViewPr>
    <p:cSldViewPr snapToGrid="0" showGuides="1">
      <p:cViewPr varScale="1">
        <p:scale>
          <a:sx n="62" d="100"/>
          <a:sy n="62" d="100"/>
        </p:scale>
        <p:origin x="704" y="28"/>
      </p:cViewPr>
      <p:guideLst>
        <p:guide orient="horz" pos="132"/>
        <p:guide orient="horz" pos="4204"/>
        <p:guide pos="82"/>
        <p:guide pos="7370"/>
        <p:guide orient="horz" pos="393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3" Type="http://schemas.openxmlformats.org/officeDocument/2006/relationships/tags" Target="tags/tag56.xml"/><Relationship Id="rId62" Type="http://schemas.openxmlformats.org/officeDocument/2006/relationships/font" Target="fonts/font9.fntdata"/><Relationship Id="rId61" Type="http://schemas.openxmlformats.org/officeDocument/2006/relationships/font" Target="fonts/font8.fntdata"/><Relationship Id="rId60" Type="http://schemas.openxmlformats.org/officeDocument/2006/relationships/font" Target="fonts/font7.fntdata"/><Relationship Id="rId6" Type="http://schemas.openxmlformats.org/officeDocument/2006/relationships/slide" Target="slides/slide3.xml"/><Relationship Id="rId59" Type="http://schemas.openxmlformats.org/officeDocument/2006/relationships/font" Target="fonts/font6.fntdata"/><Relationship Id="rId58" Type="http://schemas.openxmlformats.org/officeDocument/2006/relationships/font" Target="fonts/font5.fntdata"/><Relationship Id="rId57" Type="http://schemas.openxmlformats.org/officeDocument/2006/relationships/font" Target="fonts/font4.fntdata"/><Relationship Id="rId56" Type="http://schemas.openxmlformats.org/officeDocument/2006/relationships/font" Target="fonts/font3.fntdata"/><Relationship Id="rId55" Type="http://schemas.openxmlformats.org/officeDocument/2006/relationships/font" Target="fonts/font2.fntdata"/><Relationship Id="rId54" Type="http://schemas.openxmlformats.org/officeDocument/2006/relationships/font" Target="fonts/font1.fntdata"/><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1" name="文本框 10">
            <a:hlinkClick r:id="rId2" action="ppaction://hlinksldjump"/>
          </p:cNvPr>
          <p:cNvSpPr txBox="1"/>
          <p:nvPr userDrawn="1">
            <p:custDataLst>
              <p:tags r:id="rId3"/>
            </p:custDataLst>
          </p:nvPr>
        </p:nvSpPr>
        <p:spPr>
          <a:xfrm>
            <a:off x="0" y="6246495"/>
            <a:ext cx="1475740" cy="611505"/>
          </a:xfrm>
          <a:prstGeom prst="rect">
            <a:avLst/>
          </a:prstGeom>
          <a:solidFill>
            <a:schemeClr val="accent6"/>
          </a:solidFill>
          <a:effectLst>
            <a:outerShdw blurRad="50800" dist="38100" dir="2700000" algn="tl" rotWithShape="0">
              <a:prstClr val="black">
                <a:alpha val="40000"/>
              </a:prstClr>
            </a:outerShdw>
          </a:effectLst>
        </p:spPr>
        <p:txBody>
          <a:bodyPr wrap="square" rtlCol="0">
            <a:noAutofit/>
          </a:bodyPr>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2" name="文本框 11">
            <a:hlinkClick r:id="" action="ppaction://hlinkshowjump?jump=nextslide"/>
          </p:cNvPr>
          <p:cNvSpPr txBox="1"/>
          <p:nvPr userDrawn="1">
            <p:custDataLst>
              <p:tags r:id="rId4"/>
            </p:custDataLst>
          </p:nvPr>
        </p:nvSpPr>
        <p:spPr>
          <a:xfrm>
            <a:off x="10715625"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nvSpPr>
        <p:spPr>
          <a:xfrm>
            <a:off x="-12065" y="0"/>
            <a:ext cx="12215495" cy="732790"/>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0" y="930275"/>
            <a:ext cx="12208510" cy="0"/>
          </a:xfrm>
          <a:prstGeom prst="line">
            <a:avLst/>
          </a:prstGeom>
          <a:ln w="38100">
            <a:solidFill>
              <a:srgbClr val="E6DC32"/>
            </a:solidFill>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12065" y="4220210"/>
            <a:ext cx="12192000" cy="263779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2" name="文本框 11">
            <a:hlinkClick r:id="" action="ppaction://hlinkshowjump?jump=nextslide"/>
          </p:cNvPr>
          <p:cNvSpPr txBox="1"/>
          <p:nvPr userDrawn="1"/>
        </p:nvSpPr>
        <p:spPr>
          <a:xfrm>
            <a:off x="10715625"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5" name="矩形 4"/>
          <p:cNvSpPr/>
          <p:nvPr userDrawn="1"/>
        </p:nvSpPr>
        <p:spPr>
          <a:xfrm>
            <a:off x="-11430" y="4210685"/>
            <a:ext cx="12192000" cy="263779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04830" y="6237605"/>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5" name="矩形 4"/>
          <p:cNvSpPr/>
          <p:nvPr userDrawn="1"/>
        </p:nvSpPr>
        <p:spPr>
          <a:xfrm>
            <a:off x="0" y="930910"/>
            <a:ext cx="12232005" cy="5917565"/>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24130" y="0"/>
            <a:ext cx="12215495" cy="732790"/>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23495" y="831850"/>
            <a:ext cx="1220851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0" name="文本框 9">
            <a:hlinkClick r:id="rId2" action="ppaction://hlinksldjump"/>
          </p:cNvPr>
          <p:cNvSpPr txBox="1"/>
          <p:nvPr userDrawn="1"/>
        </p:nvSpPr>
        <p:spPr>
          <a:xfrm>
            <a:off x="-2413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4" name="文本框 13">
            <a:hlinkClick r:id="" action="ppaction://hlinkshowjump?jump=nextslide"/>
          </p:cNvPr>
          <p:cNvSpPr txBox="1"/>
          <p:nvPr userDrawn="1"/>
        </p:nvSpPr>
        <p:spPr>
          <a:xfrm>
            <a:off x="10704830" y="6237605"/>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过度页1">
    <p:bg>
      <p:bgPr>
        <a:solidFill>
          <a:srgbClr val="E6DC32">
            <a:alpha val="50000"/>
          </a:srgbClr>
        </a:solidFill>
        <a:effectLst/>
      </p:bgPr>
    </p:bg>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6DC3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1626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_过度页1">
    <p:bg>
      <p:bgPr>
        <a:solidFill>
          <a:srgbClr val="E6DC32">
            <a:alpha val="50000"/>
          </a:srgbClr>
        </a:solidFill>
        <a:effectLst/>
      </p:bgPr>
    </p:bg>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xml"/><Relationship Id="rId2" Type="http://schemas.openxmlformats.org/officeDocument/2006/relationships/tags" Target="../tags/tag14.xml"/><Relationship Id="rId1" Type="http://schemas.openxmlformats.org/officeDocument/2006/relationships/tags" Target="../tags/tag1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4.xml"/><Relationship Id="rId2" Type="http://schemas.openxmlformats.org/officeDocument/2006/relationships/tags" Target="../tags/tag17.xml"/><Relationship Id="rId1" Type="http://schemas.openxmlformats.org/officeDocument/2006/relationships/tags" Target="../tags/tag16.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2.xml.rels><?xml version="1.0" encoding="UTF-8" standalone="yes"?>
<Relationships xmlns="http://schemas.openxmlformats.org/package/2006/relationships"><Relationship Id="rId9" Type="http://schemas.openxmlformats.org/officeDocument/2006/relationships/slide" Target="slide45.xml"/><Relationship Id="rId8" Type="http://schemas.openxmlformats.org/officeDocument/2006/relationships/tags" Target="../tags/tag5.xml"/><Relationship Id="rId7" Type="http://schemas.openxmlformats.org/officeDocument/2006/relationships/slide" Target="slide34.xml"/><Relationship Id="rId6" Type="http://schemas.openxmlformats.org/officeDocument/2006/relationships/tags" Target="../tags/tag4.xml"/><Relationship Id="rId5" Type="http://schemas.openxmlformats.org/officeDocument/2006/relationships/image" Target="../media/image1.png"/><Relationship Id="rId4" Type="http://schemas.openxmlformats.org/officeDocument/2006/relationships/slide" Target="slide26.xml"/><Relationship Id="rId3" Type="http://schemas.openxmlformats.org/officeDocument/2006/relationships/slide" Target="slide20.xml"/><Relationship Id="rId2" Type="http://schemas.openxmlformats.org/officeDocument/2006/relationships/slide" Target="slide9.xml"/><Relationship Id="rId12" Type="http://schemas.openxmlformats.org/officeDocument/2006/relationships/notesSlide" Target="../notesSlides/notesSlide2.xml"/><Relationship Id="rId11" Type="http://schemas.openxmlformats.org/officeDocument/2006/relationships/slideLayout" Target="../slideLayouts/slideLayout1.xml"/><Relationship Id="rId10" Type="http://schemas.openxmlformats.org/officeDocument/2006/relationships/tags" Target="../tags/tag6.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2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22.xml"/><Relationship Id="rId7" Type="http://schemas.openxmlformats.org/officeDocument/2006/relationships/slideLayout" Target="../slideLayouts/slideLayout6.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xml"/><Relationship Id="rId1" Type="http://schemas.openxmlformats.org/officeDocument/2006/relationships/tags" Target="../tags/tag32.xml"/></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tags" Target="../tags/tag3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3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6.xml"/><Relationship Id="rId1" Type="http://schemas.openxmlformats.org/officeDocument/2006/relationships/tags" Target="../tags/tag37.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7.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6.xml"/><Relationship Id="rId1" Type="http://schemas.openxmlformats.org/officeDocument/2006/relationships/tags" Target="../tags/tag38.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6.xml"/><Relationship Id="rId1" Type="http://schemas.openxmlformats.org/officeDocument/2006/relationships/tags" Target="../tags/tag39.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6.xml"/><Relationship Id="rId1" Type="http://schemas.openxmlformats.org/officeDocument/2006/relationships/tags" Target="../tags/tag40.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6.xml"/><Relationship Id="rId1" Type="http://schemas.openxmlformats.org/officeDocument/2006/relationships/tags" Target="../tags/tag41.xml"/></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42.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tags" Target="../tags/tag43.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tags" Target="../tags/tag44.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tags" Target="../tags/tag45.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xml"/><Relationship Id="rId1" Type="http://schemas.openxmlformats.org/officeDocument/2006/relationships/tags" Target="../tags/tag46.xml"/></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4.xml"/><Relationship Id="rId2" Type="http://schemas.openxmlformats.org/officeDocument/2006/relationships/tags" Target="../tags/tag48.xml"/><Relationship Id="rId1" Type="http://schemas.openxmlformats.org/officeDocument/2006/relationships/tags" Target="../tags/tag4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4.xml"/><Relationship Id="rId1" Type="http://schemas.openxmlformats.org/officeDocument/2006/relationships/tags" Target="../tags/tag49.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tags" Target="../tags/tag50.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tags" Target="../tags/tag51.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4.xml"/><Relationship Id="rId1" Type="http://schemas.openxmlformats.org/officeDocument/2006/relationships/tags" Target="../tags/tag52.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4.xml"/><Relationship Id="rId1" Type="http://schemas.openxmlformats.org/officeDocument/2006/relationships/tags" Target="../tags/tag53.xml"/></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45.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5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47.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5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339725" y="1017588"/>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rPr>
              <a:t>英语基础篇同步练习册</a:t>
            </a:r>
            <a:endParaRPr lang="zh-CN" altLang="en-US" sz="5400" b="1" kern="5000" spc="300" dirty="0">
              <a:solidFill>
                <a:sysClr val="windowText" lastClr="000000"/>
              </a:solidFill>
              <a:cs typeface="Arial" panose="020B0604020202020204" pitchFamily="34" charset="0"/>
            </a:endParaRPr>
          </a:p>
        </p:txBody>
      </p:sp>
      <p:sp>
        <p:nvSpPr>
          <p:cNvPr id="19" name="文本框 18"/>
          <p:cNvSpPr txBox="1"/>
          <p:nvPr/>
        </p:nvSpPr>
        <p:spPr>
          <a:xfrm>
            <a:off x="448310" y="2237105"/>
            <a:ext cx="7385050" cy="553085"/>
          </a:xfrm>
          <a:prstGeom prst="rect">
            <a:avLst/>
          </a:prstGeom>
          <a:noFill/>
        </p:spPr>
        <p:txBody>
          <a:bodyPr wrap="square" rtlCol="0" anchor="t">
            <a:spAutoFit/>
          </a:bodyPr>
          <a:lstStyle/>
          <a:p>
            <a:pPr>
              <a:lnSpc>
                <a:spcPct val="120000"/>
              </a:lnSpc>
            </a:pPr>
            <a:r>
              <a:rPr lang="en-US" altLang="zh-CN" sz="2500" spc="100" dirty="0">
                <a:solidFill>
                  <a:schemeClr val="bg1">
                    <a:lumMod val="65000"/>
                  </a:schemeClr>
                </a:solidFill>
                <a:uFillTx/>
                <a:cs typeface="+mn-lt"/>
              </a:rPr>
              <a:t>YINGYU JICHUPIAN TONGBU LIANXICE</a:t>
            </a:r>
            <a:endParaRPr lang="en-US" altLang="zh-CN" sz="2500" spc="100" dirty="0">
              <a:solidFill>
                <a:schemeClr val="bg1">
                  <a:lumMod val="65000"/>
                </a:schemeClr>
              </a:solidFill>
              <a:uFillTx/>
              <a:cs typeface="+mn-lt"/>
            </a:endParaRPr>
          </a:p>
        </p:txBody>
      </p:sp>
      <p:cxnSp>
        <p:nvCxnSpPr>
          <p:cNvPr id="20" name="直接连接符 19"/>
          <p:cNvCxnSpPr/>
          <p:nvPr/>
        </p:nvCxnSpPr>
        <p:spPr>
          <a:xfrm>
            <a:off x="339725" y="208915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3" name="矩形 12"/>
          <p:cNvSpPr/>
          <p:nvPr/>
        </p:nvSpPr>
        <p:spPr>
          <a:xfrm>
            <a:off x="-13970" y="635"/>
            <a:ext cx="4542155" cy="348615"/>
          </a:xfrm>
          <a:prstGeom prst="rect">
            <a:avLst/>
          </a:prstGeom>
          <a:solidFill>
            <a:srgbClr val="DDD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3970" y="4453255"/>
            <a:ext cx="12192000" cy="240474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5291455"/>
            <a:ext cx="12192000" cy="1579245"/>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5279390" y="1821815"/>
            <a:ext cx="6891655" cy="4630420"/>
            <a:chOff x="8314" y="2869"/>
            <a:chExt cx="10853" cy="7292"/>
          </a:xfrm>
        </p:grpSpPr>
        <p:sp>
          <p:nvSpPr>
            <p:cNvPr id="4" name="椭圆 3"/>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2">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
        <p:nvSpPr>
          <p:cNvPr id="3" name="文本框 2"/>
          <p:cNvSpPr txBox="1"/>
          <p:nvPr/>
        </p:nvSpPr>
        <p:spPr>
          <a:xfrm>
            <a:off x="659130" y="5611813"/>
            <a:ext cx="4314190" cy="534035"/>
          </a:xfrm>
          <a:prstGeom prst="rect">
            <a:avLst/>
          </a:prstGeom>
          <a:noFill/>
        </p:spPr>
        <p:txBody>
          <a:bodyPr wrap="none" rtlCol="0" anchor="ctr">
            <a:spAutoFit/>
          </a:bodyPr>
          <a:p>
            <a:pPr algn="l">
              <a:lnSpc>
                <a:spcPct val="120000"/>
              </a:lnSpc>
            </a:pPr>
            <a:r>
              <a:rPr lang="zh-CN" altLang="en-US" sz="2400" b="1" dirty="0" smtClean="0">
                <a:solidFill>
                  <a:schemeClr val="tx1"/>
                </a:solidFill>
              </a:rPr>
              <a:t>主　编　马智利 谢碧玲 李丽华</a:t>
            </a:r>
            <a:endParaRPr lang="zh-CN" altLang="en-US" sz="2400" b="1" dirty="0" smtClean="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58850" y="1259959"/>
            <a:ext cx="1027430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 His father ________ Guangzhou since 1978.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lived in 		B. lives in 	C. has lived in 	D. had lived in</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048635" y="13515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42404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本题考查现在完成时。since + 过去时间点表示“自从”，与现在完成时连用。本句意为“从 1978 年以来他父亲一直住在广州”。</a:t>
            </a:r>
            <a:endParaRPr sz="2400">
              <a:solidFill>
                <a:srgbClr val="C00000"/>
              </a:solidFill>
              <a:latin typeface="Times New Roman" panose="02020603050405020304" charset="0"/>
              <a:cs typeface="Times New Roman" panose="02020603050405020304" charset="0"/>
            </a:endParaRPr>
          </a:p>
        </p:txBody>
      </p:sp>
      <p:sp>
        <p:nvSpPr>
          <p:cNvPr id="25" name="文本框 24"/>
          <p:cNvSpPr txBox="1"/>
          <p:nvPr>
            <p:custDataLst>
              <p:tags r:id="rId2"/>
            </p:custDataLst>
          </p:nvPr>
        </p:nvSpPr>
        <p:spPr>
          <a:xfrm>
            <a:off x="374015" y="33020"/>
            <a:ext cx="7528560" cy="607695"/>
          </a:xfrm>
          <a:prstGeom prst="rect">
            <a:avLst/>
          </a:prstGeom>
          <a:noFill/>
        </p:spPr>
        <p:txBody>
          <a:bodyPr wrap="square" rtlCol="0">
            <a:spAutoFit/>
          </a:bodyPr>
          <a:p>
            <a:pPr algn="l">
              <a:lnSpc>
                <a:spcPct val="120000"/>
              </a:lnSpc>
            </a:pPr>
            <a:r>
              <a:rPr lang="zh-CN" altLang="en-US" sz="2800" b="1" spc="300" dirty="0">
                <a:latin typeface="+mj-ea"/>
                <a:ea typeface="+mj-ea"/>
                <a:sym typeface="+mn-ea"/>
              </a:rPr>
              <a:t>二、选择正确答案</a:t>
            </a:r>
            <a:endParaRPr lang="zh-CN" altLang="en-US" sz="2800" b="1"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2. Lucy ________ London. How can I get in touch with her?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has been to 		B. had gone to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has been 			D. has gone to</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533015" y="7520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09625" y="4405630"/>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本题考查现在完成时。从第二句“我怎样才能联系到她呢？”推断第一句应该是说 Lucy 去了伦敦，不在这里。</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1107440" y="652264"/>
            <a:ext cx="1027430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3. I don’t know if he ________. If he ________, please let me know.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comes; comes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will come; comes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will come; will come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comes; will come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498975" y="833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881380" y="4359910"/>
            <a:ext cx="10870565" cy="188658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本题考查一般将来时和一般现在时。第一句 if 从句放在动词 know 后，意为“是否”，引导宾语从句。主句用一般现在时，从句用一般将来时，表示还没发生的事情。第二句 if 从句放在句首，意为“如果”，引导条件状语从句。在 if 条件状语从句中，用一般现在时表示将来。</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43940" y="534789"/>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4. He ________ here for 20 years by the end of last month.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had worked 			B. has worked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will have worked 		D. will work</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106930" y="68287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46125" y="435165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本题考查过去完成时。by 常与完成时态连用，意为“到……为止”。在本句中by+ 过去时间，前半句应该用过去完成时。</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5. Mr. Wang said that the earth ________ round the sun.</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move 			B. moves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moved 			D. would move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581015" y="7158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27075" y="438721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本题考查一般现在时。主句中动词 said 是过去式，但宾语从句“地球围绕太阳转”是客观真理，要用一般现在时态。the earth 是第三人称单数，谓语要用三单形式。</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99135" y="906145"/>
            <a:ext cx="10627995"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6. Look! The boys ________ happily in the river.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swim 		B. will swim 	C. are swimming 		D. swam</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602355" y="10695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本题考查现在进行时。提示词 look 表明事情正在发生，用现在进行时，故选 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7. The film is very funny. It’s the second time that I ________ to the cinema.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go 		B. have gone 	C. will go 		D. am going</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082405" y="73367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09625" y="433260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本题考查现在完成时。It is +the+ 序数词 +time+that 从句是固定结构，that 从句要求用现在完成时。</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8. The man ________ his glasses and read the letter line by line.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has put on 		B. puts on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will put on 		D. put on</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013075" y="82511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443230" y="4370070"/>
            <a:ext cx="1108773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本题考查一般过去时。句子中 and 连接两个并列谓语，要求前后动词时态保持一致。主语 the man 是第三人称单数，推断后面 read 是过去式，因此 put 也要用过去式，故选 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9. He ________ computer games when his parents went into his room.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was playing 		B. is playing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will play 			D. plays</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269490" y="7698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本题考查过去进行时。本句中的连词 when 表示“就在那个时候”，后接的是一般过去时，前面用过去进行时，表示他父母亲走进他的房间时，他正在玩游戏。</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63905" y="652145"/>
            <a:ext cx="1078992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10. If you make a little effort every day, you ________ a big difference.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makes 			B. made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will make 		D. have made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7378700" y="7520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314825"/>
            <a:ext cx="10870565" cy="53975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本题考查一般将来时。if 引导条件状语从句，遵循“主将从现”原则。</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4686300" cy="6858000"/>
          </a:xfrm>
          <a:prstGeom prst="rect">
            <a:avLst/>
          </a:prstGeom>
          <a:solidFill>
            <a:srgbClr val="DDDB1F">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4239260"/>
            <a:ext cx="4686300" cy="261239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568050" y="171894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一、补全对话</a:t>
            </a:r>
            <a:endParaRPr lang="zh-CN" altLang="en-US" sz="3200" dirty="0">
              <a:solidFill>
                <a:schemeClr val="tx1"/>
              </a:solidFill>
              <a:latin typeface="黑体" panose="02010609060101010101" charset="-122"/>
              <a:ea typeface="黑体" panose="02010609060101010101" charset="-122"/>
            </a:endParaRPr>
          </a:p>
        </p:txBody>
      </p:sp>
      <p:sp>
        <p:nvSpPr>
          <p:cNvPr id="3" name="文本框 13">
            <a:hlinkClick r:id="rId2" action="ppaction://hlinksldjump"/>
          </p:cNvPr>
          <p:cNvSpPr txBox="1">
            <a:spLocks noChangeArrowheads="1"/>
          </p:cNvSpPr>
          <p:nvPr/>
        </p:nvSpPr>
        <p:spPr bwMode="auto">
          <a:xfrm>
            <a:off x="5568051" y="253428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二、选择正确答案</a:t>
            </a:r>
            <a:endParaRPr lang="zh-CN" altLang="en-US" sz="3200" dirty="0">
              <a:solidFill>
                <a:schemeClr val="tx1"/>
              </a:solidFill>
              <a:latin typeface="黑体" panose="02010609060101010101" charset="-122"/>
              <a:ea typeface="黑体" panose="02010609060101010101" charset="-122"/>
            </a:endParaRPr>
          </a:p>
        </p:txBody>
      </p:sp>
      <p:sp>
        <p:nvSpPr>
          <p:cNvPr id="4" name="文本框 13">
            <a:hlinkClick r:id="rId3" action="ppaction://hlinksldjump"/>
          </p:cNvPr>
          <p:cNvSpPr txBox="1">
            <a:spLocks noChangeArrowheads="1"/>
          </p:cNvSpPr>
          <p:nvPr/>
        </p:nvSpPr>
        <p:spPr bwMode="auto">
          <a:xfrm>
            <a:off x="5568052" y="33496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三、完形填空</a:t>
            </a:r>
            <a:endParaRPr lang="zh-CN" altLang="en-US" sz="3200" dirty="0">
              <a:solidFill>
                <a:schemeClr val="tx1"/>
              </a:solidFill>
              <a:latin typeface="黑体" panose="02010609060101010101" charset="-122"/>
              <a:ea typeface="黑体" panose="02010609060101010101" charset="-122"/>
            </a:endParaRPr>
          </a:p>
        </p:txBody>
      </p:sp>
      <p:sp>
        <p:nvSpPr>
          <p:cNvPr id="5" name="文本框 13">
            <a:hlinkClick r:id="rId4" action="ppaction://hlinksldjump"/>
          </p:cNvPr>
          <p:cNvSpPr txBox="1">
            <a:spLocks noChangeArrowheads="1"/>
          </p:cNvSpPr>
          <p:nvPr/>
        </p:nvSpPr>
        <p:spPr bwMode="auto">
          <a:xfrm>
            <a:off x="5568050" y="416496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四、阅读理解</a:t>
            </a:r>
            <a:endParaRPr lang="zh-CN" altLang="en-US" sz="3200" dirty="0">
              <a:solidFill>
                <a:schemeClr val="tx1"/>
              </a:solidFill>
              <a:latin typeface="黑体" panose="02010609060101010101" charset="-122"/>
              <a:ea typeface="黑体" panose="02010609060101010101" charset="-122"/>
            </a:endParaRPr>
          </a:p>
        </p:txBody>
      </p:sp>
      <p:grpSp>
        <p:nvGrpSpPr>
          <p:cNvPr id="2" name="组合 1"/>
          <p:cNvGrpSpPr/>
          <p:nvPr/>
        </p:nvGrpSpPr>
        <p:grpSpPr>
          <a:xfrm>
            <a:off x="92710" y="2811780"/>
            <a:ext cx="4497070" cy="3509010"/>
            <a:chOff x="8314" y="2869"/>
            <a:chExt cx="10853" cy="7292"/>
          </a:xfrm>
        </p:grpSpPr>
        <p:sp>
          <p:nvSpPr>
            <p:cNvPr id="12" name="椭圆 11"/>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userDrawn="1"/>
          </p:nvPicPr>
          <p:blipFill>
            <a:blip r:embed="rId5">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
        <p:nvSpPr>
          <p:cNvPr id="6" name="PA_矩形 259"/>
          <p:cNvSpPr>
            <a:spLocks noChangeArrowheads="1"/>
          </p:cNvSpPr>
          <p:nvPr>
            <p:custDataLst>
              <p:tags r:id="rId6"/>
            </p:custDataLst>
          </p:nvPr>
        </p:nvSpPr>
        <p:spPr bwMode="auto">
          <a:xfrm>
            <a:off x="5393056" y="488124"/>
            <a:ext cx="6057900"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sz="5400" b="1" kern="5000" spc="300" dirty="0">
                <a:solidFill>
                  <a:sysClr val="windowText" lastClr="000000"/>
                </a:solidFill>
                <a:cs typeface="Arial" panose="020B0604020202020204" pitchFamily="34" charset="0"/>
              </a:rPr>
              <a:t>Unit 9 动词时态</a:t>
            </a:r>
            <a:endParaRPr sz="5400" b="1" kern="5000" spc="300" dirty="0">
              <a:solidFill>
                <a:sysClr val="windowText" lastClr="000000"/>
              </a:solidFill>
              <a:cs typeface="Arial" panose="020B0604020202020204" pitchFamily="34" charset="0"/>
            </a:endParaRPr>
          </a:p>
        </p:txBody>
      </p:sp>
      <p:sp>
        <p:nvSpPr>
          <p:cNvPr id="7" name="文本框 13">
            <a:hlinkClick r:id="rId7" action="ppaction://hlinksldjump"/>
          </p:cNvPr>
          <p:cNvSpPr txBox="1">
            <a:spLocks noChangeArrowheads="1"/>
          </p:cNvSpPr>
          <p:nvPr>
            <p:custDataLst>
              <p:tags r:id="rId8"/>
            </p:custDataLst>
          </p:nvPr>
        </p:nvSpPr>
        <p:spPr bwMode="auto">
          <a:xfrm>
            <a:off x="5568052" y="498030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五、语法填空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9" action="ppaction://hlinksldjump"/>
          </p:cNvPr>
          <p:cNvSpPr txBox="1">
            <a:spLocks noChangeArrowheads="1"/>
          </p:cNvSpPr>
          <p:nvPr>
            <p:custDataLst>
              <p:tags r:id="rId10"/>
            </p:custDataLst>
          </p:nvPr>
        </p:nvSpPr>
        <p:spPr bwMode="auto">
          <a:xfrm>
            <a:off x="5568050" y="57372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六、完成句子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ppt_x"/>
                                          </p:val>
                                        </p:tav>
                                        <p:tav tm="100000">
                                          <p:val>
                                            <p:strVal val="#ppt_x"/>
                                          </p:val>
                                        </p:tav>
                                      </p:tavLst>
                                    </p:anim>
                                    <p:anim calcmode="lin" valueType="num">
                                      <p:cBhvr additive="base">
                                        <p:cTn id="29" dur="500" fill="hold"/>
                                        <p:tgtEl>
                                          <p:spTgt spid="5"/>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ppt_x"/>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3" grpId="0"/>
      <p:bldP spid="4" grpId="0"/>
      <p:bldP spid="5"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1709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三、完形填空</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43050" y="3498216"/>
            <a:ext cx="9457055" cy="497205"/>
          </a:xfrm>
          <a:prstGeom prst="rect">
            <a:avLst/>
          </a:prstGeom>
          <a:solidFill>
            <a:schemeClr val="bg1"/>
          </a:solidFill>
        </p:spPr>
        <p:txBody>
          <a:bodyPr wrap="square" rtlCol="0" anchor="ctr">
            <a:spAutoFit/>
          </a:bodyPr>
          <a:lstStyle/>
          <a:p>
            <a:pPr>
              <a:lnSpc>
                <a:spcPct val="110000"/>
              </a:lnSpc>
            </a:pPr>
            <a:r>
              <a:rPr lang="en-US" altLang="zh-CN" sz="2400" dirty="0">
                <a:solidFill>
                  <a:schemeClr val="tx1"/>
                </a:solidFill>
                <a:latin typeface="Times New Roman" panose="02020603050405020304" charset="0"/>
                <a:cs typeface="Times New Roman" panose="02020603050405020304" charset="0"/>
              </a:rPr>
              <a:t>1. A. hope 	B. advice 	C. support 	D. courage</a:t>
            </a:r>
            <a:endParaRPr lang="en-US" altLang="zh-CN" sz="2400" dirty="0">
              <a:solidFill>
                <a:schemeClr val="tx1"/>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三、完形填空</a:t>
            </a:r>
            <a:r>
              <a:rPr lang="zh-CN" altLang="en-US" sz="2800" b="1"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endParaRPr lang="zh-CN" altLang="en-US" sz="2800" b="1"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5" name="文本框 4"/>
          <p:cNvSpPr txBox="1"/>
          <p:nvPr/>
        </p:nvSpPr>
        <p:spPr>
          <a:xfrm>
            <a:off x="527685" y="1135380"/>
            <a:ext cx="11488420" cy="1814830"/>
          </a:xfrm>
          <a:prstGeom prst="rect">
            <a:avLst/>
          </a:prstGeom>
          <a:noFill/>
        </p:spPr>
        <p:txBody>
          <a:bodyPr wrap="square" rtlCol="0" anchor="t">
            <a:spAutoFit/>
          </a:bodyPr>
          <a:lstStyle/>
          <a:p>
            <a:pPr indent="0" algn="just" fontAlgn="auto">
              <a:lnSpc>
                <a:spcPct val="100000"/>
              </a:lnSpc>
            </a:pPr>
            <a:r>
              <a:rPr sz="2800" dirty="0">
                <a:latin typeface="Times New Roman" panose="02020603050405020304" charset="0"/>
                <a:ea typeface="宋体" panose="02010600030101010101" pitchFamily="2" charset="-122"/>
                <a:cs typeface="Times New Roman" panose="02020603050405020304" charset="0"/>
              </a:rPr>
              <a:t>Dear Laura,</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I just heard you told an old story of gift giving and unselfish love in your program. But youdoubted if such unselfish love really existed in today’s world. Well, I’m here to give you </a:t>
            </a:r>
            <a:r>
              <a:rPr sz="2800" u="sng" dirty="0">
                <a:latin typeface="Times New Roman" panose="02020603050405020304" charset="0"/>
                <a:ea typeface="宋体" panose="02010600030101010101" pitchFamily="2" charset="-122"/>
                <a:cs typeface="Times New Roman" panose="02020603050405020304" charset="0"/>
              </a:rPr>
              <a:t>1</a:t>
            </a:r>
            <a:r>
              <a:rPr lang="en-US" sz="2800" u="sng" dirty="0">
                <a:latin typeface="Times New Roman" panose="02020603050405020304" charset="0"/>
                <a:ea typeface="宋体" panose="02010600030101010101" pitchFamily="2" charset="-122"/>
                <a:cs typeface="Times New Roman" panose="02020603050405020304" charset="0"/>
              </a:rPr>
              <a:t>          </a:t>
            </a:r>
            <a:r>
              <a:rPr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4791710" y="2336165"/>
            <a:ext cx="4749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4" name="圆角矩形 3"/>
          <p:cNvSpPr/>
          <p:nvPr/>
        </p:nvSpPr>
        <p:spPr>
          <a:xfrm>
            <a:off x="335280" y="4298950"/>
            <a:ext cx="11339195" cy="152844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本题考查名词。根据上文，Laura 对“当今世界是否有无私的真爱存在”持怀疑态度，作者通过自己的亲身经历来说明无私的真爱是存在的。比较四个选项，同时结合下文的内容，只有 A 最佳，故选 A。</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bldLvl="0" animBg="1"/>
      <p:bldP spid="4"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27480" y="2790825"/>
            <a:ext cx="8877300" cy="1714500"/>
          </a:xfrm>
          <a:prstGeom prst="rect">
            <a:avLst/>
          </a:prstGeom>
          <a:solidFill>
            <a:schemeClr val="bg1"/>
          </a:solidFill>
        </p:spPr>
        <p:txBody>
          <a:bodyPr wrap="square" rtlCol="0" anchor="ctr">
            <a:spAutoFit/>
          </a:bodyPr>
          <a:lstStyle/>
          <a:p>
            <a:pPr>
              <a:lnSpc>
                <a:spcPct val="110000"/>
              </a:lnSpc>
            </a:pPr>
            <a:r>
              <a:rPr lang="en-US" altLang="zh-CN" sz="2400" dirty="0">
                <a:solidFill>
                  <a:schemeClr val="tx1"/>
                </a:solidFill>
                <a:latin typeface="Times New Roman" panose="02020603050405020304" charset="0"/>
                <a:cs typeface="Times New Roman" panose="02020603050405020304" charset="0"/>
              </a:rPr>
              <a:t>2. A. polite 	 B. similar 	C. special 		D. private</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3. A. played 	 B. studied 	C. traveled 		D. worked</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4. A. after 	 B. before 	C. unless 		D. until</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5. A. sure     	 B. fond   	C. proud  	 	D. confident</a:t>
            </a:r>
            <a:endParaRPr lang="en-US" altLang="zh-CN" sz="2400" dirty="0">
              <a:solidFill>
                <a:schemeClr val="tx1"/>
              </a:solidFill>
              <a:latin typeface="Times New Roman" panose="02020603050405020304" charset="0"/>
              <a:cs typeface="Times New Roman" panose="02020603050405020304" charset="0"/>
            </a:endParaRPr>
          </a:p>
        </p:txBody>
      </p:sp>
      <p:sp>
        <p:nvSpPr>
          <p:cNvPr id="5" name="文本框 4"/>
          <p:cNvSpPr txBox="1"/>
          <p:nvPr/>
        </p:nvSpPr>
        <p:spPr>
          <a:xfrm>
            <a:off x="260985" y="647700"/>
            <a:ext cx="11488420" cy="1814830"/>
          </a:xfrm>
          <a:prstGeom prst="rect">
            <a:avLst/>
          </a:prstGeom>
          <a:noFill/>
        </p:spPr>
        <p:txBody>
          <a:bodyPr wrap="square" rtlCol="0" anchor="t">
            <a:spAutoFit/>
          </a:bodyPr>
          <a:lstStyle/>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I wanted to do something very </a:t>
            </a:r>
            <a:r>
              <a:rPr sz="2800" u="sng" dirty="0">
                <a:latin typeface="Times New Roman" panose="02020603050405020304" charset="0"/>
                <a:ea typeface="宋体" panose="02010600030101010101" pitchFamily="2" charset="-122"/>
                <a:cs typeface="Times New Roman" panose="02020603050405020304" charset="0"/>
              </a:rPr>
              <a:t>2</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for my fifteen-year-old son. He </a:t>
            </a:r>
            <a:r>
              <a:rPr sz="2800" u="sng" dirty="0">
                <a:latin typeface="Times New Roman" panose="02020603050405020304" charset="0"/>
                <a:ea typeface="宋体" panose="02010600030101010101" pitchFamily="2" charset="-122"/>
                <a:cs typeface="Times New Roman" panose="02020603050405020304" charset="0"/>
              </a:rPr>
              <a:t>3</a:t>
            </a:r>
            <a:r>
              <a:rPr lang="en-US" sz="2800" u="sng" dirty="0">
                <a:latin typeface="Times New Roman" panose="02020603050405020304" charset="0"/>
                <a:ea typeface="宋体" panose="02010600030101010101" pitchFamily="2" charset="-122"/>
                <a:cs typeface="Times New Roman" panose="02020603050405020304" charset="0"/>
              </a:rPr>
              <a:t>_____ </a:t>
            </a:r>
            <a:r>
              <a:rPr sz="2800" dirty="0">
                <a:latin typeface="Times New Roman" panose="02020603050405020304" charset="0"/>
                <a:ea typeface="宋体" panose="02010600030101010101" pitchFamily="2" charset="-122"/>
                <a:cs typeface="Times New Roman" panose="02020603050405020304" charset="0"/>
              </a:rPr>
              <a:t> all summer to earn enough money to buy a used motorcycle. Then, he spent hours and hours on it </a:t>
            </a:r>
            <a:r>
              <a:rPr sz="2800" u="sng" dirty="0">
                <a:latin typeface="Times New Roman" panose="02020603050405020304" charset="0"/>
                <a:ea typeface="宋体" panose="02010600030101010101" pitchFamily="2" charset="-122"/>
                <a:cs typeface="Times New Roman" panose="02020603050405020304" charset="0"/>
              </a:rPr>
              <a:t>4</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it looked almost new. I was so </a:t>
            </a:r>
            <a:r>
              <a:rPr sz="2800" u="sng" dirty="0">
                <a:latin typeface="Times New Roman" panose="02020603050405020304" charset="0"/>
                <a:ea typeface="宋体" panose="02010600030101010101" pitchFamily="2" charset="-122"/>
                <a:cs typeface="Times New Roman" panose="02020603050405020304" charset="0"/>
              </a:rPr>
              <a:t>5</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of him that I bought him the shiniest helmet.</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5918835" y="584200"/>
            <a:ext cx="4749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4" name="圆角矩形 3"/>
          <p:cNvSpPr/>
          <p:nvPr/>
        </p:nvSpPr>
        <p:spPr>
          <a:xfrm>
            <a:off x="339090" y="4833620"/>
            <a:ext cx="11339195" cy="112141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本题考查形容词。根据下文可知，儿子买了辆二手摩托车，“我”想给儿子一个礼物，四个答案相比只有 special（特别的）更合适文章的意思，故选 C。</a:t>
            </a:r>
            <a:endParaRPr sz="2400">
              <a:solidFill>
                <a:srgbClr val="C00000"/>
              </a:solidFill>
              <a:latin typeface="Times New Roman" panose="02020603050405020304" charset="0"/>
              <a:cs typeface="Times New Roman" panose="02020603050405020304" charset="0"/>
              <a:sym typeface="+mn-ea"/>
            </a:endParaRPr>
          </a:p>
        </p:txBody>
      </p:sp>
      <p:sp>
        <p:nvSpPr>
          <p:cNvPr id="3" name="TextBox 4"/>
          <p:cNvSpPr txBox="1"/>
          <p:nvPr>
            <p:custDataLst>
              <p:tags r:id="rId1"/>
            </p:custDataLst>
          </p:nvPr>
        </p:nvSpPr>
        <p:spPr>
          <a:xfrm>
            <a:off x="801370" y="1050925"/>
            <a:ext cx="47498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7" name="圆角矩形 6"/>
          <p:cNvSpPr/>
          <p:nvPr>
            <p:custDataLst>
              <p:tags r:id="rId2"/>
            </p:custDataLst>
          </p:nvPr>
        </p:nvSpPr>
        <p:spPr>
          <a:xfrm>
            <a:off x="390525" y="4833620"/>
            <a:ext cx="11287760" cy="116649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90000"/>
              </a:lnSpc>
            </a:pPr>
            <a:r>
              <a:rPr lang="en-US" altLang="zh-CN" sz="2400" b="1">
                <a:solidFill>
                  <a:srgbClr val="C00000"/>
                </a:solidFill>
                <a:latin typeface="Times New Roman" panose="02020603050405020304" charset="0"/>
                <a:cs typeface="Times New Roman" panose="02020603050405020304" charset="0"/>
                <a:sym typeface="+mn-ea"/>
              </a:rPr>
              <a:t>3.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本题考查动词。儿子因为要挣钱买摩托车，所以整个夏天都在工作，故选 D</a:t>
            </a:r>
            <a:r>
              <a:rPr sz="2400">
                <a:solidFill>
                  <a:srgbClr val="C00000"/>
                </a:solidFill>
                <a:latin typeface="Times New Roman" panose="02020603050405020304" charset="0"/>
                <a:cs typeface="Times New Roman" panose="02020603050405020304" charset="0"/>
                <a:sym typeface="+mn-ea"/>
              </a:rPr>
              <a:t>。</a:t>
            </a:r>
            <a:endParaRPr sz="2400">
              <a:solidFill>
                <a:srgbClr val="C00000"/>
              </a:solidFill>
              <a:latin typeface="Times New Roman" panose="02020603050405020304" charset="0"/>
              <a:cs typeface="Times New Roman" panose="02020603050405020304" charset="0"/>
              <a:sym typeface="+mn-ea"/>
            </a:endParaRPr>
          </a:p>
        </p:txBody>
      </p:sp>
      <p:sp>
        <p:nvSpPr>
          <p:cNvPr id="8" name="TextBox 4"/>
          <p:cNvSpPr txBox="1"/>
          <p:nvPr>
            <p:custDataLst>
              <p:tags r:id="rId3"/>
            </p:custDataLst>
          </p:nvPr>
        </p:nvSpPr>
        <p:spPr>
          <a:xfrm>
            <a:off x="4756785" y="1466215"/>
            <a:ext cx="47498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0" name="TextBox 4"/>
          <p:cNvSpPr txBox="1"/>
          <p:nvPr>
            <p:custDataLst>
              <p:tags r:id="rId4"/>
            </p:custDataLst>
          </p:nvPr>
        </p:nvSpPr>
        <p:spPr>
          <a:xfrm>
            <a:off x="10508615" y="1466215"/>
            <a:ext cx="47498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1" name="圆角矩形 10"/>
          <p:cNvSpPr/>
          <p:nvPr>
            <p:custDataLst>
              <p:tags r:id="rId5"/>
            </p:custDataLst>
          </p:nvPr>
        </p:nvSpPr>
        <p:spPr>
          <a:xfrm>
            <a:off x="339090" y="5002530"/>
            <a:ext cx="11152505" cy="96393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本题考查连词。此处指儿子在（修理）这辆二手摩托车上花费了很长时间，一直到（until）它看上去跟新车一样，故选 D。</a:t>
            </a:r>
            <a:endParaRPr sz="2400">
              <a:solidFill>
                <a:srgbClr val="C00000"/>
              </a:solidFill>
              <a:latin typeface="Times New Roman" panose="02020603050405020304" charset="0"/>
              <a:cs typeface="Times New Roman" panose="02020603050405020304" charset="0"/>
              <a:sym typeface="+mn-ea"/>
            </a:endParaRPr>
          </a:p>
        </p:txBody>
      </p:sp>
      <p:sp>
        <p:nvSpPr>
          <p:cNvPr id="9" name="圆角矩形 8"/>
          <p:cNvSpPr/>
          <p:nvPr>
            <p:custDataLst>
              <p:tags r:id="rId6"/>
            </p:custDataLst>
          </p:nvPr>
        </p:nvSpPr>
        <p:spPr>
          <a:xfrm>
            <a:off x="339090" y="4667250"/>
            <a:ext cx="10941685" cy="163512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5.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本题考查形容词。从搭配上看，四个选项搭配都是对的，即 be sure of 意为“对……有把握”，be fond of 意为“喜欢”， be proud of 意为“为……而骄傲”，be confident of 意为“对……有信心（把握）”。根据文章意思可知，作者的儿子是一个优秀且很懂事的孩子，让她引以为豪，故选 C。</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bldLvl="0" animBg="1"/>
      <p:bldP spid="4" grpId="1" animBg="1"/>
      <p:bldP spid="3" grpId="0"/>
      <p:bldP spid="7" grpId="0" bldLvl="0" animBg="1"/>
      <p:bldP spid="7" grpId="1" animBg="1"/>
      <p:bldP spid="8" grpId="0"/>
      <p:bldP spid="9" grpId="0" bldLvl="0" animBg="1"/>
      <p:bldP spid="9" grpId="1" animBg="1"/>
      <p:bldP spid="10" grpId="0"/>
      <p:bldP spid="11" grpId="0" bldLvl="0" animBg="1"/>
      <p:bldP spid="11"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85775" y="90805"/>
            <a:ext cx="11214100" cy="2802255"/>
          </a:xfrm>
          <a:prstGeom prst="rect">
            <a:avLst/>
          </a:prstGeom>
          <a:noFill/>
        </p:spPr>
        <p:txBody>
          <a:bodyPr wrap="square" rtlCol="0" anchor="t">
            <a:spAutoFit/>
          </a:bodyPr>
          <a:lstStyle/>
          <a:p>
            <a:pPr indent="0" algn="just" fontAlgn="auto">
              <a:lnSpc>
                <a:spcPct val="90000"/>
              </a:lnSpc>
            </a:pPr>
            <a:r>
              <a:rPr lang="en-US" altLang="zh-CN" sz="2800" dirty="0">
                <a:latin typeface="Times New Roman" panose="02020603050405020304" charset="0"/>
                <a:ea typeface="宋体" panose="02010600030101010101" pitchFamily="2" charset="-122"/>
                <a:cs typeface="Times New Roman" panose="02020603050405020304" charset="0"/>
              </a:rPr>
              <a:t>     In fact, I barely slept the night before. The next morning, I went to the kitchen to prepare breakfast. In the living room was a beautiful keyboard with a </a:t>
            </a:r>
            <a:r>
              <a:rPr lang="en-US" altLang="zh-CN" sz="2800" u="sng" dirty="0">
                <a:latin typeface="Times New Roman" panose="02020603050405020304" charset="0"/>
                <a:ea typeface="宋体" panose="02010600030101010101" pitchFamily="2" charset="-122"/>
                <a:cs typeface="Times New Roman" panose="02020603050405020304" charset="0"/>
              </a:rPr>
              <a:t>6         </a:t>
            </a:r>
            <a:r>
              <a:rPr lang="en-US" altLang="zh-CN" sz="2800" dirty="0">
                <a:latin typeface="Times New Roman" panose="02020603050405020304" charset="0"/>
                <a:ea typeface="宋体" panose="02010600030101010101" pitchFamily="2" charset="-122"/>
                <a:cs typeface="Times New Roman" panose="02020603050405020304" charset="0"/>
              </a:rPr>
              <a:t> , “To my wonderful mother, all my love, your son.”</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90000"/>
              </a:lnSpc>
            </a:pPr>
            <a:r>
              <a:rPr lang="en-US" altLang="zh-CN" sz="2800" dirty="0">
                <a:latin typeface="Times New Roman" panose="02020603050405020304" charset="0"/>
                <a:ea typeface="宋体" panose="02010600030101010101" pitchFamily="2" charset="-122"/>
                <a:cs typeface="Times New Roman" panose="02020603050405020304" charset="0"/>
              </a:rPr>
              <a:t>     I was so </a:t>
            </a:r>
            <a:r>
              <a:rPr lang="en-US" altLang="zh-CN" sz="2800" u="sng" dirty="0">
                <a:latin typeface="Times New Roman" panose="02020603050405020304" charset="0"/>
                <a:ea typeface="宋体" panose="02010600030101010101" pitchFamily="2" charset="-122"/>
                <a:cs typeface="Times New Roman" panose="02020603050405020304" charset="0"/>
              </a:rPr>
              <a:t>7          </a:t>
            </a:r>
            <a:r>
              <a:rPr lang="en-US" altLang="zh-CN" sz="2800" dirty="0">
                <a:latin typeface="Times New Roman" panose="02020603050405020304" charset="0"/>
                <a:ea typeface="宋体" panose="02010600030101010101" pitchFamily="2" charset="-122"/>
                <a:cs typeface="Times New Roman" panose="02020603050405020304" charset="0"/>
              </a:rPr>
              <a:t> . It had been a long time that I wanted a piano in our family so that I could take lessons. I stood there shocked, crying, and asking myself how my son could </a:t>
            </a:r>
            <a:r>
              <a:rPr lang="en-US" altLang="zh-CN" sz="2800" u="sng" dirty="0">
                <a:latin typeface="Times New Roman" panose="02020603050405020304" charset="0"/>
                <a:ea typeface="宋体" panose="02010600030101010101" pitchFamily="2" charset="-122"/>
                <a:cs typeface="Times New Roman" panose="02020603050405020304" charset="0"/>
              </a:rPr>
              <a:t>8         </a:t>
            </a:r>
            <a:r>
              <a:rPr lang="en-US" altLang="zh-CN" sz="2800" dirty="0">
                <a:latin typeface="Times New Roman" panose="02020603050405020304" charset="0"/>
                <a:ea typeface="宋体" panose="02010600030101010101" pitchFamily="2" charset="-122"/>
                <a:cs typeface="Times New Roman" panose="02020603050405020304" charset="0"/>
              </a:rPr>
              <a:t> this expensive gift. And I immediately wanted him to </a:t>
            </a:r>
            <a:r>
              <a:rPr lang="en-US" altLang="zh-CN" sz="2800" u="sng" dirty="0">
                <a:latin typeface="Times New Roman" panose="02020603050405020304" charset="0"/>
                <a:ea typeface="宋体" panose="02010600030101010101" pitchFamily="2" charset="-122"/>
                <a:cs typeface="Times New Roman" panose="02020603050405020304" charset="0"/>
              </a:rPr>
              <a:t>9             </a:t>
            </a:r>
            <a:r>
              <a:rPr lang="en-US" altLang="zh-CN" sz="2800" dirty="0">
                <a:latin typeface="Times New Roman" panose="02020603050405020304" charset="0"/>
                <a:ea typeface="宋体" panose="02010600030101010101" pitchFamily="2" charset="-122"/>
                <a:cs typeface="Times New Roman" panose="02020603050405020304" charset="0"/>
              </a:rPr>
              <a:t> my gift.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925195" y="2960053"/>
            <a:ext cx="9907270" cy="1568450"/>
          </a:xfrm>
          <a:prstGeom prst="rect">
            <a:avLst/>
          </a:prstGeom>
          <a:solidFill>
            <a:schemeClr val="bg1"/>
          </a:solidFill>
        </p:spPr>
        <p:txBody>
          <a:bodyPr wrap="square" rtlCol="0" anchor="ctr">
            <a:spAutoFit/>
          </a:bodyPr>
          <a:lstStyle/>
          <a:p>
            <a:pPr>
              <a:lnSpc>
                <a:spcPct val="100000"/>
              </a:lnSpc>
            </a:pPr>
            <a:r>
              <a:rPr lang="en-US" altLang="zh-CN" sz="2400" dirty="0">
                <a:solidFill>
                  <a:schemeClr val="tx1"/>
                </a:solidFill>
                <a:latin typeface="Times New Roman" panose="02020603050405020304" charset="0"/>
                <a:cs typeface="Times New Roman" panose="02020603050405020304" charset="0"/>
              </a:rPr>
              <a:t>6. A. note 		B. notice 	 C. word 		 D. sign</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7. A. disturbed 	B. confused 	 C. astonished 		 D. inspired</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8. A. present 	 	B. afford 	 C. find    	 	 D. order</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9. A. tear 		B. open 	 C. check 		 D. receive</a:t>
            </a:r>
            <a:endParaRPr lang="en-US" altLang="zh-CN" sz="2400" dirty="0">
              <a:solidFill>
                <a:schemeClr val="tx1"/>
              </a:solidFill>
              <a:latin typeface="Times New Roman" panose="02020603050405020304" charset="0"/>
              <a:cs typeface="Times New Roman" panose="02020603050405020304" charset="0"/>
            </a:endParaRPr>
          </a:p>
        </p:txBody>
      </p:sp>
      <p:sp>
        <p:nvSpPr>
          <p:cNvPr id="5" name="TextBox 4"/>
          <p:cNvSpPr txBox="1"/>
          <p:nvPr/>
        </p:nvSpPr>
        <p:spPr>
          <a:xfrm>
            <a:off x="1683450" y="69550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2522920" y="121702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4740321" y="191784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3124246" y="2370932"/>
            <a:ext cx="429197"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3" name="圆角矩形 12"/>
          <p:cNvSpPr/>
          <p:nvPr/>
        </p:nvSpPr>
        <p:spPr>
          <a:xfrm>
            <a:off x="313690" y="4907280"/>
            <a:ext cx="10981690" cy="88963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6.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本题考查名词。note 在此指“字条，便条”，故选 A。</a:t>
            </a:r>
            <a:endParaRPr sz="2400">
              <a:solidFill>
                <a:srgbClr val="C00000"/>
              </a:solidFill>
              <a:latin typeface="Times New Roman" panose="02020603050405020304" charset="0"/>
              <a:cs typeface="Times New Roman" panose="02020603050405020304" charset="0"/>
              <a:sym typeface="+mn-ea"/>
            </a:endParaRPr>
          </a:p>
        </p:txBody>
      </p:sp>
      <p:sp>
        <p:nvSpPr>
          <p:cNvPr id="14" name="圆角矩形 13"/>
          <p:cNvSpPr/>
          <p:nvPr/>
        </p:nvSpPr>
        <p:spPr>
          <a:xfrm>
            <a:off x="313690" y="5049520"/>
            <a:ext cx="10981690" cy="95059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7.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本题考查形容词。作者没想到儿子会给自己买 keyboard，感到很吃惊。另外，根据下文的“I stood there shocked.”也可推知答案，故选 C。</a:t>
            </a:r>
            <a:endParaRPr sz="2400">
              <a:solidFill>
                <a:srgbClr val="C00000"/>
              </a:solidFill>
              <a:latin typeface="Times New Roman" panose="02020603050405020304" charset="0"/>
              <a:cs typeface="Times New Roman" panose="02020603050405020304" charset="0"/>
              <a:sym typeface="+mn-ea"/>
            </a:endParaRPr>
          </a:p>
        </p:txBody>
      </p:sp>
      <p:sp>
        <p:nvSpPr>
          <p:cNvPr id="15" name="圆角矩形 14"/>
          <p:cNvSpPr/>
          <p:nvPr/>
        </p:nvSpPr>
        <p:spPr>
          <a:xfrm>
            <a:off x="313690" y="4960620"/>
            <a:ext cx="10718800" cy="105537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8.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本题考查动词。此处作者想知道儿子怎么会有那么多钱买这个礼物，afford 指“付得起钱，买得起”，故选 B。</a:t>
            </a:r>
            <a:endParaRPr sz="2400">
              <a:solidFill>
                <a:srgbClr val="C00000"/>
              </a:solidFill>
              <a:latin typeface="Times New Roman" panose="02020603050405020304" charset="0"/>
              <a:cs typeface="Times New Roman" panose="02020603050405020304" charset="0"/>
              <a:sym typeface="+mn-ea"/>
            </a:endParaRPr>
          </a:p>
        </p:txBody>
      </p:sp>
      <p:sp>
        <p:nvSpPr>
          <p:cNvPr id="10" name="圆角矩形 9"/>
          <p:cNvSpPr/>
          <p:nvPr>
            <p:custDataLst>
              <p:tags r:id="rId1"/>
            </p:custDataLst>
          </p:nvPr>
        </p:nvSpPr>
        <p:spPr>
          <a:xfrm>
            <a:off x="421640" y="5221605"/>
            <a:ext cx="10873740" cy="77851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9.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本题考查动词。此处用 open 表示打开礼物的包装，故选 B。</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1" grpId="0"/>
      <p:bldP spid="13" grpId="0" bldLvl="0" animBg="1"/>
      <p:bldP spid="13" grpId="1" animBg="1"/>
      <p:bldP spid="14" grpId="0" bldLvl="0" animBg="1"/>
      <p:bldP spid="14" grpId="1" animBg="1"/>
      <p:bldP spid="15" grpId="0" bldLvl="0" animBg="1"/>
      <p:bldP spid="15" grpId="1" animBg="1"/>
      <p:bldP spid="10" grpId="0" bldLvl="0" animBg="1"/>
      <p:bldP spid="10"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p:cNvSpPr/>
          <p:nvPr>
            <p:custDataLst>
              <p:tags r:id="rId1"/>
            </p:custDataLst>
          </p:nvPr>
        </p:nvSpPr>
        <p:spPr>
          <a:xfrm>
            <a:off x="546735" y="4737100"/>
            <a:ext cx="10873740" cy="118237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10.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本题考查连词。此处作者的儿子看到礼物后脸上的表情并不像作者所期待的那样兴奋，下句有原因：因为他把摩托车卖掉了。表语从句中动词 expect 缺少宾语，what“……的”作宾语成分，故选 D。</a:t>
            </a:r>
            <a:endParaRPr sz="2400">
              <a:solidFill>
                <a:srgbClr val="C00000"/>
              </a:solidFill>
              <a:latin typeface="Times New Roman" panose="02020603050405020304" charset="0"/>
              <a:cs typeface="Times New Roman" panose="02020603050405020304" charset="0"/>
              <a:sym typeface="+mn-ea"/>
            </a:endParaRPr>
          </a:p>
        </p:txBody>
      </p:sp>
      <p:sp>
        <p:nvSpPr>
          <p:cNvPr id="17" name="圆角矩形 16"/>
          <p:cNvSpPr/>
          <p:nvPr>
            <p:custDataLst>
              <p:tags r:id="rId2"/>
            </p:custDataLst>
          </p:nvPr>
        </p:nvSpPr>
        <p:spPr>
          <a:xfrm>
            <a:off x="546735" y="4737100"/>
            <a:ext cx="11144250" cy="120015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11.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本题考查动词。从作者儿子给她买的贵重礼物这件事以及儿子收到礼物后的表情来看，此时作者意识到（realize）儿子把摩托车卖掉了，故选 A。</a:t>
            </a:r>
            <a:endParaRPr sz="2400">
              <a:solidFill>
                <a:srgbClr val="C00000"/>
              </a:solidFill>
              <a:latin typeface="Times New Roman" panose="02020603050405020304" charset="0"/>
              <a:cs typeface="Times New Roman" panose="02020603050405020304" charset="0"/>
              <a:sym typeface="+mn-ea"/>
            </a:endParaRPr>
          </a:p>
        </p:txBody>
      </p:sp>
      <p:sp>
        <p:nvSpPr>
          <p:cNvPr id="3" name="文本框 2"/>
          <p:cNvSpPr txBox="1"/>
          <p:nvPr/>
        </p:nvSpPr>
        <p:spPr>
          <a:xfrm>
            <a:off x="342265" y="318770"/>
            <a:ext cx="11632565" cy="2245360"/>
          </a:xfrm>
          <a:prstGeom prst="rect">
            <a:avLst/>
          </a:prstGeom>
          <a:noFill/>
        </p:spPr>
        <p:txBody>
          <a:bodyPr wrap="square" rtlCol="0" anchor="t">
            <a:spAutoFit/>
          </a:bodyPr>
          <a:lstStyle/>
          <a:p>
            <a:pPr indent="0" algn="just" fontAlgn="auto">
              <a:lnSpc>
                <a:spcPct val="100000"/>
              </a:lnSpc>
            </a:pPr>
            <a:r>
              <a:rPr lang="en-US" altLang="zh-CN" sz="2800">
                <a:latin typeface="Times New Roman" panose="02020603050405020304" charset="0"/>
                <a:ea typeface="宋体" panose="02010600030101010101" pitchFamily="2" charset="-122"/>
                <a:cs typeface="Times New Roman" panose="02020603050405020304" charset="0"/>
              </a:rPr>
              <a:t>      As he saw the helmet, the look on his face was not exactly </a:t>
            </a:r>
            <a:r>
              <a:rPr lang="en-US" altLang="zh-CN" sz="2800" u="sng">
                <a:latin typeface="Times New Roman" panose="02020603050405020304" charset="0"/>
                <a:ea typeface="宋体" panose="02010600030101010101" pitchFamily="2" charset="-122"/>
                <a:cs typeface="Times New Roman" panose="02020603050405020304" charset="0"/>
              </a:rPr>
              <a:t>10         </a:t>
            </a:r>
            <a:r>
              <a:rPr lang="en-US" altLang="zh-CN" sz="2800">
                <a:latin typeface="Times New Roman" panose="02020603050405020304" charset="0"/>
                <a:ea typeface="宋体" panose="02010600030101010101" pitchFamily="2" charset="-122"/>
                <a:cs typeface="Times New Roman" panose="02020603050405020304" charset="0"/>
              </a:rPr>
              <a:t> I was expecting. Then I </a:t>
            </a:r>
            <a:r>
              <a:rPr lang="en-US" altLang="zh-CN" sz="2800" u="sng">
                <a:latin typeface="Times New Roman" panose="02020603050405020304" charset="0"/>
                <a:ea typeface="宋体" panose="02010600030101010101" pitchFamily="2" charset="-122"/>
                <a:cs typeface="Times New Roman" panose="02020603050405020304" charset="0"/>
              </a:rPr>
              <a:t>11        </a:t>
            </a:r>
            <a:r>
              <a:rPr lang="en-US" altLang="zh-CN" sz="2800">
                <a:latin typeface="Times New Roman" panose="02020603050405020304" charset="0"/>
                <a:ea typeface="宋体" panose="02010600030101010101" pitchFamily="2" charset="-122"/>
                <a:cs typeface="Times New Roman" panose="02020603050405020304" charset="0"/>
              </a:rPr>
              <a:t> that he had </a:t>
            </a:r>
            <a:r>
              <a:rPr lang="en-US" altLang="zh-CN" sz="2800" u="sng">
                <a:latin typeface="Times New Roman" panose="02020603050405020304" charset="0"/>
                <a:ea typeface="宋体" panose="02010600030101010101" pitchFamily="2" charset="-122"/>
                <a:cs typeface="Times New Roman" panose="02020603050405020304" charset="0"/>
              </a:rPr>
              <a:t>12             </a:t>
            </a:r>
            <a:r>
              <a:rPr lang="en-US" altLang="zh-CN" sz="2800">
                <a:latin typeface="Times New Roman" panose="02020603050405020304" charset="0"/>
                <a:ea typeface="宋体" panose="02010600030101010101" pitchFamily="2" charset="-122"/>
                <a:cs typeface="Times New Roman" panose="02020603050405020304" charset="0"/>
              </a:rPr>
              <a:t> the motorcycle to get me the keyboard.</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a:latin typeface="Times New Roman" panose="02020603050405020304" charset="0"/>
                <a:ea typeface="宋体" panose="02010600030101010101" pitchFamily="2" charset="-122"/>
                <a:cs typeface="Times New Roman" panose="02020603050405020304" charset="0"/>
              </a:rPr>
              <a:t>      I was the </a:t>
            </a:r>
            <a:r>
              <a:rPr lang="en-US" altLang="zh-CN" sz="2800" u="sng">
                <a:latin typeface="Times New Roman" panose="02020603050405020304" charset="0"/>
                <a:ea typeface="宋体" panose="02010600030101010101" pitchFamily="2" charset="-122"/>
                <a:cs typeface="Times New Roman" panose="02020603050405020304" charset="0"/>
              </a:rPr>
              <a:t>13           </a:t>
            </a:r>
            <a:r>
              <a:rPr lang="en-US" altLang="zh-CN" sz="2800">
                <a:latin typeface="Times New Roman" panose="02020603050405020304" charset="0"/>
                <a:ea typeface="宋体" panose="02010600030101010101" pitchFamily="2" charset="-122"/>
                <a:cs typeface="Times New Roman" panose="02020603050405020304" charset="0"/>
              </a:rPr>
              <a:t> mother on that day, and my feet never hit the ground for a month.</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547051" y="2648255"/>
            <a:ext cx="10182224"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solidFill>
                <a:latin typeface="Times New Roman" panose="02020603050405020304" charset="0"/>
                <a:cs typeface="Times New Roman" panose="02020603050405020304" charset="0"/>
              </a:rPr>
              <a:t>10. A. when 		B. why 		C. how 		D. what</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11. A. realized 	B. remembered 	C. imagined 		D. supposed</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12. A. bought 		B. lent 			C. borrowed 		D. sold</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13. A. best 		B. worst 		C. proudest 		D. tallest</a:t>
            </a:r>
            <a:endParaRPr lang="en-US" altLang="zh-CN" sz="2400" dirty="0">
              <a:solidFill>
                <a:schemeClr val="tx1"/>
              </a:solidFill>
              <a:latin typeface="Times New Roman" panose="02020603050405020304" charset="0"/>
              <a:cs typeface="Times New Roman" panose="02020603050405020304" charset="0"/>
            </a:endParaRPr>
          </a:p>
        </p:txBody>
      </p:sp>
      <p:sp>
        <p:nvSpPr>
          <p:cNvPr id="5" name="TextBox 4"/>
          <p:cNvSpPr txBox="1"/>
          <p:nvPr/>
        </p:nvSpPr>
        <p:spPr>
          <a:xfrm>
            <a:off x="10038780" y="21040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3240470" y="78641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6563425" y="73201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3"/>
            </p:custDataLst>
          </p:nvPr>
        </p:nvSpPr>
        <p:spPr>
          <a:xfrm>
            <a:off x="2704530" y="1601968"/>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3" name="圆角矩形 12"/>
          <p:cNvSpPr/>
          <p:nvPr/>
        </p:nvSpPr>
        <p:spPr>
          <a:xfrm>
            <a:off x="546735" y="4770755"/>
            <a:ext cx="10981690" cy="116649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12.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 题 考 查 动 词。 四 个 动 词 意 思 不 同，bought 意 为“ 买”，lent 意 为“ 借”，borrowed 意为“借”，sold 意为“卖”。根据文章意思，儿子卖了 motorcycle 买了 keyboard 作为礼物给母亲，故选 D。</a:t>
            </a:r>
            <a:endParaRPr sz="2400">
              <a:solidFill>
                <a:srgbClr val="C00000"/>
              </a:solidFill>
              <a:latin typeface="Times New Roman" panose="02020603050405020304" charset="0"/>
              <a:cs typeface="Times New Roman" panose="02020603050405020304" charset="0"/>
              <a:sym typeface="+mn-ea"/>
            </a:endParaRPr>
          </a:p>
        </p:txBody>
      </p:sp>
      <p:sp>
        <p:nvSpPr>
          <p:cNvPr id="7" name="圆角矩形 6"/>
          <p:cNvSpPr/>
          <p:nvPr/>
        </p:nvSpPr>
        <p:spPr>
          <a:xfrm>
            <a:off x="546735" y="4737100"/>
            <a:ext cx="10981690" cy="113665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13.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本题考查形容词最高级。根据前面的叙述，母亲为儿子的举动感到骄傲（proud），故选 C。</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1" grpId="0"/>
      <p:bldP spid="13" grpId="0" bldLvl="0" animBg="1"/>
      <p:bldP spid="13" grpId="1" animBg="1"/>
      <p:bldP spid="7" grpId="0" bldLvl="0" animBg="1"/>
      <p:bldP spid="7" grpId="1" animBg="1"/>
      <p:bldP spid="2" grpId="0"/>
      <p:bldP spid="16" grpId="0" bldLvl="0" animBg="1"/>
      <p:bldP spid="16" grpId="1" animBg="1"/>
      <p:bldP spid="17" grpId="0" bldLvl="0" animBg="1"/>
      <p:bldP spid="17"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42265" y="436880"/>
            <a:ext cx="11632565" cy="1814830"/>
          </a:xfrm>
          <a:prstGeom prst="rect">
            <a:avLst/>
          </a:prstGeom>
          <a:noFill/>
        </p:spPr>
        <p:txBody>
          <a:bodyPr wrap="square" rtlCol="0" anchor="t">
            <a:spAutoFit/>
          </a:bodyPr>
          <a:lstStyle/>
          <a:p>
            <a:pPr indent="0" algn="just" fontAlgn="auto">
              <a:lnSpc>
                <a:spcPct val="100000"/>
              </a:lnSpc>
            </a:pPr>
            <a:r>
              <a:rPr lang="en-US" altLang="zh-CN" sz="2800">
                <a:latin typeface="Times New Roman" panose="02020603050405020304" charset="0"/>
                <a:ea typeface="宋体" panose="02010600030101010101" pitchFamily="2" charset="-122"/>
                <a:cs typeface="Times New Roman" panose="02020603050405020304" charset="0"/>
              </a:rPr>
              <a:t>     So I wanted you to know that kind of love still </a:t>
            </a:r>
            <a:r>
              <a:rPr lang="en-US" altLang="zh-CN" sz="2800" u="sng">
                <a:latin typeface="Times New Roman" panose="02020603050405020304" charset="0"/>
                <a:ea typeface="宋体" panose="02010600030101010101" pitchFamily="2" charset="-122"/>
                <a:cs typeface="Times New Roman" panose="02020603050405020304" charset="0"/>
              </a:rPr>
              <a:t>14          </a:t>
            </a:r>
            <a:r>
              <a:rPr lang="en-US" altLang="zh-CN" sz="2800">
                <a:latin typeface="Times New Roman" panose="02020603050405020304" charset="0"/>
                <a:ea typeface="宋体" panose="02010600030101010101" pitchFamily="2" charset="-122"/>
                <a:cs typeface="Times New Roman" panose="02020603050405020304" charset="0"/>
              </a:rPr>
              <a:t> and lives even in the ever-changing world of me! I thought you’d love to </a:t>
            </a:r>
            <a:r>
              <a:rPr lang="en-US" altLang="zh-CN" sz="2800" u="sng">
                <a:latin typeface="Times New Roman" panose="02020603050405020304" charset="0"/>
                <a:ea typeface="宋体" panose="02010600030101010101" pitchFamily="2" charset="-122"/>
                <a:cs typeface="Times New Roman" panose="02020603050405020304" charset="0"/>
              </a:rPr>
              <a:t>15          </a:t>
            </a:r>
            <a:r>
              <a:rPr lang="en-US" altLang="zh-CN" sz="2800">
                <a:latin typeface="Times New Roman" panose="02020603050405020304" charset="0"/>
                <a:ea typeface="宋体" panose="02010600030101010101" pitchFamily="2" charset="-122"/>
                <a:cs typeface="Times New Roman" panose="02020603050405020304" charset="0"/>
              </a:rPr>
              <a:t> this story.</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r" fontAlgn="auto">
              <a:lnSpc>
                <a:spcPct val="100000"/>
              </a:lnSpc>
            </a:pPr>
            <a:r>
              <a:rPr lang="en-US" altLang="zh-CN" sz="2800">
                <a:latin typeface="Times New Roman" panose="02020603050405020304" charset="0"/>
                <a:ea typeface="宋体" panose="02010600030101010101" pitchFamily="2" charset="-122"/>
                <a:cs typeface="Times New Roman" panose="02020603050405020304" charset="0"/>
              </a:rPr>
              <a:t>Yours,</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r" fontAlgn="auto">
              <a:lnSpc>
                <a:spcPct val="100000"/>
              </a:lnSpc>
            </a:pPr>
            <a:r>
              <a:rPr lang="en-US" altLang="zh-CN" sz="2800">
                <a:latin typeface="Times New Roman" panose="02020603050405020304" charset="0"/>
                <a:ea typeface="宋体" panose="02010600030101010101" pitchFamily="2" charset="-122"/>
                <a:cs typeface="Times New Roman" panose="02020603050405020304" charset="0"/>
              </a:rPr>
              <a:t>Hilary</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887411" y="3055925"/>
            <a:ext cx="10182224" cy="97726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solidFill>
                <a:latin typeface="Times New Roman" panose="02020603050405020304" charset="0"/>
                <a:cs typeface="Times New Roman" panose="02020603050405020304" charset="0"/>
              </a:rPr>
              <a:t>14. A. works 		B. exists 		C. matters 		D. counts</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15. A. send 		B. publish 		C. share 		D. write</a:t>
            </a:r>
            <a:endParaRPr lang="en-US" altLang="zh-CN" sz="2400" dirty="0">
              <a:solidFill>
                <a:schemeClr val="tx1"/>
              </a:solidFill>
              <a:latin typeface="Times New Roman" panose="02020603050405020304" charset="0"/>
              <a:cs typeface="Times New Roman" panose="02020603050405020304" charset="0"/>
            </a:endParaRPr>
          </a:p>
        </p:txBody>
      </p:sp>
      <p:sp>
        <p:nvSpPr>
          <p:cNvPr id="5" name="TextBox 4"/>
          <p:cNvSpPr txBox="1"/>
          <p:nvPr/>
        </p:nvSpPr>
        <p:spPr>
          <a:xfrm>
            <a:off x="7854380" y="43709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8095680" y="8410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3" name="圆角矩形 12"/>
          <p:cNvSpPr/>
          <p:nvPr/>
        </p:nvSpPr>
        <p:spPr>
          <a:xfrm>
            <a:off x="668020" y="4480560"/>
            <a:ext cx="10981690" cy="116649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14.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本题考查动词。指作者想让 Laura 相信，无私的爱仍然存在（exist），故选 B。</a:t>
            </a:r>
            <a:endParaRPr sz="2400">
              <a:solidFill>
                <a:srgbClr val="C00000"/>
              </a:solidFill>
              <a:latin typeface="Times New Roman" panose="02020603050405020304" charset="0"/>
              <a:cs typeface="Times New Roman" panose="02020603050405020304" charset="0"/>
              <a:sym typeface="+mn-ea"/>
            </a:endParaRPr>
          </a:p>
        </p:txBody>
      </p:sp>
      <p:sp>
        <p:nvSpPr>
          <p:cNvPr id="7" name="圆角矩形 6"/>
          <p:cNvSpPr/>
          <p:nvPr/>
        </p:nvSpPr>
        <p:spPr>
          <a:xfrm>
            <a:off x="605155" y="4512310"/>
            <a:ext cx="10981690" cy="113474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15.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本题考查动词。指作者认为 Laura 会与自己分享（share）这个故事，故选 C。</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3" grpId="0" bldLvl="0" animBg="1"/>
      <p:bldP spid="13" grpId="1" animBg="1"/>
      <p:bldP spid="7" grpId="0" bldLvl="0" animBg="1"/>
      <p:bldP spid="7"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1709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四、阅读理解</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cs typeface="方正黑体简体" panose="03000509000000000000" charset="-122"/>
                <a:sym typeface="iekie pocangqiong" panose="02000503000000000000" pitchFamily="2" charset="-122"/>
              </a:rPr>
              <a:t>四、阅读理解</a:t>
            </a:r>
            <a:endParaRPr lang="zh-CN" altLang="en-US" sz="2800" b="1" dirty="0">
              <a:solidFill>
                <a:schemeClr val="tx1"/>
              </a:solidFill>
              <a:cs typeface="方正黑体简体" panose="03000509000000000000" charset="-122"/>
              <a:sym typeface="iekie pocangqiong" panose="02000503000000000000" pitchFamily="2" charset="-122"/>
            </a:endParaRPr>
          </a:p>
        </p:txBody>
      </p:sp>
      <p:sp>
        <p:nvSpPr>
          <p:cNvPr id="5" name="文本框 4"/>
          <p:cNvSpPr txBox="1"/>
          <p:nvPr/>
        </p:nvSpPr>
        <p:spPr>
          <a:xfrm>
            <a:off x="297180" y="1139825"/>
            <a:ext cx="11723370" cy="483108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How do you feel when you have to make a speech in front of the entire class? Do you get really shy? Shyness ( 羞 怯 ) means feeling nervous or frightened when you’re around other people. Experts have found that more than 80 percent of middle school students feel afraid to be the center of attention. Some kids are born shy. Some become shy later because of their life experiences.</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It’s OK if it takes you a while to feel yourself again when you go to a new place or meet new people. In fact, everybody gets a little shy sometimes.</a:t>
            </a:r>
            <a:endParaRPr lang="en-US"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Most people have red faces when they get shy. But some become so shy that they won’t go to a restaurant because they are too nervous to order and pay for their food. Some are afraid of meeting new people, so they seldom go outside. This kind of shyness can be bad for a person.</a:t>
            </a:r>
            <a:endParaRPr lang="en-US" sz="2800"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28625" y="663575"/>
            <a:ext cx="11334750" cy="3107690"/>
          </a:xfrm>
          <a:prstGeom prst="rect">
            <a:avLst/>
          </a:prstGeom>
          <a:noFill/>
        </p:spPr>
        <p:txBody>
          <a:bodyPr wrap="square" rtlCol="0" anchor="t">
            <a:spAutoFit/>
          </a:bodyPr>
          <a:lstStyle/>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Some experts say shy people are cleverer because they think more and talk less. Shy people are also good at working with others because they think more for other people. Some great people in history were shy, too.</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You see, being shy isn’t all bad. But remember not to let good opportunities pass by just because of it! If you have to sing a song at a birthday party or practice your spoken English in front of others, just do it! There’s nothing to be afraid of.</a:t>
            </a:r>
            <a:endParaRPr sz="2800"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13460" y="657225"/>
            <a:ext cx="10737850" cy="2676525"/>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1. Which of the following is TRUE according to the passage?</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Only 80 percent of middle school students feel afraid to be the center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of attention.</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All kids are born shy.</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Some become shy later because of their illness.</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It is normal when you get shy sometimes.</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363220" y="711200"/>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4" name="TextBox 4"/>
          <p:cNvSpPr txBox="1"/>
          <p:nvPr>
            <p:custDataLst>
              <p:tags r:id="rId1"/>
            </p:custDataLst>
          </p:nvPr>
        </p:nvSpPr>
        <p:spPr>
          <a:xfrm>
            <a:off x="661035" y="3698875"/>
            <a:ext cx="10870565" cy="188658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细节理解题。根据文中第一、二段内容可知，D项“有时感到害羞是正常的”符合题意。A 项“只有 80% 的中学生害怕成为焦点”，B 项“所有小孩都是天生害羞的”，C项“有些人因为疾病才会变得害羞”，都不符合文章内容，都不选。</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一、补全对话</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13460" y="657225"/>
            <a:ext cx="10737850" cy="224536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2. What kind of shyness can be bad according to the passage?</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You seldom go outside, afraid of meeting new people.</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You feel a little nervous when you go to a new place.</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You find it hard to enjoy yourself at a party.</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You have a red face when you’re asked to answer a question in class.</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499110" y="65722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499110" y="3091815"/>
            <a:ext cx="10870565" cy="233553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细节理解题。根据文章第三段最后两句 Some are afraid of meeting new people，so they seldom go outside. This kind of shyness can be bad for a person可知，A项符合句意。B 项“当你到一个新地方时你感到一点紧张”，C 项“你发现在派对中玩得开心很困难”，D 项“当你在班上被要求回答问题时，你会脸红”，都不符合题目要求，故都不选。</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13460" y="657225"/>
            <a:ext cx="10737850" cy="224536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3. We can infer from the passage that 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being shy is all bad</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shy people can also be successful</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shy people are not good at working with others</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you can’t change yourself</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6776720" y="58483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7880" y="3536315"/>
            <a:ext cx="10870565" cy="188658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推理判断题。通过文章倒数第二段的内容可以推断出，害羞的人有很多优点，历史上有些伟大的人物也害羞，因此 B 项“害羞的人也能成功”符合题意，故选 B 项。通过文章最后一段可知 A 项和 D 项错误，通过文章倒数第二段的描述可以排除 C项“害羞的人不擅长与人合作”。</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58850" y="1019810"/>
            <a:ext cx="10394315" cy="224536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4. If you have to practice your spoken English in class, 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just do it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refuse to do it</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you’d better ask someone to help you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tell your teacher you’re too shy to do that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9204960" y="1019810"/>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661035" y="3862705"/>
            <a:ext cx="10870565" cy="188658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细节理解题。根据文章最后一段倒数第二句 If you have to sing a song at a birthday</a:t>
            </a:r>
            <a:r>
              <a:rPr lang="en-US" sz="2400">
                <a:solidFill>
                  <a:srgbClr val="C00000"/>
                </a:solidFill>
                <a:latin typeface="Times New Roman" panose="02020603050405020304" charset="0"/>
                <a:cs typeface="Times New Roman" panose="02020603050405020304" charset="0"/>
              </a:rPr>
              <a:t>-</a:t>
            </a:r>
            <a:r>
              <a:rPr sz="2400">
                <a:solidFill>
                  <a:srgbClr val="C00000"/>
                </a:solidFill>
                <a:latin typeface="Times New Roman" panose="02020603050405020304" charset="0"/>
                <a:cs typeface="Times New Roman" panose="02020603050405020304" charset="0"/>
              </a:rPr>
              <a:t>party or practice your spoken English in front of others，just do it! 可知，A 项符合句意。B 项“拒绝它”，C 项“你最好向别人求助”，D 项“告诉你的老师你太害羞而不能完成”，都不符合题意，故不选。</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66520" y="584835"/>
            <a:ext cx="10222230" cy="224536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5. What’s the best title for this passage?</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Once He Was Shy Just like You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Think More for Others</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Are You too Shy?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Find out What You Like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852170" y="58483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18185" y="4115435"/>
            <a:ext cx="10870565" cy="188658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主旨大意题。通过了解文章的主要内容可以知道本文讨论的是与害羞相关的话题，故 C 项最符合要求。A 项“他也曾像你一样害羞！”，B 项“多为他人着想！”，D 项“找出你喜欢的东西！”，都不符合文章的主要内容，都不选。</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090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五、语法填空</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五、语法填空</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7" name="矩形 6"/>
          <p:cNvSpPr/>
          <p:nvPr/>
        </p:nvSpPr>
        <p:spPr>
          <a:xfrm>
            <a:off x="901065" y="1721777"/>
            <a:ext cx="10862945" cy="112458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 One Sunday afternoon, a young man ____________ (come) to visit my friend.</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6873875" y="1786939"/>
            <a:ext cx="14008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came</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23900" y="46069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本题考查一般过去时。句中有具体的过去时间 one Sunday afternoon，所以应填come 的过去式 came。</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 Tom and Mary ____________ (dance) when I passed the room.</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2988310" y="1604010"/>
            <a:ext cx="2885440" cy="521970"/>
          </a:xfrm>
          <a:prstGeom prst="rect">
            <a:avLst/>
          </a:prstGeom>
          <a:noFill/>
        </p:spPr>
        <p:txBody>
          <a:bodyPr wrap="square" rtlCol="0">
            <a:spAutoFit/>
          </a:bodyPr>
          <a:lstStyle/>
          <a:p>
            <a:pPr algn="ctr"/>
            <a:r>
              <a:rPr sz="2800">
                <a:solidFill>
                  <a:srgbClr val="C00000"/>
                </a:solidFill>
                <a:latin typeface="Times New Roman" panose="02020603050405020304" charset="0"/>
                <a:cs typeface="Times New Roman" panose="02020603050405020304" charset="0"/>
                <a:sym typeface="+mn-ea"/>
              </a:rPr>
              <a:t>were dancing</a:t>
            </a:r>
            <a:endParaRPr sz="2800">
              <a:solidFill>
                <a:srgbClr val="C00000"/>
              </a:solidFill>
              <a:latin typeface="Times New Roman" panose="02020603050405020304" charset="0"/>
              <a:cs typeface="Times New Roman" panose="02020603050405020304" charset="0"/>
              <a:sym typeface="+mn-ea"/>
            </a:endParaRPr>
          </a:p>
        </p:txBody>
      </p:sp>
      <p:sp>
        <p:nvSpPr>
          <p:cNvPr id="2" name="TextBox 4"/>
          <p:cNvSpPr txBox="1"/>
          <p:nvPr>
            <p:custDataLst>
              <p:tags r:id="rId1"/>
            </p:custDataLst>
          </p:nvPr>
        </p:nvSpPr>
        <p:spPr>
          <a:xfrm>
            <a:off x="881380" y="4505325"/>
            <a:ext cx="10870565" cy="188658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本题考查过去进行时。连词 when 引导的时间状语从句 when I passed the room 是短暂性动作，表示“当我经过房间的时候”，前面用过去进行时，表示那一刻 Tom and Mary 正在跳舞，故填 were dancing。</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 I will call you if I ____________ (arrive) in Beijing.</a:t>
            </a:r>
            <a:endParaRPr lang="en-US" altLang="zh-CN" sz="2800" dirty="0">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3467100" y="1604010"/>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arrive</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本题考查一般现在时。if引导的条件状语从句，时态上习惯遵循“主将从现”原则。本句主语 I 为第一人称，所以用 arrive 的原形。</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 Mary ____________ (visit) Beijing this time next week.</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1501775" y="1689735"/>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will be visiting</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本题考查将来进行时。时间状语 this time next week 表示将来某一刻进行的动作，所以填 will be visiting。</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 The teacher said that the earth ____________ (be) round.</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5015230" y="1604010"/>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is</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881380" y="4342130"/>
            <a:ext cx="10870565" cy="188658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本题考查一般现在时。主句中动词 said 是过去式，但宾语从句陈述的内容“地球是圆的”是客观真理，所以使用一般现在时，从句主语 the earth 是第三人称单数，以此使用 be 动词的三单形式 is。</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一、补全对话</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4" name="文本框 3"/>
          <p:cNvSpPr txBox="1"/>
          <p:nvPr/>
        </p:nvSpPr>
        <p:spPr>
          <a:xfrm>
            <a:off x="770889" y="1208797"/>
            <a:ext cx="11091545"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 M: Hello! Can I speak to Lily?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I’m Lily 		B. This is Lily speaking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Yes, please 	D. Lily is here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881380" y="4505325"/>
            <a:ext cx="10870565" cy="988695"/>
          </a:xfrm>
          <a:prstGeom prst="rect">
            <a:avLst/>
          </a:prstGeom>
          <a:noFill/>
        </p:spPr>
        <p:txBody>
          <a:bodyPr wrap="square" rtlCol="0">
            <a:spAutoFit/>
          </a:bodyPr>
          <a:lstStyle/>
          <a:p>
            <a:pPr marL="899795" indent="-8999855"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本题考查电话用语的应答。Hello! Can I speak to Lily? 是打电话用语，要用打电话的用语 This is…speaking 回答，所以答案是 B。</a:t>
            </a:r>
            <a:endParaRPr sz="240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2200591" y="188253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 Look! He is ____________ (put) the flowers under the table.</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2470785" y="1604010"/>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putting</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本题考查现在进行时。提示词 look 表示后面句子的动作正在发生，因此使用现在进行时，所以填 putting。</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7. Every morning I got up early and ____________ (go) out for breakfast.</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5455920" y="1689735"/>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went</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本题考查一般过去时。句中 and 连接两个并列谓语，时态上应保持一致。and 前面的动词 got 是过去式，and 后面的动词 go 也要用过去式，所以填 went。</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8. The film ____________ (begin) twenty minutes ago.</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2091690" y="1689735"/>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began</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315460"/>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本题考查一般过去时。twenty minutes ago 是过去时间，要求用一般过去时。begin 的过去式是 began。</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9. There ____________ (be) a heavy rain in a few days.</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1590675" y="1689735"/>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will be</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本题考查一般将来时。in a few days 意为“几天以后”，是将来时间，故用一般将来时，所以填 will be。</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10. He opened the door and ____________ (leave) quietly last night.</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4836160" y="1689735"/>
            <a:ext cx="18719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left</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本题考查一般过去时。and 连接两个并列谓语，时态上应保持一致，and 前面的opened 是动词过去式，后面的 leave 也应用过去式 left。</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548275" y="22185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六、完成句子</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六、完成句子</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6" name="文本框 5"/>
          <p:cNvSpPr txBox="1"/>
          <p:nvPr/>
        </p:nvSpPr>
        <p:spPr>
          <a:xfrm>
            <a:off x="495300" y="1273810"/>
            <a:ext cx="11391265" cy="4912995"/>
          </a:xfrm>
          <a:prstGeom prst="rect">
            <a:avLst/>
          </a:prstGeom>
          <a:noFill/>
        </p:spPr>
        <p:txBody>
          <a:bodyPr wrap="square" rtlCol="0" anchor="t">
            <a:spAutoFit/>
          </a:bodyPr>
          <a:lstStyle/>
          <a:p>
            <a:pPr indent="0" algn="just" fontAlgn="auto">
              <a:lnSpc>
                <a:spcPct val="140000"/>
              </a:lnSpc>
            </a:pPr>
            <a:r>
              <a:rPr sz="2800" dirty="0">
                <a:latin typeface="Times New Roman" panose="02020603050405020304" charset="0"/>
                <a:ea typeface="宋体" panose="02010600030101010101" pitchFamily="2" charset="-122"/>
                <a:cs typeface="Times New Roman" panose="02020603050405020304" charset="0"/>
              </a:rPr>
              <a:t>1. Yesterday ___</a:t>
            </a:r>
            <a:r>
              <a:rPr lang="en-US" sz="2800" dirty="0">
                <a:latin typeface="Times New Roman" panose="02020603050405020304" charset="0"/>
                <a:ea typeface="宋体" panose="02010600030101010101" pitchFamily="2" charset="-122"/>
                <a:cs typeface="Times New Roman" panose="02020603050405020304" charset="0"/>
              </a:rPr>
              <a:t>___________</a:t>
            </a:r>
            <a:r>
              <a:rPr sz="2800" dirty="0">
                <a:latin typeface="Times New Roman" panose="02020603050405020304" charset="0"/>
                <a:ea typeface="宋体" panose="02010600030101010101" pitchFamily="2" charset="-122"/>
                <a:cs typeface="Times New Roman" panose="02020603050405020304" charset="0"/>
              </a:rPr>
              <a:t>_________________ (花了他们大约半个小时) finish the work. </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40000"/>
              </a:lnSpc>
            </a:pPr>
            <a:r>
              <a:rPr sz="2800" dirty="0">
                <a:latin typeface="Times New Roman" panose="02020603050405020304" charset="0"/>
                <a:ea typeface="宋体" panose="02010600030101010101" pitchFamily="2" charset="-122"/>
                <a:cs typeface="Times New Roman" panose="02020603050405020304" charset="0"/>
              </a:rPr>
              <a:t>2. ____________________ (如果明天天气好), we’ll go hiking. </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40000"/>
              </a:lnSpc>
            </a:pPr>
            <a:r>
              <a:rPr sz="2800" dirty="0">
                <a:latin typeface="Times New Roman" panose="02020603050405020304" charset="0"/>
                <a:ea typeface="宋体" panose="02010600030101010101" pitchFamily="2" charset="-122"/>
                <a:cs typeface="Times New Roman" panose="02020603050405020304" charset="0"/>
              </a:rPr>
              <a:t>3. ____________________ (我正准备吃午饭) when he called to invite me for lunch. </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40000"/>
              </a:lnSpc>
            </a:pPr>
            <a:r>
              <a:rPr sz="2800" dirty="0">
                <a:latin typeface="Times New Roman" panose="02020603050405020304" charset="0"/>
                <a:ea typeface="宋体" panose="02010600030101010101" pitchFamily="2" charset="-122"/>
                <a:cs typeface="Times New Roman" panose="02020603050405020304" charset="0"/>
              </a:rPr>
              <a:t>4. It’s my first time that _______________</a:t>
            </a:r>
            <a:r>
              <a:rPr lang="en-US" sz="2800" dirty="0">
                <a:latin typeface="Times New Roman" panose="02020603050405020304" charset="0"/>
                <a:ea typeface="宋体" panose="02010600030101010101" pitchFamily="2" charset="-122"/>
                <a:cs typeface="Times New Roman" panose="02020603050405020304" charset="0"/>
              </a:rPr>
              <a:t>_____</a:t>
            </a:r>
            <a:r>
              <a:rPr sz="2800" dirty="0">
                <a:latin typeface="Times New Roman" panose="02020603050405020304" charset="0"/>
                <a:ea typeface="宋体" panose="02010600030101010101" pitchFamily="2" charset="-122"/>
                <a:cs typeface="Times New Roman" panose="02020603050405020304" charset="0"/>
              </a:rPr>
              <a:t>_____ (我来广州).</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40000"/>
              </a:lnSpc>
            </a:pPr>
            <a:r>
              <a:rPr sz="2800" dirty="0">
                <a:latin typeface="Times New Roman" panose="02020603050405020304" charset="0"/>
                <a:ea typeface="宋体" panose="02010600030101010101" pitchFamily="2" charset="-122"/>
                <a:cs typeface="Times New Roman" panose="02020603050405020304" charset="0"/>
              </a:rPr>
              <a:t>5. I came to the airport only to find that ____________________ (飞机已经起飞了).</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2066290" y="1400810"/>
            <a:ext cx="6473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it took them about half an hour to</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495300" y="2547620"/>
            <a:ext cx="43840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If it is fine tomorrow</a:t>
            </a:r>
            <a:endParaRPr lang="en-US" sz="2800" dirty="0">
              <a:solidFill>
                <a:srgbClr val="C00000"/>
              </a:solidFill>
              <a:latin typeface="Times New Roman" panose="02020603050405020304" charset="0"/>
              <a:cs typeface="Times New Roman" panose="02020603050405020304" charset="0"/>
            </a:endParaRPr>
          </a:p>
        </p:txBody>
      </p:sp>
      <p:sp>
        <p:nvSpPr>
          <p:cNvPr id="10" name="TextBox 4"/>
          <p:cNvSpPr txBox="1"/>
          <p:nvPr/>
        </p:nvSpPr>
        <p:spPr>
          <a:xfrm>
            <a:off x="384810" y="3161665"/>
            <a:ext cx="449453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I was about to have lunch</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3939540" y="4295775"/>
            <a:ext cx="43129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I have come to Guangzhou</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5920740" y="4997450"/>
            <a:ext cx="45872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the plane had taken of</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ircle(i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circle(in)">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2" grpId="0"/>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13970" y="4453255"/>
            <a:ext cx="12192000" cy="240474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PA_矩形 259"/>
          <p:cNvSpPr>
            <a:spLocks noChangeArrowheads="1"/>
          </p:cNvSpPr>
          <p:nvPr>
            <p:custDataLst>
              <p:tags r:id="rId1"/>
            </p:custDataLst>
          </p:nvPr>
        </p:nvSpPr>
        <p:spPr bwMode="auto">
          <a:xfrm>
            <a:off x="756285" y="2067986"/>
            <a:ext cx="5325745"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
        <p:nvSpPr>
          <p:cNvPr id="14" name="矩形 13"/>
          <p:cNvSpPr/>
          <p:nvPr/>
        </p:nvSpPr>
        <p:spPr>
          <a:xfrm>
            <a:off x="-13970" y="635"/>
            <a:ext cx="4542155" cy="348615"/>
          </a:xfrm>
          <a:prstGeom prst="rect">
            <a:avLst/>
          </a:prstGeom>
          <a:solidFill>
            <a:srgbClr val="DDD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5291455"/>
            <a:ext cx="12192000" cy="1579245"/>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5279390" y="1821815"/>
            <a:ext cx="6891655" cy="4630420"/>
            <a:chOff x="8314" y="2869"/>
            <a:chExt cx="10853" cy="7292"/>
          </a:xfrm>
        </p:grpSpPr>
        <p:sp>
          <p:nvSpPr>
            <p:cNvPr id="18" name="椭圆 17"/>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userDrawn="1"/>
          </p:nvPicPr>
          <p:blipFill>
            <a:blip r:embed="rId2">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688340"/>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2. M: It’s so hot. What about going swimming?</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Sounds nice 				B. Yes, please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Yes. Let’s help each other 		D. Never mind</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628265" y="130708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8515" y="4405630"/>
            <a:ext cx="10870565" cy="98869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本题考查建议与应答。What about going swimming? 是提出建议去游泳，回答要表达自己的看法，A 项意为“听起来好”。所以答案为 A。</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82600" y="788035"/>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3. W: It’s so kind of you to help me with the luggage.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M: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 like it			 	B. It’s my duty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Never mind 			D. My pleasure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958340" y="152171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本题考查感谢及应答。It’s so kind of you to help me with the luggage 意思是谢谢你帮我拿行李，因此要对感谢进行应答，D 项意为“非常乐意效劳，很乐意为你服务”。</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17270" y="606425"/>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4. M: I’m terribly sorry. I’ve broken your glasses.</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Don’t mention it 		B. Never mind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Relax yourself 			D. Yes, please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552065" y="130441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本题考查道歉及应答。由 I’m terribly sorry. I’ve broken your glasses 可知是因为打碎玻璃而道歉，B 项意为“没关系，别介意”，因此答案为 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507484"/>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5. M: Good morning.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I’d like to buy some apples.</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How are you 		B. What are you doing</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Can I help you 		D. How do you do</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731385" y="57606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660400" y="4333240"/>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本题考查购物的交际用语。根据回答 I’d like to buy some apples，可知对话是购物场景，C 项 Can I help you? 意为“有什么需要帮忙？”，是服务人员日常用语，因此答案是 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二、选择正确答案</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UNIT_PLACING_PICTURE_USER_VIEWPORT" val="{&quot;height&quot;:3555,&quot;width&quot;:7110}"/>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UNIT_PLACING_PICTURE_USER_VIEWPORT" val="{&quot;height&quot;:3555,&quot;width&quot;:7110}"/>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PA" val="v4.0.0"/>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UNIT_PLACING_PICTURE_USER_VIEWPORT" val="{&quot;height&quot;:3555,&quot;width&quot;:7110}"/>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PA" val="v4.0.0"/>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UNIT_PLACING_PICTURE_USER_VIEWPORT" val="{&quot;height&quot;:3555,&quot;width&quot;:7110}"/>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UNIT_PLACING_PICTURE_USER_VIEWPORT" val="{&quot;height&quot;:3555,&quot;width&quot;:7110}"/>
</p:tagLst>
</file>

<file path=ppt/tags/tag55.xml><?xml version="1.0" encoding="utf-8"?>
<p:tagLst xmlns:p="http://schemas.openxmlformats.org/presentationml/2006/main">
  <p:tag name="PA" val="v4.0.0"/>
</p:tagLst>
</file>

<file path=ppt/tags/tag56.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KSO_WPP_MARK_KEY" val="baed8549-8825-423c-ac38-75c655e7c2fe"/>
  <p:tag name="COMMONDATA" val="eyJoZGlkIjoiMjlmOWU1Yjc1ODQ3ZTVhN2I1Nzg2Mzg0OTEyYWY5NGYifQ=="/>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UNIT_PLACING_PICTURE_USER_VIEWPORT" val="{&quot;height&quot;:3555,&quot;width&quot;:7110}"/>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11689</Words>
  <Application>WPS 演示</Application>
  <PresentationFormat>宽屏</PresentationFormat>
  <Paragraphs>401</Paragraphs>
  <Slides>47</Slides>
  <Notes>51</Notes>
  <HiddenSlides>4</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47</vt:i4>
      </vt:variant>
    </vt:vector>
  </HeadingPairs>
  <TitlesOfParts>
    <vt:vector size="65" baseType="lpstr">
      <vt:lpstr>Arial</vt:lpstr>
      <vt:lpstr>宋体</vt:lpstr>
      <vt:lpstr>Wingdings</vt:lpstr>
      <vt:lpstr>方正黑体简体</vt:lpstr>
      <vt:lpstr>iekie pocangqiong</vt:lpstr>
      <vt:lpstr>微软雅黑</vt:lpstr>
      <vt:lpstr>Calibri</vt:lpstr>
      <vt:lpstr>Impact</vt:lpstr>
      <vt:lpstr>Kozuka Gothic Pro M</vt:lpstr>
      <vt:lpstr>Yu Gothic UI Semibold</vt:lpstr>
      <vt:lpstr>Helvetica-Roman-SemiB</vt:lpstr>
      <vt:lpstr>SimSun-ExtB</vt:lpstr>
      <vt:lpstr>黑体</vt:lpstr>
      <vt:lpstr>Times New Roman</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赵时运</cp:lastModifiedBy>
  <cp:revision>152</cp:revision>
  <dcterms:created xsi:type="dcterms:W3CDTF">2021-08-19T06:32:00Z</dcterms:created>
  <dcterms:modified xsi:type="dcterms:W3CDTF">2023-06-01T03:06:00Z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2052-11.1.0.14309</vt:lpwstr>
  </property>
</Properties>
</file>