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90"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5" userDrawn="1">
          <p15:clr>
            <a:srgbClr val="A4A3A4"/>
          </p15:clr>
        </p15:guide>
        <p15:guide id="5" orient="horz" pos="39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5"/>
        <p:guide orient="horz" pos="395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5.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6.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tags" Target="../tags/tag37.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3.xml"/><Relationship Id="rId1" Type="http://schemas.openxmlformats.org/officeDocument/2006/relationships/tags" Target="../tags/tag4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tags" Target="../tags/tag44.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tags" Target="../tags/tag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That can’t be the only way. There ________ other ways of solving the problem.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may not be 		B. mustn’t be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can’t be 			D. must be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564630" y="1187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本题考查情态动词表推测的用法。对现在的肯定推测，用 must be。</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—Must he come to the meeting tomorrow morning?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—No, he ________. He’s got something else to do.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may not 			B. mustn’t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needn’t 			D. might not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52750" y="1604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本题考查以 must 开头的一般疑问句的回答。否定回答用 needn’t 或者 don’t/doesn’t have to。本题主语是 he，属于第三人称单数的情况，所以选用 needn’t 或 doesn’t have to。</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14121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Having invited so many people, we ________ prepare enough food.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must 	B. may 	C. can		 D. have to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37350" y="13045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must 和 have to 的用法区别。must 侧重于说话者的主观看法，认为有必要或有义务做某事；have to 侧重于因客观原因不得不去做某事。本题侧重于客观原因，故选择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Perfect! You ________ it again.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needn’t to do 		B. don’t need to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needn’t do 		D. don’t needn’t do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239135" y="6619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need 的否定用法，用 don’t need to do 或者 needn’t do</a:t>
            </a:r>
            <a:r>
              <a:rPr sz="2400">
                <a:solidFill>
                  <a:srgbClr val="C00000"/>
                </a:solidFill>
                <a:latin typeface="Times New Roman" panose="02020603050405020304" charset="0"/>
                <a:cs typeface="Times New Roman" panose="02020603050405020304" charset="0"/>
              </a:rPr>
              <a:t>。</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He ________ think, speak and act.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dare to 		B. dared not to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dares to 		D. daren’t to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82165" y="1041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dare 的用法，作行为动词时用 dare to do，dare 有人称和数的变化；作情态动词时用 dare do，dare 没有人称和数的变化。he 是第三人称单数，因此行为动词 dare 要加 s。</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________ you ________ walk in the dark?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 dare to 		 B. Dare; to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Daring; /			 D. Do; dare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13180" y="788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本题考查带有 dare 的一般疑问句。作行为动词时需加助动词用 Do/Does…dare to…?；看作情态动词时用 Dare…do…?。</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That ________ be his mother. She’s not old enough.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mustn’t 		B. needn’t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can’t 		D. daren’t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18995" y="10245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本题考查情态动词表推测的用法。表示肯定时常用 must，表示否定时常用 can’t，表示不可能。根据题意，推测她不可能是他的妈妈，故选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7801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He suggested that the work ________ within the given time.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had			 B. would be finished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was finished	 	 D. be finished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5658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本题考查虚拟语气中带情态动词 should 的用法。主句谓语动词 advise，suggest 等表示建议的动词后接宾语从句，从句中的谓语应使用 should+ 动词原形，should 可省略，只用动词原形即可。从句中主语 the work 被完成，因此用被动语态 be fin</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ished。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You had better ________ all the windows closed when you sleep.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don’t keep 		B. not keep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not keeping 		D. not to keep</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28745" y="995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had better 的否定用法，后直接接 not do。</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915035"/>
            <a:ext cx="1061783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They ________ children with negative language.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used to educating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are used to educate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are used to educating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use to educate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02840" y="1023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used to do 和 be used to doing 的区别</a:t>
            </a:r>
            <a:r>
              <a:rPr lang="zh-CN"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used to do 意为“过去常常做某事”；be used to doing 意为“习惯于做某事”。结合句意“他们习惯了用本土语言教育孩子”，故选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8 情态动词</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17195" y="1218565"/>
            <a:ext cx="11338560" cy="4829810"/>
          </a:xfrm>
          <a:prstGeom prst="rect">
            <a:avLst/>
          </a:prstGeom>
          <a:noFill/>
        </p:spPr>
        <p:txBody>
          <a:bodyPr wrap="square" rtlCol="0" anchor="t">
            <a:spAutoFit/>
          </a:bodyPr>
          <a:lstStyle/>
          <a:p>
            <a:pPr indent="0" algn="just" fontAlgn="auto">
              <a:lnSpc>
                <a:spcPct val="11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In 1954, an American called Ray Kroc was selling milk machines. Most restaurants bought one or two of these machines from him. However, one day he received a big order. A small restaurant wanted to buy eight of them. Kroc was so surprised that he decided to visit the restaurant.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It was just a small hamburger stand (汉堡包销售点), at which a group of young people in clean, white uniforms were at work. The young people were happy, fast and polite. The lovely little restaurant attracted a steady stream of customers. People kept on coming to buy food. It had had a happy good run. Kroc thought </a:t>
            </a:r>
            <a:r>
              <a:rPr sz="2800" u="sng" dirty="0">
                <a:latin typeface="Times New Roman" panose="02020603050405020304" charset="0"/>
                <a:ea typeface="宋体" panose="02010600030101010101" pitchFamily="2" charset="-122"/>
                <a:cs typeface="Times New Roman" panose="02020603050405020304" charset="0"/>
              </a:rPr>
              <a:t>this was a very successful business</a:t>
            </a:r>
            <a:r>
              <a:rPr sz="2800" dirty="0">
                <a:latin typeface="Times New Roman" panose="02020603050405020304" charset="0"/>
                <a:ea typeface="宋体" panose="02010600030101010101" pitchFamily="2" charset="-122"/>
                <a:cs typeface="Times New Roman" panose="02020603050405020304" charset="0"/>
              </a:rPr>
              <a:t>. He looked up at the name over the door. It read: “McDonald’s Hamburgers.”</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540" y="575945"/>
            <a:ext cx="11397615" cy="439991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Kroc found out that two brothers owned the business. They were called Mac and Dick McDonald. He suggested that they should set up more restaurants, which might help them make more money, but the brothers were happy with their life, and they themselves did not want to. However, after careful consideration, they decided to let Kroc set up some other restaurants for them. That was the start of the biggest fast food company. In 1955, Kroc opened his first</a:t>
            </a:r>
            <a:r>
              <a:rPr lang="en-US" sz="2800" dirty="0">
                <a:latin typeface="Times New Roman" panose="02020603050405020304" charset="0"/>
                <a:ea typeface="宋体" panose="02010600030101010101" pitchFamily="2" charset="-122"/>
                <a:cs typeface="Times New Roman" panose="02020603050405020304" charset="0"/>
                <a:sym typeface="+mn-ea"/>
              </a:rPr>
              <a:t> McDonald’s near Chicago. Four years later, the 100th McDonald’s was opened. In 1961, Kroc bought all rights (权利) to McDonald’s from Mac and Dick. By 1972, a new McDonald’s was opened every day. By 1974, there were over 3,000 McDonald’s around the world.</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4110" y="840740"/>
            <a:ext cx="1054036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Kroc decided to visit “McDonald’s Hamburgers’’ because _________.</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it was a clean restaurant and sold good food</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the workers in the restaurant were fast and polite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it bought more milk machines from him than other restaurants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he wanted to sell milk machines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983535" y="840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366331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逻辑推理题。根据“A small restaurant wanted to buy eight of them. Kroc was so surprised that he decided to visit the restaurant.”可知，这个小餐厅一次性购买了八台机器，Kroc 感到很好奇，所以决定去一探究竟。故选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8555" y="753745"/>
            <a:ext cx="1069911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2. What does the sentence “this was a very successful business” mean?</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The restaurant was very well-managed.</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All the workers in the restaurant were busy.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McDonald’s was a famous restaurant.</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The customers were from neighborhood.</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6400" y="84074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3599180"/>
            <a:ext cx="10870565" cy="233553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推理判断题。根据“…a group of young people in clean, white uniforms were at work. The young people were happy, fast and polite. The lovely little restaurant attracted a steady stream of customers. People kept on coming to buy food…”可知，服务员的工作态度和顾客的反应说明这个餐厅的经营是很好的。故选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McDonald’s took its name from _________.</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Ray Kroc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two brothers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a kind of food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a milk machine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377370" y="9317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97535" y="419735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细节理解题。根据“Kroc found out that two brothers owned the business. They were called Mac and Dick McDonald…It read: ‘McDonald’s Hamburgers.’”，说明餐厅的名字源自两兄弟。故选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When did Ray Kroc begin to own all the McDonald’s?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In 1955.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In 1954.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In 1974.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In 1961.</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细节理解题。根据“In 1961 Kroc bought all rights ( 权利 ) to McDonald’s from Mac and Dick.”，说明 Kroc 是在 1961 年买断经营权的。故选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7705" y="840740"/>
            <a:ext cx="1000696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When did Kroc open his 100th McDonald’s?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In 1955.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In 1959.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In 1961.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In 1954.</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71905" y="895350"/>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3980180"/>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逻辑推理题。根据“In 1955, Kroc opened his first McDonald’s near Chicago. Four years later, the 100th McDonald’s was opened.”继 1955 年芝加哥首店开业后四年，第一百家麦当劳开业了，即在 1955 年的基础上推迟四年。故选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425" y="2867343"/>
            <a:ext cx="1133475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These laws are usually called red flag laws.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We say the person raises a red flag.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We use it mainly to warn about people’s behavior.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Red lights at train and road crossings warn drivers to stop.</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If we say something is a red flag, that means it will likely cause problems.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1775" y="1052830"/>
            <a:ext cx="1171511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Red is nature’s color of warning. Animals and plants with bright red colors are sometimes dangerous for other animals to eat. Many Western countries also use red color for warnings.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Red, as well as yellow, road signs tell people to be careful in dangerous areas.</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4880610"/>
            <a:ext cx="11334750" cy="15106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逻辑推理题。根据 Many Western countries also use red color for warnings（很多西方国家也使用红色表示警告），说明下一句将举例说明有哪些警告的情况，因此 Red lights at train and road crossings warn drivers to stop（火车上和十字路口的红灯警示司机停车）意思吻合，故选 D。</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4819367" y="184974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4980" y="2201228"/>
            <a:ext cx="1113409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These laws are usually called red flag laws.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We say the person raises a red flag.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We use it mainly to warn about people’s behavior.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Red lights at train and road crossings warn drivers to stop.</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If we say something is a red flag, that means it will likely cause problems.</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196215"/>
            <a:ext cx="11442700" cy="202755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If you see a red flag on an ocean beach, that means the water is too dangerous for swimming.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We should be careful. It will even lead to danger. We can also say something is a bad sign to mean the same thing as a red flag. Many states in the United States have laws that try to prevent ( 防止 ) dangerous people from having guns. </a:t>
            </a:r>
            <a:r>
              <a:rPr sz="2800" u="sng" dirty="0">
                <a:latin typeface="Times New Roman" panose="02020603050405020304" charset="0"/>
                <a:ea typeface="宋体" panose="02010600030101010101" pitchFamily="2" charset="-122"/>
                <a:cs typeface="Times New Roman" panose="02020603050405020304" charset="0"/>
                <a:sym typeface="+mn-ea"/>
              </a:rPr>
              <a:t>3</a:t>
            </a:r>
            <a:r>
              <a:rPr lang="en-US" sz="2800" u="sng" dirty="0">
                <a:latin typeface="Times New Roman" panose="02020603050405020304" charset="0"/>
                <a:ea typeface="宋体" panose="02010600030101010101" pitchFamily="2" charset="-122"/>
                <a:cs typeface="Times New Roman" panose="02020603050405020304" charset="0"/>
                <a:sym typeface="+mn-ea"/>
              </a:rPr>
              <a:t>_______</a:t>
            </a:r>
            <a:endParaRPr lang="en-US" sz="2800" u="sng" dirty="0">
              <a:latin typeface="Times New Roman" panose="02020603050405020304" charset="0"/>
              <a:ea typeface="宋体" panose="02010600030101010101" pitchFamily="2" charset="-122"/>
              <a:cs typeface="Times New Roman" panose="02020603050405020304" charset="0"/>
              <a:sym typeface="+mn-ea"/>
            </a:endParaRPr>
          </a:p>
        </p:txBody>
      </p:sp>
      <p:sp>
        <p:nvSpPr>
          <p:cNvPr id="6" name="TextBox 4"/>
          <p:cNvSpPr txBox="1"/>
          <p:nvPr/>
        </p:nvSpPr>
        <p:spPr>
          <a:xfrm>
            <a:off x="4390742" y="58609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248285" y="4232275"/>
            <a:ext cx="11551285" cy="22205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词句分析题。根据 If you see a red flag on an ocean beach, that means the water is too dangerous for swimming（如果你看见海边有红旗，说明此水域危险，不适合游泳）可分析出下一句可能会与此句结构相同，形成一组排比句，因此 If we say some_x0002_thing is a red flag, that means it will likely cause problems（如果我们说某事物是“一面红旗”，大概意思就是这事物会引起一些问题）意思吻合。故选 E。</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5749642" y="167956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248285" y="4242435"/>
            <a:ext cx="11551285" cy="22205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概括内容题。根据 Many states in the United States have laws that try to prevent dangerous people from having guns（美国很多州立法去防止危险人物持枪）可分析出下一句意思可能是这些法律的统称，因此 These laws are usually called red flag laws（这些法规通常被称为“红旗法规”）意思吻合。故选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How can we describe someone who expresses concern or a warning over something?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For example, if people worry that a leader is making bad decisions, they might say those decisions are raising red flags.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362265" y="8517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472440" y="4438650"/>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理解内容题。根据 How can we describe someone who expresses concern or a warning over something?（我们能如何描写某人对某事表示担忧或者警示呢？”可分析出下一句意思可能介绍描述具体的方法，因此 We say the person raises a red flag（我们说此人举起了红旗）意思吻合。故选 B。</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472440" y="2060893"/>
            <a:ext cx="1098867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These laws are usually called red flag laws.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We say the person raises a red flag.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We use it mainly to warn about people’s behavior.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Red lights at train and road crossings warn drivers to stop.</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If we say something is a red flag, that means it will likely cause problems.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125285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As you can see, we use the expression “red flag” in many situations. </a:t>
            </a:r>
            <a:r>
              <a:rPr lang="en-US" altLang="zh-CN" sz="2800" u="sng" dirty="0">
                <a:latin typeface="Times New Roman" panose="02020603050405020304" charset="0"/>
                <a:ea typeface="宋体" panose="02010600030101010101" pitchFamily="2" charset="-122"/>
                <a:cs typeface="Times New Roman" panose="02020603050405020304" charset="0"/>
              </a:rPr>
              <a:t>5_____</a:t>
            </a:r>
            <a:r>
              <a:rPr lang="en-US" altLang="zh-CN" sz="2800" dirty="0">
                <a:latin typeface="Times New Roman" panose="02020603050405020304" charset="0"/>
                <a:ea typeface="宋体" panose="02010600030101010101" pitchFamily="2" charset="-122"/>
                <a:cs typeface="Times New Roman" panose="02020603050405020304" charset="0"/>
              </a:rPr>
              <a:t> We seldom use it to warn about natural dangers. Unless you are at the beach, in that case, a red flag means you should stay out of the water!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856025" y="3665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571500" y="4563745"/>
            <a:ext cx="10981690" cy="1631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内容推理题。根据 We seldom use it to warn about natural dangers（我们极少用这种表达方式去警示自然危险）可推理出前一句的意思可能跟这一句相反或者相对，因此 We use it mainly to warn about people’s behavior（我们主要用这种表达方式警示人的危险行为）意思吻合。故选 C。</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571500" y="2130425"/>
            <a:ext cx="1107059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These laws are usually called red flag laws.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We say the person raises a red flag.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We use it mainly to warn about people’s behavior.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Red lights at train and road crossings warn drivers to stop.</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If we say something is a red flag, that means it will likely cause problems.</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It ____________ be the postman at the door. It’s only six o’clock.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can’t 对现在情况的否定推测。根据题意，根据时间推测在门口的不是邮递员。</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1788795" y="2018665"/>
            <a:ext cx="1786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can’t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What do you mean there are only ten tickets? There ____________ be twelve.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should 的用法。should 表示可能性、推测或推论，译成“按理应当”。</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286875" y="1577975"/>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should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You ____________ park here! It’s an emergency exit.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861185" y="1689735"/>
            <a:ext cx="1708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mustn’t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mustn’t 的用法。mustn’t 表示“禁止；不允许”，根据题意，这里是警告别人，禁止停车之意。</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I ____________ worry about my weekend. I always have my plans ready before my weekend comes.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needn’t 的用法。根据题意，此处表示“没必要做”。</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678940" y="1703705"/>
            <a:ext cx="16503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needn’t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If you ____________ go, at least wait until the storm is over.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must 的用法。must 用于肯定句表示“必须”。</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090420" y="1684655"/>
            <a:ext cx="19894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must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We ____________ have some rain today, but I am not sure.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08355" y="434911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may 的用法。用在肯定句中，表示对现在把握不大的推测，意为“也许，可能”。</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635760" y="1604010"/>
            <a:ext cx="18116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may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My leg has been broken. I can’t take part in the football match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don’t know 		B. You deserve it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don’t think so 		D. I’m sorry to hear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23608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此题考查如何表达同情。我们日常交往应讲究友善、文明。本题中男士向女士诉苦说自己的腿骨折了，不能参加今天的足球赛。女士应有礼貌地表达同情，因此本题选 D。</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033586" y="18793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_________________ you please close the door for me?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 题 考 查 的 是 对 别 人 的 请 求， 用 Will/Would/Could 均 可。 用Would/Could 语气更为委婉，让人更容易接受。</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068705" y="1689735"/>
            <a:ext cx="332803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Will/ Would/ Could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____________ we go to the zoo this weekend?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395095" y="1604010"/>
            <a:ext cx="1572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Shall</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shall 的用法。shall 用于疑问句中可表示征求对方意见，通常与第一人称连用。</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It shocked me that she ____________ do such a thing.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658360" y="1604010"/>
            <a:ext cx="1467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should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90390"/>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should 的用法。should 在本句中含有“竟然”的意味。</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My father advised me that I ____________ more exercises to stay fit.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198110" y="1508125"/>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(should) do</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本题考查虚拟语气中带情态动词 should 的用法。advise，suggest 等表示建议的动词后接从句，从句中的谓语应使用 should+ 动词原形，should 可省略，只用动词原形即可。</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74980" y="1600200"/>
            <a:ext cx="11468100" cy="3449955"/>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I _______________</a:t>
            </a:r>
            <a:r>
              <a:rPr lang="en-US" sz="2800" dirty="0">
                <a:latin typeface="Times New Roman" panose="02020603050405020304" charset="0"/>
                <a:ea typeface="宋体" panose="02010600030101010101" pitchFamily="2" charset="-122"/>
                <a:cs typeface="Times New Roman" panose="02020603050405020304" charset="0"/>
              </a:rPr>
              <a:t>_____________</a:t>
            </a:r>
            <a:r>
              <a:rPr sz="2800" dirty="0">
                <a:latin typeface="Times New Roman" panose="02020603050405020304" charset="0"/>
                <a:ea typeface="宋体" panose="02010600030101010101" pitchFamily="2" charset="-122"/>
                <a:cs typeface="Times New Roman" panose="02020603050405020304" charset="0"/>
              </a:rPr>
              <a:t>_____ (建议他休息), and sent him for an X-ray.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_</a:t>
            </a:r>
            <a:r>
              <a:rPr lang="en-US" sz="2800" dirty="0">
                <a:latin typeface="Times New Roman" panose="02020603050405020304" charset="0"/>
                <a:ea typeface="宋体" panose="02010600030101010101" pitchFamily="2" charset="-122"/>
                <a:cs typeface="Times New Roman" panose="02020603050405020304" charset="0"/>
              </a:rPr>
              <a:t>_______________</a:t>
            </a:r>
            <a:r>
              <a:rPr sz="2800" dirty="0">
                <a:latin typeface="Times New Roman" panose="02020603050405020304" charset="0"/>
                <a:ea typeface="宋体" panose="02010600030101010101" pitchFamily="2" charset="-122"/>
                <a:cs typeface="Times New Roman" panose="02020603050405020304" charset="0"/>
              </a:rPr>
              <a:t>___________________! (愿我们的友谊长存！)</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You ____________________ (不能开) so fast.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All the information ____________________ (需要更新).</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You ____________________ (最好别错过) the opportunity.</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995045" y="1688465"/>
            <a:ext cx="61982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suggested (that) he (should) have a rest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254125" y="2836545"/>
            <a:ext cx="52463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May our friendship last forever</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123950" y="3358515"/>
            <a:ext cx="4593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shouldn’t / mustn’t drive</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822065" y="3885565"/>
            <a:ext cx="3148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needs renewing</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604010" y="4412615"/>
            <a:ext cx="32473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had better not miss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362585"/>
            <a:ext cx="10274300" cy="3449955"/>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Excuse me,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Yes. There’s one at the corner of Yingxiong Street.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would you mind my sitting here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B. is there a cinema near here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go along this street, and you will find one on your right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D. could you give me a hand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023360" y="4530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此题考查如何问路。本题中根据女士的回答，可以推测出男士是向女士请教去往电影院的路怎么走。问路的方法有很多种，常用的句型是 Is there a…here? 或者Where is…?，也可以问 Could you tell me how to go to …? 又或者 Which is the way to…? 等。因此本题选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Welcome to my school. I’m glad you could come.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a pity! 				B. How beautiful your school is!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is everything going? 		D. What a nice day!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30780" y="896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此题考查情感表达。本题中根据女士的回答，可推测出男士是到了女士的学校参观，男士可能是到了漂亮的学校眼前一亮，表示赞叹。因此本题选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I’ve got a bad headache and a terrible cough.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are you			 B. What are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is everything going 	 D. What’s wrong with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5200" y="670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此题考查看病的相关会话。本题中根据女士的回答可知她出现了严重的头痛和咳嗽症状，据此可推测出跟他对话的男士有可能是个医生，医生询问病情一般会说What’s wrong with you? 或者 What’s the matter with you?。因此本题选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What a sunny day! Let’s go hiking, shall we?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Let’s go.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Don’t mention it 		B. You are welcome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Sounds great 			D. Don’t worry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809875" y="1359019"/>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432300"/>
            <a:ext cx="10137140"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此题考查回复邀请的应答。本题中男士向女士发出一起去远足的邀请，根据女士的回答 Let’s go（一起走吧），可以推测出女士是乐意去的，因此 Sounds great（听起来不错）意思合适。因此本题选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55,&quot;width&quot;:71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PLACING_PICTURE_USER_VIEWPORT" val="{&quot;height&quot;:3555,&quot;width&quot;:711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11793</Words>
  <Application>WPS 演示</Application>
  <PresentationFormat>宽屏</PresentationFormat>
  <Paragraphs>360</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147</cp:revision>
  <dcterms:created xsi:type="dcterms:W3CDTF">2021-08-19T06:32:00Z</dcterms:created>
  <dcterms:modified xsi:type="dcterms:W3CDTF">2023-06-01T03:00:35Z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