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86" r:id="rId27"/>
    <p:sldId id="444" r:id="rId28"/>
    <p:sldId id="445" r:id="rId29"/>
    <p:sldId id="447" r:id="rId30"/>
    <p:sldId id="446" r:id="rId31"/>
    <p:sldId id="468" r:id="rId32"/>
    <p:sldId id="469" r:id="rId33"/>
    <p:sldId id="470" r:id="rId34"/>
    <p:sldId id="471" r:id="rId35"/>
    <p:sldId id="301" r:id="rId36"/>
    <p:sldId id="302" r:id="rId37"/>
    <p:sldId id="448" r:id="rId38"/>
    <p:sldId id="449" r:id="rId39"/>
    <p:sldId id="450" r:id="rId40"/>
    <p:sldId id="451" r:id="rId41"/>
    <p:sldId id="452" r:id="rId42"/>
    <p:sldId id="453" r:id="rId43"/>
    <p:sldId id="454" r:id="rId44"/>
    <p:sldId id="455" r:id="rId45"/>
    <p:sldId id="456" r:id="rId46"/>
    <p:sldId id="307" r:id="rId47"/>
    <p:sldId id="308" r:id="rId48"/>
    <p:sldId id="284" r:id="rId49"/>
  </p:sldIdLst>
  <p:sldSz cx="12192000" cy="6858000"/>
  <p:notesSz cx="6858000" cy="9144000"/>
  <p:embeddedFontLst>
    <p:embeddedFont>
      <p:font typeface="方正黑体简体" panose="03000509000000000000" charset="-122"/>
      <p:regular r:id="rId53"/>
    </p:embeddedFont>
    <p:embeddedFont>
      <p:font typeface="微软雅黑" panose="020B0503020204020204" pitchFamily="34" charset="-122"/>
      <p:regular r:id="rId54"/>
    </p:embeddedFont>
    <p:embeddedFont>
      <p:font typeface="Calibri" panose="020F0502020204030204" pitchFamily="34" charset="0"/>
      <p:regular r:id="rId55"/>
      <p:bold r:id="rId56"/>
      <p:italic r:id="rId57"/>
      <p:boldItalic r:id="rId58"/>
    </p:embeddedFont>
    <p:embeddedFont>
      <p:font typeface="Impact" panose="020B0806030902050204" pitchFamily="34" charset="0"/>
      <p:regular r:id="rId59"/>
    </p:embeddedFont>
    <p:embeddedFont>
      <p:font typeface="黑体" panose="02010609060101010101" charset="-122"/>
      <p:regular r:id="rId60"/>
    </p:embeddedFont>
    <p:embeddedFont>
      <p:font typeface="等线" panose="02010600030101010101" charset="-122"/>
      <p:regular r:id="rId61"/>
    </p:embeddedFont>
  </p:embeddedFontLst>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0" userDrawn="1">
          <p15:clr>
            <a:srgbClr val="A4A3A4"/>
          </p15:clr>
        </p15:guide>
        <p15:guide id="2" orient="horz" pos="4204" userDrawn="1">
          <p15:clr>
            <a:srgbClr val="A4A3A4"/>
          </p15:clr>
        </p15:guide>
        <p15:guide id="3" pos="82" userDrawn="1">
          <p15:clr>
            <a:srgbClr val="A4A3A4"/>
          </p15:clr>
        </p15:guide>
        <p15:guide id="4" pos="7403" userDrawn="1">
          <p15:clr>
            <a:srgbClr val="A4A3A4"/>
          </p15:clr>
        </p15:guide>
        <p15:guide id="5" orient="horz" pos="39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10"/>
        <p:guide orient="horz" pos="4204"/>
        <p:guide pos="82"/>
        <p:guide pos="7403"/>
        <p:guide orient="horz" pos="394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gs" Target="tags/tag59.xml"/><Relationship Id="rId61" Type="http://schemas.openxmlformats.org/officeDocument/2006/relationships/font" Target="fonts/font9.fntdata"/><Relationship Id="rId60" Type="http://schemas.openxmlformats.org/officeDocument/2006/relationships/font" Target="fonts/font8.fntdata"/><Relationship Id="rId6" Type="http://schemas.openxmlformats.org/officeDocument/2006/relationships/slide" Target="slides/slide3.xml"/><Relationship Id="rId59" Type="http://schemas.openxmlformats.org/officeDocument/2006/relationships/font" Target="fonts/font7.fntdata"/><Relationship Id="rId58" Type="http://schemas.openxmlformats.org/officeDocument/2006/relationships/font" Target="fonts/font6.fntdata"/><Relationship Id="rId57" Type="http://schemas.openxmlformats.org/officeDocument/2006/relationships/font" Target="fonts/font5.fntdata"/><Relationship Id="rId56" Type="http://schemas.openxmlformats.org/officeDocument/2006/relationships/font" Target="fonts/font4.fntdata"/><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tags" Target="../tags/tag17.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9" Type="http://schemas.openxmlformats.org/officeDocument/2006/relationships/slide" Target="slide44.xml"/><Relationship Id="rId8" Type="http://schemas.openxmlformats.org/officeDocument/2006/relationships/tags" Target="../tags/tag5.xml"/><Relationship Id="rId7" Type="http://schemas.openxmlformats.org/officeDocument/2006/relationships/slide" Target="slide33.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5.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5.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3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3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4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4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2.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tags" Target="../tags/tag44.xml"/><Relationship Id="rId1" Type="http://schemas.openxmlformats.org/officeDocument/2006/relationships/tags" Target="../tags/tag43.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4.xml"/><Relationship Id="rId2" Type="http://schemas.openxmlformats.org/officeDocument/2006/relationships/tags" Target="../tags/tag46.xml"/><Relationship Id="rId1" Type="http://schemas.openxmlformats.org/officeDocument/2006/relationships/tags" Target="../tags/tag4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4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48.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tags" Target="../tags/tag50.xml"/><Relationship Id="rId1" Type="http://schemas.openxmlformats.org/officeDocument/2006/relationships/tags" Target="../tags/tag4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4.xml"/><Relationship Id="rId2" Type="http://schemas.openxmlformats.org/officeDocument/2006/relationships/tags" Target="../tags/tag53.xml"/><Relationship Id="rId1" Type="http://schemas.openxmlformats.org/officeDocument/2006/relationships/tags" Target="../tags/tag5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56.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104215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The professor visited our school ________ a sunny morning ________ spring.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in; in 		B. on; in		 C. in; on 		D. on; on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341235" y="11978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42404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本题考查介词的辨析。a sunny morning 是指具体的一天，用介词 on；在季节前用介词 in，故选 B。</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They have been good friends ________ childhood.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at 		B. since 		C. from 		D. for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894070" y="806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40563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本题考查介词的辨析。at 意为“在……时间点”；since 意为“自……以来”，表示从过去开始，一直延续到现在。since 常用于以下句型中：have done/have been doing…since+ 点时间；from 意为“从……”，后接时间点，只涉及动作的起始时间，不涉及延续，for</a:t>
            </a:r>
            <a:r>
              <a:rPr lang="en-US" sz="240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 段时间。故选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The lost boy turned ________ a policeman for help.</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to	 	B. off	 	C. up	 	D. on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498975" y="833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本题考查动词与介词的搭配。turn to 意为“使转向，求助于”，turn off 意为“关闭”，turn up 意为“出现，开大（音量）”，turn on 意为“打开”，根据句意，选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Write ________ a pen ________ English. Don’t use a pencil.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by; on 		B. with; in 		C. on; in		 D. by; in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77795" y="6828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5165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本题考查词义为“用”的介词。by</a:t>
            </a:r>
            <a:r>
              <a:rPr lang="en-US" sz="240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 名词 /doing 意为“用……方式、手段”，by+</a:t>
            </a:r>
            <a:r>
              <a:rPr lang="en-US" sz="240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交通工具意为“乘坐……”；on 意为“在……之上”，无“用”之意；with+ 具体工具（名词前有冠词）；in+ 嗓音 / 材料 / 语言（后面两个无冠词）。根据句意，选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My father was very angry ________ my little brother.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on 		B. by		C. with		 D. for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581015" y="7158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075" y="438721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本题考查形容词与介词的搭配。be angry with sb. 意为“对某人生气”，为固定搭配，故选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53745" y="652145"/>
            <a:ext cx="1062799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He went home ________ me.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with to tell 			B. with tell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without to tell 			D. without telling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31870" y="7787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本题考查介词的用法。介词后接 doing 或相当于名词的词，而不能接动词原形或不定式，故选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She is dressed ________ a red suit ________ gold buttons.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with; with 	B. on; with 		C. in; with 		D. with; on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761740" y="7336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33260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本题考查与穿着相关的介词。be dressed in 意为“穿着……衣服”，with gold but</a:t>
            </a:r>
            <a:r>
              <a:rPr lang="en-US" sz="2400">
                <a:solidFill>
                  <a:srgbClr val="C00000"/>
                </a:solidFill>
                <a:latin typeface="Times New Roman" panose="02020603050405020304" charset="0"/>
                <a:cs typeface="Times New Roman" panose="02020603050405020304" charset="0"/>
              </a:rPr>
              <a:t>-</a:t>
            </a:r>
            <a:r>
              <a:rPr sz="2400">
                <a:solidFill>
                  <a:srgbClr val="C00000"/>
                </a:solidFill>
                <a:latin typeface="Times New Roman" panose="02020603050405020304" charset="0"/>
                <a:cs typeface="Times New Roman" panose="02020603050405020304" charset="0"/>
              </a:rPr>
              <a:t>tons 意为“有金纽扣”，故选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All the students went to the museum yesterday ________ Li Ming, because he was ill.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besides 		B. except		 C. beside 		D. expect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646160" y="7432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43230" y="4370070"/>
            <a:ext cx="1108773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本题考查介词的词义辨析。besides 意为“除……之外（还有）”；except 意为“除……之外（不包括）”；beside 意为“在……旁边”；expect 意为“期待”。根据“he was ill”可知他因生病，没去博物馆，应在全体之外，故选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You can switch the radio ________ pressing this button.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in 		B. with 	C. by 		D. on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340985"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本题考查表“用”的介词词义辨析。in+ 语言，with+ 具体工具（名词前有冠词），by+doing，on 意为“在……之上”，无“用”之意，故选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He bought a house with a garden ________ himself.</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with 	B. for 	C. to 		D. of</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08775" y="752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本题考查与动词搭配的介词。buy sth. for sb. 意为“为某人买某物”，为固定搭配，故选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三、完形填空</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四、阅读理解</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393056" y="488124"/>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en-US" altLang="zh-CN" sz="5400" b="1" kern="5000" spc="300" dirty="0">
                <a:solidFill>
                  <a:sysClr val="windowText" lastClr="000000"/>
                </a:solidFill>
                <a:cs typeface="Arial" panose="020B0604020202020204" pitchFamily="34" charset="0"/>
              </a:rPr>
              <a:t>Unit 5 </a:t>
            </a:r>
            <a:r>
              <a:rPr lang="zh-CN" altLang="en-US" sz="5400" b="1" kern="5000" spc="300" dirty="0">
                <a:solidFill>
                  <a:sysClr val="windowText" lastClr="000000"/>
                </a:solidFill>
                <a:cs typeface="Arial" panose="020B0604020202020204" pitchFamily="34" charset="0"/>
              </a:rPr>
              <a:t>介 词</a:t>
            </a:r>
            <a:endParaRPr lang="zh-CN" altLang="en-US"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三、完形填空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1315" y="3325178"/>
            <a:ext cx="9457055" cy="17145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1. A. losing 		B. changing 	C. taking 		D. giving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2. A. comfortable 	B. suitable 	C. available 		D. favorable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3. A. No problem 	B. No way 	C. Nowhere 		D. No doubt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4. A. decided 		B. wanted 	C. regretted 		D. promised</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三、完形填空</a:t>
            </a:r>
            <a:r>
              <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文本框 4"/>
          <p:cNvSpPr txBox="1"/>
          <p:nvPr/>
        </p:nvSpPr>
        <p:spPr>
          <a:xfrm>
            <a:off x="335280" y="958850"/>
            <a:ext cx="11488420" cy="24149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Waiting for the airplane to take off, I was happy to get a seat by myself. Just then, an airhostess approached me and asked, “Would you mind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your seat? A couple would like to sit together.” The only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seat was next to a girl with her arms in casts (石膏绷带), a black-and-blue face, and a sad expression. “ </a:t>
            </a:r>
            <a:r>
              <a:rPr sz="2800" u="sng" dirty="0">
                <a:latin typeface="Times New Roman" panose="02020603050405020304" charset="0"/>
                <a:ea typeface="宋体" panose="02010600030101010101" pitchFamily="2" charset="-122"/>
                <a:cs typeface="Times New Roman" panose="02020603050405020304" charset="0"/>
              </a:rPr>
              <a:t>3</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am I going to sit there,” I thought immediately. But a soft voice spoke, “She needs help.” Finally, I </a:t>
            </a:r>
            <a:r>
              <a:rPr sz="2800" u="sng" dirty="0">
                <a:latin typeface="Times New Roman" panose="02020603050405020304" charset="0"/>
                <a:ea typeface="宋体" panose="02010600030101010101" pitchFamily="2" charset="-122"/>
                <a:cs typeface="Times New Roman" panose="02020603050405020304" charset="0"/>
              </a:rPr>
              <a:t>4</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to move to that seat.</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0168255" y="127254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335280" y="5160010"/>
            <a:ext cx="11339195" cy="11214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本题考查动词。结合上下文，不难看出空姐问作者是否介意换座位。A项意为“丢失”，C 项“乘坐”，D 项“给予”，B 项“更换”符合当时的语意和语境，故选 B。</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8257540" y="1649095"/>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386715" y="5039995"/>
            <a:ext cx="11287760" cy="17278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本题考查形容词。A 项意为“舒适的”，B 项意为“合适的”，C 项意为“可用的，空出的”，D 项意为“赞成的，优惠的”，结合上下文，C 项符合题意。“The only available seat was next to a girl with her arms in casts ( 石膏绷带 )”意为“唯一空出的位置是靠近一位手臂打着石膏绷带的姑娘”，故选 C。</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3"/>
            </p:custDataLst>
          </p:nvPr>
        </p:nvSpPr>
        <p:spPr>
          <a:xfrm>
            <a:off x="2573020" y="246253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圆角矩形 8"/>
          <p:cNvSpPr/>
          <p:nvPr>
            <p:custDataLst>
              <p:tags r:id="rId4"/>
            </p:custDataLst>
          </p:nvPr>
        </p:nvSpPr>
        <p:spPr>
          <a:xfrm>
            <a:off x="335280" y="5039995"/>
            <a:ext cx="10941685" cy="13328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本题考查副词词组。A 项意为“没问题”，B 项意为“绝不”，C 项意为“没地方”，D 项意为“无疑”。结合下文，作者不想坐在姑娘隔壁，故选 B。</a:t>
            </a:r>
            <a:endParaRPr sz="2400">
              <a:solidFill>
                <a:srgbClr val="C00000"/>
              </a:solidFill>
              <a:latin typeface="Times New Roman" panose="02020603050405020304" charset="0"/>
              <a:cs typeface="Times New Roman" panose="02020603050405020304" charset="0"/>
              <a:sym typeface="+mn-ea"/>
            </a:endParaRPr>
          </a:p>
        </p:txBody>
      </p:sp>
      <p:sp>
        <p:nvSpPr>
          <p:cNvPr id="10" name="TextBox 4"/>
          <p:cNvSpPr txBox="1"/>
          <p:nvPr>
            <p:custDataLst>
              <p:tags r:id="rId5"/>
            </p:custDataLst>
          </p:nvPr>
        </p:nvSpPr>
        <p:spPr>
          <a:xfrm>
            <a:off x="6567805" y="280289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6"/>
            </p:custDataLst>
          </p:nvPr>
        </p:nvSpPr>
        <p:spPr>
          <a:xfrm>
            <a:off x="335280" y="5040630"/>
            <a:ext cx="11017250" cy="13265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本题考查动词。“She needs help.”，空姐告诉作者姑娘需要帮助，所以他最后决定换位置。B 项意为“想要”，C 项意为“抱歉”，D 项意为“许诺”，A 项意为“决定”符合题意，故选 A。</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P spid="8" grpId="0"/>
      <p:bldP spid="9" grpId="0" bldLvl="0" animBg="1"/>
      <p:bldP spid="9" grpId="1" animBg="1"/>
      <p:bldP spid="10" grpId="0"/>
      <p:bldP spid="11" grpId="0" bldLvl="0" animBg="1"/>
      <p:bldP spid="11"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300" y="249555"/>
            <a:ext cx="11322050"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The girl was named Kathy. She had been in a car accident and now was on her way for </a:t>
            </a:r>
            <a:r>
              <a:rPr lang="en-US" altLang="zh-CN" sz="2800" u="sng" dirty="0">
                <a:latin typeface="Times New Roman" panose="02020603050405020304" charset="0"/>
                <a:ea typeface="宋体" panose="02010600030101010101" pitchFamily="2" charset="-122"/>
                <a:cs typeface="Times New Roman" panose="02020603050405020304" charset="0"/>
              </a:rPr>
              <a:t>5         </a:t>
            </a:r>
            <a:r>
              <a:rPr lang="en-US" altLang="zh-CN" sz="2800" dirty="0">
                <a:latin typeface="Times New Roman" panose="02020603050405020304" charset="0"/>
                <a:ea typeface="宋体" panose="02010600030101010101" pitchFamily="2" charset="-122"/>
                <a:cs typeface="Times New Roman" panose="02020603050405020304" charset="0"/>
              </a:rPr>
              <a:t> . When the snack and juice arrived, it did not take me long to </a:t>
            </a:r>
            <a:r>
              <a:rPr lang="en-US" altLang="zh-CN" sz="2800" u="sng" dirty="0">
                <a:latin typeface="Times New Roman" panose="02020603050405020304" charset="0"/>
                <a:ea typeface="宋体" panose="02010600030101010101" pitchFamily="2" charset="-122"/>
                <a:cs typeface="Times New Roman" panose="02020603050405020304" charset="0"/>
              </a:rPr>
              <a:t>6       </a:t>
            </a:r>
            <a:r>
              <a:rPr lang="en-US" altLang="zh-CN" sz="2800" dirty="0">
                <a:latin typeface="Times New Roman" panose="02020603050405020304" charset="0"/>
                <a:ea typeface="宋体" panose="02010600030101010101" pitchFamily="2" charset="-122"/>
                <a:cs typeface="Times New Roman" panose="02020603050405020304" charset="0"/>
              </a:rPr>
              <a:t> that Kathy would not be able to </a:t>
            </a:r>
            <a:r>
              <a:rPr lang="en-US" altLang="zh-CN" sz="2800" u="sng" dirty="0">
                <a:latin typeface="Times New Roman" panose="02020603050405020304" charset="0"/>
                <a:ea typeface="宋体" panose="02010600030101010101" pitchFamily="2" charset="-122"/>
                <a:cs typeface="Times New Roman" panose="02020603050405020304" charset="0"/>
              </a:rPr>
              <a:t>7        </a:t>
            </a:r>
            <a:r>
              <a:rPr lang="en-US" altLang="zh-CN" sz="2800" dirty="0">
                <a:latin typeface="Times New Roman" panose="02020603050405020304" charset="0"/>
                <a:ea typeface="宋体" panose="02010600030101010101" pitchFamily="2" charset="-122"/>
                <a:cs typeface="Times New Roman" panose="02020603050405020304" charset="0"/>
              </a:rPr>
              <a:t> herself. I considered </a:t>
            </a:r>
            <a:r>
              <a:rPr lang="en-US" altLang="zh-CN" sz="2800" u="sng" dirty="0">
                <a:latin typeface="Times New Roman" panose="02020603050405020304" charset="0"/>
                <a:ea typeface="宋体" panose="02010600030101010101" pitchFamily="2" charset="-122"/>
                <a:cs typeface="Times New Roman" panose="02020603050405020304" charset="0"/>
              </a:rPr>
              <a:t>8         </a:t>
            </a:r>
            <a:r>
              <a:rPr lang="en-US" altLang="zh-CN" sz="2800" dirty="0">
                <a:latin typeface="Times New Roman" panose="02020603050405020304" charset="0"/>
                <a:ea typeface="宋体" panose="02010600030101010101" pitchFamily="2" charset="-122"/>
                <a:cs typeface="Times New Roman" panose="02020603050405020304" charset="0"/>
              </a:rPr>
              <a:t> to feed her but hesitated, as it seemed too </a:t>
            </a:r>
            <a:r>
              <a:rPr lang="en-US" altLang="zh-CN" sz="2800" u="sng" dirty="0">
                <a:latin typeface="Times New Roman" panose="02020603050405020304" charset="0"/>
                <a:ea typeface="宋体" panose="02010600030101010101" pitchFamily="2" charset="-122"/>
                <a:cs typeface="Times New Roman" panose="02020603050405020304" charset="0"/>
              </a:rPr>
              <a:t>9         </a:t>
            </a:r>
            <a:r>
              <a:rPr lang="en-US" altLang="zh-CN" sz="2800" dirty="0">
                <a:latin typeface="Times New Roman" panose="02020603050405020304" charset="0"/>
                <a:ea typeface="宋体" panose="02010600030101010101" pitchFamily="2" charset="-122"/>
                <a:cs typeface="Times New Roman" panose="02020603050405020304" charset="0"/>
              </a:rPr>
              <a:t> to offer a service to a </a:t>
            </a:r>
            <a:r>
              <a:rPr lang="en-US" altLang="zh-CN" sz="2800" u="sng" dirty="0">
                <a:latin typeface="Times New Roman" panose="02020603050405020304" charset="0"/>
                <a:ea typeface="宋体" panose="02010600030101010101" pitchFamily="2" charset="-122"/>
                <a:cs typeface="Times New Roman" panose="02020603050405020304" charset="0"/>
              </a:rPr>
              <a:t>10_____</a:t>
            </a:r>
            <a:r>
              <a:rPr lang="en-US" altLang="zh-CN" sz="2800" dirty="0">
                <a:latin typeface="Times New Roman" panose="02020603050405020304" charset="0"/>
                <a:ea typeface="宋体" panose="02010600030101010101" pitchFamily="2" charset="-122"/>
                <a:cs typeface="Times New Roman" panose="02020603050405020304" charset="0"/>
              </a:rPr>
              <a:t> .</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795655" y="2273300"/>
            <a:ext cx="9907270" cy="2306955"/>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5. A. treatment 	B. travel 	C. pleasure 		D. business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6. A. know 		B. say 		C. realize 		D. recognize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7. A. eat 		B. feed 	C. choose 		D. support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8. A. offering 		B. needing 	C. stopping 		D. trying</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9. A. impolite 		B. far 		C. close 		D. fast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10. A. girl 		B. neighbor 	C. passenger 		D. stranger</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2272095" y="69550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64300" y="1062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6367191" y="106250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0702971" y="1062197"/>
            <a:ext cx="429197"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6140557" y="1542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368300" y="4789170"/>
            <a:ext cx="10981690" cy="13163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本题考查名词。A 项意为“治疗”，B 项意为“旅行”，C 项意为“快乐”，D 项意为“生意”。从文中可知姑娘在车祸中受伤，手臂打着石膏绷带，A 项“治疗”最符合题意，故选 A。</a:t>
            </a:r>
            <a:endParaRPr sz="2400">
              <a:solidFill>
                <a:srgbClr val="C00000"/>
              </a:solidFill>
              <a:latin typeface="Times New Roman" panose="02020603050405020304" charset="0"/>
              <a:cs typeface="Times New Roman" panose="02020603050405020304" charset="0"/>
              <a:sym typeface="+mn-ea"/>
            </a:endParaRPr>
          </a:p>
        </p:txBody>
      </p:sp>
      <p:sp>
        <p:nvSpPr>
          <p:cNvPr id="9" name="TextBox 4"/>
          <p:cNvSpPr txBox="1"/>
          <p:nvPr>
            <p:custDataLst>
              <p:tags r:id="rId1"/>
            </p:custDataLst>
          </p:nvPr>
        </p:nvSpPr>
        <p:spPr>
          <a:xfrm>
            <a:off x="10580477" y="15423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4" name="圆角矩形 13"/>
          <p:cNvSpPr/>
          <p:nvPr/>
        </p:nvSpPr>
        <p:spPr>
          <a:xfrm>
            <a:off x="368300" y="4789170"/>
            <a:ext cx="10981690" cy="119634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本题考查动词。A 项意为“知道，了解”，B 项意为“说”，C 项意为“意识到”，D 项意为“认出”。 C 项更符合题意。句意是“当点心、橙汁送到时，作者马上意识到姑娘不能自己进食”，故选 C。</a:t>
            </a:r>
            <a:endParaRPr sz="2400">
              <a:solidFill>
                <a:srgbClr val="C00000"/>
              </a:solidFill>
              <a:latin typeface="Times New Roman" panose="02020603050405020304" charset="0"/>
              <a:cs typeface="Times New Roman" panose="02020603050405020304" charset="0"/>
              <a:sym typeface="+mn-ea"/>
            </a:endParaRPr>
          </a:p>
        </p:txBody>
      </p:sp>
      <p:sp>
        <p:nvSpPr>
          <p:cNvPr id="15" name="圆角矩形 14"/>
          <p:cNvSpPr/>
          <p:nvPr/>
        </p:nvSpPr>
        <p:spPr>
          <a:xfrm>
            <a:off x="368300" y="4876800"/>
            <a:ext cx="10655935" cy="11176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本题考查动词。结合下文“I considered </a:t>
            </a:r>
            <a:r>
              <a:rPr sz="2400" u="sng">
                <a:solidFill>
                  <a:srgbClr val="C00000"/>
                </a:solidFill>
                <a:latin typeface="Times New Roman" panose="02020603050405020304" charset="0"/>
                <a:cs typeface="Times New Roman" panose="02020603050405020304" charset="0"/>
                <a:sym typeface="+mn-ea"/>
              </a:rPr>
              <a:t>8</a:t>
            </a:r>
            <a:r>
              <a:rPr sz="2400">
                <a:solidFill>
                  <a:srgbClr val="C00000"/>
                </a:solidFill>
                <a:latin typeface="Times New Roman" panose="02020603050405020304" charset="0"/>
                <a:cs typeface="Times New Roman" panose="02020603050405020304" charset="0"/>
                <a:sym typeface="+mn-ea"/>
              </a:rPr>
              <a:t> to feed her, but hesitated”，暗示本题答案为 B，feed oneself 意为“自己吃”，故选 B。</a:t>
            </a:r>
            <a:endParaRPr sz="2400">
              <a:solidFill>
                <a:srgbClr val="C00000"/>
              </a:solidFill>
              <a:latin typeface="Times New Roman" panose="02020603050405020304" charset="0"/>
              <a:cs typeface="Times New Roman" panose="02020603050405020304" charset="0"/>
              <a:sym typeface="+mn-ea"/>
            </a:endParaRPr>
          </a:p>
        </p:txBody>
      </p:sp>
      <p:sp>
        <p:nvSpPr>
          <p:cNvPr id="10" name="圆角矩形 9"/>
          <p:cNvSpPr/>
          <p:nvPr>
            <p:custDataLst>
              <p:tags r:id="rId2"/>
            </p:custDataLst>
          </p:nvPr>
        </p:nvSpPr>
        <p:spPr>
          <a:xfrm>
            <a:off x="368300" y="4720590"/>
            <a:ext cx="10873740" cy="14528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本题考查动词。A 项意为“主动提供”，B 项意为“需要”，C 项意为“停止”，D 项意为“尝试，尽力”，结合下文“as it seemed too </a:t>
            </a:r>
            <a:r>
              <a:rPr sz="2400" u="sng">
                <a:solidFill>
                  <a:srgbClr val="C00000"/>
                </a:solidFill>
                <a:latin typeface="Times New Roman" panose="02020603050405020304" charset="0"/>
                <a:cs typeface="Times New Roman" panose="02020603050405020304" charset="0"/>
                <a:sym typeface="+mn-ea"/>
              </a:rPr>
              <a:t>9</a:t>
            </a:r>
            <a:r>
              <a:rPr sz="2400">
                <a:solidFill>
                  <a:srgbClr val="C00000"/>
                </a:solidFill>
                <a:latin typeface="Times New Roman" panose="02020603050405020304" charset="0"/>
                <a:cs typeface="Times New Roman" panose="02020603050405020304" charset="0"/>
                <a:sym typeface="+mn-ea"/>
              </a:rPr>
              <a:t> to offer a service”，暗示本题 A 项最符合当时的语境，作者想主动提供帮助但是犹豫，故选 A。</a:t>
            </a:r>
            <a:endParaRPr sz="2400">
              <a:solidFill>
                <a:srgbClr val="C00000"/>
              </a:solidFill>
              <a:latin typeface="Times New Roman" panose="02020603050405020304" charset="0"/>
              <a:cs typeface="Times New Roman" panose="02020603050405020304" charset="0"/>
              <a:sym typeface="+mn-ea"/>
            </a:endParaRPr>
          </a:p>
        </p:txBody>
      </p:sp>
      <p:sp>
        <p:nvSpPr>
          <p:cNvPr id="16" name="圆角矩形 15"/>
          <p:cNvSpPr/>
          <p:nvPr>
            <p:custDataLst>
              <p:tags r:id="rId3"/>
            </p:custDataLst>
          </p:nvPr>
        </p:nvSpPr>
        <p:spPr>
          <a:xfrm>
            <a:off x="368300" y="4712970"/>
            <a:ext cx="10873740" cy="14528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本题考查形容词。根据上下文联系，A 项“不礼貌”最符合题意。句意是：主动给一个陌生人提供帮助似乎是不礼貌的，故选 A。</a:t>
            </a:r>
            <a:endParaRPr sz="2400">
              <a:solidFill>
                <a:srgbClr val="C00000"/>
              </a:solidFill>
              <a:latin typeface="Times New Roman" panose="02020603050405020304" charset="0"/>
              <a:cs typeface="Times New Roman" panose="02020603050405020304" charset="0"/>
              <a:sym typeface="+mn-ea"/>
            </a:endParaRPr>
          </a:p>
        </p:txBody>
      </p:sp>
      <p:sp>
        <p:nvSpPr>
          <p:cNvPr id="17" name="圆角矩形 16"/>
          <p:cNvSpPr/>
          <p:nvPr>
            <p:custDataLst>
              <p:tags r:id="rId4"/>
            </p:custDataLst>
          </p:nvPr>
        </p:nvSpPr>
        <p:spPr>
          <a:xfrm>
            <a:off x="368300" y="4580255"/>
            <a:ext cx="11071860" cy="14528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本题考查名词。根据上下文，可知 D 项“陌生人”最符合题意，故选 D。</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P spid="13" grpId="0" bldLvl="0" animBg="1"/>
      <p:bldP spid="13" grpId="1" animBg="1"/>
      <p:bldP spid="14" grpId="0" bldLvl="0" animBg="1"/>
      <p:bldP spid="14" grpId="1" animBg="1"/>
      <p:bldP spid="15" grpId="0" bldLvl="0" animBg="1"/>
      <p:bldP spid="15" grpId="1" animBg="1"/>
      <p:bldP spid="9" grpId="0"/>
      <p:bldP spid="10" grpId="0" bldLvl="0" animBg="1"/>
      <p:bldP spid="10" grpId="1" animBg="1"/>
      <p:bldP spid="16" grpId="0" bldLvl="0" animBg="1"/>
      <p:bldP spid="16" grpId="1" animBg="1"/>
      <p:bldP spid="17" grpId="0" bldLvl="0" animBg="1"/>
      <p:bldP spid="17"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2265" y="318770"/>
            <a:ext cx="1163256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But then I realized that Kathy’s need was more</a:t>
            </a:r>
            <a:r>
              <a:rPr lang="en-US" altLang="zh-CN" sz="2800" u="sng" dirty="0">
                <a:latin typeface="Times New Roman" panose="02020603050405020304" charset="0"/>
                <a:ea typeface="宋体" panose="02010600030101010101" pitchFamily="2" charset="-122"/>
                <a:cs typeface="Times New Roman" panose="02020603050405020304" charset="0"/>
              </a:rPr>
              <a:t> 11        </a:t>
            </a:r>
            <a:r>
              <a:rPr lang="en-US" altLang="zh-CN" sz="2800" dirty="0">
                <a:latin typeface="Times New Roman" panose="02020603050405020304" charset="0"/>
                <a:ea typeface="宋体" panose="02010600030101010101" pitchFamily="2" charset="-122"/>
                <a:cs typeface="Times New Roman" panose="02020603050405020304" charset="0"/>
              </a:rPr>
              <a:t> than my discomfort. I offered to help her eat, and </a:t>
            </a:r>
            <a:r>
              <a:rPr lang="en-US" altLang="zh-CN" sz="2800" u="sng" dirty="0">
                <a:latin typeface="Times New Roman" panose="02020603050405020304" charset="0"/>
                <a:ea typeface="宋体" panose="02010600030101010101" pitchFamily="2" charset="-122"/>
                <a:cs typeface="Times New Roman" panose="02020603050405020304" charset="0"/>
              </a:rPr>
              <a:t>12         </a:t>
            </a:r>
            <a:r>
              <a:rPr lang="en-US" altLang="zh-CN" sz="2800" dirty="0">
                <a:latin typeface="Times New Roman" panose="02020603050405020304" charset="0"/>
                <a:ea typeface="宋体" panose="02010600030101010101" pitchFamily="2" charset="-122"/>
                <a:cs typeface="Times New Roman" panose="02020603050405020304" charset="0"/>
              </a:rPr>
              <a:t>she was uncomfortable to accept, she did as I expected</a:t>
            </a:r>
            <a:r>
              <a:rPr lang="en-US" altLang="zh-CN" sz="2800">
                <a:latin typeface="Times New Roman" panose="02020603050405020304" charset="0"/>
                <a:ea typeface="宋体" panose="02010600030101010101" pitchFamily="2" charset="-122"/>
                <a:cs typeface="Times New Roman" panose="02020603050405020304" charset="0"/>
              </a:rPr>
              <a:t>. We became closer and closer in a short period of time. By the end of the five-hour trip, my heart had warmed, and the </a:t>
            </a:r>
            <a:r>
              <a:rPr lang="en-US" altLang="zh-CN" sz="2800" u="sng">
                <a:latin typeface="Times New Roman" panose="02020603050405020304" charset="0"/>
                <a:ea typeface="宋体" panose="02010600030101010101" pitchFamily="2" charset="-122"/>
                <a:cs typeface="Times New Roman" panose="02020603050405020304" charset="0"/>
              </a:rPr>
              <a:t>13         </a:t>
            </a:r>
            <a:r>
              <a:rPr lang="en-US" altLang="zh-CN" sz="2800">
                <a:latin typeface="Times New Roman" panose="02020603050405020304" charset="0"/>
                <a:ea typeface="宋体" panose="02010600030101010101" pitchFamily="2" charset="-122"/>
                <a:cs typeface="Times New Roman" panose="02020603050405020304" charset="0"/>
              </a:rPr>
              <a:t> was really better spent than if I had just sat by myself.</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87411" y="3042590"/>
            <a:ext cx="10182224"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11. A. unusual 		B. direct 		C. important 		D. shameful </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12. A. when 		B. although 		C. since 		D. as </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13. A. life 		B. money 		C. time 		D. energy</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7681025" y="318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545395" y="7324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7594030" y="16743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424815" y="4662170"/>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 A 项意为“不平常的”，B 项意为“直接的”，C 项意为“重要的”，D 项意为“丢脸的”，整句句意：我认识到 Kathy 的需要比我感到窘迫不安更加重要，所以 C 项符合题意，故选 C。</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424815" y="4662170"/>
            <a:ext cx="10981690" cy="16008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本题考查连词。本句句意为“尽管她接受我的（帮助）感到不安，还是按照我所期待的那样去做”。前后构成让步关系，B 项符合题意和意境。A 项意为“在……时”，C 项意为“既然，自……以来”，D 项意为“因为，在……时”，故选 B。</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nvSpPr>
        <p:spPr>
          <a:xfrm>
            <a:off x="424815" y="4662170"/>
            <a:ext cx="10981690" cy="15322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本题考查名词。本句意为“（帮助姑娘）度过的时光比起我独自一人度过的（感觉）要好”，故选 C。</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3" grpId="0" bldLvl="0" animBg="1"/>
      <p:bldP spid="13" grpId="1" animBg="1"/>
      <p:bldP spid="7" grpId="0" bldLvl="0" animBg="1"/>
      <p:bldP spid="7" grpId="1" animBg="1"/>
      <p:bldP spid="12" grpId="0" bldLvl="0" animBg="1"/>
      <p:bldP spid="1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2265" y="318770"/>
            <a:ext cx="11632565" cy="1814830"/>
          </a:xfrm>
          <a:prstGeom prst="rect">
            <a:avLst/>
          </a:prstGeom>
          <a:noFill/>
        </p:spPr>
        <p:txBody>
          <a:bodyPr wrap="square" rtlCol="0" anchor="t">
            <a:spAutoFit/>
          </a:bodyPr>
          <a:lstStyle/>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     I was very glad I had reached </a:t>
            </a:r>
            <a:r>
              <a:rPr lang="en-US" altLang="zh-CN" sz="2800" u="sng">
                <a:latin typeface="Times New Roman" panose="02020603050405020304" charset="0"/>
                <a:ea typeface="宋体" panose="02010600030101010101" pitchFamily="2" charset="-122"/>
                <a:cs typeface="Times New Roman" panose="02020603050405020304" charset="0"/>
              </a:rPr>
              <a:t>14         </a:t>
            </a:r>
            <a:r>
              <a:rPr lang="en-US" altLang="zh-CN" sz="2800">
                <a:latin typeface="Times New Roman" panose="02020603050405020304" charset="0"/>
                <a:ea typeface="宋体" panose="02010600030101010101" pitchFamily="2" charset="-122"/>
                <a:cs typeface="Times New Roman" panose="02020603050405020304" charset="0"/>
              </a:rPr>
              <a:t> my comfort zone to sit next to Kathy and feed her. Love </a:t>
            </a:r>
            <a:r>
              <a:rPr lang="en-US" altLang="zh-CN" sz="2800" u="sng">
                <a:latin typeface="Times New Roman" panose="02020603050405020304" charset="0"/>
                <a:ea typeface="宋体" panose="02010600030101010101" pitchFamily="2" charset="-122"/>
                <a:cs typeface="Times New Roman" panose="02020603050405020304" charset="0"/>
              </a:rPr>
              <a:t>15         </a:t>
            </a:r>
            <a:r>
              <a:rPr lang="en-US" altLang="zh-CN" sz="2800">
                <a:latin typeface="Times New Roman" panose="02020603050405020304" charset="0"/>
                <a:ea typeface="宋体" panose="02010600030101010101" pitchFamily="2" charset="-122"/>
                <a:cs typeface="Times New Roman" panose="02020603050405020304" charset="0"/>
              </a:rPr>
              <a:t> flows beyond human borders and removes the fears that keep us separate. When we stretch to serve another, we grow to live in a larger and more rewarding world.</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87411" y="3264205"/>
            <a:ext cx="10182224"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14. A. below 		B. through 		C. across 		D. beyond </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15. A. seldom 		B. never 		C. hardly 		D. sometimes</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5462970" y="318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3430335" y="7324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487680" y="4480560"/>
            <a:ext cx="10981690" cy="1166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本题考查介词。A 项意为“在……下面”，B 项意为“穿过，通过”，C 项意为 “ 横过”，D 项意为“超过，超出”。句意是：我非常开心能超越自己的舒适范围和 Kathy 坐在一起，给她提供（喂食）帮助，故选 D。</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487680" y="4512310"/>
            <a:ext cx="10981690" cy="11347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本题考查副词。A 项意为“很少”，B 项意为“从不”，C 项意为“几乎不”，D项意为“有时”。根据常识，D 项符合题意。本句句意为“爱有时会超越人的边界，消除让我们分离的恐惧”，故选 D。</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7" grpId="0" bldLvl="0" animBg="1"/>
      <p:bldP spid="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97180" y="982345"/>
            <a:ext cx="11723370" cy="526224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Some time ago I discovered that one of my chairs had a broken leg. I didn’t think there would be any difficulty in getting it mended, as there are a whole lot of antique ( 古董 ) shops near my home. So I left home one morning carrying the chair with me. I went into the first shop</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expecting a friendly reception ( 接 待 ). I was quite wrong. The man wouldn’t even look at my chair.</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The second shop, though slightly more polite, was just the same, and the third and the fourth—so I decided that my </a:t>
            </a:r>
            <a:r>
              <a:rPr sz="2800" u="sng" dirty="0">
                <a:latin typeface="Times New Roman" panose="02020603050405020304" charset="0"/>
                <a:ea typeface="宋体" panose="02010600030101010101" pitchFamily="2" charset="-122"/>
                <a:cs typeface="Times New Roman" panose="02020603050405020304" charset="0"/>
              </a:rPr>
              <a:t>approach</a:t>
            </a:r>
            <a:r>
              <a:rPr sz="2800" dirty="0">
                <a:latin typeface="Times New Roman" panose="02020603050405020304" charset="0"/>
                <a:ea typeface="宋体" panose="02010600030101010101" pitchFamily="2" charset="-122"/>
                <a:cs typeface="Times New Roman" panose="02020603050405020304" charset="0"/>
              </a:rPr>
              <a:t> must be wrong.</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I entered the fifth shop with a plan in my mind. I placed the chair on the floor and said to the shopkeeper, “Would you like to buy a chair?” He looked it over carefully and said, “Yes, not a bad chair. How much do you want for it, sir?” “Twenty pounds,” I said. “OK,” he said. “I’ll give you twenty pounds.” “It’s got a slightly broken leg,” I said. “Yes, I saw that, it’s nothing.”</a:t>
            </a:r>
            <a:endParaRPr lang="en-US"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464185"/>
            <a:ext cx="11334750" cy="483108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Everything was going according to the plan and I was getting excited. “What will you do with it?” I asked. “Oh, it will be easy to sell once the repair is done.” “I’ll buy it,” I said. “What do you mean? You’ve just sold it to me,” he said. “Yes, I know, but I’ve changed my mind. I am sorry. I’ll give you twenty seven pounds for it.” “You must be crazy,” he said. Then, suddenly the penny dropped. “I know what you want. You want me to repair your chair.” “You’re right,” I said. “And what would you have done if I had walked in and said, ‘Would you mend this chair for me?’” “I wouldn’t have agreed to do it,” he said. “We don’t do repairs, not enough money in</a:t>
            </a:r>
            <a:r>
              <a:rPr lang="en-US" sz="2800" dirty="0">
                <a:latin typeface="Times New Roman" panose="02020603050405020304" charset="0"/>
                <a:ea typeface="宋体" panose="02010600030101010101" pitchFamily="2" charset="-122"/>
                <a:cs typeface="Times New Roman" panose="02020603050405020304" charset="0"/>
              </a:rPr>
              <a:t> it and too much trouble. But I’ll mend this for you. Shall we say for a fiver ( 五英镑钞票 )?” He was a very nice man and was greatly amused by the whole thing.</a:t>
            </a:r>
            <a:endParaRPr lang="en-US"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1. We can learn from the text that in the first shop the writer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was rather impolite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was warmly received</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asked the shopkeeper to buy his chair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asked the shopkeeper to repair his chair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0147300"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1"/>
            </p:custDataLst>
          </p:nvPr>
        </p:nvSpPr>
        <p:spPr>
          <a:xfrm>
            <a:off x="661035" y="3698875"/>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事实细节题。根据第一段中的 I didn’t think there would be any difficulty in getting it mended 和 I went into the first shop expecting a friendly reception. I was quite</a:t>
            </a:r>
            <a:r>
              <a:rPr lang="en-US" sz="2400">
                <a:solidFill>
                  <a:srgbClr val="C00000"/>
                </a:solidFill>
                <a:latin typeface="Times New Roman" panose="02020603050405020304" charset="0"/>
                <a:cs typeface="Times New Roman" panose="02020603050405020304" charset="0"/>
              </a:rPr>
              <a:t>-</a:t>
            </a:r>
            <a:r>
              <a:rPr sz="2400">
                <a:solidFill>
                  <a:srgbClr val="C00000"/>
                </a:solidFill>
                <a:latin typeface="Times New Roman" panose="02020603050405020304" charset="0"/>
                <a:cs typeface="Times New Roman" panose="02020603050405020304" charset="0"/>
              </a:rPr>
              <a:t>wrong. 可排除 B、C，而 A（作者很无礼），文中并没有这样的信息，故选 D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2. The underlined word “approach” in the second paragraph means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plan for dealing with things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decision to sell things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idea of repairing things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way of doing things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315085" y="102870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0100" y="408876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词义猜测题。根据上下文猜词义，作者前四次的境遇基本相同，当他走进第五个店时，根据 I entered… with a plan… Would you like to buy a chair? 可知，他这次改变了方法，不再说修理，而是问店主是否愿意买他的椅子，所以 approach应该是指“做事的方式”。故选 D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67652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 The expression “the penny dropped” in the last paragraph means the shopkeeper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changed his mind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accepted the offer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knew the writer’s purpose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decided to help the writer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288665" y="102870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7880" y="3536315"/>
            <a:ext cx="10870565" cy="233553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词义猜测题。根据 the penny dropped 前店主所说的话 You must be crazy 可知，店主认为作者给他 27 镑买自己的椅子是不可理喻的，但是很快店主又说 I know what you want. You want me to repair your chair.，表明店主明白作者并不是真的自己掏钱买自己的椅子，而是希望他能帮他修理椅子，这才是他的目的。故选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84605" y="1019810"/>
            <a:ext cx="10394315"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4. How much did the writer pay?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￡15. 		B. ￡25.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￡5. 		D. ￡35.</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70255" y="101981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386270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事实细节题。根据文章倒数第二句 But I’ll mend this for you, shall we say for a fiver? 可知，作者须付五英镑的劳务费。故选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50900" y="584835"/>
            <a:ext cx="107378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5. From the text, we can learn that the writer was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humorous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honest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smart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stupid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344535" y="48577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411543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推理判断题。纵观全文，作者在前四次碰壁后，马上调整了自己的行为方式，最终达到了自己的目的，说明他很聪明。故选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901065" y="1721777"/>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1.My friend lives</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____________</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the fifth floor of a building ____________ 45 Beijing Road.</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504055" y="178693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on</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3900" y="46069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本题考查表地点介词。在……楼层 / 平面上，用介词 on，即 on the fifth floor；名牌号码前，用介词 at，即 at 45 Beijing Road，意为“在北京路 45 号”。</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356995" y="2308909"/>
            <a:ext cx="14008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I arrived ____________ the foot of the mountain ____________ eight in the evening.</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602105" y="1689735"/>
            <a:ext cx="2885440" cy="521970"/>
          </a:xfrm>
          <a:prstGeom prst="rect">
            <a:avLst/>
          </a:prstGeom>
          <a:noFill/>
        </p:spPr>
        <p:txBody>
          <a:bodyPr wrap="square" rtlCol="0">
            <a:spAutoFit/>
          </a:bodyPr>
          <a:lstStyle/>
          <a:p>
            <a:pPr algn="ctr"/>
            <a:r>
              <a:rPr sz="2800">
                <a:solidFill>
                  <a:srgbClr val="C00000"/>
                </a:solidFill>
                <a:latin typeface="Times New Roman" panose="02020603050405020304" charset="0"/>
                <a:cs typeface="Times New Roman" panose="02020603050405020304" charset="0"/>
                <a:sym typeface="+mn-ea"/>
              </a:rPr>
              <a:t>at</a:t>
            </a:r>
            <a:endParaRPr sz="28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本题考查地点和时间介词。at the foot of 意为“在……脚下”，为固定短语；钟点前用介词 at，故此题两空都填 at。</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811974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Miss Li sent an e-mail ____________ her student just now.</a:t>
            </a:r>
            <a:endPar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001770"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本题考查动词 send 所带间接宾语前的介词。send 带双宾语的结构： send sb. sth. 和send sth. to sb.，意思是给某人派送或邮寄某物，故此题填 to。</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The baby is dressed ____________ pink.</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73062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in</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本题考查表穿着的介词。be dressed in+ 颜色意为“穿着……颜色的衣服”，即 in pink 意为“穿着粉红色衣服”，故此题填 in。</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The book ____________ his hand is an English dictionary.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22504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in</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505325"/>
            <a:ext cx="10870565" cy="53975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本题考查地点介词。in one’s hand 意为“在某人的手里”。</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The old man looks very cool ____________ brown glasses.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73583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with</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本题考查表穿戴的方式介词。with brown glasses 意为“戴着棕色眼镜”。</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Can I help you carry the heavy box?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I can manage it myself.</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Yes, thanks 		B. You’d better not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 thanks 		D. It’s very kind of you</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81380" y="4505325"/>
            <a:ext cx="10870565" cy="1886585"/>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本题考查有关帮助的用语。A 项意为“好的，谢谢”；B 项意为“你最好不要”；C 项意为“不用，谢谢”；D 项意为“你真的太好了”。根据空格后的答语“我自己可以解决”，可知女士拒绝了男士的帮助。只有 C 项符合语境，故选 C 项。</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367596" y="188253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They are talking ____________ something ____________ a low voice.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10959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about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本题考查与动词搭配的介词。第一空填 about，talk about sth./sb. 意为“谈论某事或某人”；第二空填 in，in a low voice 意为“低声地”。</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6904990" y="1604010"/>
            <a:ext cx="288544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in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They have been teaching in Yucai Middle School ____________ ten years ago.</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807910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since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5460"/>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本题考查时间介词。“have been teaching”为现在完成进行时，意思是“一直在教书”，而“ten years ago”为点时间，故此题应填 since，表示从过去开始，一直延续到现在。since 常用于下面句型中：have done/have been doing…since + 点时间。</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The students are busy ____________ their lessons these days.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84683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with</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本题考查形容词 busy 与介词的搭配。be busy with sth. 是固定搭配，意为“忙于某事”。be busy in doing sth. 意为“忙于做某事”。</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Sometimes it is not so easy to tell the right ____________ the wrong.</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7508240" y="1604010"/>
            <a:ext cx="1871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from</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本题考查动词与介词的搭配。tell…from… 为固定搭配，意为“把……与……区分开”，tell the right from the wrong 意为“区分对与错”，故此题填 from。</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495300" y="1273810"/>
            <a:ext cx="11391265" cy="4310380"/>
          </a:xfrm>
          <a:prstGeom prst="rect">
            <a:avLst/>
          </a:prstGeom>
          <a:noFill/>
        </p:spPr>
        <p:txBody>
          <a:bodyPr wrap="square" rtlCol="0" anchor="t">
            <a:spAutoFit/>
          </a:bodyPr>
          <a:lstStyle/>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1. ___________ (使我高兴的是), I will be sent to America for further education.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2. ____________________ (三个小时步行之后), he got to the school.</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3. We have planted some trees ____________________ (房子前面).</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4. The young man ____________________ (看上去像一名工程师).</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5. Our life has become better and better ________________</a:t>
            </a:r>
            <a:r>
              <a:rPr lang="en-US" sz="2800" dirty="0">
                <a:latin typeface="Times New Roman" panose="02020603050405020304" charset="0"/>
                <a:ea typeface="宋体" panose="02010600030101010101" pitchFamily="2" charset="-122"/>
                <a:cs typeface="Times New Roman" panose="02020603050405020304" charset="0"/>
              </a:rPr>
              <a:t>________</a:t>
            </a:r>
            <a:r>
              <a:rPr sz="2800" dirty="0">
                <a:latin typeface="Times New Roman" panose="02020603050405020304" charset="0"/>
                <a:ea typeface="宋体" panose="02010600030101010101" pitchFamily="2" charset="-122"/>
                <a:cs typeface="Times New Roman" panose="02020603050405020304" charset="0"/>
              </a:rPr>
              <a:t>____ (随着科学的发展).</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003935" y="1400810"/>
            <a:ext cx="22472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my joy</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495300" y="2639695"/>
            <a:ext cx="43840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After three hours’ walk</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4972050" y="3161665"/>
            <a:ext cx="38671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in front of the house</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955925" y="3683635"/>
            <a:ext cx="4312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looks like an engineer</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597015" y="4307840"/>
            <a:ext cx="49110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with the development of science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Betty, I won the first prize in today’s speech contest.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Good luck 			B. Congratulations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Don’t be proud 			D. Come on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955290" y="1307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本题考查表示祝贺的答语。A 项意为“祝你幸运”，用于考试或比赛前的祝福语；B 项意为“祝贺你”；C 项意为“不要骄傲”；D 项意为“加油”。句意为：我获得了今天演讲比赛一等奖，可知 B 项符合语境，故选 B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78803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W: Hello. May I speak to Joe, please?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Hello, ______________. Who is that?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How are you 			B. I’m Joe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Joe is speaking 			D. I’m here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334385" y="15217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本题考查电话用语。A 项意为“你好”，用于日常的问候；B 项意为“我是乔”和D 项意为“我就在这”，不是常用的电话用语；C 项或 Speaking 则表示接电话的就是乔本人。只有 C 项符合语境，故选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17270" y="606425"/>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How did you find your visit to the Great Wall, Rose?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Oh, wonderful indeed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I went there with my friends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First by train and then by bus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A guide showed me the way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52065" y="13044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本题考查情感表达。A 项意为“真的很棒”；B 项意为 “ 我与朋友一起去的”；C项意为 “ 先乘火车再乘汽车”。D 项意为“一名导游带我去的”。句意为：你认为去长城的旅游怎样？只有 A 项符合语境，故选 A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507484"/>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Why not go to the concert to relax ourselves this weekend?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Let’s go.</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You’re joking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Good idea</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I’m afraid not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Well, it all depends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11425" y="12104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本题考查表示邀请的答语。男士提议这个周未去音乐会放松自己，根据答语 Let’s go 得知说话人赞同去参加音乐会的提议。A 项意为 “ 你在开玩笑”，C 项意为 “ 我恐怕不行”，D 项意为 “ 要视具体情况而定”，均与题意不符；只有 B 项意为 “ 好想法”，表示赞同他人的提议，故选 B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PLACING_PICTURE_USER_VIEWPORT" val="{&quot;height&quot;:3555,&quot;width&quot;:7110}"/>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UNIT_PLACING_PICTURE_USER_VIEWPORT" val="{&quot;height&quot;:3555,&quot;width&quot;:7110}"/>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UNIT_PLACING_PICTURE_USER_VIEWPORT" val="{&quot;height&quot;:3555,&quot;width&quot;:7110}"/>
</p:tagLst>
</file>

<file path=ppt/tags/tag58.xml><?xml version="1.0" encoding="utf-8"?>
<p:tagLst xmlns:p="http://schemas.openxmlformats.org/presentationml/2006/main">
  <p:tag name="PA" val="v4.0.0"/>
</p:tagLst>
</file>

<file path=ppt/tags/tag59.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12446</Words>
  <Application>WPS 演示</Application>
  <PresentationFormat>宽屏</PresentationFormat>
  <Paragraphs>391</Paragraphs>
  <Slides>46</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46</vt:i4>
      </vt:variant>
    </vt:vector>
  </HeadingPairs>
  <TitlesOfParts>
    <vt:vector size="64"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149</cp:revision>
  <dcterms:created xsi:type="dcterms:W3CDTF">2021-08-19T06:32:00Z</dcterms:created>
  <dcterms:modified xsi:type="dcterms:W3CDTF">2023-06-01T02:47:24Z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