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90"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2" userDrawn="1">
          <p15:clr>
            <a:srgbClr val="A4A3A4"/>
          </p15:clr>
        </p15:guide>
        <p15:guide id="5" orient="horz" pos="39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2"/>
        <p:guide orient="horz" pos="395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5.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6.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tags" Target="../tags/tag37.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3.xml"/><Relationship Id="rId1" Type="http://schemas.openxmlformats.org/officeDocument/2006/relationships/tags" Target="../tags/tag4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tags" Target="../tags/tag44.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tags" Target="../tags/tag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One or two man-made satellites ________ in our country every year.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have been sent up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will be sent up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 sent up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are sent up</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564630" y="1187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本题考查一般现在时的被动语态，结构为：am/is/are+ 过去分词。从 every year 可知用一般现在时，谓语前面的主语为复数，所以谓语也用复数，故选 D。</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A wonderful English talk ________ by Mr. Liu tomorrow.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been given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is given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 being given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will be given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317490" y="10156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本题考查一般将来时的被动语态，结构为：be going to/will+be+ 过去分词。从时间状语 tomorrow 可知表将来，故选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3293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The building that ________ will be our library.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 being built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built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 building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was building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201160" y="10232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本题考查现在进行时的被动语态，结构为：am/is/are + being+ 过去分词。结合句意“正在建的建筑将会是我们的图书馆”，故选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E-payment has changed people’s life greatly since it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invents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invented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 invented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was invented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919210" y="6619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本题考查一般过去时的被动语态，结构为：was/were+ 过去分词。结合句意“电子支付方式自从被发明以来极大地改变了人们的生活”，“发明”这个动作是过去时，故选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The problem ________ by students this time yesterday.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 discussing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was discussing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discussed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was being discussed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4965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本题考查过去进行时的被动语态，结构为：was/were+being+ 过去分词。从时间状语 this time yesterday 可知要用过去进行时，主语为 the problem，是动作的受动者，故选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434340"/>
            <a:ext cx="10627995"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Jack often does things foolishly, so he ________ sometimes ________ by others.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 laughed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is; laughed 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was; laughed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has; been laughed 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812280" y="5260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本题考查动词短语的被动语态结构。动词短语的被动结构要保持短语动词的完整性。结合句意“杰克经常做事很笨拙，所以他有时会被其他人嘲笑”，laugh at意为“嘲笑”，故选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I will try my best to make myself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understands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understood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be understand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be understood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96610" y="1079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本题考查特殊的被动语态结构：make oneself understood，意为“使自己能被（别人）理解”。</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7801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 like this red skirt. It ________ so soft.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feels 	B. is feeling 		C. is felt 		D. felt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914265"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01345" y="4505325"/>
            <a:ext cx="11150600"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本题考查主动形式表被动意义的短语结构</a:t>
            </a:r>
            <a:r>
              <a:rPr lang="zh-CN"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sth.+feel/look/taste/smell/sound+</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形容词 /名词，表明事物的特性，动词常用一般现在时且用主动形式表被动意义。本句意为“我喜欢这个红裙子，它摸起来非常柔软”，故选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The manager ________ to attend a conference in Germany.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required 			B. required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has been required 		D. requires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28745" y="995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本题考查现在完成时的被动语态，结构为：have/has+been+ 过去分词。本句意为“经理被要求去德国参加一个会议”。只有 C 选项是正确的被动语态形式，故选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915035"/>
            <a:ext cx="1061783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He was made ________ the piano all day long when he was a child.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play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to play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playing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played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10610" y="1023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 make 的被动句结构。主动结构 make sb. do sth. 变成被动结构时，动词不定式的标志词 to 需还原 , 结构为 sb. be made to do sth.。故选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10 动词语态</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2410" y="1135380"/>
            <a:ext cx="11560810" cy="5125720"/>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In the early 1990s, some educators said that homework’s negative impact on children’s physical and mental health led California to ban homework for students under fifteen.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Today, a high school student with five teachers could have 17.5 hours of homework a week.Teenagers now spend about twice as much time on homework each day as compared to teens in the 1990s.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Proponents (支持者) of homework say that it improves student achievement and allows for independent learning of classroom and life skills. They also say that homework gives parents the opportunity to monitor their child’s learning and see how they are performing in their study. Everyone knows that practice makes perfect. Students typically retain (记住) only 50 percent of the information teachers provide in class, and they need to apply that information in order to truly learn it. </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540" y="575945"/>
            <a:ext cx="11397615" cy="5125720"/>
          </a:xfrm>
          <a:prstGeom prst="rect">
            <a:avLst/>
          </a:prstGeom>
          <a:noFill/>
        </p:spPr>
        <p:txBody>
          <a:bodyPr wrap="square" rtlCol="0" anchor="t">
            <a:spAutoFit/>
          </a:bodyPr>
          <a:lstStyle/>
          <a:p>
            <a:pPr indent="0" algn="just" fontAlgn="auto">
              <a:lnSpc>
                <a:spcPct val="90000"/>
              </a:lnSpc>
            </a:pPr>
            <a:r>
              <a:rPr sz="2800" dirty="0">
                <a:latin typeface="Times New Roman" panose="02020603050405020304" charset="0"/>
                <a:ea typeface="宋体" panose="02010600030101010101" pitchFamily="2" charset="-122"/>
                <a:cs typeface="Times New Roman" panose="02020603050405020304" charset="0"/>
                <a:sym typeface="+mn-ea"/>
              </a:rPr>
              <a:t>Homework helps students to develop key skills that they’ll use throughout their lives, such as math, time management, critical thinking and independent problem-solving.</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lang="en-US" sz="2800" u="sng" dirty="0">
                <a:latin typeface="Times New Roman" panose="02020603050405020304" charset="0"/>
                <a:ea typeface="宋体" panose="02010600030101010101" pitchFamily="2" charset="-122"/>
                <a:cs typeface="Times New Roman" panose="02020603050405020304" charset="0"/>
                <a:sym typeface="+mn-ea"/>
              </a:rPr>
              <a:t>Opponents</a:t>
            </a:r>
            <a:r>
              <a:rPr lang="en-US" sz="2800" dirty="0">
                <a:latin typeface="Times New Roman" panose="02020603050405020304" charset="0"/>
                <a:ea typeface="宋体" panose="02010600030101010101" pitchFamily="2" charset="-122"/>
                <a:cs typeface="Times New Roman" panose="02020603050405020304" charset="0"/>
                <a:sym typeface="+mn-ea"/>
              </a:rPr>
              <a:t> of homework say that too much homework may be harmful for students as it can increase stress, reduce sleep time and lead to cheating. A research showed that 59 percent students thought they had too much homework. High-achieving high school students say too much homework leads to sleep deprivation and other health problems such as headaches, weight loss and stomach problems.</a:t>
            </a:r>
            <a:endParaRPr lang="en-US"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Excessive homework leads to cheating—90 percent of middle school students and 67 percent of high school students admit to copying someone else’s homework. Even parents take shortcuts on homework—43 percent of those surveyed admitted to having completed a child’s assignment for them.</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6480" y="405765"/>
            <a:ext cx="10739755" cy="370903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Why does California ban homework for students under fifteen?</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Because students spend too much time on homework each day.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Because homework improves student achievement and allows for independent learning of classroom and life skills.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Because too much homework leads to cheating.</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Because homework has a bad impact on children’s physical and mental health.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26390" y="48704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41515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细节理解题。文章第一段“…homework’s negative impact on children’s physical and mental health…”（作业对孩子的身心健康有负面作用）可知，故选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62025" y="481965"/>
            <a:ext cx="10748645" cy="3408045"/>
          </a:xfrm>
          <a:prstGeom prst="rect">
            <a:avLst/>
          </a:prstGeom>
          <a:noFill/>
        </p:spPr>
        <p:txBody>
          <a:bodyPr wrap="square" rtlCol="0" anchor="t">
            <a:spAutoFit/>
          </a:bodyPr>
          <a:lstStyle/>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2. According to Paragraph 3, which of the following statements is TRUE?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A. Homework gives parents the opportunity to learn with their children.</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B. Students typically retain 60 percent of the knowledge teachers teach in class.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C. Homework helps students to develop the skills of time management, critical thinking and independent problem-solving.</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D. Parents needs to practice key skills with their children.</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0510" y="48196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4532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细节理解题。从第三段最后一句“…develop key skills that they’ll use throughout their lives, such as math, time management, critical thinking and independent problem</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solving.”可知，故选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What is the meaning of “opponents” in Paragraph 4?</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People who support homework.</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People who think homework can do more harm than good.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People who like to do homework very much.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People who cheat in the exam.</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34405" y="9317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97535" y="419735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词义辨析题。从第四段第一句话“…too much homework may be harmful for stu</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dents…”可知这里讲的是作业的坏处，可以推断出 opponent 应为“反对者”的意思，故选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15836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According to the passage, which of the following is NOT mentioned as the negative impact of homework?</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Increasing stress. 		B. Weight loss.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Time management. 		D. Cheating.</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细节理解题。注意理解题目意思，“以下哪一个不是作业（过多）的负面影响？”C项 time management（时间管理）为作业的正面影响，故选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7705" y="840740"/>
            <a:ext cx="1000696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 is the best title for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Why Students Need Homework?</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The Importance of Homework</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The Advantages and Disadvantages of Homework</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The Development of School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71905" y="895350"/>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1094105" y="3980180"/>
            <a:ext cx="10870565"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主旨大意题。全文列举了做作业的好处和坏处，故选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425" y="3043238"/>
            <a:ext cx="1133475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That’s what the first movies were like.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marked the beginning of a new era.</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However, there was no sound in the movie itself.</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Music was chosen to fit the mood of the movie.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Many silent film performers had trouble with the new format.</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1775" y="1052830"/>
            <a:ext cx="1171511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When people go to the movies today, they can settle down to watch and listen to a story. But what if when the lights dimmed and the movie began, there was no dialogue, sound effects ormusic?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Those silent films are important to film history.</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5227320"/>
            <a:ext cx="11334750" cy="9874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主旨中心题。前文介绍了电影的最初模式：没有对话，没有声音、特效，也没有音乐，所以此处选 A 项，意为“那正是电影最初的样子”。</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5709002" y="192404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4980" y="2201228"/>
            <a:ext cx="1113409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That’s what the first movies were like.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marked the beginning of a new era.</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However, there was no sound in the movie itself.</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Music was chosen to fit the mood of the movie.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Many silent film performers had trouble with the new format.</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196215"/>
            <a:ext cx="11442700" cy="202755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When movie theaters showed silent films, a musician was often there to play live music along with the movie.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Occasionally, musicians or theater staff also produced sound effects,</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such as fires screeching or doors slamming. </a:t>
            </a:r>
            <a:r>
              <a:rPr sz="2800" u="sng" dirty="0">
                <a:latin typeface="Times New Roman" panose="02020603050405020304" charset="0"/>
                <a:ea typeface="宋体" panose="02010600030101010101" pitchFamily="2" charset="-122"/>
                <a:cs typeface="Times New Roman" panose="02020603050405020304" charset="0"/>
                <a:sym typeface="+mn-ea"/>
              </a:rPr>
              <a:t>3</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Instead, the story was told through the performers’ motions and through words shown on the screen.</a:t>
            </a:r>
            <a:endParaRPr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6" name="TextBox 4"/>
          <p:cNvSpPr txBox="1"/>
          <p:nvPr/>
        </p:nvSpPr>
        <p:spPr>
          <a:xfrm>
            <a:off x="6456397" y="5048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139700" y="4776470"/>
            <a:ext cx="11551285" cy="11391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细节推理题。前文提到 a musician was often there to play live music along with the movie（音乐家经常在现场随着电影播放实时演奏音乐），因此得知 D 项为正确答案，意为“音乐选择是为了电影氛围的需要”。</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1944722" y="133539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139700" y="4776470"/>
            <a:ext cx="11551285" cy="11817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推理判断题。由上文得知音乐家或剧院工作人员会辅助产生电影声音特效，下文则说电影故事是通过演员的动作和屏幕上的字幕来表现的，得出 C 项为正确答案，意为“然而，电影本身是没有声音的”。</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When movies first included sound, audiences weren’t sure what to think. Not everyone wasexcited about the new type of film, which was known as the “talkie”.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Clara Bow, who was a famous silent movie actress in the early 1920s, was too nervous about her voice to become a star in the world of talking pictures. She disappeared from the spotlight and left show business altogether.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710120" y="128288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416560" y="5053330"/>
            <a:ext cx="10981690" cy="10267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细节过渡题。结合下文提到的默片电影女演员 Clara Bow 的故事，得知答案为 E，意为“很多默片演员对接受新的电影形式有障碍”。</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601345" y="2756853"/>
            <a:ext cx="1098867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That’s what the first movies were like.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It marked the beginning of a new era.</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However, there was no sound in the movie itself.</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Music was chosen to fit the mood of the movie.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Many silent film performers had trouble with the new format.</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544300" cy="8655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sym typeface="+mn-ea"/>
              </a:rPr>
              <a:t>The first movie with sound, </a:t>
            </a:r>
            <a:r>
              <a:rPr lang="en-US" altLang="zh-CN" sz="2800" i="1" dirty="0">
                <a:latin typeface="Times New Roman" panose="02020603050405020304" charset="0"/>
                <a:ea typeface="宋体" panose="02010600030101010101" pitchFamily="2" charset="-122"/>
                <a:cs typeface="Times New Roman" panose="02020603050405020304" charset="0"/>
                <a:sym typeface="+mn-ea"/>
              </a:rPr>
              <a:t>The Jazz Singer</a:t>
            </a:r>
            <a:r>
              <a:rPr lang="en-US" altLang="zh-CN" sz="2800" dirty="0">
                <a:latin typeface="Times New Roman" panose="02020603050405020304" charset="0"/>
                <a:ea typeface="宋体" panose="02010600030101010101" pitchFamily="2" charset="-122"/>
                <a:cs typeface="Times New Roman" panose="02020603050405020304" charset="0"/>
                <a:sym typeface="+mn-ea"/>
              </a:rPr>
              <a:t>, was released in 1927.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5        _</a:t>
            </a:r>
            <a:r>
              <a:rPr lang="en-US" altLang="zh-CN" sz="2800" dirty="0">
                <a:latin typeface="Times New Roman" panose="02020603050405020304" charset="0"/>
                <a:ea typeface="宋体" panose="02010600030101010101" pitchFamily="2" charset="-122"/>
                <a:cs typeface="Times New Roman" panose="02020603050405020304" charset="0"/>
                <a:sym typeface="+mn-ea"/>
              </a:rPr>
              <a:t> After that, talking pictures became a huge success.</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10611550" y="3418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389255" y="4654550"/>
            <a:ext cx="10981690" cy="10433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细节判断题。由上下文得知，第一部有声电影的面世标志着一个新时代的到来，因此答案为 B 项。</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571500" y="2130425"/>
            <a:ext cx="1107059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That’s what the first movies were like.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It marked the beginning of a new era.</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However, there was no sound in the movie itself.</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Music was chosen to fit the mood of the movie.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Many silent film performers had trouble with the new format.</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Russian is not ____________ (speak) in every country.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本题考查一般现在时的被动语态。Russian 作主语，此处用被动语态，且 speak为不规则变化动词：speak/ spoke/ spoken。故填 spoken。</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3575050" y="2018665"/>
            <a:ext cx="1786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spoken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 classroom ____________ (clean) by students every 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本题考查一般现在时的被动语态。从时间状语 every day 得知应该用一般现在时的被动语态，结构为：am/is/are+ 过去分词。故填 is cleaned。</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270885" y="1577975"/>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 cleaned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Our house ____________ (paint) last year by ourselves.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652395" y="1689735"/>
            <a:ext cx="21069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was painted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本题考查一般过去时的被动语态。从时间状语 last year 得知应该用一般过去时的被动语态，结构为：was/were+ 过去分词。故填 was painted。</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4.The novel that ____________ (write) at the moment will be his first novel.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本题考查现在进行时的被动语态。从时间状语 at the moment 得知要用现在进行时的被动语态结构为：am/is/are+being+ 过去分词。故填 is being written。</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006090" y="1784985"/>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is being written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 flowers in my garden _________________ (must water) every 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本题考查带有情态动词的被动语态结构：情态动词 +be+done，故填must be watered。</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900295" y="1684655"/>
            <a:ext cx="28321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must be watered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The pen ____________ (belong) to me. Maybe it is Mary’s.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08355" y="434911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本题考查无被动形式的动词短语 belong to。从后一句“或许它是玛丽的”得知这支笔不属于我。所以前面需要用否定形式。belong 是没有被动语态形式的动词，故填 doesn’t belong。</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084070" y="1689735"/>
            <a:ext cx="25273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doesn’t belong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W: David, you did a good job on the show this Friday! Wish you have a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nice weekend.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You’re welcome 		B. The same to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Don’t mention it 		D. What a pity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52310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本题考查祝贺与祝福对话。祝福对方度过一个愉快的周末，回答为 The same to you!（祝你也一样！），因此答案为 B。A 项意为“不客气”；C 项意为“不用谢”；D 项意为“真遗憾”。</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191701" y="25003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His company will _____________________ (found) next month.</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64210" y="3689350"/>
            <a:ext cx="10870565" cy="233553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本题考查一般将来时的被动语态。从时间状语 next month 可知表将来，用一般将来时的被动语态，结构为：be going to/will+be+ 过去分词。注意：found 为单词原形，意为“成立，建立”，属于规则动词，动词变化为：found-founded-founded。故填 be founded。</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121785" y="1689735"/>
            <a:ext cx="33280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be founded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Great changes ___________________ (take place) in the past ten years in my hometown.</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369945" y="1604010"/>
            <a:ext cx="31934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have taken place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本题考查现在完成时的被动语态及无被动语态形式的动词短语 take</a:t>
            </a:r>
            <a:r>
              <a:rPr lang="en-US" sz="2800">
                <a:solidFill>
                  <a:srgbClr val="C00000"/>
                </a:solidFill>
                <a:latin typeface="Times New Roman" panose="02020603050405020304" charset="0"/>
                <a:cs typeface="Times New Roman" panose="02020603050405020304" charset="0"/>
              </a:rPr>
              <a:t> place。现在完成时的被动语态的结构为：have/has+been+ 过去分词。短语 take place是没有被动语态的，故填 have taken place。</a:t>
            </a:r>
            <a:endParaRPr lang="en-US"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It is said that his first novel ____________________ (publish). You can buy it on the Internet.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228590" y="1604010"/>
            <a:ext cx="31426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has been published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9039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本题考查现在完成时的被动语态。结构为：have/has+been+过去分词。故填 has been published。</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My car needs ______________________ (fix).</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822065" y="1422400"/>
            <a:ext cx="3040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fixing / to be fixed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本题考查主动形式表被动意义的短语结构。need doing sth. 是主动形式表被动意义的短语结构，相当于 need to be done。故填 fixing/to be fixed。</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74980" y="1600200"/>
            <a:ext cx="11468100" cy="2889885"/>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Paper and compass ________</a:t>
            </a:r>
            <a:r>
              <a:rPr lang="en-US" sz="2800" dirty="0">
                <a:latin typeface="Times New Roman" panose="02020603050405020304" charset="0"/>
                <a:ea typeface="宋体" panose="02010600030101010101" pitchFamily="2" charset="-122"/>
                <a:cs typeface="Times New Roman" panose="02020603050405020304" charset="0"/>
              </a:rPr>
              <a:t>___________</a:t>
            </a:r>
            <a:r>
              <a:rPr sz="2800" dirty="0">
                <a:latin typeface="Times New Roman" panose="02020603050405020304" charset="0"/>
                <a:ea typeface="宋体" panose="02010600030101010101" pitchFamily="2" charset="-122"/>
                <a:cs typeface="Times New Roman" panose="02020603050405020304" charset="0"/>
              </a:rPr>
              <a:t>____________ (中国人发明的).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This kind of pen ____________________ (很好写).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Classical novels are __</a:t>
            </a:r>
            <a:r>
              <a:rPr lang="en-US" sz="2800"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__________________ (值得反复阅读).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The memorial hall _______________ (正在建造) in the center of our city.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Careless mistakes ___________</a:t>
            </a:r>
            <a:r>
              <a:rPr lang="en-US" sz="2800" dirty="0">
                <a:latin typeface="Times New Roman" panose="02020603050405020304" charset="0"/>
                <a:ea typeface="宋体" panose="02010600030101010101" pitchFamily="2" charset="-122"/>
                <a:cs typeface="Times New Roman" panose="02020603050405020304" charset="0"/>
              </a:rPr>
              <a:t>___</a:t>
            </a:r>
            <a:r>
              <a:rPr sz="2800" dirty="0">
                <a:latin typeface="Times New Roman" panose="02020603050405020304" charset="0"/>
                <a:ea typeface="宋体" panose="02010600030101010101" pitchFamily="2" charset="-122"/>
                <a:cs typeface="Times New Roman" panose="02020603050405020304" charset="0"/>
              </a:rPr>
              <a:t>_________ (必须及时改正).</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562350" y="1631315"/>
            <a:ext cx="56610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were invented by Chinese (people)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472815" y="2232660"/>
            <a:ext cx="3244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writes well</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3720465" y="2794000"/>
            <a:ext cx="4593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worth reading again and again</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720465" y="3355975"/>
            <a:ext cx="25374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is being built</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3240405" y="3877945"/>
            <a:ext cx="4776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must be corrected in time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208915"/>
            <a:ext cx="10274300" cy="4009390"/>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May I speak to Professor Green?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M: I’m terribly sorry.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There is no Professor Green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B. I am not 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No, you can’t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D. I’m afraid you’ve got the wrong number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56180" y="802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本题考查打电话对话用语。根据最后一句 I’m terribly sorry，可知对方打错了电话，最合乎礼仪的回答应为I’m afraid you’ve got the wrong number（恐怕您打错电话了），因此答案为 D。A 项意为“这是没有格林教授”，B 项意为“我不是她”，C 项意为“不，你不能”。</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1564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Shall we go hiking at nine o’clock tomorrow morning?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Will eight o’clock be OK?</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I’m afraid it’s a little late 	B. Sure, it’s up to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Sorry, I can’t make it 		D. Sorry, I can’t get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7930" y="14188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710" y="420687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本题考查邀请对话用语。问句是 Shall we go hiking at nine o’clock tomorrow morn</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ing?（我们明天上午 9 点一起去徒步旅行好吗？），从答句得知对方把时间提前到8 点，因此可能是觉得 9 点太晚。A 项意为“恐怕有一点晚”为正确答案。B 项意为“当然，由你决定”；C 项意为“不好意思，我做不到”；D 项意为“对不起，我得不到”。</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 Peter, could you help me carry this box to the second floor?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For pleasure 		B. With pleasure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My pleasure 		D. I could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5200" y="13139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本题考查寻求帮助的对话。问句是 Could you help me carry this box to the second floor?（你能帮我把这个盒子拿去二楼吗？），得知是寻求别人帮助，B 项意为“很乐意”。注意区分 C 项是指“不用客气，不用谢”。</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I can’t go shopping with you. My mother has got a bad cold. I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have to take care of 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will go by myself 		B. Good luck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sorry to hear that 		D. How are you doing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37485" y="1943854"/>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305300"/>
            <a:ext cx="10137140"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本题考查情感表达对话。得知对方因妈妈生病不能去购物，听到不好的消息要表示遗憾和同情，因此答案为 C，意为“很抱歉听到这个消息”。A 项意为“我自己去”，B 项意为“祝你好运”，D 项意为“你过怎么样”。</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55,&quot;width&quot;:71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PLACING_PICTURE_USER_VIEWPORT" val="{&quot;height&quot;:3555,&quot;width&quot;:711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12219</Words>
  <Application>WPS 演示</Application>
  <PresentationFormat>宽屏</PresentationFormat>
  <Paragraphs>377</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151</cp:revision>
  <dcterms:created xsi:type="dcterms:W3CDTF">2021-08-19T06:32:00Z</dcterms:created>
  <dcterms:modified xsi:type="dcterms:W3CDTF">2023-06-01T03:11:46Z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