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257" r:id="rId5"/>
    <p:sldId id="258" r:id="rId6"/>
    <p:sldId id="259" r:id="rId7"/>
    <p:sldId id="268" r:id="rId8"/>
    <p:sldId id="387" r:id="rId9"/>
    <p:sldId id="388" r:id="rId10"/>
    <p:sldId id="389" r:id="rId11"/>
    <p:sldId id="433" r:id="rId12"/>
    <p:sldId id="390" r:id="rId13"/>
    <p:sldId id="434" r:id="rId14"/>
    <p:sldId id="435" r:id="rId15"/>
    <p:sldId id="436" r:id="rId16"/>
    <p:sldId id="437" r:id="rId17"/>
    <p:sldId id="438" r:id="rId18"/>
    <p:sldId id="439" r:id="rId19"/>
    <p:sldId id="440" r:id="rId20"/>
    <p:sldId id="441" r:id="rId21"/>
    <p:sldId id="442" r:id="rId22"/>
    <p:sldId id="355" r:id="rId23"/>
    <p:sldId id="332" r:id="rId24"/>
    <p:sldId id="295" r:id="rId25"/>
    <p:sldId id="373" r:id="rId26"/>
    <p:sldId id="468" r:id="rId27"/>
    <p:sldId id="469" r:id="rId28"/>
    <p:sldId id="470" r:id="rId29"/>
    <p:sldId id="471" r:id="rId30"/>
    <p:sldId id="444" r:id="rId31"/>
    <p:sldId id="445" r:id="rId32"/>
    <p:sldId id="447" r:id="rId33"/>
    <p:sldId id="446" r:id="rId34"/>
    <p:sldId id="301" r:id="rId35"/>
    <p:sldId id="302" r:id="rId36"/>
    <p:sldId id="448" r:id="rId37"/>
    <p:sldId id="449" r:id="rId38"/>
    <p:sldId id="450" r:id="rId39"/>
    <p:sldId id="451" r:id="rId40"/>
    <p:sldId id="452" r:id="rId41"/>
    <p:sldId id="453" r:id="rId42"/>
    <p:sldId id="454" r:id="rId43"/>
    <p:sldId id="455" r:id="rId44"/>
    <p:sldId id="456" r:id="rId45"/>
    <p:sldId id="307" r:id="rId46"/>
    <p:sldId id="308" r:id="rId47"/>
    <p:sldId id="284" r:id="rId48"/>
  </p:sldIdLst>
  <p:sldSz cx="12192000" cy="6858000"/>
  <p:notesSz cx="6858000" cy="9144000"/>
  <p:embeddedFontLst>
    <p:embeddedFont>
      <p:font typeface="方正黑体简体" panose="03000509000000000000" charset="-122"/>
      <p:regular r:id="rId52"/>
    </p:embeddedFont>
    <p:embeddedFont>
      <p:font typeface="微软雅黑" panose="020B0503020204020204" pitchFamily="34" charset="-122"/>
      <p:regular r:id="rId53"/>
    </p:embeddedFont>
    <p:embeddedFont>
      <p:font typeface="Calibri" panose="020F0502020204030204" pitchFamily="34" charset="0"/>
      <p:regular r:id="rId54"/>
      <p:bold r:id="rId55"/>
      <p:italic r:id="rId56"/>
      <p:boldItalic r:id="rId57"/>
    </p:embeddedFont>
    <p:embeddedFont>
      <p:font typeface="Impact" panose="020B0806030902050204" pitchFamily="34" charset="0"/>
      <p:regular r:id="rId58"/>
    </p:embeddedFont>
    <p:embeddedFont>
      <p:font typeface="黑体" panose="02010609060101010101" charset="-122"/>
      <p:regular r:id="rId59"/>
    </p:embeddedFont>
    <p:embeddedFont>
      <p:font typeface="等线" panose="02010600030101010101" charset="-122"/>
      <p:regular r:id="rId60"/>
    </p:embeddedFont>
  </p:embeddedFontLst>
  <p:custDataLst>
    <p:tags r:id="rId6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10" userDrawn="1">
          <p15:clr>
            <a:srgbClr val="A4A3A4"/>
          </p15:clr>
        </p15:guide>
        <p15:guide id="2" orient="horz" pos="4204" userDrawn="1">
          <p15:clr>
            <a:srgbClr val="A4A3A4"/>
          </p15:clr>
        </p15:guide>
        <p15:guide id="3" pos="51" userDrawn="1">
          <p15:clr>
            <a:srgbClr val="A4A3A4"/>
          </p15:clr>
        </p15:guide>
        <p15:guide id="4" pos="7403" userDrawn="1">
          <p15:clr>
            <a:srgbClr val="A4A3A4"/>
          </p15:clr>
        </p15:guide>
        <p15:guide id="5" orient="horz" pos="392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F2B3"/>
    <a:srgbClr val="EFE879"/>
    <a:srgbClr val="F7F4BC"/>
    <a:srgbClr val="E6DC32"/>
    <a:srgbClr val="DDDB1F"/>
    <a:srgbClr val="E18787"/>
    <a:srgbClr val="209874"/>
    <a:srgbClr val="2E916A"/>
    <a:srgbClr val="ACD9C7"/>
    <a:srgbClr val="2D9C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18" autoAdjust="0"/>
  </p:normalViewPr>
  <p:slideViewPr>
    <p:cSldViewPr snapToGrid="0" showGuides="1">
      <p:cViewPr varScale="1">
        <p:scale>
          <a:sx n="62" d="100"/>
          <a:sy n="62" d="100"/>
        </p:scale>
        <p:origin x="704" y="28"/>
      </p:cViewPr>
      <p:guideLst>
        <p:guide orient="horz" pos="110"/>
        <p:guide orient="horz" pos="4204"/>
        <p:guide pos="51"/>
        <p:guide pos="7403"/>
        <p:guide orient="horz" pos="3929"/>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1" Type="http://schemas.openxmlformats.org/officeDocument/2006/relationships/tags" Target="tags/tag54.xml"/><Relationship Id="rId60" Type="http://schemas.openxmlformats.org/officeDocument/2006/relationships/font" Target="fonts/font9.fntdata"/><Relationship Id="rId6" Type="http://schemas.openxmlformats.org/officeDocument/2006/relationships/slide" Target="slides/slide3.xml"/><Relationship Id="rId59" Type="http://schemas.openxmlformats.org/officeDocument/2006/relationships/font" Target="fonts/font8.fntdata"/><Relationship Id="rId58" Type="http://schemas.openxmlformats.org/officeDocument/2006/relationships/font" Target="fonts/font7.fntdata"/><Relationship Id="rId57" Type="http://schemas.openxmlformats.org/officeDocument/2006/relationships/font" Target="fonts/font6.fntdata"/><Relationship Id="rId56" Type="http://schemas.openxmlformats.org/officeDocument/2006/relationships/font" Target="fonts/font5.fntdata"/><Relationship Id="rId55" Type="http://schemas.openxmlformats.org/officeDocument/2006/relationships/font" Target="fonts/font4.fntdata"/><Relationship Id="rId54" Type="http://schemas.openxmlformats.org/officeDocument/2006/relationships/font" Target="fonts/font3.fntdata"/><Relationship Id="rId53" Type="http://schemas.openxmlformats.org/officeDocument/2006/relationships/font" Target="fonts/font2.fntdata"/><Relationship Id="rId52" Type="http://schemas.openxmlformats.org/officeDocument/2006/relationships/font" Target="fonts/font1.fntdata"/><Relationship Id="rId51" Type="http://schemas.openxmlformats.org/officeDocument/2006/relationships/tableStyles" Target="tableStyles.xml"/><Relationship Id="rId50" Type="http://schemas.openxmlformats.org/officeDocument/2006/relationships/viewProps" Target="viewProps.xml"/><Relationship Id="rId5" Type="http://schemas.openxmlformats.org/officeDocument/2006/relationships/slide" Target="slides/slide2.xml"/><Relationship Id="rId49" Type="http://schemas.openxmlformats.org/officeDocument/2006/relationships/presProps" Target="presProps.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1" name="文本框 10">
            <a:hlinkClick r:id="rId2" action="ppaction://hlinksldjump"/>
          </p:cNvPr>
          <p:cNvSpPr txBox="1"/>
          <p:nvPr userDrawn="1">
            <p:custDataLst>
              <p:tags r:id="rId3"/>
            </p:custDataLst>
          </p:nvPr>
        </p:nvSpPr>
        <p:spPr>
          <a:xfrm>
            <a:off x="0" y="6246495"/>
            <a:ext cx="1475740" cy="611505"/>
          </a:xfrm>
          <a:prstGeom prst="rect">
            <a:avLst/>
          </a:prstGeom>
          <a:solidFill>
            <a:schemeClr val="accent6"/>
          </a:solidFill>
          <a:effectLst>
            <a:outerShdw blurRad="50800" dist="38100" dir="2700000" algn="tl" rotWithShape="0">
              <a:prstClr val="black">
                <a:alpha val="40000"/>
              </a:prstClr>
            </a:outerShdw>
          </a:effectLst>
        </p:spPr>
        <p:txBody>
          <a:bodyPr wrap="square" rtlCol="0">
            <a:noAutofit/>
          </a:bodyPr>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2" name="文本框 11">
            <a:hlinkClick r:id="" action="ppaction://hlinkshowjump?jump=nextslide"/>
          </p:cNvPr>
          <p:cNvSpPr txBox="1"/>
          <p:nvPr userDrawn="1">
            <p:custDataLst>
              <p:tags r:id="rId4"/>
            </p:custDataLst>
          </p:nvPr>
        </p:nvSpPr>
        <p:spPr>
          <a:xfrm>
            <a:off x="10715625"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nvSpPr>
        <p:spPr>
          <a:xfrm>
            <a:off x="-12065" y="0"/>
            <a:ext cx="12215495" cy="732790"/>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0" y="930275"/>
            <a:ext cx="12208510" cy="0"/>
          </a:xfrm>
          <a:prstGeom prst="line">
            <a:avLst/>
          </a:prstGeom>
          <a:ln w="38100">
            <a:solidFill>
              <a:srgbClr val="E6DC32"/>
            </a:solidFill>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12065" y="4220210"/>
            <a:ext cx="12192000" cy="263779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2" name="文本框 11">
            <a:hlinkClick r:id="" action="ppaction://hlinkshowjump?jump=nextslide"/>
          </p:cNvPr>
          <p:cNvSpPr txBox="1"/>
          <p:nvPr userDrawn="1"/>
        </p:nvSpPr>
        <p:spPr>
          <a:xfrm>
            <a:off x="10715625"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5" name="矩形 4"/>
          <p:cNvSpPr/>
          <p:nvPr userDrawn="1"/>
        </p:nvSpPr>
        <p:spPr>
          <a:xfrm>
            <a:off x="-11430" y="4210685"/>
            <a:ext cx="12192000" cy="263779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04830" y="6237605"/>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5" name="矩形 4"/>
          <p:cNvSpPr/>
          <p:nvPr userDrawn="1"/>
        </p:nvSpPr>
        <p:spPr>
          <a:xfrm>
            <a:off x="0" y="930910"/>
            <a:ext cx="12232005" cy="5917565"/>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24130" y="0"/>
            <a:ext cx="12215495" cy="732790"/>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23495" y="831850"/>
            <a:ext cx="1220851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0" name="文本框 9">
            <a:hlinkClick r:id="rId2" action="ppaction://hlinksldjump"/>
          </p:cNvPr>
          <p:cNvSpPr txBox="1"/>
          <p:nvPr userDrawn="1"/>
        </p:nvSpPr>
        <p:spPr>
          <a:xfrm>
            <a:off x="-2413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4" name="文本框 13">
            <a:hlinkClick r:id="" action="ppaction://hlinkshowjump?jump=nextslide"/>
          </p:cNvPr>
          <p:cNvSpPr txBox="1"/>
          <p:nvPr userDrawn="1"/>
        </p:nvSpPr>
        <p:spPr>
          <a:xfrm>
            <a:off x="10704830" y="6237605"/>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过度页1">
    <p:bg>
      <p:bgPr>
        <a:solidFill>
          <a:srgbClr val="E6DC32">
            <a:alpha val="50000"/>
          </a:srgbClr>
        </a:solidFill>
        <a:effectLst/>
      </p:bgPr>
    </p:bg>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6DC3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1626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1_过度页1">
    <p:bg>
      <p:bgPr>
        <a:solidFill>
          <a:srgbClr val="E6DC32">
            <a:alpha val="50000"/>
          </a:srgbClr>
        </a:solidFill>
        <a:effectLst/>
      </p:bgPr>
    </p:bg>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3.xml"/><Relationship Id="rId2" Type="http://schemas.openxmlformats.org/officeDocument/2006/relationships/tags" Target="../tags/tag14.xml"/><Relationship Id="rId1" Type="http://schemas.openxmlformats.org/officeDocument/2006/relationships/tags" Target="../tags/tag13.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tags" Target="../tags/tag15.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tags" Target="../tags/tag16.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tags" Target="../tags/tag1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18.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tags" Target="../tags/tag19.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2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2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2.xml.rels><?xml version="1.0" encoding="UTF-8" standalone="yes"?>
<Relationships xmlns="http://schemas.openxmlformats.org/package/2006/relationships"><Relationship Id="rId9" Type="http://schemas.openxmlformats.org/officeDocument/2006/relationships/slide" Target="slide43.xml"/><Relationship Id="rId8" Type="http://schemas.openxmlformats.org/officeDocument/2006/relationships/tags" Target="../tags/tag5.xml"/><Relationship Id="rId7" Type="http://schemas.openxmlformats.org/officeDocument/2006/relationships/slide" Target="slide32.xml"/><Relationship Id="rId6" Type="http://schemas.openxmlformats.org/officeDocument/2006/relationships/tags" Target="../tags/tag4.xml"/><Relationship Id="rId5" Type="http://schemas.openxmlformats.org/officeDocument/2006/relationships/image" Target="../media/image1.png"/><Relationship Id="rId4" Type="http://schemas.openxmlformats.org/officeDocument/2006/relationships/slide" Target="slide28.xml"/><Relationship Id="rId3" Type="http://schemas.openxmlformats.org/officeDocument/2006/relationships/slide" Target="slide20.xml"/><Relationship Id="rId2" Type="http://schemas.openxmlformats.org/officeDocument/2006/relationships/slide" Target="slide9.xml"/><Relationship Id="rId12" Type="http://schemas.openxmlformats.org/officeDocument/2006/relationships/notesSlide" Target="../notesSlides/notesSlide2.xml"/><Relationship Id="rId11" Type="http://schemas.openxmlformats.org/officeDocument/2006/relationships/slideLayout" Target="../slideLayouts/slideLayout1.xml"/><Relationship Id="rId10" Type="http://schemas.openxmlformats.org/officeDocument/2006/relationships/tags" Target="../tags/tag6.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2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6.xml"/><Relationship Id="rId1" Type="http://schemas.openxmlformats.org/officeDocument/2006/relationships/tags" Target="../tags/tag25.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6.xml"/><Relationship Id="rId1" Type="http://schemas.openxmlformats.org/officeDocument/2006/relationships/tags" Target="../tags/tag26.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6.xml"/><Relationship Id="rId1" Type="http://schemas.openxmlformats.org/officeDocument/2006/relationships/tags" Target="../tags/tag27.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tags" Target="../tags/tag28.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6.xml"/><Relationship Id="rId1" Type="http://schemas.openxmlformats.org/officeDocument/2006/relationships/tags" Target="../tags/tag29.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30.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5.xml"/><Relationship Id="rId2" Type="http://schemas.openxmlformats.org/officeDocument/2006/relationships/tags" Target="../tags/tag32.xml"/><Relationship Id="rId1" Type="http://schemas.openxmlformats.org/officeDocument/2006/relationships/tags" Target="../tags/tag31.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7.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6.xml"/><Relationship Id="rId2" Type="http://schemas.openxmlformats.org/officeDocument/2006/relationships/tags" Target="../tags/tag34.xml"/><Relationship Id="rId1" Type="http://schemas.openxmlformats.org/officeDocument/2006/relationships/tags" Target="../tags/tag33.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6.xml"/><Relationship Id="rId1" Type="http://schemas.openxmlformats.org/officeDocument/2006/relationships/tags" Target="../tags/tag35.xml"/></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36.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3.xml"/><Relationship Id="rId2" Type="http://schemas.openxmlformats.org/officeDocument/2006/relationships/tags" Target="../tags/tag38.xml"/><Relationship Id="rId1" Type="http://schemas.openxmlformats.org/officeDocument/2006/relationships/tags" Target="../tags/tag37.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4.xml"/><Relationship Id="rId1" Type="http://schemas.openxmlformats.org/officeDocument/2006/relationships/tags" Target="../tags/tag39.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4.xml"/><Relationship Id="rId1" Type="http://schemas.openxmlformats.org/officeDocument/2006/relationships/tags" Target="../tags/tag40.xml"/></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36.xml"/><Relationship Id="rId3" Type="http://schemas.openxmlformats.org/officeDocument/2006/relationships/slideLayout" Target="../slideLayouts/slideLayout4.xml"/><Relationship Id="rId2" Type="http://schemas.openxmlformats.org/officeDocument/2006/relationships/tags" Target="../tags/tag42.xml"/><Relationship Id="rId1" Type="http://schemas.openxmlformats.org/officeDocument/2006/relationships/tags" Target="../tags/tag41.xml"/></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4.xml"/><Relationship Id="rId2" Type="http://schemas.openxmlformats.org/officeDocument/2006/relationships/tags" Target="../tags/tag44.xml"/><Relationship Id="rId1" Type="http://schemas.openxmlformats.org/officeDocument/2006/relationships/tags" Target="../tags/tag43.xml"/></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4.xml"/><Relationship Id="rId2" Type="http://schemas.openxmlformats.org/officeDocument/2006/relationships/tags" Target="../tags/tag46.xml"/><Relationship Id="rId1" Type="http://schemas.openxmlformats.org/officeDocument/2006/relationships/tags" Target="../tags/tag45.xml"/></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39.xml"/><Relationship Id="rId3" Type="http://schemas.openxmlformats.org/officeDocument/2006/relationships/slideLayout" Target="../slideLayouts/slideLayout4.xml"/><Relationship Id="rId2" Type="http://schemas.openxmlformats.org/officeDocument/2006/relationships/tags" Target="../tags/tag48.xml"/><Relationship Id="rId1" Type="http://schemas.openxmlformats.org/officeDocument/2006/relationships/tags" Target="../tags/tag4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4.xml"/><Relationship Id="rId1" Type="http://schemas.openxmlformats.org/officeDocument/2006/relationships/tags" Target="../tags/tag49.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4.xml"/><Relationship Id="rId1" Type="http://schemas.openxmlformats.org/officeDocument/2006/relationships/tags" Target="../tags/tag50.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4.xml"/><Relationship Id="rId1" Type="http://schemas.openxmlformats.org/officeDocument/2006/relationships/tags" Target="../tags/tag51.xml"/></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43.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5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45.xml"/><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tags" Target="../tags/tag5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9.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tags" Target="../tags/tag10.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11.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339725" y="1017588"/>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rPr>
              <a:t>英语基础篇同步练习册</a:t>
            </a:r>
            <a:endParaRPr lang="zh-CN" altLang="en-US" sz="5400" b="1" kern="5000" spc="300" dirty="0">
              <a:solidFill>
                <a:sysClr val="windowText" lastClr="000000"/>
              </a:solidFill>
              <a:cs typeface="Arial" panose="020B0604020202020204" pitchFamily="34" charset="0"/>
            </a:endParaRPr>
          </a:p>
        </p:txBody>
      </p:sp>
      <p:sp>
        <p:nvSpPr>
          <p:cNvPr id="19" name="文本框 18"/>
          <p:cNvSpPr txBox="1"/>
          <p:nvPr/>
        </p:nvSpPr>
        <p:spPr>
          <a:xfrm>
            <a:off x="448310" y="2237105"/>
            <a:ext cx="7385050" cy="553085"/>
          </a:xfrm>
          <a:prstGeom prst="rect">
            <a:avLst/>
          </a:prstGeom>
          <a:noFill/>
        </p:spPr>
        <p:txBody>
          <a:bodyPr wrap="square" rtlCol="0" anchor="t">
            <a:spAutoFit/>
          </a:bodyPr>
          <a:lstStyle/>
          <a:p>
            <a:pPr>
              <a:lnSpc>
                <a:spcPct val="120000"/>
              </a:lnSpc>
            </a:pPr>
            <a:r>
              <a:rPr lang="en-US" altLang="zh-CN" sz="2500" spc="100" dirty="0">
                <a:solidFill>
                  <a:schemeClr val="bg1">
                    <a:lumMod val="65000"/>
                  </a:schemeClr>
                </a:solidFill>
                <a:uFillTx/>
                <a:cs typeface="+mn-lt"/>
              </a:rPr>
              <a:t>YINGYU JICHUPIAN TONGBU LIANXICE</a:t>
            </a:r>
            <a:endParaRPr lang="en-US" altLang="zh-CN" sz="2500" spc="100" dirty="0">
              <a:solidFill>
                <a:schemeClr val="bg1">
                  <a:lumMod val="65000"/>
                </a:schemeClr>
              </a:solidFill>
              <a:uFillTx/>
              <a:cs typeface="+mn-lt"/>
            </a:endParaRPr>
          </a:p>
        </p:txBody>
      </p:sp>
      <p:cxnSp>
        <p:nvCxnSpPr>
          <p:cNvPr id="20" name="直接连接符 19"/>
          <p:cNvCxnSpPr/>
          <p:nvPr/>
        </p:nvCxnSpPr>
        <p:spPr>
          <a:xfrm>
            <a:off x="339725" y="208915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3" name="矩形 12"/>
          <p:cNvSpPr/>
          <p:nvPr/>
        </p:nvSpPr>
        <p:spPr>
          <a:xfrm>
            <a:off x="-13970" y="635"/>
            <a:ext cx="4542155" cy="348615"/>
          </a:xfrm>
          <a:prstGeom prst="rect">
            <a:avLst/>
          </a:prstGeom>
          <a:solidFill>
            <a:srgbClr val="DDD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3970" y="4453255"/>
            <a:ext cx="12192000" cy="240474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5291455"/>
            <a:ext cx="12192000" cy="1579245"/>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5279390" y="1821815"/>
            <a:ext cx="6891655" cy="4630420"/>
            <a:chOff x="8314" y="2869"/>
            <a:chExt cx="10853" cy="7292"/>
          </a:xfrm>
        </p:grpSpPr>
        <p:sp>
          <p:nvSpPr>
            <p:cNvPr id="4" name="椭圆 3"/>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2">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
        <p:nvSpPr>
          <p:cNvPr id="3" name="文本框 2"/>
          <p:cNvSpPr txBox="1"/>
          <p:nvPr/>
        </p:nvSpPr>
        <p:spPr>
          <a:xfrm>
            <a:off x="659130" y="5611813"/>
            <a:ext cx="4314190" cy="534035"/>
          </a:xfrm>
          <a:prstGeom prst="rect">
            <a:avLst/>
          </a:prstGeom>
          <a:noFill/>
        </p:spPr>
        <p:txBody>
          <a:bodyPr wrap="none" rtlCol="0" anchor="ctr">
            <a:spAutoFit/>
          </a:bodyPr>
          <a:p>
            <a:pPr algn="l">
              <a:lnSpc>
                <a:spcPct val="120000"/>
              </a:lnSpc>
            </a:pPr>
            <a:r>
              <a:rPr lang="zh-CN" altLang="en-US" sz="2400" b="1" dirty="0" smtClean="0">
                <a:solidFill>
                  <a:schemeClr val="tx1"/>
                </a:solidFill>
              </a:rPr>
              <a:t>主　编　马智利 谢碧玲 李丽华</a:t>
            </a:r>
            <a:endParaRPr lang="zh-CN" altLang="en-US" sz="2400" b="1" dirty="0" smtClean="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1042154"/>
            <a:ext cx="10274300"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 ________ people in the world are using WeChat every day.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Several million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Many millions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Several millions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Many million</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863090" y="114198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此题考查基数词表确数和约数的用法区分。“基数词 ( 或 several)+million 单数形式”表示确数，故选 A 项。本句意为“每天世界上有几百万人在使用微信”。</a:t>
            </a:r>
            <a:endParaRPr sz="2400">
              <a:solidFill>
                <a:srgbClr val="C00000"/>
              </a:solidFill>
              <a:latin typeface="Times New Roman" panose="02020603050405020304" charset="0"/>
              <a:cs typeface="Times New Roman" panose="02020603050405020304" charset="0"/>
            </a:endParaRPr>
          </a:p>
        </p:txBody>
      </p:sp>
      <p:sp>
        <p:nvSpPr>
          <p:cNvPr id="25" name="文本框 24"/>
          <p:cNvSpPr txBox="1"/>
          <p:nvPr>
            <p:custDataLst>
              <p:tags r:id="rId2"/>
            </p:custDataLst>
          </p:nvPr>
        </p:nvSpPr>
        <p:spPr>
          <a:xfrm>
            <a:off x="374015" y="33020"/>
            <a:ext cx="7528560" cy="607695"/>
          </a:xfrm>
          <a:prstGeom prst="rect">
            <a:avLst/>
          </a:prstGeom>
          <a:noFill/>
        </p:spPr>
        <p:txBody>
          <a:bodyPr wrap="square" rtlCol="0">
            <a:spAutoFit/>
          </a:bodyPr>
          <a:p>
            <a:pPr algn="l">
              <a:lnSpc>
                <a:spcPct val="120000"/>
              </a:lnSpc>
            </a:pPr>
            <a:r>
              <a:rPr lang="zh-CN" altLang="en-US" sz="2800" b="1" spc="300" dirty="0">
                <a:latin typeface="+mj-ea"/>
                <a:ea typeface="+mj-ea"/>
                <a:sym typeface="+mn-ea"/>
              </a:rPr>
              <a:t>二、选择正确答案</a:t>
            </a:r>
            <a:endParaRPr lang="zh-CN" altLang="en-US" sz="2800" b="1"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43940" y="915154"/>
            <a:ext cx="10274300"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2. She was only ________ at that time.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in the twenties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in her twenties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on the twenties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in twenty</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782695" y="105117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此题考查数词表示年龄的用法。“在某人二十几岁时”用“in one’s twenties”表示，故选 B 项。本句意为“那时候她才二十几岁”。</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58850" y="1141214"/>
            <a:ext cx="10274300"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3. The teacher asked them to write a ________ composition in class.</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three-hundred-word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three-hundreds-word</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three-hundred-words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three-hundreds-words</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6529070" y="12956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此题考查数词修饰名词的用法：a/an+ 基数词 - 名词单数 + 中心名词。本句意为“老师叫他们在课堂上写一篇三百字的作文”。</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58850" y="797679"/>
            <a:ext cx="10274300"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4. The two great men wrote those letters in ________.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1870s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1870’s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sym typeface="+mn-ea"/>
              </a:rPr>
              <a:t>C. </a:t>
            </a:r>
            <a:r>
              <a:rPr lang="en-US" altLang="zh-CN" sz="2800" dirty="0">
                <a:latin typeface="Times New Roman" panose="02020603050405020304" charset="0"/>
                <a:ea typeface="宋体" panose="02010600030101010101" pitchFamily="2" charset="-122"/>
                <a:cs typeface="Times New Roman" panose="02020603050405020304" charset="0"/>
              </a:rPr>
              <a:t>the 1870s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the 1870</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7497445" y="92417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此题考查数词表示年代的用法。“19 世纪 70 年代”用“in the 1870s”表示，故选</a:t>
            </a:r>
            <a:r>
              <a:rPr lang="en-US" sz="240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C 项。本句意为“那两位伟人在 19 世纪 70 年代写下了那些信”</a:t>
            </a:r>
            <a:r>
              <a:rPr sz="2400">
                <a:solidFill>
                  <a:srgbClr val="C00000"/>
                </a:solidFill>
                <a:latin typeface="Times New Roman" panose="02020603050405020304" charset="0"/>
                <a:cs typeface="Times New Roman" panose="02020603050405020304" charset="0"/>
                <a:sym typeface="+mn-ea"/>
              </a:rPr>
              <a:t>。</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924044"/>
            <a:ext cx="10274300"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5. He loves reading very much and he has ________ books in his flat.</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three hundreds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hundreds of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hundreds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hundred of</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7523480" y="10416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此题考查基数词表确数和约数的用法区分。hundred 复数形式 +of 表示约数，根据句意“成百上千本书”，选 B 项。本句意为“他非常喜欢阅读，他公寓里有成百上千本书”。</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53745" y="652145"/>
            <a:ext cx="10627995"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6. The professor stayed in 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the room 506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Room 506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Room 506th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the 506th room</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4646930" y="72478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此题考查数词表示编号、序列号的用法。表示房号用“名词 + 基数词”的形式，故选 B 项。本句意为“那位教授待在 506 房间”。</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45795" y="923925"/>
            <a:ext cx="10735945"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7. ________ of the teachers in this district are women teachers.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Four fifth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Four fifths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Fourth fifths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Four five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391285" y="104228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99465" y="437832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此题考查数词表示分数的用法。根据“分子用基数，分母用序数，分子大于 1 时，分母用复数”的规则，“五分之四”应用“four fifths”来表示，故选 B 项。本句意为“这个地区五分之四的老师是女老师”。</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978019"/>
            <a:ext cx="10274300"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8. His father is very busy and he always has ________ work to do.</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many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a number of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a few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a large amount of</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7796530" y="103276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此题考查表示不定数量的常用词组的区分。work 为不可数名词，应用 a large amount of 修饰，故选 D 项。本句意为“他爸爸很忙，总是有很多工作要做”。</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842129"/>
            <a:ext cx="10274300"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9. Peter has been in Shanghai for ________.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two and half a week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two and a half weeks</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two and the half weeks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two weeks and the half</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6021070" y="9324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此题考查数词表示几个半的用法：“基数词 +and+a half+ 名词复数”或“基数词 +名词 +a half”。选项中只有“two and a half weeks”表达准确，故选 </a:t>
            </a:r>
            <a:r>
              <a:rPr lang="en-US" sz="2400">
                <a:solidFill>
                  <a:srgbClr val="C00000"/>
                </a:solidFill>
                <a:latin typeface="Times New Roman" panose="02020603050405020304" charset="0"/>
                <a:cs typeface="Times New Roman" panose="02020603050405020304" charset="0"/>
              </a:rPr>
              <a:t>B</a:t>
            </a:r>
            <a:r>
              <a:rPr sz="2400">
                <a:solidFill>
                  <a:srgbClr val="C00000"/>
                </a:solidFill>
                <a:latin typeface="Times New Roman" panose="02020603050405020304" charset="0"/>
                <a:cs typeface="Times New Roman" panose="02020603050405020304" charset="0"/>
              </a:rPr>
              <a:t> 项。本句意为“Peter 在上海已经两周半了”。</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63905" y="915035"/>
            <a:ext cx="10617835"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10. The river is dangerous, for it is ________ the swimming pool.</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five times as deep	 	 B. five times deep of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five times deeper of		 D. five times deeper than</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5920740" y="104228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661035" y="4460240"/>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此题考查倍数表达法。选项中只有“five times deeper than”符合“倍数 + 形容词 /副词比较级 +than”结构，故选 D 项。本句意为“这条河危险，因为它比那个游泳池深五倍”。</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4686300" cy="6858000"/>
          </a:xfrm>
          <a:prstGeom prst="rect">
            <a:avLst/>
          </a:prstGeom>
          <a:solidFill>
            <a:srgbClr val="DDDB1F">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4239260"/>
            <a:ext cx="4686300" cy="261239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1" action="ppaction://hlinksldjump"/>
          </p:cNvPr>
          <p:cNvSpPr txBox="1">
            <a:spLocks noChangeArrowheads="1"/>
          </p:cNvSpPr>
          <p:nvPr/>
        </p:nvSpPr>
        <p:spPr bwMode="auto">
          <a:xfrm>
            <a:off x="5568050" y="171894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一、补全对话</a:t>
            </a:r>
            <a:endParaRPr lang="zh-CN" altLang="en-US" sz="3200" dirty="0">
              <a:solidFill>
                <a:schemeClr val="tx1"/>
              </a:solidFill>
              <a:latin typeface="黑体" panose="02010609060101010101" charset="-122"/>
              <a:ea typeface="黑体" panose="02010609060101010101" charset="-122"/>
            </a:endParaRPr>
          </a:p>
        </p:txBody>
      </p:sp>
      <p:sp>
        <p:nvSpPr>
          <p:cNvPr id="3" name="文本框 13">
            <a:hlinkClick r:id="rId2" action="ppaction://hlinksldjump"/>
          </p:cNvPr>
          <p:cNvSpPr txBox="1">
            <a:spLocks noChangeArrowheads="1"/>
          </p:cNvSpPr>
          <p:nvPr/>
        </p:nvSpPr>
        <p:spPr bwMode="auto">
          <a:xfrm>
            <a:off x="5568051" y="253428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二、选择正确答案</a:t>
            </a:r>
            <a:endParaRPr lang="zh-CN" altLang="en-US" sz="3200" dirty="0">
              <a:solidFill>
                <a:schemeClr val="tx1"/>
              </a:solidFill>
              <a:latin typeface="黑体" panose="02010609060101010101" charset="-122"/>
              <a:ea typeface="黑体" panose="02010609060101010101" charset="-122"/>
            </a:endParaRPr>
          </a:p>
        </p:txBody>
      </p:sp>
      <p:sp>
        <p:nvSpPr>
          <p:cNvPr id="4" name="文本框 13">
            <a:hlinkClick r:id="rId3" action="ppaction://hlinksldjump"/>
          </p:cNvPr>
          <p:cNvSpPr txBox="1">
            <a:spLocks noChangeArrowheads="1"/>
          </p:cNvSpPr>
          <p:nvPr/>
        </p:nvSpPr>
        <p:spPr bwMode="auto">
          <a:xfrm>
            <a:off x="5568052" y="33496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三、阅读理解</a:t>
            </a:r>
            <a:endParaRPr lang="zh-CN" altLang="en-US" sz="3200" dirty="0">
              <a:solidFill>
                <a:schemeClr val="tx1"/>
              </a:solidFill>
              <a:latin typeface="黑体" panose="02010609060101010101" charset="-122"/>
              <a:ea typeface="黑体" panose="02010609060101010101" charset="-122"/>
            </a:endParaRPr>
          </a:p>
        </p:txBody>
      </p:sp>
      <p:sp>
        <p:nvSpPr>
          <p:cNvPr id="5" name="文本框 13">
            <a:hlinkClick r:id="rId4" action="ppaction://hlinksldjump"/>
          </p:cNvPr>
          <p:cNvSpPr txBox="1">
            <a:spLocks noChangeArrowheads="1"/>
          </p:cNvSpPr>
          <p:nvPr/>
        </p:nvSpPr>
        <p:spPr bwMode="auto">
          <a:xfrm>
            <a:off x="5568050" y="416496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四、5选5阅读</a:t>
            </a:r>
            <a:endParaRPr lang="zh-CN" altLang="en-US" sz="3200" dirty="0">
              <a:solidFill>
                <a:schemeClr val="tx1"/>
              </a:solidFill>
              <a:latin typeface="黑体" panose="02010609060101010101" charset="-122"/>
              <a:ea typeface="黑体" panose="02010609060101010101" charset="-122"/>
            </a:endParaRPr>
          </a:p>
        </p:txBody>
      </p:sp>
      <p:grpSp>
        <p:nvGrpSpPr>
          <p:cNvPr id="2" name="组合 1"/>
          <p:cNvGrpSpPr/>
          <p:nvPr/>
        </p:nvGrpSpPr>
        <p:grpSpPr>
          <a:xfrm>
            <a:off x="92710" y="2811780"/>
            <a:ext cx="4497070" cy="3509010"/>
            <a:chOff x="8314" y="2869"/>
            <a:chExt cx="10853" cy="7292"/>
          </a:xfrm>
        </p:grpSpPr>
        <p:sp>
          <p:nvSpPr>
            <p:cNvPr id="12" name="椭圆 11"/>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userDrawn="1"/>
          </p:nvPicPr>
          <p:blipFill>
            <a:blip r:embed="rId5">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
        <p:nvSpPr>
          <p:cNvPr id="6" name="PA_矩形 259"/>
          <p:cNvSpPr>
            <a:spLocks noChangeArrowheads="1"/>
          </p:cNvSpPr>
          <p:nvPr>
            <p:custDataLst>
              <p:tags r:id="rId6"/>
            </p:custDataLst>
          </p:nvPr>
        </p:nvSpPr>
        <p:spPr bwMode="auto">
          <a:xfrm>
            <a:off x="5393056" y="488124"/>
            <a:ext cx="6057900"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sz="5400" b="1" kern="5000" spc="300" dirty="0">
                <a:solidFill>
                  <a:sysClr val="windowText" lastClr="000000"/>
                </a:solidFill>
                <a:cs typeface="Arial" panose="020B0604020202020204" pitchFamily="34" charset="0"/>
              </a:rPr>
              <a:t>Unit 4 数 词</a:t>
            </a:r>
            <a:endParaRPr sz="5400" b="1" kern="5000" spc="300" dirty="0">
              <a:solidFill>
                <a:sysClr val="windowText" lastClr="000000"/>
              </a:solidFill>
              <a:cs typeface="Arial" panose="020B0604020202020204" pitchFamily="34" charset="0"/>
            </a:endParaRPr>
          </a:p>
        </p:txBody>
      </p:sp>
      <p:sp>
        <p:nvSpPr>
          <p:cNvPr id="7" name="文本框 13">
            <a:hlinkClick r:id="rId7" action="ppaction://hlinksldjump"/>
          </p:cNvPr>
          <p:cNvSpPr txBox="1">
            <a:spLocks noChangeArrowheads="1"/>
          </p:cNvSpPr>
          <p:nvPr>
            <p:custDataLst>
              <p:tags r:id="rId8"/>
            </p:custDataLst>
          </p:nvPr>
        </p:nvSpPr>
        <p:spPr bwMode="auto">
          <a:xfrm>
            <a:off x="5568052" y="498030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五、语法填空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9" action="ppaction://hlinksldjump"/>
          </p:cNvPr>
          <p:cNvSpPr txBox="1">
            <a:spLocks noChangeArrowheads="1"/>
          </p:cNvSpPr>
          <p:nvPr>
            <p:custDataLst>
              <p:tags r:id="rId10"/>
            </p:custDataLst>
          </p:nvPr>
        </p:nvSpPr>
        <p:spPr bwMode="auto">
          <a:xfrm>
            <a:off x="5568050" y="57372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六、完成句子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ppt_x"/>
                                          </p:val>
                                        </p:tav>
                                        <p:tav tm="100000">
                                          <p:val>
                                            <p:strVal val="#ppt_x"/>
                                          </p:val>
                                        </p:tav>
                                      </p:tavLst>
                                    </p:anim>
                                    <p:anim calcmode="lin" valueType="num">
                                      <p:cBhvr additive="base">
                                        <p:cTn id="29" dur="500" fill="hold"/>
                                        <p:tgtEl>
                                          <p:spTgt spid="5"/>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ppt_x"/>
                                          </p:val>
                                        </p:tav>
                                        <p:tav tm="100000">
                                          <p:val>
                                            <p:strVal val="#ppt_x"/>
                                          </p:val>
                                        </p:tav>
                                      </p:tavLst>
                                    </p:anim>
                                    <p:anim calcmode="lin" valueType="num">
                                      <p:cBhvr additive="base">
                                        <p:cTn id="34" dur="500" fill="hold"/>
                                        <p:tgtEl>
                                          <p:spTgt spid="7"/>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ppt_x"/>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P spid="3" grpId="0"/>
      <p:bldP spid="4" grpId="0"/>
      <p:bldP spid="5" grpId="0"/>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1709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三、阅读理解</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cs typeface="方正黑体简体" panose="03000509000000000000" charset="-122"/>
                <a:sym typeface="iekie pocangqiong" panose="02000503000000000000" pitchFamily="2" charset="-122"/>
              </a:rPr>
              <a:t>三、阅读理解</a:t>
            </a:r>
            <a:endParaRPr lang="zh-CN" altLang="en-US" sz="2800" b="1" dirty="0">
              <a:solidFill>
                <a:schemeClr val="tx1"/>
              </a:solidFill>
              <a:cs typeface="方正黑体简体" panose="03000509000000000000" charset="-122"/>
              <a:sym typeface="iekie pocangqiong" panose="02000503000000000000" pitchFamily="2" charset="-122"/>
            </a:endParaRPr>
          </a:p>
        </p:txBody>
      </p:sp>
      <p:sp>
        <p:nvSpPr>
          <p:cNvPr id="5" name="文本框 4"/>
          <p:cNvSpPr txBox="1"/>
          <p:nvPr/>
        </p:nvSpPr>
        <p:spPr>
          <a:xfrm>
            <a:off x="417195" y="1218565"/>
            <a:ext cx="11338560" cy="4829810"/>
          </a:xfrm>
          <a:prstGeom prst="rect">
            <a:avLst/>
          </a:prstGeom>
          <a:noFill/>
        </p:spPr>
        <p:txBody>
          <a:bodyPr wrap="square" rtlCol="0" anchor="t">
            <a:spAutoFit/>
          </a:bodyPr>
          <a:lstStyle/>
          <a:p>
            <a:pPr indent="0" algn="just" fontAlgn="auto">
              <a:lnSpc>
                <a:spcPct val="110000"/>
              </a:lnSpc>
            </a:pPr>
            <a:r>
              <a:rPr lang="en-US" altLang="zh-CN"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Do you want to live a happier, less stressful (有压力的) life? Try laughing for no reason at all. That’s how millions of people start their day at Laughter Clubs around the world and many doctors now think that having a good laugh might be one of the best ways to stay healthy.</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1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The first Laughter Club was started in Mumbai, India, in 1995 by Dr. Madan Kataria. “Young</a:t>
            </a: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children laugh about 300 times a day. Adults laugh between 7 and 15 times a day,” says Dr. Kataria. “Everyone is naturally good at laughing—it’s the common language. We want people to feel happy with their lives.” There are now more than 500 Laughter Clubs in India and over 1,300 in the world.</a:t>
            </a:r>
            <a:endParaRPr sz="2800"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83845" y="240665"/>
            <a:ext cx="11624310" cy="5900420"/>
          </a:xfrm>
          <a:prstGeom prst="rect">
            <a:avLst/>
          </a:prstGeom>
          <a:noFill/>
        </p:spPr>
        <p:txBody>
          <a:bodyPr wrap="square" rtlCol="0" anchor="t">
            <a:spAutoFit/>
          </a:bodyPr>
          <a:lstStyle/>
          <a:p>
            <a:pPr indent="0" algn="just" fontAlgn="auto">
              <a:lnSpc>
                <a:spcPct val="90000"/>
              </a:lnSpc>
            </a:pPr>
            <a:r>
              <a:rPr lang="en-US" sz="2800" dirty="0">
                <a:latin typeface="Times New Roman" panose="02020603050405020304" charset="0"/>
                <a:ea typeface="宋体" panose="02010600030101010101" pitchFamily="2" charset="-122"/>
                <a:cs typeface="Times New Roman" panose="02020603050405020304" charset="0"/>
                <a:sym typeface="+mn-ea"/>
              </a:rPr>
              <a:t>      </a:t>
            </a:r>
            <a:r>
              <a:rPr sz="2800" dirty="0">
                <a:latin typeface="Times New Roman" panose="02020603050405020304" charset="0"/>
                <a:ea typeface="宋体" panose="02010600030101010101" pitchFamily="2" charset="-122"/>
                <a:cs typeface="Times New Roman" panose="02020603050405020304" charset="0"/>
                <a:sym typeface="+mn-ea"/>
              </a:rPr>
              <a:t>Many doctors are also interested in the effects (效果) of laughter on our health. According to a 5-year study at the UCLA School of Medicine in California, with laughing there is less stress in the body. Laughter improves our health against illness by about 40 percent.</a:t>
            </a:r>
            <a:endParaRPr sz="2800" dirty="0">
              <a:latin typeface="Times New Roman" panose="02020603050405020304" charset="0"/>
              <a:ea typeface="宋体" panose="02010600030101010101" pitchFamily="2" charset="-122"/>
              <a:cs typeface="Times New Roman" panose="02020603050405020304" charset="0"/>
              <a:sym typeface="+mn-ea"/>
            </a:endParaRPr>
          </a:p>
          <a:p>
            <a:pPr indent="0" algn="just" fontAlgn="auto">
              <a:lnSpc>
                <a:spcPct val="90000"/>
              </a:lnSpc>
            </a:pPr>
            <a:r>
              <a:rPr lang="en-US" sz="2800" dirty="0">
                <a:latin typeface="Times New Roman" panose="02020603050405020304" charset="0"/>
                <a:ea typeface="宋体" panose="02010600030101010101" pitchFamily="2" charset="-122"/>
                <a:cs typeface="Times New Roman" panose="02020603050405020304" charset="0"/>
                <a:sym typeface="+mn-ea"/>
              </a:rPr>
              <a:t>      </a:t>
            </a:r>
            <a:r>
              <a:rPr sz="2800" dirty="0">
                <a:latin typeface="Times New Roman" panose="02020603050405020304" charset="0"/>
                <a:ea typeface="宋体" panose="02010600030101010101" pitchFamily="2" charset="-122"/>
                <a:cs typeface="Times New Roman" panose="02020603050405020304" charset="0"/>
                <a:sym typeface="+mn-ea"/>
              </a:rPr>
              <a:t>So what happens at a Laughter Club? I went along to my nearest club in South London to find out. I was quite nervous at the beginning of the class. To be honest, I wasn’t interested in</a:t>
            </a:r>
            <a:r>
              <a:rPr lang="en-US" sz="2800" dirty="0">
                <a:latin typeface="Times New Roman" panose="02020603050405020304" charset="0"/>
                <a:ea typeface="宋体" panose="02010600030101010101" pitchFamily="2" charset="-122"/>
                <a:cs typeface="Times New Roman" panose="02020603050405020304" charset="0"/>
                <a:sym typeface="+mn-ea"/>
              </a:rPr>
              <a:t> </a:t>
            </a:r>
            <a:r>
              <a:rPr sz="2800" dirty="0">
                <a:latin typeface="Times New Roman" panose="02020603050405020304" charset="0"/>
                <a:ea typeface="宋体" panose="02010600030101010101" pitchFamily="2" charset="-122"/>
                <a:cs typeface="Times New Roman" panose="02020603050405020304" charset="0"/>
                <a:sym typeface="+mn-ea"/>
              </a:rPr>
              <a:t>laughing with a group of strangers, and I was worried about looking silly. Our laughter teacher</a:t>
            </a:r>
            <a:r>
              <a:rPr lang="en-US" sz="2800" dirty="0">
                <a:latin typeface="Times New Roman" panose="02020603050405020304" charset="0"/>
                <a:ea typeface="宋体" panose="02010600030101010101" pitchFamily="2" charset="-122"/>
                <a:cs typeface="Times New Roman" panose="02020603050405020304" charset="0"/>
                <a:sym typeface="+mn-ea"/>
              </a:rPr>
              <a:t> told us to clap our hands and say “Ho ho ho, ha ha ha” while looking at each other. However, our bodies can’t tell the difference between real laughter and unreal laughter, so they still produce the same healthy effects.</a:t>
            </a:r>
            <a:endParaRPr lang="en-US" sz="2800" dirty="0">
              <a:latin typeface="Times New Roman" panose="02020603050405020304" charset="0"/>
              <a:ea typeface="宋体" panose="02010600030101010101" pitchFamily="2" charset="-122"/>
              <a:cs typeface="Times New Roman" panose="02020603050405020304" charset="0"/>
              <a:sym typeface="+mn-ea"/>
            </a:endParaRPr>
          </a:p>
          <a:p>
            <a:pPr indent="0" algn="just" fontAlgn="auto">
              <a:lnSpc>
                <a:spcPct val="90000"/>
              </a:lnSpc>
            </a:pPr>
            <a:r>
              <a:rPr lang="en-US" sz="2800" dirty="0">
                <a:latin typeface="Times New Roman" panose="02020603050405020304" charset="0"/>
                <a:ea typeface="宋体" panose="02010600030101010101" pitchFamily="2" charset="-122"/>
                <a:cs typeface="Times New Roman" panose="02020603050405020304" charset="0"/>
                <a:sym typeface="+mn-ea"/>
              </a:rPr>
              <a:t>      Surprisingly, it works! After ten minutes everybody in the room was laughing for real and some people just couldn’t stop! At the end of the class I was surprised by how relaxed and comfortable I felt. So if you’re under stress, then start laughing. You might be very pleased with the results.</a:t>
            </a:r>
            <a:endParaRPr lang="en-US" sz="2800" dirty="0">
              <a:latin typeface="Times New Roman" panose="02020603050405020304" charset="0"/>
              <a:ea typeface="宋体" panose="02010600030101010101" pitchFamily="2" charset="-122"/>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424305" y="840740"/>
            <a:ext cx="10540365" cy="2675255"/>
          </a:xfrm>
          <a:prstGeom prst="rect">
            <a:avLst/>
          </a:prstGeom>
          <a:noFill/>
        </p:spPr>
        <p:txBody>
          <a:bodyPr wrap="square" rtlCol="0" anchor="t">
            <a:spAutoFit/>
          </a:bodyPr>
          <a:lstStyle/>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1. In which country was the first Laughter Club started?</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A. Britain.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B. America.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C. Australia.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D. India.</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661100" y="91334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1"/>
            </p:custDataLst>
          </p:nvPr>
        </p:nvSpPr>
        <p:spPr>
          <a:xfrm>
            <a:off x="661035" y="4097655"/>
            <a:ext cx="10870565" cy="1437640"/>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事实细节题。根据第二段第一句“The first Laughter Club was started in Mumbai, India, in 1995 by Dr. Madan Kataria.”可知第一间笑声俱乐部在印度孟买开始，故选D。</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38555" y="753745"/>
            <a:ext cx="10699115" cy="1641475"/>
          </a:xfrm>
          <a:prstGeom prst="rect">
            <a:avLst/>
          </a:prstGeom>
          <a:noFill/>
        </p:spPr>
        <p:txBody>
          <a:bodyPr wrap="square" rtlCol="0" anchor="t">
            <a:spAutoFit/>
          </a:bodyPr>
          <a:lstStyle/>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2. How many Laughter Clubs are there in the world today?</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A. Over 300. 		B. Over 500.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C. Over 1,800. 		D. Over 1,300.</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406400" y="840740"/>
            <a:ext cx="8318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1"/>
            </p:custDataLst>
          </p:nvPr>
        </p:nvSpPr>
        <p:spPr>
          <a:xfrm>
            <a:off x="661035" y="4097655"/>
            <a:ext cx="10870565" cy="1437640"/>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事实细节题。根据第二段最后一句“There are now more than 500 Laughter Clubs in India and over 1,300 in the world.”可知现在印度有超过 500 间笑声俱乐部，全世界有超 1 300 间笑声俱乐部，故选 D。</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60780" y="840740"/>
            <a:ext cx="10803890" cy="1641475"/>
          </a:xfrm>
          <a:prstGeom prst="rect">
            <a:avLst/>
          </a:prstGeom>
          <a:noFill/>
        </p:spPr>
        <p:txBody>
          <a:bodyPr wrap="square" rtlCol="0" anchor="t">
            <a:spAutoFit/>
          </a:bodyPr>
          <a:lstStyle/>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3. How did the writer feel at the beginning of the class?</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A. Surprised. 		B. Pleased.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C. Nervous. 			D. Stressful.</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271210" y="93176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1"/>
            </p:custDataLst>
          </p:nvPr>
        </p:nvSpPr>
        <p:spPr>
          <a:xfrm>
            <a:off x="597535" y="3997960"/>
            <a:ext cx="10870565" cy="988695"/>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事实细节题。根据第四段第三句“I was quite nervous at the beginning of the class.”可知“在课程开始的时候我很紧张”，故选 C。</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42670" y="840740"/>
            <a:ext cx="10922000" cy="1641475"/>
          </a:xfrm>
          <a:prstGeom prst="rect">
            <a:avLst/>
          </a:prstGeom>
          <a:noFill/>
        </p:spPr>
        <p:txBody>
          <a:bodyPr wrap="square" rtlCol="0" anchor="t">
            <a:spAutoFit/>
          </a:bodyPr>
          <a:lstStyle/>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4. When did the people in the club begin to laugh for real?</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A. After a few minutes. 		B. After a few hours.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C. After a few seconds. 		D. After a few days.</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405765" y="895350"/>
            <a:ext cx="7505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1"/>
            </p:custDataLst>
          </p:nvPr>
        </p:nvSpPr>
        <p:spPr>
          <a:xfrm>
            <a:off x="661035" y="4287520"/>
            <a:ext cx="10870565" cy="1437640"/>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事 实 细 节 题。 根 据 第 五 段 第 二 句“After ten minutes everybody in the room was laughing for real and some people just couldn’t stop!”可知十分钟后房间里的每个人都真正地笑起来了，有些甚至笑得停不下来，故选 A。</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16915" y="840740"/>
            <a:ext cx="11247755" cy="2675255"/>
          </a:xfrm>
          <a:prstGeom prst="rect">
            <a:avLst/>
          </a:prstGeom>
          <a:noFill/>
        </p:spPr>
        <p:txBody>
          <a:bodyPr wrap="square" rtlCol="0" anchor="t">
            <a:spAutoFit/>
          </a:bodyPr>
          <a:lstStyle/>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5. The article mainly tells us _________.</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A. young children laugh much more often than adults in a day</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B. laughing is one of the best ways to stay healthy</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C. many doctors are also interested in the effects of laughter on our health</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D. real laughter and unreal laughter are both good for health</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5153660" y="840740"/>
            <a:ext cx="8674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1"/>
            </p:custDataLst>
          </p:nvPr>
        </p:nvSpPr>
        <p:spPr>
          <a:xfrm>
            <a:off x="661035" y="4097655"/>
            <a:ext cx="10870565" cy="1886585"/>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主旨大意题。根据第四段最后一句“However, our bodies can’t tell the difference between real laughter and unreal laughter, so they still produce the same healthy effects.”可知无论是真笑还是假笑都对我们的身体有好处，也体现了文章的主旨。故选 D。</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1709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四、5选5阅读</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82675" y="3123565"/>
            <a:ext cx="9874250" cy="1938020"/>
          </a:xfrm>
          <a:prstGeom prst="rect">
            <a:avLst/>
          </a:prstGeom>
          <a:solidFill>
            <a:schemeClr val="bg1"/>
          </a:solidFill>
        </p:spPr>
        <p:txBody>
          <a:bodyPr wrap="square" rtlCol="0" anchor="ctr">
            <a:spAutoFit/>
          </a:bodyPr>
          <a:lstStyle/>
          <a:p>
            <a:pPr>
              <a:lnSpc>
                <a:spcPct val="100000"/>
              </a:lnSpc>
            </a:pPr>
            <a:r>
              <a:rPr lang="en-US" altLang="zh-CN" sz="2400" dirty="0">
                <a:solidFill>
                  <a:schemeClr val="tx1"/>
                </a:solidFill>
                <a:latin typeface="Times New Roman" panose="02020603050405020304" charset="0"/>
                <a:cs typeface="Times New Roman" panose="02020603050405020304" charset="0"/>
              </a:rPr>
              <a:t>A. Home accidents are just as common.</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B. It is safer to get them repaired by an electrician ( 电工 ).</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C. These appliances can kill people if they are not used in the proper way.</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D. Some accidents are not serious and some are.</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E. There have been many cases where people fall to their deaths from highflats.</a:t>
            </a:r>
            <a:endParaRPr lang="en-US" altLang="zh-CN" sz="2400" dirty="0">
              <a:solidFill>
                <a:schemeClr val="tx1"/>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cs typeface="方正黑体简体" panose="03000509000000000000" charset="-122"/>
                <a:sym typeface="iekie pocangqiong" panose="02000503000000000000" pitchFamily="2" charset="-122"/>
              </a:rPr>
              <a:t>四、5选5阅读</a:t>
            </a:r>
            <a:endParaRPr lang="zh-CN" altLang="en-US" sz="2800" b="1" dirty="0">
              <a:solidFill>
                <a:schemeClr val="tx1"/>
              </a:solidFill>
              <a:cs typeface="方正黑体简体" panose="03000509000000000000" charset="-122"/>
              <a:sym typeface="iekie pocangqiong" panose="02000503000000000000" pitchFamily="2" charset="-122"/>
            </a:endParaRPr>
          </a:p>
        </p:txBody>
      </p:sp>
      <p:sp>
        <p:nvSpPr>
          <p:cNvPr id="5" name="文本框 4"/>
          <p:cNvSpPr txBox="1"/>
          <p:nvPr/>
        </p:nvSpPr>
        <p:spPr>
          <a:xfrm>
            <a:off x="352425" y="934720"/>
            <a:ext cx="11334750" cy="224536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Accidents happen almost every day. </a:t>
            </a:r>
            <a:r>
              <a:rPr sz="2800" u="sng" dirty="0">
                <a:latin typeface="Times New Roman" panose="02020603050405020304" charset="0"/>
                <a:ea typeface="宋体" panose="02010600030101010101" pitchFamily="2" charset="-122"/>
                <a:cs typeface="Times New Roman" panose="02020603050405020304" charset="0"/>
              </a:rPr>
              <a:t>1</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We read about such accidents nearly every day in the newspapers. It is wrong for people to think that accidents take place only on the roads or highways, or even at work places. </a:t>
            </a:r>
            <a:r>
              <a:rPr sz="2800" u="sng" dirty="0">
                <a:latin typeface="Times New Roman" panose="02020603050405020304" charset="0"/>
                <a:ea typeface="宋体" panose="02010600030101010101" pitchFamily="2" charset="-122"/>
                <a:cs typeface="Times New Roman" panose="02020603050405020304" charset="0"/>
              </a:rPr>
              <a:t>2</a:t>
            </a:r>
            <a:r>
              <a:rPr lang="en-US" sz="2800" u="sng" dirty="0">
                <a:latin typeface="Times New Roman" panose="02020603050405020304" charset="0"/>
                <a:ea typeface="宋体" panose="02010600030101010101" pitchFamily="2" charset="-122"/>
                <a:cs typeface="Times New Roman" panose="02020603050405020304" charset="0"/>
              </a:rPr>
              <a:t>_______</a:t>
            </a:r>
            <a:r>
              <a:rPr sz="2800" dirty="0">
                <a:latin typeface="Times New Roman" panose="02020603050405020304" charset="0"/>
                <a:ea typeface="宋体" panose="02010600030101010101" pitchFamily="2" charset="-122"/>
                <a:cs typeface="Times New Roman" panose="02020603050405020304" charset="0"/>
              </a:rPr>
              <a:t> Because very few home accidents are reported, people come to think that there are few accidents which happen in homes.</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7250147" y="93471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4" name="圆角矩形 3"/>
          <p:cNvSpPr/>
          <p:nvPr/>
        </p:nvSpPr>
        <p:spPr>
          <a:xfrm>
            <a:off x="352425" y="5061585"/>
            <a:ext cx="11334750" cy="112141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文章结构题。根据前句 Accidents happen almost every day（事故几乎每天都在发生），接下来应是 Some accidents are not serious and some are（有些事故并不严重，有些则严重）。故选 D。</a:t>
            </a:r>
            <a:endParaRPr sz="2400">
              <a:solidFill>
                <a:srgbClr val="C00000"/>
              </a:solidFill>
              <a:latin typeface="Times New Roman" panose="02020603050405020304" charset="0"/>
              <a:cs typeface="Times New Roman" panose="02020603050405020304" charset="0"/>
              <a:sym typeface="+mn-ea"/>
            </a:endParaRPr>
          </a:p>
        </p:txBody>
      </p:sp>
      <p:sp>
        <p:nvSpPr>
          <p:cNvPr id="3" name="TextBox 4"/>
          <p:cNvSpPr txBox="1"/>
          <p:nvPr>
            <p:custDataLst>
              <p:tags r:id="rId1"/>
            </p:custDataLst>
          </p:nvPr>
        </p:nvSpPr>
        <p:spPr>
          <a:xfrm>
            <a:off x="1825977" y="2155819"/>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7" name="圆角矩形 6"/>
          <p:cNvSpPr/>
          <p:nvPr>
            <p:custDataLst>
              <p:tags r:id="rId2"/>
            </p:custDataLst>
          </p:nvPr>
        </p:nvSpPr>
        <p:spPr>
          <a:xfrm>
            <a:off x="352425" y="5061585"/>
            <a:ext cx="11435715" cy="117792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2.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细节过渡题。根据选项后一句 Because very few home accidents are reported（因为非常少的家庭事故被报道）中的 home accidents，可以推断出前句应是 Home acci</a:t>
            </a:r>
            <a:r>
              <a:rPr lang="en-US" sz="2400">
                <a:solidFill>
                  <a:srgbClr val="C00000"/>
                </a:solidFill>
                <a:latin typeface="Times New Roman" panose="02020603050405020304" charset="0"/>
                <a:cs typeface="Times New Roman" panose="02020603050405020304" charset="0"/>
                <a:sym typeface="+mn-ea"/>
              </a:rPr>
              <a:t>-</a:t>
            </a:r>
            <a:r>
              <a:rPr sz="2400">
                <a:solidFill>
                  <a:srgbClr val="C00000"/>
                </a:solidFill>
                <a:latin typeface="Times New Roman" panose="02020603050405020304" charset="0"/>
                <a:cs typeface="Times New Roman" panose="02020603050405020304" charset="0"/>
                <a:sym typeface="+mn-ea"/>
              </a:rPr>
              <a:t>dents are just as common（家庭事故也很普遍），故选 A。</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bldLvl="0" animBg="1"/>
      <p:bldP spid="4" grpId="1" animBg="1"/>
      <p:bldP spid="3" grpId="0"/>
      <p:bldP spid="7" grpId="0" bldLvl="0" animBg="1"/>
      <p:bldP spid="7"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一、补全对话</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46150" y="2611120"/>
            <a:ext cx="9884410" cy="1938020"/>
          </a:xfrm>
          <a:prstGeom prst="rect">
            <a:avLst/>
          </a:prstGeom>
          <a:solidFill>
            <a:schemeClr val="bg1"/>
          </a:solidFill>
        </p:spPr>
        <p:txBody>
          <a:bodyPr wrap="square" rtlCol="0" anchor="ctr">
            <a:spAutoFit/>
          </a:bodyPr>
          <a:lstStyle/>
          <a:p>
            <a:pPr>
              <a:lnSpc>
                <a:spcPct val="100000"/>
              </a:lnSpc>
            </a:pPr>
            <a:r>
              <a:rPr lang="en-US" altLang="zh-CN" sz="2400" dirty="0">
                <a:solidFill>
                  <a:schemeClr val="tx1"/>
                </a:solidFill>
                <a:latin typeface="Times New Roman" panose="02020603050405020304" charset="0"/>
                <a:cs typeface="Times New Roman" panose="02020603050405020304" charset="0"/>
              </a:rPr>
              <a:t>A. Home accidents are just as common.</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B. It is safer to get them repaired by an electrician ( 电工 ).</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C. These appliances can kill people if they are not used in the proper way.</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D. Some accidents are not serious and some are.</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E. There have been many cases where people fall to their deaths from highflats.</a:t>
            </a:r>
            <a:endParaRPr lang="en-US" altLang="zh-CN" sz="2400" dirty="0">
              <a:solidFill>
                <a:schemeClr val="tx1"/>
              </a:solidFill>
              <a:latin typeface="Times New Roman" panose="02020603050405020304" charset="0"/>
              <a:cs typeface="Times New Roman" panose="02020603050405020304" charset="0"/>
            </a:endParaRPr>
          </a:p>
        </p:txBody>
      </p:sp>
      <p:sp>
        <p:nvSpPr>
          <p:cNvPr id="5" name="文本框 4"/>
          <p:cNvSpPr txBox="1"/>
          <p:nvPr/>
        </p:nvSpPr>
        <p:spPr>
          <a:xfrm>
            <a:off x="248285" y="196215"/>
            <a:ext cx="11442700" cy="2414905"/>
          </a:xfrm>
          <a:prstGeom prst="rect">
            <a:avLst/>
          </a:prstGeom>
          <a:noFill/>
        </p:spPr>
        <p:txBody>
          <a:bodyPr wrap="square" rtlCol="0" anchor="t">
            <a:spAutoFit/>
          </a:bodyPr>
          <a:lstStyle/>
          <a:p>
            <a:pPr indent="0" algn="just" fontAlgn="auto">
              <a:lnSpc>
                <a:spcPct val="9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a:t>
            </a:r>
            <a:r>
              <a:rPr sz="2800" u="sng" dirty="0">
                <a:latin typeface="Times New Roman" panose="02020603050405020304" charset="0"/>
                <a:ea typeface="宋体" panose="02010600030101010101" pitchFamily="2" charset="-122"/>
                <a:cs typeface="Times New Roman" panose="02020603050405020304" charset="0"/>
              </a:rPr>
              <a:t>3</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Children often fall over while coming down the stairs. Old people may slip on wet floors</a:t>
            </a: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if they are not careful.</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9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Nowadays there are a lot of modern electrical appliances ( 电器 ) such as rice cookers which make life easy for the modern housewives. </a:t>
            </a:r>
            <a:r>
              <a:rPr sz="2800" u="sng" dirty="0">
                <a:latin typeface="Times New Roman" panose="02020603050405020304" charset="0"/>
                <a:ea typeface="宋体" panose="02010600030101010101" pitchFamily="2" charset="-122"/>
                <a:cs typeface="Times New Roman" panose="02020603050405020304" charset="0"/>
              </a:rPr>
              <a:t>4</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Gas stoves ( 煤气灶 ) used for cooking are also dangerous if they are not properly used. They may cause burns or, in more serious cases, even fires.</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1092552" y="12381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a:t>
            </a:r>
            <a:endParaRPr lang="en-US" sz="2800" dirty="0">
              <a:solidFill>
                <a:srgbClr val="C00000"/>
              </a:solidFill>
              <a:latin typeface="Times New Roman" panose="02020603050405020304" charset="0"/>
              <a:cs typeface="Times New Roman" panose="02020603050405020304" charset="0"/>
            </a:endParaRPr>
          </a:p>
        </p:txBody>
      </p:sp>
      <p:sp>
        <p:nvSpPr>
          <p:cNvPr id="4" name="圆角矩形 3"/>
          <p:cNvSpPr/>
          <p:nvPr/>
        </p:nvSpPr>
        <p:spPr>
          <a:xfrm>
            <a:off x="248285" y="4603115"/>
            <a:ext cx="11551285" cy="189357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3.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主旨大意题。根据该段落后面的 2 个案例：Children often fall over while coming down the stairs（孩子们在下楼梯时经常摔倒）和 Old people may slip on wet floors if they are not careful（老年人如果不小心可能会在潮湿的地板上滑倒），可以得出首句应该是There have been many cases where people fall to their deaths from highflats（有很多人从高空坠落致死的案例）。故选 E。</a:t>
            </a:r>
            <a:endParaRPr sz="2400">
              <a:solidFill>
                <a:srgbClr val="C00000"/>
              </a:solidFill>
              <a:latin typeface="Times New Roman" panose="02020603050405020304" charset="0"/>
              <a:cs typeface="Times New Roman" panose="02020603050405020304" charset="0"/>
              <a:sym typeface="+mn-ea"/>
            </a:endParaRPr>
          </a:p>
        </p:txBody>
      </p:sp>
      <p:sp>
        <p:nvSpPr>
          <p:cNvPr id="3" name="TextBox 4"/>
          <p:cNvSpPr txBox="1"/>
          <p:nvPr>
            <p:custDataLst>
              <p:tags r:id="rId1"/>
            </p:custDataLst>
          </p:nvPr>
        </p:nvSpPr>
        <p:spPr>
          <a:xfrm>
            <a:off x="9934927" y="1257294"/>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7" name="圆角矩形 6"/>
          <p:cNvSpPr/>
          <p:nvPr>
            <p:custDataLst>
              <p:tags r:id="rId2"/>
            </p:custDataLst>
          </p:nvPr>
        </p:nvSpPr>
        <p:spPr>
          <a:xfrm>
            <a:off x="248285" y="4730115"/>
            <a:ext cx="11551285" cy="1766570"/>
          </a:xfrm>
          <a:prstGeom prst="roundRect">
            <a:avLst>
              <a:gd name="adj" fmla="val 14018"/>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4.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推理判断题。根据选项后一句 Gas stoves used for cooking are also dangerous if they are not properly used（烹饪用的煤气灶如果使用不当也很危险），可以推断出前句应是 These appliances can kill people if they are not used in the proper way（如果使用不当，这些电器可能会致命）。故选 C。</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bldLvl="0" animBg="1"/>
      <p:bldP spid="4" grpId="1" animBg="1"/>
      <p:bldP spid="3" grpId="0"/>
      <p:bldP spid="7" grpId="0" bldLvl="0" animBg="1"/>
      <p:bldP spid="7"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71145" y="421005"/>
            <a:ext cx="11687810" cy="1252855"/>
          </a:xfrm>
          <a:prstGeom prst="rect">
            <a:avLst/>
          </a:prstGeom>
          <a:noFill/>
        </p:spPr>
        <p:txBody>
          <a:bodyPr wrap="square" rtlCol="0" anchor="t">
            <a:spAutoFit/>
          </a:bodyPr>
          <a:lstStyle/>
          <a:p>
            <a:pPr indent="0" algn="just" fontAlgn="auto">
              <a:lnSpc>
                <a:spcPct val="9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lang="en-US" altLang="zh-CN" sz="2800" dirty="0">
                <a:latin typeface="Times New Roman" panose="02020603050405020304" charset="0"/>
                <a:ea typeface="宋体" panose="02010600030101010101" pitchFamily="2" charset="-122"/>
                <a:cs typeface="Times New Roman" panose="02020603050405020304" charset="0"/>
              </a:rPr>
              <a:t>    But all such accidents can be stopped if we are careful and follow simple rules of safety. For example, it is unwise for people to try repairing their own electrical appliances if they do not know how to. </a:t>
            </a:r>
            <a:r>
              <a:rPr lang="en-US" altLang="zh-CN" sz="2800" u="sng" dirty="0">
                <a:latin typeface="Times New Roman" panose="02020603050405020304" charset="0"/>
                <a:ea typeface="宋体" panose="02010600030101010101" pitchFamily="2" charset="-122"/>
                <a:cs typeface="Times New Roman" panose="02020603050405020304" charset="0"/>
              </a:rPr>
              <a:t>5_______</a:t>
            </a:r>
            <a:endParaRPr lang="en-US" altLang="zh-CN" sz="2800" u="sng"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7634670" y="11520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圆角矩形 1"/>
          <p:cNvSpPr/>
          <p:nvPr/>
        </p:nvSpPr>
        <p:spPr>
          <a:xfrm>
            <a:off x="180975" y="4707890"/>
            <a:ext cx="10981690" cy="148780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5.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推理判断题。根据前句 For example, it is unwise for people to try repairing their own electrical appliances if they do not know how to（例如人们尝试修理自己的电器是不明智的），可以得出后一句应是 It is safer to get them repaired by an electrician（让电工修理它们更安全）。故选 B。</a:t>
            </a:r>
            <a:endParaRPr sz="2400">
              <a:solidFill>
                <a:srgbClr val="C00000"/>
              </a:solidFill>
              <a:latin typeface="Times New Roman" panose="02020603050405020304" charset="0"/>
              <a:cs typeface="Times New Roman" panose="02020603050405020304" charset="0"/>
              <a:sym typeface="+mn-ea"/>
            </a:endParaRPr>
          </a:p>
        </p:txBody>
      </p:sp>
      <p:sp>
        <p:nvSpPr>
          <p:cNvPr id="9" name="文本框 8"/>
          <p:cNvSpPr txBox="1"/>
          <p:nvPr>
            <p:custDataLst>
              <p:tags r:id="rId1"/>
            </p:custDataLst>
          </p:nvPr>
        </p:nvSpPr>
        <p:spPr>
          <a:xfrm>
            <a:off x="961390" y="2013903"/>
            <a:ext cx="10201275" cy="2120900"/>
          </a:xfrm>
          <a:prstGeom prst="rect">
            <a:avLst/>
          </a:prstGeom>
          <a:solidFill>
            <a:schemeClr val="bg1"/>
          </a:solidFill>
        </p:spPr>
        <p:txBody>
          <a:bodyPr wrap="square" rtlCol="0" anchor="ctr">
            <a:spAutoFit/>
          </a:bodyPr>
          <a:p>
            <a:pPr>
              <a:lnSpc>
                <a:spcPct val="110000"/>
              </a:lnSpc>
            </a:pPr>
            <a:r>
              <a:rPr lang="en-US" altLang="zh-CN" sz="2400" dirty="0">
                <a:solidFill>
                  <a:schemeClr val="tx1"/>
                </a:solidFill>
                <a:latin typeface="Times New Roman" panose="02020603050405020304" charset="0"/>
                <a:cs typeface="Times New Roman" panose="02020603050405020304" charset="0"/>
              </a:rPr>
              <a:t>A. Home accidents are just as common.</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B. It is safer to get them repaired by an electrician ( 电工 ).</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C. These appliances can kill people if they are not used in the proper way.</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D. Some accidents are not serious and some are.</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E. There have been many cases where people fall to their deaths from highflats.</a:t>
            </a:r>
            <a:endParaRPr lang="en-US" altLang="zh-CN" sz="2400" dirty="0">
              <a:solidFill>
                <a:schemeClr val="tx1"/>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bldLvl="0" animBg="1"/>
      <p:bldP spid="2"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090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五、语法填空</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五、语法填空</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7" name="矩形 6"/>
          <p:cNvSpPr/>
          <p:nvPr/>
        </p:nvSpPr>
        <p:spPr>
          <a:xfrm>
            <a:off x="785495" y="1963077"/>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 Today is Mary’s ____________ (twelve) birthday.</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此题考查基数词和序数词的区分。此处指“第十二个生日”，要用序数词。本句意为“今天是 Mary 的第十二个生日”。</a:t>
            </a:r>
            <a:endParaRPr sz="280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3973830" y="1962834"/>
            <a:ext cx="140081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twelfth</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727075" y="1514767"/>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 He wonders if he can ask the teacher a ____________ (three) time.</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6799580" y="1600200"/>
            <a:ext cx="17589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third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此题考查基数词和序数词的区分。此处指“第三次”，要用序数词，但这里不强调顺序，着重指“又一次”。本句意为“他想知道他是否能再问老师一次”。</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112458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 We received ____________ (dozen) of cards from our students on Teachers’ Day.</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3458210" y="1604010"/>
            <a:ext cx="17081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dozens</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此题考查基数词表确数和约数的用法区分。dozen复数形式+of表示约数，指“很多”。本句意为“在教师节那天我们收到了来自学生的很多卡片”。</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00710" y="1703705"/>
            <a:ext cx="10582275" cy="112458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 China is an old country with a history of more than five ____________ (thousand) years.</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此题考查基数词表确数和约数的用法区分。“基数词 +thousand 单数形式”表示确数。本句意为“中国是一个有着五千多年历史的古老国家。”</a:t>
            </a:r>
            <a:endParaRPr sz="280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881380" y="2306320"/>
            <a:ext cx="165036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thousand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 Three ____________ (four) of the attendants agree to the proposal.</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此题考查数词表示分数的用法。分子用基数，分母用序数，分子大于 1 时，分母用复数形式。本句意为“四分之三的参与者同意这个建议。”</a:t>
            </a:r>
            <a:endParaRPr sz="280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2063115" y="1602740"/>
            <a:ext cx="198945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fourths</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 You can get off at the ____________ (two) bus stop.</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TextBox 4"/>
          <p:cNvSpPr txBox="1"/>
          <p:nvPr>
            <p:custDataLst>
              <p:tags r:id="rId1"/>
            </p:custDataLst>
          </p:nvPr>
        </p:nvSpPr>
        <p:spPr>
          <a:xfrm>
            <a:off x="808355" y="4349115"/>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此题考查数词表示编号、序列号的用法。有“名词 + 基数词”或“the + 序数词 + 名词”两种表达方式，此处为后者。本句意为“你可以在第二个巴士站下车。”</a:t>
            </a:r>
            <a:endParaRPr sz="280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4276090" y="1604010"/>
            <a:ext cx="181165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second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7. We will review Unit ____________ (eight) tomorrow.</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此题考查数词表示编号、序列号的用法。有“名词 + 基数词”或“the + 序数词+ 名词”两种表达方式，此处为前者。本句意为“明天我们将复习第八单元”。</a:t>
            </a:r>
            <a:endParaRPr sz="280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4547235" y="1604010"/>
            <a:ext cx="136334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Eight</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一、补全对话</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4" name="文本框 3"/>
          <p:cNvSpPr txBox="1"/>
          <p:nvPr/>
        </p:nvSpPr>
        <p:spPr>
          <a:xfrm>
            <a:off x="881379" y="1208797"/>
            <a:ext cx="11091545"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 W: Hi, Tom! Haven’t seen you for ages!</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M: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How old are you 		B. How are you</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How time flies	 	 	 D. How is that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881380" y="4505325"/>
            <a:ext cx="10870565" cy="1437640"/>
          </a:xfrm>
          <a:prstGeom prst="rect">
            <a:avLst/>
          </a:prstGeom>
          <a:noFill/>
        </p:spPr>
        <p:txBody>
          <a:bodyPr wrap="square" rtlCol="0">
            <a:spAutoFit/>
          </a:bodyPr>
          <a:lstStyle/>
          <a:p>
            <a:pPr marL="899795" indent="-8999855"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此题考查问候语。前者打招呼并表示很久未见，后者应该问一下对方的近况或身体状况。A 项是问“你多大了？”，B 项是问“你好吗？”，C 项表示“时间过得真快”，D 项是问“那个怎么样？”。故选 B 项。</a:t>
            </a:r>
            <a:endParaRPr sz="240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2488246" y="187935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8. His father began to learn driving in his ____________ (sixty).</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6866890" y="1604010"/>
            <a:ext cx="157226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sixties</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此题考查数词表示年龄的用法。“在某人六十几岁时”用“in one’s sixties”表示。本句意为“他父亲在六十几岁时开始学开车”。</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112458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9. The family usually go out for thirty ____________ (minute) walk after supper.</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6614795" y="1689735"/>
            <a:ext cx="14674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minutes’</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46125" y="4390390"/>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此题考查数词修饰名词的用法：基数词 + 名词 (s)’s + 中心名词。此处“三十分钟的散步”用“thirty minutes’ walk”表示。本句意为“这家人通常晚饭后进行三十分钟的散步”。</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09600" y="142269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10. She has been a league member for one and a half ____________ (year).</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8498205" y="1422400"/>
            <a:ext cx="124777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years</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66445" y="4401185"/>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此题考查数词表示几个半的用法：基数词+ and+ a half+名词复数，一年半大于一，要用复数形式。本句意为“她作为团员已经一年半了”。</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548275" y="22185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六、完成句子</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六、完成句子</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6" name="文本框 5"/>
          <p:cNvSpPr txBox="1"/>
          <p:nvPr/>
        </p:nvSpPr>
        <p:spPr>
          <a:xfrm>
            <a:off x="362585" y="1296035"/>
            <a:ext cx="11468100" cy="4615815"/>
          </a:xfrm>
          <a:prstGeom prst="rect">
            <a:avLst/>
          </a:prstGeom>
          <a:noFill/>
        </p:spPr>
        <p:txBody>
          <a:bodyPr wrap="square" rtlCol="0" anchor="t">
            <a:spAutoFit/>
          </a:bodyPr>
          <a:lstStyle/>
          <a:p>
            <a:pPr indent="0" algn="just" fontAlgn="auto">
              <a:lnSpc>
                <a:spcPct val="150000"/>
              </a:lnSpc>
            </a:pPr>
            <a:r>
              <a:rPr sz="2800" dirty="0">
                <a:latin typeface="Times New Roman" panose="02020603050405020304" charset="0"/>
                <a:ea typeface="宋体" panose="02010600030101010101" pitchFamily="2" charset="-122"/>
                <a:cs typeface="Times New Roman" panose="02020603050405020304" charset="0"/>
              </a:rPr>
              <a:t>1. The bank is just ____</a:t>
            </a:r>
            <a:r>
              <a:rPr lang="en-US" sz="2800" dirty="0">
                <a:latin typeface="Times New Roman" panose="02020603050405020304" charset="0"/>
                <a:ea typeface="宋体" panose="02010600030101010101" pitchFamily="2" charset="-122"/>
                <a:cs typeface="Times New Roman" panose="02020603050405020304" charset="0"/>
              </a:rPr>
              <a:t>_____________</a:t>
            </a:r>
            <a:r>
              <a:rPr sz="2800" dirty="0">
                <a:latin typeface="Times New Roman" panose="02020603050405020304" charset="0"/>
                <a:ea typeface="宋体" panose="02010600030101010101" pitchFamily="2" charset="-122"/>
                <a:cs typeface="Times New Roman" panose="02020603050405020304" charset="0"/>
              </a:rPr>
              <a:t>________________ (离这儿500米).</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50000"/>
              </a:lnSpc>
            </a:pPr>
            <a:r>
              <a:rPr sz="2800" dirty="0">
                <a:latin typeface="Times New Roman" panose="02020603050405020304" charset="0"/>
                <a:ea typeface="宋体" panose="02010600030101010101" pitchFamily="2" charset="-122"/>
                <a:cs typeface="Times New Roman" panose="02020603050405020304" charset="0"/>
              </a:rPr>
              <a:t>2. Great changes took place _______________ (在20世纪80年代) in China.</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50000"/>
              </a:lnSpc>
            </a:pPr>
            <a:r>
              <a:rPr sz="2800" dirty="0">
                <a:latin typeface="Times New Roman" panose="02020603050405020304" charset="0"/>
                <a:ea typeface="宋体" panose="02010600030101010101" pitchFamily="2" charset="-122"/>
                <a:cs typeface="Times New Roman" panose="02020603050405020304" charset="0"/>
              </a:rPr>
              <a:t>3. _______________</a:t>
            </a:r>
            <a:r>
              <a:rPr lang="en-US" sz="2800" dirty="0">
                <a:latin typeface="Times New Roman" panose="02020603050405020304" charset="0"/>
                <a:ea typeface="宋体" panose="02010600030101010101" pitchFamily="2" charset="-122"/>
                <a:cs typeface="Times New Roman" panose="02020603050405020304" charset="0"/>
              </a:rPr>
              <a:t>____</a:t>
            </a:r>
            <a:r>
              <a:rPr sz="2800" dirty="0">
                <a:latin typeface="Times New Roman" panose="02020603050405020304" charset="0"/>
                <a:ea typeface="宋体" panose="02010600030101010101" pitchFamily="2" charset="-122"/>
                <a:cs typeface="Times New Roman" panose="02020603050405020304" charset="0"/>
              </a:rPr>
              <a:t>_____ (四分之三的学生) took part in the sports meeting.</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50000"/>
              </a:lnSpc>
            </a:pPr>
            <a:r>
              <a:rPr sz="2800" dirty="0">
                <a:latin typeface="Times New Roman" panose="02020603050405020304" charset="0"/>
                <a:ea typeface="宋体" panose="02010600030101010101" pitchFamily="2" charset="-122"/>
                <a:cs typeface="Times New Roman" panose="02020603050405020304" charset="0"/>
              </a:rPr>
              <a:t>4. Marx began to learn Russian ____________________ (在他五十多岁时). </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50000"/>
              </a:lnSpc>
            </a:pPr>
            <a:r>
              <a:rPr sz="2800" dirty="0">
                <a:latin typeface="Times New Roman" panose="02020603050405020304" charset="0"/>
                <a:ea typeface="宋体" panose="02010600030101010101" pitchFamily="2" charset="-122"/>
                <a:cs typeface="Times New Roman" panose="02020603050405020304" charset="0"/>
              </a:rPr>
              <a:t>5. It is nearly ______</a:t>
            </a:r>
            <a:r>
              <a:rPr lang="en-US" sz="2800" dirty="0">
                <a:latin typeface="Times New Roman" panose="02020603050405020304" charset="0"/>
                <a:ea typeface="宋体" panose="02010600030101010101" pitchFamily="2" charset="-122"/>
                <a:cs typeface="Times New Roman" panose="02020603050405020304" charset="0"/>
              </a:rPr>
              <a:t>___</a:t>
            </a:r>
            <a:r>
              <a:rPr sz="2800" dirty="0">
                <a:latin typeface="Times New Roman" panose="02020603050405020304" charset="0"/>
                <a:ea typeface="宋体" panose="02010600030101010101" pitchFamily="2" charset="-122"/>
                <a:cs typeface="Times New Roman" panose="02020603050405020304" charset="0"/>
              </a:rPr>
              <a:t>____ (十个小时的车程) from Shunde to my hometown.</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3096260" y="1474470"/>
            <a:ext cx="620776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five hundred meters away from here</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4614545" y="2101215"/>
            <a:ext cx="21882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in the 1980s</a:t>
            </a:r>
            <a:endParaRPr lang="en-US" sz="2800" dirty="0">
              <a:solidFill>
                <a:srgbClr val="C00000"/>
              </a:solidFill>
              <a:latin typeface="Times New Roman" panose="02020603050405020304" charset="0"/>
              <a:cs typeface="Times New Roman" panose="02020603050405020304" charset="0"/>
            </a:endParaRPr>
          </a:p>
        </p:txBody>
      </p:sp>
      <p:sp>
        <p:nvSpPr>
          <p:cNvPr id="10" name="TextBox 4"/>
          <p:cNvSpPr txBox="1"/>
          <p:nvPr/>
        </p:nvSpPr>
        <p:spPr>
          <a:xfrm>
            <a:off x="873125" y="2727960"/>
            <a:ext cx="43757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Three fourths of the students</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5036185" y="4040505"/>
            <a:ext cx="283083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in his fifties</a:t>
            </a:r>
            <a:endParaRPr lang="en-US" sz="28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2770505" y="4651375"/>
            <a:ext cx="24784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ten hours’ drive</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ircle(i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circle(in)">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2" grpId="0"/>
      <p:bldP spid="1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13970" y="4453255"/>
            <a:ext cx="12192000" cy="240474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PA_矩形 259"/>
          <p:cNvSpPr>
            <a:spLocks noChangeArrowheads="1"/>
          </p:cNvSpPr>
          <p:nvPr>
            <p:custDataLst>
              <p:tags r:id="rId1"/>
            </p:custDataLst>
          </p:nvPr>
        </p:nvSpPr>
        <p:spPr bwMode="auto">
          <a:xfrm>
            <a:off x="756285" y="2067986"/>
            <a:ext cx="5325745"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endParaRPr lang="zh-CN" altLang="en-US" sz="5400" b="1" kern="5000" spc="300" dirty="0">
              <a:solidFill>
                <a:sysClr val="windowText" lastClr="000000"/>
              </a:solidFill>
              <a:cs typeface="Arial" panose="020B0604020202020204" pitchFamily="34" charset="0"/>
            </a:endParaRPr>
          </a:p>
        </p:txBody>
      </p:sp>
      <p:sp>
        <p:nvSpPr>
          <p:cNvPr id="14" name="矩形 13"/>
          <p:cNvSpPr/>
          <p:nvPr/>
        </p:nvSpPr>
        <p:spPr>
          <a:xfrm>
            <a:off x="-13970" y="635"/>
            <a:ext cx="4542155" cy="348615"/>
          </a:xfrm>
          <a:prstGeom prst="rect">
            <a:avLst/>
          </a:prstGeom>
          <a:solidFill>
            <a:srgbClr val="DDD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0" y="5291455"/>
            <a:ext cx="12192000" cy="1579245"/>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5279390" y="1821815"/>
            <a:ext cx="6891655" cy="4630420"/>
            <a:chOff x="8314" y="2869"/>
            <a:chExt cx="10853" cy="7292"/>
          </a:xfrm>
        </p:grpSpPr>
        <p:sp>
          <p:nvSpPr>
            <p:cNvPr id="18" name="椭圆 17"/>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userDrawn="1"/>
          </p:nvPicPr>
          <p:blipFill>
            <a:blip r:embed="rId2">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16965" y="688340"/>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2. M: Do you mind if I record your speech?</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 Go ahead.</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It doesn’t matter 		B. No, you had better not</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No way 				D. Not at all</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628265" y="13750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339090" y="4278630"/>
            <a:ext cx="11349990" cy="1886585"/>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此题考查征求意见之“介意类”的表达。前者询问“你介意我录一下你的演讲吗？”，后者应该就介不介意作出合适的回应。A 项是指“没关系”，是回应道歉的表达；B 项是指“介意，你最好不要”，与 Go ahead 前后矛盾；C 项表示果断的拒绝，语气也不友好；D 项表示“一点也不（介意）”。故选 D 项。</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72490" y="788035"/>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3. W: Thank you for inviting me to attend such a wonderful party!</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M: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It’s my pleasure 		B. That’s a good idea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That’s right 			D. It’s nothing</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339975" y="152171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88658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此题考查对表示感谢的回应。前者表示“感谢你邀请我参加这场如此精彩的晚会”。A 项表示“不客气”，典型的回应感谢的表达；B 项是指“那是一个好主意”，是对提议的肯定表达；C 项是指“那是对的”；D 项表示“没关系”，是回应道歉的表达。故选 A 项。</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18820" y="606425"/>
            <a:ext cx="1057275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4. M: Sorry, I am late again.</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 Please remember to set your alarm clock next time.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A.That’s right 		B. Don’t mention it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Never mind 		D. Certainly not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090420" y="12821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19455" y="4314825"/>
            <a:ext cx="10870565" cy="188658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此题考查对表示道歉的回应。前者表示“对不起，我又迟到了”，后者回应后并补充“请记得下次设置好闹钟”。A 项是指“那是对的”；B 项是指“不用客气”，是回应感谢的表达；C 项是指“不要紧”，典型的回应道歉的表达；D 项意为“当然不是”。故选 C 项。</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5. M: Welcome to Garden Hotel.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I have booked a room for tonight.</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What can I do for you		 B. How old are you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What do you want 		D. What’s your name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6596380" y="75195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283845" y="4459605"/>
            <a:ext cx="11468100"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此题考查在酒店的礼貌用语。前者对前来酒店的人表示欢迎，接着应主动表示“有什么可以为您服务的”。A 项就是主动提供服务的表达，故选 A 项。B 项是问“你多大了？”，C 项是问“你想要什么？”，D 项是问“你叫什么名字？”。</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二、选择正确答案</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UNIT_PLACING_PICTURE_USER_VIEWPORT" val="{&quot;height&quot;:3555,&quot;width&quot;:7110}"/>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UNIT_PLACING_PICTURE_USER_VIEWPORT" val="{&quot;height&quot;:3555,&quot;width&quot;:7110}"/>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PA" val="v4.0.0"/>
</p:tagLst>
</file>

<file path=ppt/tags/tag30.xml><?xml version="1.0" encoding="utf-8"?>
<p:tagLst xmlns:p="http://schemas.openxmlformats.org/presentationml/2006/main">
  <p:tag name="KSO_WM_UNIT_PLACING_PICTURE_USER_VIEWPORT" val="{&quot;height&quot;:3555,&quot;width&quot;:7110}"/>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UNIT_PLACING_PICTURE_USER_VIEWPORT" val="{&quot;height&quot;:3555,&quot;width&quot;:7110}"/>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PA" val="v4.0.0"/>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UNIT_PLACING_PICTURE_USER_VIEWPORT" val="{&quot;height&quot;:3555,&quot;width&quot;:7110}"/>
</p:tagLst>
</file>

<file path=ppt/tags/tag53.xml><?xml version="1.0" encoding="utf-8"?>
<p:tagLst xmlns:p="http://schemas.openxmlformats.org/presentationml/2006/main">
  <p:tag name="PA" val="v4.0.0"/>
</p:tagLst>
</file>

<file path=ppt/tags/tag54.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KSO_WPP_MARK_KEY" val="baed8549-8825-423c-ac38-75c655e7c2fe"/>
  <p:tag name="COMMONDATA" val="eyJoZGlkIjoiMjlmOWU1Yjc1ODQ3ZTVhN2I1Nzg2Mzg0OTEyYWY5NGYifQ=="/>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UNIT_PLACING_PICTURE_USER_VIEWPORT" val="{&quot;height&quot;:3555,&quot;width&quot;:7110}"/>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11876</Words>
  <Application>WPS 演示</Application>
  <PresentationFormat>宽屏</PresentationFormat>
  <Paragraphs>363</Paragraphs>
  <Slides>45</Slides>
  <Notes>51</Notes>
  <HiddenSlides>4</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45</vt:i4>
      </vt:variant>
    </vt:vector>
  </HeadingPairs>
  <TitlesOfParts>
    <vt:vector size="63" baseType="lpstr">
      <vt:lpstr>Arial</vt:lpstr>
      <vt:lpstr>宋体</vt:lpstr>
      <vt:lpstr>Wingdings</vt:lpstr>
      <vt:lpstr>方正黑体简体</vt:lpstr>
      <vt:lpstr>iekie pocangqiong</vt:lpstr>
      <vt:lpstr>微软雅黑</vt:lpstr>
      <vt:lpstr>Calibri</vt:lpstr>
      <vt:lpstr>Impact</vt:lpstr>
      <vt:lpstr>Kozuka Gothic Pro M</vt:lpstr>
      <vt:lpstr>Yu Gothic UI Semibold</vt:lpstr>
      <vt:lpstr>Helvetica-Roman-SemiB</vt:lpstr>
      <vt:lpstr>SimSun-ExtB</vt:lpstr>
      <vt:lpstr>黑体</vt:lpstr>
      <vt:lpstr>Times New Roman</vt:lpstr>
      <vt:lpstr>Arial Unicode MS</vt:lpstr>
      <vt:lpstr>等线</vt:lpstr>
      <vt:lpstr>Segoe Print</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赵时运</cp:lastModifiedBy>
  <cp:revision>145</cp:revision>
  <dcterms:created xsi:type="dcterms:W3CDTF">2021-08-19T06:32:00Z</dcterms:created>
  <dcterms:modified xsi:type="dcterms:W3CDTF">2023-06-01T02:10:16Z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2052-11.1.0.14309</vt:lpwstr>
  </property>
</Properties>
</file>