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57" r:id="rId5"/>
    <p:sldId id="258" r:id="rId6"/>
    <p:sldId id="259" r:id="rId7"/>
    <p:sldId id="268" r:id="rId8"/>
    <p:sldId id="387" r:id="rId9"/>
    <p:sldId id="388" r:id="rId10"/>
    <p:sldId id="389" r:id="rId11"/>
    <p:sldId id="433" r:id="rId12"/>
    <p:sldId id="390" r:id="rId13"/>
    <p:sldId id="434" r:id="rId14"/>
    <p:sldId id="435" r:id="rId15"/>
    <p:sldId id="436" r:id="rId16"/>
    <p:sldId id="437" r:id="rId17"/>
    <p:sldId id="438" r:id="rId18"/>
    <p:sldId id="439" r:id="rId19"/>
    <p:sldId id="440" r:id="rId20"/>
    <p:sldId id="441" r:id="rId21"/>
    <p:sldId id="442" r:id="rId22"/>
    <p:sldId id="355" r:id="rId23"/>
    <p:sldId id="332" r:id="rId24"/>
    <p:sldId id="509" r:id="rId25"/>
    <p:sldId id="295" r:id="rId26"/>
    <p:sldId id="535" r:id="rId27"/>
    <p:sldId id="373" r:id="rId28"/>
    <p:sldId id="486" r:id="rId29"/>
    <p:sldId id="444" r:id="rId30"/>
    <p:sldId id="445" r:id="rId31"/>
    <p:sldId id="447" r:id="rId32"/>
    <p:sldId id="446" r:id="rId33"/>
    <p:sldId id="468" r:id="rId34"/>
    <p:sldId id="469" r:id="rId35"/>
    <p:sldId id="470" r:id="rId36"/>
    <p:sldId id="471" r:id="rId37"/>
    <p:sldId id="301" r:id="rId38"/>
    <p:sldId id="302" r:id="rId39"/>
    <p:sldId id="448" r:id="rId40"/>
    <p:sldId id="449" r:id="rId41"/>
    <p:sldId id="450" r:id="rId42"/>
    <p:sldId id="451" r:id="rId43"/>
    <p:sldId id="452" r:id="rId44"/>
    <p:sldId id="453" r:id="rId45"/>
    <p:sldId id="454" r:id="rId46"/>
    <p:sldId id="455" r:id="rId47"/>
    <p:sldId id="456" r:id="rId48"/>
    <p:sldId id="307" r:id="rId49"/>
    <p:sldId id="308" r:id="rId50"/>
    <p:sldId id="284" r:id="rId51"/>
  </p:sldIdLst>
  <p:sldSz cx="12192000" cy="6858000"/>
  <p:notesSz cx="6858000" cy="9144000"/>
  <p:embeddedFontLst>
    <p:embeddedFont>
      <p:font typeface="方正黑体简体" panose="03000509000000000000" charset="-122"/>
      <p:regular r:id="rId55"/>
    </p:embeddedFont>
    <p:embeddedFont>
      <p:font typeface="微软雅黑" panose="020B0503020204020204" pitchFamily="34" charset="-122"/>
      <p:regular r:id="rId56"/>
    </p:embeddedFont>
    <p:embeddedFont>
      <p:font typeface="Calibri" panose="020F0502020204030204" pitchFamily="34" charset="0"/>
      <p:regular r:id="rId57"/>
      <p:bold r:id="rId58"/>
      <p:italic r:id="rId59"/>
      <p:boldItalic r:id="rId60"/>
    </p:embeddedFont>
    <p:embeddedFont>
      <p:font typeface="Impact" panose="020B0806030902050204" pitchFamily="34" charset="0"/>
      <p:regular r:id="rId61"/>
    </p:embeddedFont>
    <p:embeddedFont>
      <p:font typeface="黑体" panose="02010609060101010101" charset="-122"/>
      <p:regular r:id="rId62"/>
    </p:embeddedFont>
    <p:embeddedFont>
      <p:font typeface="等线" panose="02010600030101010101" charset="-122"/>
      <p:regular r:id="rId63"/>
    </p:embeddedFont>
  </p:embeddedFontLst>
  <p:custDataLst>
    <p:tags r:id="rId6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4" userDrawn="1">
          <p15:clr>
            <a:srgbClr val="A4A3A4"/>
          </p15:clr>
        </p15:guide>
        <p15:guide id="2" orient="horz" pos="4204" userDrawn="1">
          <p15:clr>
            <a:srgbClr val="A4A3A4"/>
          </p15:clr>
        </p15:guide>
        <p15:guide id="3" pos="82" userDrawn="1">
          <p15:clr>
            <a:srgbClr val="A4A3A4"/>
          </p15:clr>
        </p15:guide>
        <p15:guide id="4" pos="7362" userDrawn="1">
          <p15:clr>
            <a:srgbClr val="A4A3A4"/>
          </p15:clr>
        </p15:guide>
        <p15:guide id="5" orient="horz" pos="395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F2B3"/>
    <a:srgbClr val="EFE879"/>
    <a:srgbClr val="F7F4BC"/>
    <a:srgbClr val="E6DC32"/>
    <a:srgbClr val="DDDB1F"/>
    <a:srgbClr val="E18787"/>
    <a:srgbClr val="209874"/>
    <a:srgbClr val="2E916A"/>
    <a:srgbClr val="ACD9C7"/>
    <a:srgbClr val="2D9C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18" autoAdjust="0"/>
  </p:normalViewPr>
  <p:slideViewPr>
    <p:cSldViewPr snapToGrid="0" showGuides="1">
      <p:cViewPr varScale="1">
        <p:scale>
          <a:sx n="62" d="100"/>
          <a:sy n="62" d="100"/>
        </p:scale>
        <p:origin x="704" y="28"/>
      </p:cViewPr>
      <p:guideLst>
        <p:guide orient="horz" pos="104"/>
        <p:guide orient="horz" pos="4204"/>
        <p:guide pos="82"/>
        <p:guide pos="7362"/>
        <p:guide orient="horz" pos="395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4" Type="http://schemas.openxmlformats.org/officeDocument/2006/relationships/tags" Target="tags/tag55.xml"/><Relationship Id="rId63" Type="http://schemas.openxmlformats.org/officeDocument/2006/relationships/font" Target="fonts/font9.fntdata"/><Relationship Id="rId62" Type="http://schemas.openxmlformats.org/officeDocument/2006/relationships/font" Target="fonts/font8.fntdata"/><Relationship Id="rId61" Type="http://schemas.openxmlformats.org/officeDocument/2006/relationships/font" Target="fonts/font7.fntdata"/><Relationship Id="rId60" Type="http://schemas.openxmlformats.org/officeDocument/2006/relationships/font" Target="fonts/font6.fntdata"/><Relationship Id="rId6" Type="http://schemas.openxmlformats.org/officeDocument/2006/relationships/slide" Target="slides/slide3.xml"/><Relationship Id="rId59" Type="http://schemas.openxmlformats.org/officeDocument/2006/relationships/font" Target="fonts/font5.fntdata"/><Relationship Id="rId58" Type="http://schemas.openxmlformats.org/officeDocument/2006/relationships/font" Target="fonts/font4.fntdata"/><Relationship Id="rId57" Type="http://schemas.openxmlformats.org/officeDocument/2006/relationships/font" Target="fonts/font3.fntdata"/><Relationship Id="rId56" Type="http://schemas.openxmlformats.org/officeDocument/2006/relationships/font" Target="fonts/font2.fntdata"/><Relationship Id="rId55" Type="http://schemas.openxmlformats.org/officeDocument/2006/relationships/font" Target="fonts/font1.fntdata"/><Relationship Id="rId54" Type="http://schemas.openxmlformats.org/officeDocument/2006/relationships/tableStyles" Target="tableStyles.xml"/><Relationship Id="rId53" Type="http://schemas.openxmlformats.org/officeDocument/2006/relationships/viewProps" Target="viewProps.xml"/><Relationship Id="rId52" Type="http://schemas.openxmlformats.org/officeDocument/2006/relationships/presProps" Target="presProps.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1" name="文本框 10">
            <a:hlinkClick r:id="rId2" action="ppaction://hlinksldjump"/>
          </p:cNvPr>
          <p:cNvSpPr txBox="1"/>
          <p:nvPr userDrawn="1">
            <p:custDataLst>
              <p:tags r:id="rId3"/>
            </p:custDataLst>
          </p:nvPr>
        </p:nvSpPr>
        <p:spPr>
          <a:xfrm>
            <a:off x="0" y="6246495"/>
            <a:ext cx="1475740" cy="611505"/>
          </a:xfrm>
          <a:prstGeom prst="rect">
            <a:avLst/>
          </a:prstGeom>
          <a:solidFill>
            <a:schemeClr val="accent6"/>
          </a:solidFill>
          <a:effectLst>
            <a:outerShdw blurRad="50800" dist="38100" dir="2700000" algn="tl" rotWithShape="0">
              <a:prstClr val="black">
                <a:alpha val="40000"/>
              </a:prstClr>
            </a:outerShdw>
          </a:effectLst>
        </p:spPr>
        <p:txBody>
          <a:bodyPr wrap="square" rtlCol="0">
            <a:noAutofit/>
          </a:bodyPr>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2" name="文本框 11">
            <a:hlinkClick r:id="" action="ppaction://hlinkshowjump?jump=nextslide"/>
          </p:cNvPr>
          <p:cNvSpPr txBox="1"/>
          <p:nvPr userDrawn="1">
            <p:custDataLst>
              <p:tags r:id="rId4"/>
            </p:custDataLst>
          </p:nvPr>
        </p:nvSpPr>
        <p:spPr>
          <a:xfrm>
            <a:off x="10715625"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nvSpPr>
        <p:spPr>
          <a:xfrm>
            <a:off x="-12065" y="0"/>
            <a:ext cx="12215495" cy="732790"/>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0" y="930275"/>
            <a:ext cx="12208510" cy="0"/>
          </a:xfrm>
          <a:prstGeom prst="line">
            <a:avLst/>
          </a:prstGeom>
          <a:ln w="38100">
            <a:solidFill>
              <a:srgbClr val="E6DC32"/>
            </a:solidFill>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12065" y="4220210"/>
            <a:ext cx="12192000" cy="263779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2" name="文本框 11">
            <a:hlinkClick r:id="" action="ppaction://hlinkshowjump?jump=nextslide"/>
          </p:cNvPr>
          <p:cNvSpPr txBox="1"/>
          <p:nvPr userDrawn="1"/>
        </p:nvSpPr>
        <p:spPr>
          <a:xfrm>
            <a:off x="10715625"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5" name="矩形 4"/>
          <p:cNvSpPr/>
          <p:nvPr userDrawn="1"/>
        </p:nvSpPr>
        <p:spPr>
          <a:xfrm>
            <a:off x="-11430" y="4210685"/>
            <a:ext cx="12192000" cy="263779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04830" y="6237605"/>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5" name="矩形 4"/>
          <p:cNvSpPr/>
          <p:nvPr userDrawn="1"/>
        </p:nvSpPr>
        <p:spPr>
          <a:xfrm>
            <a:off x="0" y="930910"/>
            <a:ext cx="12232005" cy="5917565"/>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24130" y="0"/>
            <a:ext cx="12215495" cy="732790"/>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23495" y="831850"/>
            <a:ext cx="1220851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0" name="文本框 9">
            <a:hlinkClick r:id="rId2" action="ppaction://hlinksldjump"/>
          </p:cNvPr>
          <p:cNvSpPr txBox="1"/>
          <p:nvPr userDrawn="1"/>
        </p:nvSpPr>
        <p:spPr>
          <a:xfrm>
            <a:off x="-2413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4" name="文本框 13">
            <a:hlinkClick r:id="" action="ppaction://hlinkshowjump?jump=nextslide"/>
          </p:cNvPr>
          <p:cNvSpPr txBox="1"/>
          <p:nvPr userDrawn="1"/>
        </p:nvSpPr>
        <p:spPr>
          <a:xfrm>
            <a:off x="10704830" y="6237605"/>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过度页1">
    <p:bg>
      <p:bgPr>
        <a:solidFill>
          <a:srgbClr val="E6DC32">
            <a:alpha val="50000"/>
          </a:srgbClr>
        </a:solidFill>
        <a:effectLst/>
      </p:bgPr>
    </p:bg>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6DC3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1626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过度页1">
    <p:bg>
      <p:bgPr>
        <a:solidFill>
          <a:srgbClr val="E6DC32">
            <a:alpha val="50000"/>
          </a:srgbClr>
        </a:solidFill>
        <a:effectLst/>
      </p:bgPr>
    </p:bg>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xml"/><Relationship Id="rId2" Type="http://schemas.openxmlformats.org/officeDocument/2006/relationships/tags" Target="../tags/tag14.xml"/><Relationship Id="rId1" Type="http://schemas.openxmlformats.org/officeDocument/2006/relationships/tags" Target="../tags/tag1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4.xml"/><Relationship Id="rId2" Type="http://schemas.openxmlformats.org/officeDocument/2006/relationships/tags" Target="../tags/tag17.xml"/><Relationship Id="rId1" Type="http://schemas.openxmlformats.org/officeDocument/2006/relationships/tags" Target="../tags/tag16.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2.xml.rels><?xml version="1.0" encoding="UTF-8" standalone="yes"?>
<Relationships xmlns="http://schemas.openxmlformats.org/package/2006/relationships"><Relationship Id="rId9" Type="http://schemas.openxmlformats.org/officeDocument/2006/relationships/slide" Target="slide46.xml"/><Relationship Id="rId8" Type="http://schemas.openxmlformats.org/officeDocument/2006/relationships/tags" Target="../tags/tag5.xml"/><Relationship Id="rId7" Type="http://schemas.openxmlformats.org/officeDocument/2006/relationships/slide" Target="slide35.xml"/><Relationship Id="rId6" Type="http://schemas.openxmlformats.org/officeDocument/2006/relationships/tags" Target="../tags/tag4.xml"/><Relationship Id="rId5" Type="http://schemas.openxmlformats.org/officeDocument/2006/relationships/image" Target="../media/image1.png"/><Relationship Id="rId4" Type="http://schemas.openxmlformats.org/officeDocument/2006/relationships/slide" Target="slide27.xml"/><Relationship Id="rId3" Type="http://schemas.openxmlformats.org/officeDocument/2006/relationships/slide" Target="slide20.xml"/><Relationship Id="rId2" Type="http://schemas.openxmlformats.org/officeDocument/2006/relationships/slide" Target="slide9.xml"/><Relationship Id="rId12" Type="http://schemas.openxmlformats.org/officeDocument/2006/relationships/notesSlide" Target="../notesSlides/notesSlide2.xml"/><Relationship Id="rId11" Type="http://schemas.openxmlformats.org/officeDocument/2006/relationships/slideLayout" Target="../slideLayouts/slideLayout1.xml"/><Relationship Id="rId10" Type="http://schemas.openxmlformats.org/officeDocument/2006/relationships/tags" Target="../tags/tag6.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25.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5.xml"/><Relationship Id="rId2" Type="http://schemas.openxmlformats.org/officeDocument/2006/relationships/tags" Target="../tags/tag27.xml"/><Relationship Id="rId1" Type="http://schemas.openxmlformats.org/officeDocument/2006/relationships/tags" Target="../tags/tag26.xml"/></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6.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6.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3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7.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6.xml"/><Relationship Id="rId1" Type="http://schemas.openxmlformats.org/officeDocument/2006/relationships/tags" Target="../tags/tag36.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6.xml"/><Relationship Id="rId1" Type="http://schemas.openxmlformats.org/officeDocument/2006/relationships/tags" Target="../tags/tag37.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6.xml"/><Relationship Id="rId1" Type="http://schemas.openxmlformats.org/officeDocument/2006/relationships/tags" Target="../tags/tag38.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6.xml"/><Relationship Id="rId1" Type="http://schemas.openxmlformats.org/officeDocument/2006/relationships/tags" Target="../tags/tag39.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6.xml"/><Relationship Id="rId1" Type="http://schemas.openxmlformats.org/officeDocument/2006/relationships/tags" Target="../tags/tag40.xml"/></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41.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tags" Target="../tags/tag4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tags" Target="../tags/tag43.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tags" Target="../tags/tag44.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tags" Target="../tags/tag4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4.xml"/><Relationship Id="rId2" Type="http://schemas.openxmlformats.org/officeDocument/2006/relationships/tags" Target="../tags/tag47.xml"/><Relationship Id="rId1" Type="http://schemas.openxmlformats.org/officeDocument/2006/relationships/tags" Target="../tags/tag46.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tags" Target="../tags/tag48.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tags" Target="../tags/tag49.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4.xml"/><Relationship Id="rId1" Type="http://schemas.openxmlformats.org/officeDocument/2006/relationships/tags" Target="../tags/tag50.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4.xml"/><Relationship Id="rId1" Type="http://schemas.openxmlformats.org/officeDocument/2006/relationships/tags" Target="../tags/tag51.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4.xml"/><Relationship Id="rId1" Type="http://schemas.openxmlformats.org/officeDocument/2006/relationships/tags" Target="../tags/tag52.xml"/></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46.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5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48.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5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339725" y="1017588"/>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rPr>
              <a:t>英语基础篇同步练习册</a:t>
            </a:r>
            <a:endParaRPr lang="zh-CN" altLang="en-US" sz="5400" b="1" kern="5000" spc="300" dirty="0">
              <a:solidFill>
                <a:sysClr val="windowText" lastClr="000000"/>
              </a:solidFill>
              <a:cs typeface="Arial" panose="020B0604020202020204" pitchFamily="34" charset="0"/>
            </a:endParaRPr>
          </a:p>
        </p:txBody>
      </p:sp>
      <p:sp>
        <p:nvSpPr>
          <p:cNvPr id="19" name="文本框 18"/>
          <p:cNvSpPr txBox="1"/>
          <p:nvPr/>
        </p:nvSpPr>
        <p:spPr>
          <a:xfrm>
            <a:off x="448310" y="2237105"/>
            <a:ext cx="7385050" cy="553085"/>
          </a:xfrm>
          <a:prstGeom prst="rect">
            <a:avLst/>
          </a:prstGeom>
          <a:noFill/>
        </p:spPr>
        <p:txBody>
          <a:bodyPr wrap="square" rtlCol="0" anchor="t">
            <a:spAutoFit/>
          </a:bodyPr>
          <a:lstStyle/>
          <a:p>
            <a:pPr>
              <a:lnSpc>
                <a:spcPct val="120000"/>
              </a:lnSpc>
            </a:pPr>
            <a:r>
              <a:rPr lang="en-US" altLang="zh-CN" sz="2500" spc="100" dirty="0">
                <a:solidFill>
                  <a:schemeClr val="bg1">
                    <a:lumMod val="65000"/>
                  </a:schemeClr>
                </a:solidFill>
                <a:uFillTx/>
                <a:cs typeface="+mn-lt"/>
              </a:rPr>
              <a:t>YINGYU JICHUPIAN TONGBU LIANXICE</a:t>
            </a:r>
            <a:endParaRPr lang="en-US" altLang="zh-CN" sz="2500" spc="100" dirty="0">
              <a:solidFill>
                <a:schemeClr val="bg1">
                  <a:lumMod val="65000"/>
                </a:schemeClr>
              </a:solidFill>
              <a:uFillTx/>
              <a:cs typeface="+mn-lt"/>
            </a:endParaRPr>
          </a:p>
        </p:txBody>
      </p:sp>
      <p:cxnSp>
        <p:nvCxnSpPr>
          <p:cNvPr id="20" name="直接连接符 19"/>
          <p:cNvCxnSpPr/>
          <p:nvPr/>
        </p:nvCxnSpPr>
        <p:spPr>
          <a:xfrm>
            <a:off x="339725" y="208915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3" name="矩形 12"/>
          <p:cNvSpPr/>
          <p:nvPr/>
        </p:nvSpPr>
        <p:spPr>
          <a:xfrm>
            <a:off x="-13970" y="635"/>
            <a:ext cx="4542155" cy="348615"/>
          </a:xfrm>
          <a:prstGeom prst="rect">
            <a:avLst/>
          </a:prstGeom>
          <a:solidFill>
            <a:srgbClr val="DDD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3970" y="4453255"/>
            <a:ext cx="12192000" cy="240474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5291455"/>
            <a:ext cx="12192000" cy="1579245"/>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5279390" y="1821815"/>
            <a:ext cx="6891655" cy="4630420"/>
            <a:chOff x="8314" y="2869"/>
            <a:chExt cx="10853" cy="7292"/>
          </a:xfrm>
        </p:grpSpPr>
        <p:sp>
          <p:nvSpPr>
            <p:cNvPr id="4" name="椭圆 3"/>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2">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
        <p:nvSpPr>
          <p:cNvPr id="3" name="文本框 2"/>
          <p:cNvSpPr txBox="1"/>
          <p:nvPr/>
        </p:nvSpPr>
        <p:spPr>
          <a:xfrm>
            <a:off x="659130" y="5611813"/>
            <a:ext cx="4314190" cy="534035"/>
          </a:xfrm>
          <a:prstGeom prst="rect">
            <a:avLst/>
          </a:prstGeom>
          <a:noFill/>
        </p:spPr>
        <p:txBody>
          <a:bodyPr wrap="none" rtlCol="0" anchor="ctr">
            <a:spAutoFit/>
          </a:bodyPr>
          <a:p>
            <a:pPr algn="l">
              <a:lnSpc>
                <a:spcPct val="120000"/>
              </a:lnSpc>
            </a:pPr>
            <a:r>
              <a:rPr lang="zh-CN" altLang="en-US" sz="2400" b="1" dirty="0" smtClean="0">
                <a:solidFill>
                  <a:schemeClr val="tx1"/>
                </a:solidFill>
              </a:rPr>
              <a:t>主　编　马智利 谢碧玲 李丽华</a:t>
            </a:r>
            <a:endParaRPr lang="zh-CN" altLang="en-US" sz="2400" b="1" dirty="0" smtClean="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60705" y="1259840"/>
            <a:ext cx="10672445"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 The winner, including his parents, ________ willing to give a speech.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have 	B. is 		C. has 		D. are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977255" y="14512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42404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此题考查语法一致中的“就远”原则。当主语后插入 including 等介词短语时，谓语动词要与该介词短语前的主语保持一致，同时依据 be willing to 是固定搭配，故选 B。本句意为“获奖者，包括他的父母，愿意做演讲”。</a:t>
            </a:r>
            <a:endParaRPr sz="2400">
              <a:solidFill>
                <a:srgbClr val="C00000"/>
              </a:solidFill>
              <a:latin typeface="Times New Roman" panose="02020603050405020304" charset="0"/>
              <a:cs typeface="Times New Roman" panose="02020603050405020304" charset="0"/>
            </a:endParaRPr>
          </a:p>
        </p:txBody>
      </p:sp>
      <p:sp>
        <p:nvSpPr>
          <p:cNvPr id="25" name="文本框 24"/>
          <p:cNvSpPr txBox="1"/>
          <p:nvPr>
            <p:custDataLst>
              <p:tags r:id="rId2"/>
            </p:custDataLst>
          </p:nvPr>
        </p:nvSpPr>
        <p:spPr>
          <a:xfrm>
            <a:off x="374015" y="33020"/>
            <a:ext cx="7528560" cy="607695"/>
          </a:xfrm>
          <a:prstGeom prst="rect">
            <a:avLst/>
          </a:prstGeom>
          <a:noFill/>
        </p:spPr>
        <p:txBody>
          <a:bodyPr wrap="square" rtlCol="0">
            <a:spAutoFit/>
          </a:bodyPr>
          <a:p>
            <a:pPr algn="l">
              <a:lnSpc>
                <a:spcPct val="120000"/>
              </a:lnSpc>
            </a:pPr>
            <a:r>
              <a:rPr lang="zh-CN" altLang="en-US" sz="2800" b="1" spc="300" dirty="0">
                <a:latin typeface="+mj-ea"/>
                <a:ea typeface="+mj-ea"/>
                <a:sym typeface="+mn-ea"/>
              </a:rPr>
              <a:t>二、选择正确答案</a:t>
            </a:r>
            <a:endParaRPr lang="zh-CN" altLang="en-US" sz="2800" b="1"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2. More than ten years ________ since I came to the company.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was passed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has passed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is passed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have passed</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598670" y="7520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09625" y="4405630"/>
            <a:ext cx="10870565" cy="188658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此题考查意义一致原则。表示时间、距离等的度量名词作主语时，形式上虽为复数，意义上视为整体，谓语动词要用单数形式，同时依据 since，主句要用完成时态的主动形式。本句意为“从我来这家公司起，10 年多已过去了”，故选 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107440" y="652264"/>
            <a:ext cx="1027430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3. Physics ________ more difficult to girls than to boys.</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has considered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have considered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is considered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are considered</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040380" y="76098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881380" y="4359910"/>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此题考查意义一致原则。主语 physics 是学科名词，指“物理”这一门学科，谓语动词用单数形式。此处表示“被认为”，谓语要用被动形式。本句意为“相对于男生，对女生来说，物理被认为更难”，故选 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43940" y="534789"/>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4. Jim is one of the boys who ________ by their teacher yesterday.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is praised 		B. are praised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was praised 		D. were praised</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422900" y="68287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46125" y="4166870"/>
            <a:ext cx="10870565" cy="233553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此题考查语法一致原则。定语从句中的谓语动词要与其先行词保持一致，本句中the boys 为先行词，表示复数，同时依据 yesterday 和句子含义，此处的定语从句要用过去时态的被动形式，即定语从句中谓语要用一般过去时态的被动复数形式。本句意为“Jim 是昨天被老师表扬的男孩子们中的一个”，故选 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5. When they will have the graduation ceremony ________ not been decided yet.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have 		B. is 		C. has 		D. are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8470900" y="8155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27075" y="4387215"/>
            <a:ext cx="10870565" cy="188658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此题考查语法一致原则。从句 when they will have the graduation party 作主语时，谓语动词用单数形式，同时依据 yet 和句子含义，谓语要用完成时态的被动形式。本句意为“他们什么时候举行毕业典礼还没有决定”，故选 C 项。</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99135" y="906145"/>
            <a:ext cx="10627995"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6. ________ number of the students hoping to take part in the activity is up to fifty now.</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The 	B. A 		C. An 		D. /</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83335" y="10695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88658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此题考查语法一致原则。根据谓语短语 is up to 的单数形式得出主语应是 the num_x0002_ber of+ 名词的结构，因为 the number of 表示“……的数目”，谓语动词用单数。本句意为“希望参加这个活动的学生的数目现在达到了五十”，故选 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7. The gloves ________ soft and warm, and this pair of gloves ________ bought for you.</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is; is 		B. are; are		 C. is; are		 D. are; is</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656330" y="7876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09625" y="4332605"/>
            <a:ext cx="10870565" cy="188658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此题考查意义一致原则。成对名词 gloves 单独作主语时，谓语动词用复数；但当成对名词前有数量词 this pair 修饰时，谓语动词要与数量词保持一致，此句后面用单数。本句意为“这手套柔软又暖和，这一双是买给你的”，故选 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63575" y="652145"/>
            <a:ext cx="11193145"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8. Reading books in his spare time __________ him enlarge his knowledge.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help		 B. helping		 C. are helping 		D. helps</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096000" y="79781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443230" y="4370070"/>
            <a:ext cx="1108773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此题考查语法一致原则。动名词短语 reading books in his spare time 作主语，谓语动词用单数形式，本句句意为“他在空余时间阅读可以帮助他扩充知识”，故选 D 项。</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9. Four-fifths of the boys in my class ______________ playing basketball.</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likes 		B. is like 		C. are like		 D. like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8058150" y="7698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此题考查意义一致原则。“分数 +of+ 名词”作主语时，谓语动词要与名词保持一致，即此句谓语要与 the boys 保持一致，用复数形式。本句句意为“我们班有五分之四的男生喜欢打篮球”，故选 D 项。</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63905" y="652145"/>
            <a:ext cx="1078992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10. Neither Lily nor her parents ______________ to go for the picnic in such bad weather.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agrees 		B. agree 		C. is agreed 		D. is agreeing</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801360" y="7520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314825"/>
            <a:ext cx="10870565" cy="188658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此题考查就近原则。在固定搭配 neither…nor… 中，谓语与靠近的主语保持一致，此句中谓语动词应与 her parents 保持一致，用复数形式。本句句意为“Lily 和她的父母都不同意在如此恶劣的天气情况下出去野餐”，故选 B 项。</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4686300" cy="6858000"/>
          </a:xfrm>
          <a:prstGeom prst="rect">
            <a:avLst/>
          </a:prstGeom>
          <a:solidFill>
            <a:srgbClr val="DDDB1F">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4239260"/>
            <a:ext cx="4686300" cy="261239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568050" y="171894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一、补全对话</a:t>
            </a:r>
            <a:endParaRPr lang="zh-CN" altLang="en-US" sz="3200" dirty="0">
              <a:solidFill>
                <a:schemeClr val="tx1"/>
              </a:solidFill>
              <a:latin typeface="黑体" panose="02010609060101010101" charset="-122"/>
              <a:ea typeface="黑体" panose="02010609060101010101" charset="-122"/>
            </a:endParaRPr>
          </a:p>
        </p:txBody>
      </p:sp>
      <p:sp>
        <p:nvSpPr>
          <p:cNvPr id="3" name="文本框 13">
            <a:hlinkClick r:id="rId2" action="ppaction://hlinksldjump"/>
          </p:cNvPr>
          <p:cNvSpPr txBox="1">
            <a:spLocks noChangeArrowheads="1"/>
          </p:cNvSpPr>
          <p:nvPr/>
        </p:nvSpPr>
        <p:spPr bwMode="auto">
          <a:xfrm>
            <a:off x="5568051" y="253428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二、选择正确答案</a:t>
            </a:r>
            <a:endParaRPr lang="zh-CN" altLang="en-US" sz="3200" dirty="0">
              <a:solidFill>
                <a:schemeClr val="tx1"/>
              </a:solidFill>
              <a:latin typeface="黑体" panose="02010609060101010101" charset="-122"/>
              <a:ea typeface="黑体" panose="02010609060101010101" charset="-122"/>
            </a:endParaRPr>
          </a:p>
        </p:txBody>
      </p:sp>
      <p:sp>
        <p:nvSpPr>
          <p:cNvPr id="4" name="文本框 13">
            <a:hlinkClick r:id="rId3" action="ppaction://hlinksldjump"/>
          </p:cNvPr>
          <p:cNvSpPr txBox="1">
            <a:spLocks noChangeArrowheads="1"/>
          </p:cNvSpPr>
          <p:nvPr/>
        </p:nvSpPr>
        <p:spPr bwMode="auto">
          <a:xfrm>
            <a:off x="5568052" y="33496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三、完形填空</a:t>
            </a:r>
            <a:endParaRPr lang="zh-CN" altLang="en-US" sz="3200" dirty="0">
              <a:solidFill>
                <a:schemeClr val="tx1"/>
              </a:solidFill>
              <a:latin typeface="黑体" panose="02010609060101010101" charset="-122"/>
              <a:ea typeface="黑体" panose="02010609060101010101" charset="-122"/>
            </a:endParaRPr>
          </a:p>
        </p:txBody>
      </p:sp>
      <p:sp>
        <p:nvSpPr>
          <p:cNvPr id="5" name="文本框 13">
            <a:hlinkClick r:id="rId4" action="ppaction://hlinksldjump"/>
          </p:cNvPr>
          <p:cNvSpPr txBox="1">
            <a:spLocks noChangeArrowheads="1"/>
          </p:cNvSpPr>
          <p:nvPr/>
        </p:nvSpPr>
        <p:spPr bwMode="auto">
          <a:xfrm>
            <a:off x="5568050" y="416496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四、阅读理解</a:t>
            </a:r>
            <a:endParaRPr lang="zh-CN" altLang="en-US" sz="3200" dirty="0">
              <a:solidFill>
                <a:schemeClr val="tx1"/>
              </a:solidFill>
              <a:latin typeface="黑体" panose="02010609060101010101" charset="-122"/>
              <a:ea typeface="黑体" panose="02010609060101010101" charset="-122"/>
            </a:endParaRPr>
          </a:p>
        </p:txBody>
      </p:sp>
      <p:grpSp>
        <p:nvGrpSpPr>
          <p:cNvPr id="2" name="组合 1"/>
          <p:cNvGrpSpPr/>
          <p:nvPr/>
        </p:nvGrpSpPr>
        <p:grpSpPr>
          <a:xfrm>
            <a:off x="92710" y="2811780"/>
            <a:ext cx="4497070" cy="3509010"/>
            <a:chOff x="8314" y="2869"/>
            <a:chExt cx="10853" cy="7292"/>
          </a:xfrm>
        </p:grpSpPr>
        <p:sp>
          <p:nvSpPr>
            <p:cNvPr id="12" name="椭圆 11"/>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userDrawn="1"/>
          </p:nvPicPr>
          <p:blipFill>
            <a:blip r:embed="rId5">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
        <p:nvSpPr>
          <p:cNvPr id="6" name="PA_矩形 259"/>
          <p:cNvSpPr>
            <a:spLocks noChangeArrowheads="1"/>
          </p:cNvSpPr>
          <p:nvPr>
            <p:custDataLst>
              <p:tags r:id="rId6"/>
            </p:custDataLst>
          </p:nvPr>
        </p:nvSpPr>
        <p:spPr bwMode="auto">
          <a:xfrm>
            <a:off x="4948556" y="399224"/>
            <a:ext cx="6057900"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sz="5400" b="1" kern="5000" spc="300" dirty="0">
                <a:solidFill>
                  <a:sysClr val="windowText" lastClr="000000"/>
                </a:solidFill>
                <a:cs typeface="Arial" panose="020B0604020202020204" pitchFamily="34" charset="0"/>
              </a:rPr>
              <a:t>Unit 17 主谓一致</a:t>
            </a:r>
            <a:endParaRPr sz="5400" b="1" kern="5000" spc="300" dirty="0">
              <a:solidFill>
                <a:sysClr val="windowText" lastClr="000000"/>
              </a:solidFill>
              <a:cs typeface="Arial" panose="020B0604020202020204" pitchFamily="34" charset="0"/>
            </a:endParaRPr>
          </a:p>
        </p:txBody>
      </p:sp>
      <p:sp>
        <p:nvSpPr>
          <p:cNvPr id="7" name="文本框 13">
            <a:hlinkClick r:id="rId7" action="ppaction://hlinksldjump"/>
          </p:cNvPr>
          <p:cNvSpPr txBox="1">
            <a:spLocks noChangeArrowheads="1"/>
          </p:cNvSpPr>
          <p:nvPr>
            <p:custDataLst>
              <p:tags r:id="rId8"/>
            </p:custDataLst>
          </p:nvPr>
        </p:nvSpPr>
        <p:spPr bwMode="auto">
          <a:xfrm>
            <a:off x="5568052" y="49803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五、语法填空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9" action="ppaction://hlinksldjump"/>
          </p:cNvPr>
          <p:cNvSpPr txBox="1">
            <a:spLocks noChangeArrowheads="1"/>
          </p:cNvSpPr>
          <p:nvPr>
            <p:custDataLst>
              <p:tags r:id="rId10"/>
            </p:custDataLst>
          </p:nvPr>
        </p:nvSpPr>
        <p:spPr bwMode="auto">
          <a:xfrm>
            <a:off x="5568050" y="57372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六、完成句子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ppt_x"/>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3" grpId="0"/>
      <p:bldP spid="4" grpId="0"/>
      <p:bldP spid="5"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1709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三、完形填空</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49655" y="3173095"/>
            <a:ext cx="9910445" cy="902970"/>
          </a:xfrm>
          <a:prstGeom prst="rect">
            <a:avLst/>
          </a:prstGeom>
          <a:solidFill>
            <a:schemeClr val="bg1"/>
          </a:solidFill>
        </p:spPr>
        <p:txBody>
          <a:bodyPr wrap="square" rtlCol="0" anchor="ctr">
            <a:spAutoFit/>
          </a:bodyPr>
          <a:lstStyle/>
          <a:p>
            <a:pPr>
              <a:lnSpc>
                <a:spcPct val="110000"/>
              </a:lnSpc>
            </a:pPr>
            <a:r>
              <a:rPr lang="en-US" altLang="zh-CN" sz="2400" dirty="0">
                <a:solidFill>
                  <a:schemeClr val="tx1"/>
                </a:solidFill>
                <a:latin typeface="Times New Roman" panose="02020603050405020304" charset="0"/>
                <a:cs typeface="Times New Roman" panose="02020603050405020304" charset="0"/>
              </a:rPr>
              <a:t>1. A. especially 	B. usually 		C. commonly	 	D. specially</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2. A. displays 		B. disadvantages 	C. disagreements 	D. dislikes</a:t>
            </a:r>
            <a:endParaRPr lang="en-US" altLang="zh-CN" sz="2400" dirty="0">
              <a:solidFill>
                <a:schemeClr val="tx1"/>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三、完形填空</a:t>
            </a:r>
            <a:r>
              <a:rPr lang="zh-CN" altLang="en-US" sz="2800" b="1"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endParaRPr lang="zh-CN" altLang="en-US" sz="2800" b="1"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5" name="文本框 4"/>
          <p:cNvSpPr txBox="1"/>
          <p:nvPr/>
        </p:nvSpPr>
        <p:spPr>
          <a:xfrm>
            <a:off x="527685" y="1135380"/>
            <a:ext cx="11488420" cy="1814830"/>
          </a:xfrm>
          <a:prstGeom prst="rect">
            <a:avLst/>
          </a:prstGeom>
          <a:noFill/>
        </p:spPr>
        <p:txBody>
          <a:bodyPr wrap="square" rtlCol="0" anchor="t">
            <a:spAutoFit/>
          </a:bodyPr>
          <a:lstStyle/>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Many books have been written about “the art of giving”. And we also know that it’s hard to give people a gift, </a:t>
            </a:r>
            <a:r>
              <a:rPr sz="2800" u="sng" dirty="0">
                <a:latin typeface="Times New Roman" panose="02020603050405020304" charset="0"/>
                <a:ea typeface="宋体" panose="02010600030101010101" pitchFamily="2" charset="-122"/>
                <a:cs typeface="Times New Roman" panose="02020603050405020304" charset="0"/>
              </a:rPr>
              <a:t>1</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a personal one. If we want to make it better, we should understand who you will give the gift to and their likes and </a:t>
            </a:r>
            <a:r>
              <a:rPr sz="2800" u="sng" dirty="0">
                <a:latin typeface="Times New Roman" panose="02020603050405020304" charset="0"/>
                <a:ea typeface="宋体" panose="02010600030101010101" pitchFamily="2" charset="-122"/>
                <a:cs typeface="Times New Roman" panose="02020603050405020304" charset="0"/>
              </a:rPr>
              <a:t>2</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5767705" y="1548765"/>
            <a:ext cx="4749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4" name="圆角矩形 3"/>
          <p:cNvSpPr/>
          <p:nvPr/>
        </p:nvSpPr>
        <p:spPr>
          <a:xfrm>
            <a:off x="335280" y="4298950"/>
            <a:ext cx="11339195" cy="163957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本题考查副词。句意为“我们也知道给人送礼物是很难的，尤其是私人礼物”。A项意为“尤其”；B 项意为“通常”；C 项意为“普通地”；D 项意为“特别地”。联系前半句可知本句指的是，尤其是送私人礼物更难，然后后面讲了一些送礼物的注意事项，故选 A 项。</a:t>
            </a:r>
            <a:endParaRPr sz="2400">
              <a:solidFill>
                <a:srgbClr val="C00000"/>
              </a:solidFill>
              <a:latin typeface="Times New Roman" panose="02020603050405020304" charset="0"/>
              <a:cs typeface="Times New Roman" panose="02020603050405020304" charset="0"/>
              <a:sym typeface="+mn-ea"/>
            </a:endParaRPr>
          </a:p>
        </p:txBody>
      </p:sp>
      <p:sp>
        <p:nvSpPr>
          <p:cNvPr id="3" name="TextBox 4"/>
          <p:cNvSpPr txBox="1"/>
          <p:nvPr>
            <p:custDataLst>
              <p:tags r:id="rId1"/>
            </p:custDataLst>
          </p:nvPr>
        </p:nvSpPr>
        <p:spPr>
          <a:xfrm>
            <a:off x="908685" y="2371090"/>
            <a:ext cx="47498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7" name="圆角矩形 6"/>
          <p:cNvSpPr/>
          <p:nvPr>
            <p:custDataLst>
              <p:tags r:id="rId2"/>
            </p:custDataLst>
          </p:nvPr>
        </p:nvSpPr>
        <p:spPr>
          <a:xfrm>
            <a:off x="462280" y="4425950"/>
            <a:ext cx="11339195" cy="163957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本题考查名词。句意为“如果我们想让礼物送得契合，我们得知道你是送给谁以及他们的喜好”。A 项意为“展示”；B 项意为“不足之处”；C 项意为“不同意”；D 项意为“不喜欢”。这里是说我们应该了解这个礼物送给谁，以及他们的好恶。“好”是 likes，那么“恶”就是 dislikes，故选 D 项。</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bldLvl="0" animBg="1"/>
      <p:bldP spid="4" grpId="1" animBg="1"/>
      <p:bldP spid="3" grpId="0"/>
      <p:bldP spid="7" grpId="0" bldLvl="0" animBg="1"/>
      <p:bldP spid="7"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13790" y="2462213"/>
            <a:ext cx="8877300" cy="1308735"/>
          </a:xfrm>
          <a:prstGeom prst="rect">
            <a:avLst/>
          </a:prstGeom>
          <a:solidFill>
            <a:schemeClr val="bg1"/>
          </a:solidFill>
        </p:spPr>
        <p:txBody>
          <a:bodyPr wrap="square" rtlCol="0" anchor="ctr">
            <a:spAutoFit/>
          </a:bodyPr>
          <a:lstStyle/>
          <a:p>
            <a:pPr>
              <a:lnSpc>
                <a:spcPct val="110000"/>
              </a:lnSpc>
            </a:pPr>
            <a:r>
              <a:rPr lang="en-US" altLang="zh-CN" sz="2400" dirty="0">
                <a:solidFill>
                  <a:schemeClr val="tx1"/>
                </a:solidFill>
                <a:latin typeface="Times New Roman" panose="02020603050405020304" charset="0"/>
                <a:cs typeface="Times New Roman" panose="02020603050405020304" charset="0"/>
              </a:rPr>
              <a:t>3. A. while 	B. when 	 C. as 		D. if </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4. A. same 	B. similar 	 C. small 	D. huge</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5. A. lonely 	B. happy	 C. sad 	D. angry</a:t>
            </a:r>
            <a:endParaRPr lang="en-US" altLang="zh-CN" sz="2400" dirty="0">
              <a:solidFill>
                <a:schemeClr val="tx1"/>
              </a:solidFill>
              <a:latin typeface="Times New Roman" panose="02020603050405020304" charset="0"/>
              <a:cs typeface="Times New Roman" panose="02020603050405020304" charset="0"/>
            </a:endParaRPr>
          </a:p>
        </p:txBody>
      </p:sp>
      <p:sp>
        <p:nvSpPr>
          <p:cNvPr id="5" name="文本框 4"/>
          <p:cNvSpPr txBox="1"/>
          <p:nvPr/>
        </p:nvSpPr>
        <p:spPr>
          <a:xfrm>
            <a:off x="525780" y="217170"/>
            <a:ext cx="10721975" cy="2245360"/>
          </a:xfrm>
          <a:prstGeom prst="rect">
            <a:avLst/>
          </a:prstGeom>
          <a:noFill/>
        </p:spPr>
        <p:txBody>
          <a:bodyPr wrap="square" rtlCol="0" anchor="t">
            <a:spAutoFit/>
          </a:bodyPr>
          <a:lstStyle/>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As is often the case, some little kids think they don’t get enough gifts </a:t>
            </a:r>
            <a:r>
              <a:rPr sz="2800" u="sng" dirty="0">
                <a:latin typeface="Times New Roman" panose="02020603050405020304" charset="0"/>
                <a:ea typeface="宋体" panose="02010600030101010101" pitchFamily="2" charset="-122"/>
                <a:cs typeface="Times New Roman" panose="02020603050405020304" charset="0"/>
              </a:rPr>
              <a:t>3</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some old people think they get too many gifts. Different people like different kinds of gifts. Some presents are</a:t>
            </a: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never too </a:t>
            </a:r>
            <a:r>
              <a:rPr sz="2800" u="sng" dirty="0">
                <a:latin typeface="Times New Roman" panose="02020603050405020304" charset="0"/>
                <a:ea typeface="宋体" panose="02010600030101010101" pitchFamily="2" charset="-122"/>
                <a:cs typeface="Times New Roman" panose="02020603050405020304" charset="0"/>
              </a:rPr>
              <a:t>4</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 For example, when a little child just gives his or her mother a leaf from a tree, it is enough to make her very </a:t>
            </a:r>
            <a:r>
              <a:rPr sz="2800" u="sng" dirty="0">
                <a:latin typeface="Times New Roman" panose="02020603050405020304" charset="0"/>
                <a:ea typeface="宋体" panose="02010600030101010101" pitchFamily="2" charset="-122"/>
                <a:cs typeface="Times New Roman" panose="02020603050405020304" charset="0"/>
              </a:rPr>
              <a:t>5</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952500" y="629285"/>
            <a:ext cx="4749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4" name="圆角矩形 3"/>
          <p:cNvSpPr/>
          <p:nvPr/>
        </p:nvSpPr>
        <p:spPr>
          <a:xfrm>
            <a:off x="245745" y="3966210"/>
            <a:ext cx="11339195" cy="193865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3.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本题考查连词。句意为“通常的情况是，一些小孩子认为他们没有获得足够的礼物，然而一些老人却认为他们得到的礼物太多了”。A 项意为“然而”，放句首表对比；B 项意为“当……时候”；C 项意为“由于，正如，按照，当……时候等”；D 项意为“如果，是否”。联系前后小孩和老人的想法可知是转折关系，用表“然而”的 while，故选 A 项。</a:t>
            </a:r>
            <a:endParaRPr sz="2400">
              <a:solidFill>
                <a:srgbClr val="C00000"/>
              </a:solidFill>
              <a:latin typeface="Times New Roman" panose="02020603050405020304" charset="0"/>
              <a:cs typeface="Times New Roman" panose="02020603050405020304" charset="0"/>
              <a:sym typeface="+mn-ea"/>
            </a:endParaRPr>
          </a:p>
        </p:txBody>
      </p:sp>
      <p:sp>
        <p:nvSpPr>
          <p:cNvPr id="3" name="TextBox 4"/>
          <p:cNvSpPr txBox="1"/>
          <p:nvPr>
            <p:custDataLst>
              <p:tags r:id="rId1"/>
            </p:custDataLst>
          </p:nvPr>
        </p:nvSpPr>
        <p:spPr>
          <a:xfrm>
            <a:off x="9516110" y="1050925"/>
            <a:ext cx="47498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7" name="圆角矩形 6"/>
          <p:cNvSpPr/>
          <p:nvPr>
            <p:custDataLst>
              <p:tags r:id="rId2"/>
            </p:custDataLst>
          </p:nvPr>
        </p:nvSpPr>
        <p:spPr>
          <a:xfrm>
            <a:off x="297180" y="3966210"/>
            <a:ext cx="11287760" cy="202374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90000"/>
              </a:lnSpc>
            </a:pPr>
            <a:r>
              <a:rPr lang="en-US" altLang="zh-CN" sz="2400" b="1">
                <a:solidFill>
                  <a:srgbClr val="C00000"/>
                </a:solidFill>
                <a:latin typeface="Times New Roman" panose="02020603050405020304" charset="0"/>
                <a:cs typeface="Times New Roman" panose="02020603050405020304" charset="0"/>
                <a:sym typeface="+mn-ea"/>
              </a:rPr>
              <a:t>4.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本题考查形容词。句意为“一些礼物从来不会太小”。A 项意为“一样的”；B 项意为“相似的”；C 项意为“小的”；D 项意为“巨大的”。联系后半句“when a little child just gives his or her mother a leaf from a tree”（当一个小孩子给他的或她的妈妈一片树叶）的描述，可知有一些礼物永远不会太小。故选 C 项。</a:t>
            </a:r>
            <a:endParaRPr sz="2400">
              <a:solidFill>
                <a:srgbClr val="C00000"/>
              </a:solidFill>
              <a:latin typeface="Times New Roman" panose="02020603050405020304" charset="0"/>
              <a:cs typeface="Times New Roman" panose="02020603050405020304" charset="0"/>
              <a:sym typeface="+mn-ea"/>
            </a:endParaRPr>
          </a:p>
        </p:txBody>
      </p:sp>
      <p:sp>
        <p:nvSpPr>
          <p:cNvPr id="8" name="TextBox 4"/>
          <p:cNvSpPr txBox="1"/>
          <p:nvPr>
            <p:custDataLst>
              <p:tags r:id="rId3"/>
            </p:custDataLst>
          </p:nvPr>
        </p:nvSpPr>
        <p:spPr>
          <a:xfrm>
            <a:off x="5354320" y="1940560"/>
            <a:ext cx="47498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1" name="圆角矩形 10"/>
          <p:cNvSpPr/>
          <p:nvPr>
            <p:custDataLst>
              <p:tags r:id="rId4"/>
            </p:custDataLst>
          </p:nvPr>
        </p:nvSpPr>
        <p:spPr>
          <a:xfrm>
            <a:off x="339090" y="4021455"/>
            <a:ext cx="11152505" cy="196850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5.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本题考查形容词。句意为“例如，当一个小孩子给他的或她的妈妈一片树叶时，这就已经足够让她非常开心了”。A 项意为“孤独的”；B 项意为“开心的”；C项意为“悲伤的”；D 项意为“生气的”。这里是说孩子送的礼物即便再微小，也会让母亲非常高兴。故选 B 项。</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bldLvl="0" animBg="1"/>
      <p:bldP spid="4" grpId="1" animBg="1"/>
      <p:bldP spid="3" grpId="0"/>
      <p:bldP spid="7" grpId="0" bldLvl="0" animBg="1"/>
      <p:bldP spid="7" grpId="1" animBg="1"/>
      <p:bldP spid="8" grpId="0"/>
      <p:bldP spid="11" grpId="0" bldLvl="0" animBg="1"/>
      <p:bldP spid="11"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85775" y="222250"/>
            <a:ext cx="11214100" cy="1640205"/>
          </a:xfrm>
          <a:prstGeom prst="rect">
            <a:avLst/>
          </a:prstGeom>
          <a:noFill/>
        </p:spPr>
        <p:txBody>
          <a:bodyPr wrap="square" rtlCol="0" anchor="t">
            <a:spAutoFit/>
          </a:bodyPr>
          <a:lstStyle/>
          <a:p>
            <a:pPr indent="0" algn="just" fontAlgn="auto">
              <a:lnSpc>
                <a:spcPct val="90000"/>
              </a:lnSpc>
            </a:pPr>
            <a:r>
              <a:rPr lang="en-US" altLang="zh-CN" sz="2800" dirty="0">
                <a:latin typeface="Times New Roman" panose="02020603050405020304" charset="0"/>
                <a:ea typeface="宋体" panose="02010600030101010101" pitchFamily="2" charset="-122"/>
                <a:cs typeface="Times New Roman" panose="02020603050405020304" charset="0"/>
              </a:rPr>
              <a:t>     Gift giving is different in different </a:t>
            </a:r>
            <a:r>
              <a:rPr lang="en-US" altLang="zh-CN" sz="2800" u="sng" dirty="0">
                <a:latin typeface="Times New Roman" panose="02020603050405020304" charset="0"/>
                <a:ea typeface="宋体" panose="02010600030101010101" pitchFamily="2" charset="-122"/>
                <a:cs typeface="Times New Roman" panose="02020603050405020304" charset="0"/>
              </a:rPr>
              <a:t>6       </a:t>
            </a:r>
            <a:r>
              <a:rPr lang="en-US" altLang="zh-CN" sz="2800" dirty="0">
                <a:latin typeface="Times New Roman" panose="02020603050405020304" charset="0"/>
                <a:ea typeface="宋体" panose="02010600030101010101" pitchFamily="2" charset="-122"/>
                <a:cs typeface="Times New Roman" panose="02020603050405020304" charset="0"/>
              </a:rPr>
              <a:t> . Here are some of their likes. In Japan, people sometimes give special gifts. But the gifts are not opened at once. Later, the same gift may be given away to someone </a:t>
            </a:r>
            <a:r>
              <a:rPr lang="en-US" altLang="zh-CN" sz="2800" u="sng" dirty="0">
                <a:latin typeface="Times New Roman" panose="02020603050405020304" charset="0"/>
                <a:ea typeface="宋体" panose="02010600030101010101" pitchFamily="2" charset="-122"/>
                <a:cs typeface="Times New Roman" panose="02020603050405020304" charset="0"/>
              </a:rPr>
              <a:t>7       </a:t>
            </a:r>
            <a:r>
              <a:rPr lang="en-US" altLang="zh-CN" sz="2800" dirty="0">
                <a:latin typeface="Times New Roman" panose="02020603050405020304" charset="0"/>
                <a:ea typeface="宋体" panose="02010600030101010101" pitchFamily="2" charset="-122"/>
                <a:cs typeface="Times New Roman" panose="02020603050405020304" charset="0"/>
              </a:rPr>
              <a:t> , because many people have enough things and don’t want </a:t>
            </a:r>
            <a:r>
              <a:rPr lang="en-US" altLang="zh-CN" sz="2800" u="sng" dirty="0">
                <a:latin typeface="Times New Roman" panose="02020603050405020304" charset="0"/>
                <a:ea typeface="宋体" panose="02010600030101010101" pitchFamily="2" charset="-122"/>
                <a:cs typeface="Times New Roman" panose="02020603050405020304" charset="0"/>
              </a:rPr>
              <a:t>8        </a:t>
            </a:r>
            <a:r>
              <a:rPr lang="en-US" altLang="zh-CN" sz="2800" dirty="0">
                <a:latin typeface="Times New Roman" panose="02020603050405020304" charset="0"/>
                <a:ea typeface="宋体" panose="02010600030101010101" pitchFamily="2" charset="-122"/>
                <a:cs typeface="Times New Roman" panose="02020603050405020304" charset="0"/>
              </a:rPr>
              <a:t> gifts themselves. </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826135" y="2340293"/>
            <a:ext cx="9907270" cy="1198880"/>
          </a:xfrm>
          <a:prstGeom prst="rect">
            <a:avLst/>
          </a:prstGeom>
          <a:solidFill>
            <a:schemeClr val="bg1"/>
          </a:solidFill>
        </p:spPr>
        <p:txBody>
          <a:bodyPr wrap="square" rtlCol="0" anchor="ctr">
            <a:spAutoFit/>
          </a:bodyPr>
          <a:lstStyle/>
          <a:p>
            <a:pPr>
              <a:lnSpc>
                <a:spcPct val="100000"/>
              </a:lnSpc>
            </a:pPr>
            <a:r>
              <a:rPr lang="en-US" altLang="zh-CN" sz="2400" dirty="0">
                <a:solidFill>
                  <a:schemeClr val="tx1"/>
                </a:solidFill>
                <a:latin typeface="Times New Roman" panose="02020603050405020304" charset="0"/>
                <a:cs typeface="Times New Roman" panose="02020603050405020304" charset="0"/>
              </a:rPr>
              <a:t>6. A. cities 		B. towns 	C. provinces 		D. countries</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7. A. else 		B. other 	C. another 		D. else’s</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8. A. too much 	B. much too 	C. too many 		D. many too</a:t>
            </a:r>
            <a:endParaRPr lang="en-US" altLang="zh-CN" sz="2400" dirty="0">
              <a:solidFill>
                <a:schemeClr val="tx1"/>
              </a:solidFill>
              <a:latin typeface="Times New Roman" panose="02020603050405020304" charset="0"/>
              <a:cs typeface="Times New Roman" panose="02020603050405020304" charset="0"/>
            </a:endParaRPr>
          </a:p>
        </p:txBody>
      </p:sp>
      <p:sp>
        <p:nvSpPr>
          <p:cNvPr id="5" name="TextBox 4"/>
          <p:cNvSpPr txBox="1"/>
          <p:nvPr/>
        </p:nvSpPr>
        <p:spPr>
          <a:xfrm>
            <a:off x="6004625" y="17353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9272335" y="9668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7551466" y="134063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13" name="圆角矩形 12"/>
          <p:cNvSpPr/>
          <p:nvPr/>
        </p:nvSpPr>
        <p:spPr>
          <a:xfrm>
            <a:off x="485775" y="3963035"/>
            <a:ext cx="10981690" cy="165862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uFillTx/>
                <a:latin typeface="Times New Roman" panose="02020603050405020304" charset="0"/>
                <a:cs typeface="Times New Roman" panose="02020603050405020304" charset="0"/>
                <a:sym typeface="+mn-ea"/>
              </a:rPr>
              <a:t>6. </a:t>
            </a:r>
            <a:r>
              <a:rPr lang="zh-CN" sz="2400" b="1">
                <a:solidFill>
                  <a:srgbClr val="C00000"/>
                </a:solidFill>
                <a:uFillTx/>
                <a:latin typeface="Times New Roman" panose="02020603050405020304" charset="0"/>
                <a:cs typeface="Times New Roman" panose="02020603050405020304" charset="0"/>
                <a:sym typeface="+mn-ea"/>
              </a:rPr>
              <a:t>解析：</a:t>
            </a:r>
            <a:r>
              <a:rPr sz="2400">
                <a:solidFill>
                  <a:srgbClr val="C00000"/>
                </a:solidFill>
                <a:uFillTx/>
                <a:latin typeface="Times New Roman" panose="02020603050405020304" charset="0"/>
                <a:cs typeface="Times New Roman" panose="02020603050405020304" charset="0"/>
                <a:sym typeface="+mn-ea"/>
              </a:rPr>
              <a:t>本题考查名词。句意为“在不同的国家送礼物是不一样的”。A 项意为“城市”；B 项意为“城镇”；C 项意为“省”；D 项意为“国家”。通过下文 In Japan（在日本）描述，可知此处是要说在不同的国家送礼物的方式是不一样的，故选 D 项。</a:t>
            </a:r>
            <a:endParaRPr sz="2400">
              <a:solidFill>
                <a:srgbClr val="C00000"/>
              </a:solidFill>
              <a:uFillTx/>
              <a:latin typeface="Times New Roman" panose="02020603050405020304" charset="0"/>
              <a:cs typeface="Times New Roman" panose="02020603050405020304" charset="0"/>
              <a:sym typeface="+mn-ea"/>
            </a:endParaRPr>
          </a:p>
        </p:txBody>
      </p:sp>
      <p:sp>
        <p:nvSpPr>
          <p:cNvPr id="14" name="圆角矩形 13"/>
          <p:cNvSpPr/>
          <p:nvPr/>
        </p:nvSpPr>
        <p:spPr>
          <a:xfrm>
            <a:off x="601980" y="3964305"/>
            <a:ext cx="10981690" cy="200215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90000"/>
              </a:lnSpc>
            </a:pPr>
            <a:r>
              <a:rPr lang="en-US" altLang="zh-CN" sz="2400" b="1">
                <a:solidFill>
                  <a:srgbClr val="C00000"/>
                </a:solidFill>
                <a:uFillTx/>
                <a:latin typeface="Times New Roman" panose="02020603050405020304" charset="0"/>
                <a:cs typeface="Times New Roman" panose="02020603050405020304" charset="0"/>
                <a:sym typeface="+mn-ea"/>
              </a:rPr>
              <a:t>7. </a:t>
            </a:r>
            <a:r>
              <a:rPr lang="zh-CN" sz="2400" b="1">
                <a:solidFill>
                  <a:srgbClr val="C00000"/>
                </a:solidFill>
                <a:uFillTx/>
                <a:latin typeface="Times New Roman" panose="02020603050405020304" charset="0"/>
                <a:cs typeface="Times New Roman" panose="02020603050405020304" charset="0"/>
                <a:sym typeface="+mn-ea"/>
              </a:rPr>
              <a:t>解析：</a:t>
            </a:r>
            <a:r>
              <a:rPr sz="2400">
                <a:solidFill>
                  <a:srgbClr val="C00000"/>
                </a:solidFill>
                <a:uFillTx/>
                <a:latin typeface="Times New Roman" panose="02020603050405020304" charset="0"/>
                <a:cs typeface="Times New Roman" panose="02020603050405020304" charset="0"/>
                <a:sym typeface="+mn-ea"/>
              </a:rPr>
              <a:t>本题考查代词的用法。句意为“后来，相同的礼物可能会被转赠给其他人”。A项意为“其他”；B 项意为“其他的”；C 项意为“另一个”；D 项意为“其他的”。可知这件礼物给了别人，someone 是不定代词，意为“某人”，someone else 意为“其他某个人”，其他的选项不能在不定代词 someone 后面作后置定语表示“其他的”，故选 A 项。</a:t>
            </a:r>
            <a:endParaRPr sz="2400">
              <a:solidFill>
                <a:srgbClr val="C00000"/>
              </a:solidFill>
              <a:uFillTx/>
              <a:latin typeface="Times New Roman" panose="02020603050405020304" charset="0"/>
              <a:cs typeface="Times New Roman" panose="02020603050405020304" charset="0"/>
              <a:sym typeface="+mn-ea"/>
            </a:endParaRPr>
          </a:p>
        </p:txBody>
      </p:sp>
      <p:sp>
        <p:nvSpPr>
          <p:cNvPr id="15" name="圆角矩形 14"/>
          <p:cNvSpPr/>
          <p:nvPr/>
        </p:nvSpPr>
        <p:spPr>
          <a:xfrm>
            <a:off x="512445" y="3855085"/>
            <a:ext cx="11071225" cy="211137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90000"/>
              </a:lnSpc>
            </a:pPr>
            <a:r>
              <a:rPr lang="en-US" altLang="zh-CN" sz="2400" b="1">
                <a:solidFill>
                  <a:srgbClr val="C00000"/>
                </a:solidFill>
                <a:uFillTx/>
                <a:latin typeface="Times New Roman" panose="02020603050405020304" charset="0"/>
                <a:cs typeface="Times New Roman" panose="02020603050405020304" charset="0"/>
                <a:sym typeface="+mn-ea"/>
              </a:rPr>
              <a:t>8. </a:t>
            </a:r>
            <a:r>
              <a:rPr lang="zh-CN" sz="2400" b="1">
                <a:solidFill>
                  <a:srgbClr val="C00000"/>
                </a:solidFill>
                <a:uFillTx/>
                <a:latin typeface="Times New Roman" panose="02020603050405020304" charset="0"/>
                <a:cs typeface="Times New Roman" panose="02020603050405020304" charset="0"/>
                <a:sym typeface="+mn-ea"/>
              </a:rPr>
              <a:t>解析：</a:t>
            </a:r>
            <a:r>
              <a:rPr sz="2400">
                <a:solidFill>
                  <a:srgbClr val="C00000"/>
                </a:solidFill>
                <a:uFillTx/>
                <a:latin typeface="Times New Roman" panose="02020603050405020304" charset="0"/>
                <a:cs typeface="Times New Roman" panose="02020603050405020304" charset="0"/>
                <a:sym typeface="+mn-ea"/>
              </a:rPr>
              <a:t>本题考查 too many 和 too much 的用法。句意为“因为许多人有足够的东西，他们自己就不想要太多的礼物”。A 项意为“太多的（加不可数名词）”；B 项意为“太（加形容词）”；C 项意为“太多的（加可数名词复数）”；D 项错误选项，没有这个表达。本句中 gifts 是可数名词复数，只能用 too many 来修饰，故选 C 项。</a:t>
            </a:r>
            <a:endParaRPr sz="2400">
              <a:solidFill>
                <a:srgbClr val="C00000"/>
              </a:solidFill>
              <a:uFillTx/>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3" grpId="0" bldLvl="0" animBg="1"/>
      <p:bldP spid="13" grpId="1" animBg="1"/>
      <p:bldP spid="14" grpId="0" bldLvl="0" animBg="1"/>
      <p:bldP spid="14" grpId="1" animBg="1"/>
      <p:bldP spid="15" grpId="0" bldLvl="0" animBg="1"/>
      <p:bldP spid="15"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37820" y="229235"/>
            <a:ext cx="11214100" cy="1640205"/>
          </a:xfrm>
          <a:prstGeom prst="rect">
            <a:avLst/>
          </a:prstGeom>
          <a:noFill/>
        </p:spPr>
        <p:txBody>
          <a:bodyPr wrap="square" rtlCol="0" anchor="t">
            <a:spAutoFit/>
          </a:bodyPr>
          <a:lstStyle/>
          <a:p>
            <a:pPr indent="0" algn="just" fontAlgn="auto">
              <a:lnSpc>
                <a:spcPct val="90000"/>
              </a:lnSpc>
            </a:pPr>
            <a:r>
              <a:rPr lang="en-US" altLang="zh-CN" sz="2800" dirty="0">
                <a:latin typeface="Times New Roman" panose="02020603050405020304" charset="0"/>
                <a:ea typeface="宋体" panose="02010600030101010101" pitchFamily="2" charset="-122"/>
                <a:cs typeface="Times New Roman" panose="02020603050405020304" charset="0"/>
              </a:rPr>
              <a:t>In Canada, a tree can help remember a </a:t>
            </a:r>
            <a:r>
              <a:rPr lang="en-US" altLang="zh-CN" sz="2800" u="sng" dirty="0">
                <a:latin typeface="Times New Roman" panose="02020603050405020304" charset="0"/>
                <a:ea typeface="宋体" panose="02010600030101010101" pitchFamily="2" charset="-122"/>
                <a:cs typeface="Times New Roman" panose="02020603050405020304" charset="0"/>
              </a:rPr>
              <a:t>9         </a:t>
            </a:r>
            <a:r>
              <a:rPr lang="en-US" altLang="zh-CN" sz="2800" dirty="0">
                <a:latin typeface="Times New Roman" panose="02020603050405020304" charset="0"/>
                <a:ea typeface="宋体" panose="02010600030101010101" pitchFamily="2" charset="-122"/>
                <a:cs typeface="Times New Roman" panose="02020603050405020304" charset="0"/>
              </a:rPr>
              <a:t> . In the USA, some people ask their families and friends to give money to charity rather than buy them gifts. In Sweden, doing something for someone is the best gift. People don’t need to </a:t>
            </a:r>
            <a:r>
              <a:rPr lang="en-US" altLang="zh-CN" sz="2800" u="sng" dirty="0">
                <a:latin typeface="Times New Roman" panose="02020603050405020304" charset="0"/>
                <a:ea typeface="宋体" panose="02010600030101010101" pitchFamily="2" charset="-122"/>
                <a:cs typeface="Times New Roman" panose="02020603050405020304" charset="0"/>
              </a:rPr>
              <a:t>10        </a:t>
            </a:r>
            <a:r>
              <a:rPr lang="en-US" altLang="zh-CN" sz="2800" dirty="0">
                <a:latin typeface="Times New Roman" panose="02020603050405020304" charset="0"/>
                <a:ea typeface="宋体" panose="02010600030101010101" pitchFamily="2" charset="-122"/>
                <a:cs typeface="Times New Roman" panose="02020603050405020304" charset="0"/>
              </a:rPr>
              <a:t> too much money. Instead, making a meal for him or her is enough.</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736600" y="2093596"/>
            <a:ext cx="9907270" cy="829945"/>
          </a:xfrm>
          <a:prstGeom prst="rect">
            <a:avLst/>
          </a:prstGeom>
          <a:solidFill>
            <a:schemeClr val="bg1"/>
          </a:solidFill>
        </p:spPr>
        <p:txBody>
          <a:bodyPr wrap="square" rtlCol="0" anchor="ctr">
            <a:spAutoFit/>
          </a:bodyPr>
          <a:lstStyle/>
          <a:p>
            <a:pPr>
              <a:lnSpc>
                <a:spcPct val="100000"/>
              </a:lnSpc>
            </a:pPr>
            <a:r>
              <a:rPr lang="en-US" altLang="zh-CN" sz="2400" dirty="0">
                <a:solidFill>
                  <a:schemeClr val="tx1"/>
                </a:solidFill>
                <a:latin typeface="Times New Roman" panose="02020603050405020304" charset="0"/>
                <a:cs typeface="Times New Roman" panose="02020603050405020304" charset="0"/>
              </a:rPr>
              <a:t>9. A. child 		B. person 	C. guide 		D. chef</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10. A. spend 		B. take 	C. cost 		D. make</a:t>
            </a:r>
            <a:endParaRPr lang="en-US" altLang="zh-CN" sz="2400" dirty="0">
              <a:solidFill>
                <a:schemeClr val="tx1"/>
              </a:solidFill>
              <a:latin typeface="Times New Roman" panose="02020603050405020304" charset="0"/>
              <a:cs typeface="Times New Roman" panose="02020603050405020304" charset="0"/>
            </a:endParaRPr>
          </a:p>
        </p:txBody>
      </p:sp>
      <p:sp>
        <p:nvSpPr>
          <p:cNvPr id="5" name="TextBox 4"/>
          <p:cNvSpPr txBox="1"/>
          <p:nvPr/>
        </p:nvSpPr>
        <p:spPr>
          <a:xfrm>
            <a:off x="6004625" y="17353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991935" y="13471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3" name="圆角矩形 12"/>
          <p:cNvSpPr/>
          <p:nvPr/>
        </p:nvSpPr>
        <p:spPr>
          <a:xfrm>
            <a:off x="199390" y="3282950"/>
            <a:ext cx="10981690" cy="132334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uFillTx/>
                <a:latin typeface="Times New Roman" panose="02020603050405020304" charset="0"/>
                <a:cs typeface="Times New Roman" panose="02020603050405020304" charset="0"/>
                <a:sym typeface="+mn-ea"/>
              </a:rPr>
              <a:t>9. </a:t>
            </a:r>
            <a:r>
              <a:rPr lang="zh-CN" sz="2400" b="1">
                <a:solidFill>
                  <a:srgbClr val="C00000"/>
                </a:solidFill>
                <a:uFillTx/>
                <a:latin typeface="Times New Roman" panose="02020603050405020304" charset="0"/>
                <a:cs typeface="Times New Roman" panose="02020603050405020304" charset="0"/>
                <a:sym typeface="+mn-ea"/>
              </a:rPr>
              <a:t>解析：</a:t>
            </a:r>
            <a:r>
              <a:rPr sz="2400">
                <a:solidFill>
                  <a:srgbClr val="C00000"/>
                </a:solidFill>
                <a:uFillTx/>
                <a:latin typeface="Times New Roman" panose="02020603050405020304" charset="0"/>
                <a:cs typeface="Times New Roman" panose="02020603050405020304" charset="0"/>
                <a:sym typeface="+mn-ea"/>
              </a:rPr>
              <a:t>本题考查名词。句意为“在加拿大，一棵树可以帮助记住一个人”。A 项意为“孩子”；B 项意为“人”；C 项意为“导游”；D 项意为“厨师”。此处指的是，在加拿大，一棵树有助于记住送礼物的那个人，故选 B 项。</a:t>
            </a:r>
            <a:endParaRPr sz="2400">
              <a:solidFill>
                <a:srgbClr val="C00000"/>
              </a:solidFill>
              <a:uFillTx/>
              <a:latin typeface="Times New Roman" panose="02020603050405020304" charset="0"/>
              <a:cs typeface="Times New Roman" panose="02020603050405020304" charset="0"/>
              <a:sym typeface="+mn-ea"/>
            </a:endParaRPr>
          </a:p>
        </p:txBody>
      </p:sp>
      <p:sp>
        <p:nvSpPr>
          <p:cNvPr id="14" name="圆角矩形 13"/>
          <p:cNvSpPr/>
          <p:nvPr/>
        </p:nvSpPr>
        <p:spPr>
          <a:xfrm>
            <a:off x="398780" y="3075305"/>
            <a:ext cx="10981690" cy="318198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90000"/>
              </a:lnSpc>
            </a:pPr>
            <a:r>
              <a:rPr lang="en-US" altLang="zh-CN" sz="2400" b="1">
                <a:solidFill>
                  <a:srgbClr val="C00000"/>
                </a:solidFill>
                <a:uFillTx/>
                <a:latin typeface="Times New Roman" panose="02020603050405020304" charset="0"/>
                <a:cs typeface="Times New Roman" panose="02020603050405020304" charset="0"/>
                <a:sym typeface="+mn-ea"/>
              </a:rPr>
              <a:t>10. </a:t>
            </a:r>
            <a:r>
              <a:rPr lang="zh-CN" sz="2400" b="1">
                <a:solidFill>
                  <a:srgbClr val="C00000"/>
                </a:solidFill>
                <a:uFillTx/>
                <a:latin typeface="Times New Roman" panose="02020603050405020304" charset="0"/>
                <a:cs typeface="Times New Roman" panose="02020603050405020304" charset="0"/>
                <a:sym typeface="+mn-ea"/>
              </a:rPr>
              <a:t>解析：</a:t>
            </a:r>
            <a:r>
              <a:rPr sz="2400">
                <a:solidFill>
                  <a:srgbClr val="C00000"/>
                </a:solidFill>
                <a:uFillTx/>
                <a:latin typeface="Times New Roman" panose="02020603050405020304" charset="0"/>
                <a:cs typeface="Times New Roman" panose="02020603050405020304" charset="0"/>
                <a:sym typeface="+mn-ea"/>
              </a:rPr>
              <a:t>本题考查动词。句意为“人们不需要花太多的钱。四个选项均有花费之意。A 项spend 用于 sb. spend...on sth. 或者 sb. spend...in doing sth.（in 可以省略），spend 的主语必须是人，可以指花费时间，也可以指花费金钱；B 项 take 用于 it takes/took sb. ... to do sth. 句型，仅指花费时间（three hours 等），必须用 it 作形式主语，指代后面不定式的内容；C 项 cost 用于 sth. costs/cost sb. sth.，主语必须是物，多指花费金钱，少数情况可指花费时间、精力，有时表示成本的消耗；D 项 make 意为“制作、使得”。此处指的是花费太多的钱，本句主语是“人”，用 spend 表示“花费”，故选 A 项。</a:t>
            </a:r>
            <a:endParaRPr sz="2400">
              <a:solidFill>
                <a:srgbClr val="C00000"/>
              </a:solidFill>
              <a:uFillTx/>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3" grpId="0" bldLvl="0" animBg="1"/>
      <p:bldP spid="13" grpId="1" animBg="1"/>
      <p:bldP spid="14" grpId="0" bldLvl="0" animBg="1"/>
      <p:bldP spid="14"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78471" y="2633968"/>
            <a:ext cx="10182224" cy="1714500"/>
          </a:xfrm>
          <a:prstGeom prst="rect">
            <a:avLst/>
          </a:prstGeom>
          <a:solidFill>
            <a:schemeClr val="bg1"/>
          </a:solidFill>
        </p:spPr>
        <p:txBody>
          <a:bodyPr wrap="square" rtlCol="0" anchor="ctr">
            <a:spAutoFit/>
          </a:bodyPr>
          <a:lstStyle/>
          <a:p>
            <a:pPr>
              <a:lnSpc>
                <a:spcPct val="110000"/>
              </a:lnSpc>
            </a:pPr>
            <a:r>
              <a:rPr lang="en-US" altLang="zh-CN" sz="2400" dirty="0">
                <a:solidFill>
                  <a:schemeClr val="tx1"/>
                </a:solidFill>
                <a:latin typeface="Times New Roman" panose="02020603050405020304" charset="0"/>
                <a:cs typeface="Times New Roman" panose="02020603050405020304" charset="0"/>
              </a:rPr>
              <a:t>11. A. more difficult 	 B. easy 	 	C. difficult 	 	D. easier</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12. A. using 		 B. giving 		C. receiving 		D. fetching</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13. A. counts 		 B. discovers 	 	C. finds 	 	D. invents</a:t>
            </a:r>
            <a:endParaRPr lang="en-US" altLang="zh-CN" sz="2400" dirty="0">
              <a:solidFill>
                <a:schemeClr val="tx1"/>
              </a:solidFill>
              <a:latin typeface="Times New Roman" panose="02020603050405020304" charset="0"/>
              <a:cs typeface="Times New Roman" panose="02020603050405020304" charset="0"/>
            </a:endParaRPr>
          </a:p>
          <a:p>
            <a:pPr>
              <a:lnSpc>
                <a:spcPct val="110000"/>
              </a:lnSpc>
            </a:pPr>
            <a:r>
              <a:rPr lang="en-US" altLang="zh-CN" sz="2400" dirty="0">
                <a:solidFill>
                  <a:schemeClr val="tx1"/>
                </a:solidFill>
                <a:latin typeface="Times New Roman" panose="02020603050405020304" charset="0"/>
                <a:cs typeface="Times New Roman" panose="02020603050405020304" charset="0"/>
              </a:rPr>
              <a:t>14. A. who		 B. what 		C. where 		D. that</a:t>
            </a:r>
            <a:endParaRPr lang="en-US" altLang="zh-CN" sz="2400" dirty="0">
              <a:solidFill>
                <a:schemeClr val="tx1"/>
              </a:solidFill>
              <a:latin typeface="Times New Roman" panose="02020603050405020304" charset="0"/>
              <a:cs typeface="Times New Roman" panose="02020603050405020304" charset="0"/>
            </a:endParaRPr>
          </a:p>
        </p:txBody>
      </p:sp>
      <p:sp>
        <p:nvSpPr>
          <p:cNvPr id="16" name="圆角矩形 15"/>
          <p:cNvSpPr/>
          <p:nvPr>
            <p:custDataLst>
              <p:tags r:id="rId1"/>
            </p:custDataLst>
          </p:nvPr>
        </p:nvSpPr>
        <p:spPr>
          <a:xfrm>
            <a:off x="417195" y="4441190"/>
            <a:ext cx="10873740" cy="161671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11.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本题考查形容词的比较级。句意为“为了让事情更容易，一些人宁愿送钱”。A 项意为“更难的”；B 项意为“容易的”；C 项意为“困难的”；D 项意为“更容易的”。这里是说有些人为了让送礼物这件事情变得更容易，宁愿直接给钱。故选 D 项。</a:t>
            </a:r>
            <a:endParaRPr sz="2400">
              <a:solidFill>
                <a:srgbClr val="C00000"/>
              </a:solidFill>
              <a:latin typeface="Times New Roman" panose="02020603050405020304" charset="0"/>
              <a:cs typeface="Times New Roman" panose="02020603050405020304" charset="0"/>
              <a:sym typeface="+mn-ea"/>
            </a:endParaRPr>
          </a:p>
        </p:txBody>
      </p:sp>
      <p:sp>
        <p:nvSpPr>
          <p:cNvPr id="17" name="圆角矩形 16"/>
          <p:cNvSpPr/>
          <p:nvPr>
            <p:custDataLst>
              <p:tags r:id="rId2"/>
            </p:custDataLst>
          </p:nvPr>
        </p:nvSpPr>
        <p:spPr>
          <a:xfrm>
            <a:off x="417195" y="4441190"/>
            <a:ext cx="11144250" cy="183388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12.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本题考查动词。句意为“然而，在一些国家，收钱会让人们感到不适”。A 项意为“使用”；B 项意为“给与”；C 项意为“收到”；D 意为“去取回”。联系后一句“When someone gives me money, it just makes me think they’re being lazy.”（当有人送我钱时，只会让我觉得他们很懒。）描述，可知在一些文化当中，收钱会让人感到不舒服。故选 C 项。</a:t>
            </a:r>
            <a:endParaRPr sz="2400">
              <a:solidFill>
                <a:srgbClr val="C00000"/>
              </a:solidFill>
              <a:latin typeface="Times New Roman" panose="02020603050405020304" charset="0"/>
              <a:cs typeface="Times New Roman" panose="02020603050405020304" charset="0"/>
              <a:sym typeface="+mn-ea"/>
            </a:endParaRPr>
          </a:p>
        </p:txBody>
      </p:sp>
      <p:sp>
        <p:nvSpPr>
          <p:cNvPr id="3" name="文本框 2"/>
          <p:cNvSpPr txBox="1"/>
          <p:nvPr/>
        </p:nvSpPr>
        <p:spPr>
          <a:xfrm>
            <a:off x="279400" y="219075"/>
            <a:ext cx="11632565" cy="2414905"/>
          </a:xfrm>
          <a:prstGeom prst="rect">
            <a:avLst/>
          </a:prstGeom>
          <a:noFill/>
        </p:spPr>
        <p:txBody>
          <a:bodyPr wrap="square" rtlCol="0" anchor="t">
            <a:spAutoFit/>
          </a:bodyPr>
          <a:lstStyle/>
          <a:p>
            <a:pPr indent="0" algn="just" fontAlgn="auto">
              <a:lnSpc>
                <a:spcPct val="90000"/>
              </a:lnSpc>
            </a:pPr>
            <a:r>
              <a:rPr lang="en-US" altLang="zh-CN" sz="2800">
                <a:latin typeface="Times New Roman" panose="02020603050405020304" charset="0"/>
                <a:ea typeface="宋体" panose="02010600030101010101" pitchFamily="2" charset="-122"/>
                <a:cs typeface="Times New Roman" panose="02020603050405020304" charset="0"/>
              </a:rPr>
              <a:t>      To make things </a:t>
            </a:r>
            <a:r>
              <a:rPr lang="en-US" altLang="zh-CN" sz="2800" u="sng">
                <a:latin typeface="Times New Roman" panose="02020603050405020304" charset="0"/>
                <a:ea typeface="宋体" panose="02010600030101010101" pitchFamily="2" charset="-122"/>
                <a:cs typeface="Times New Roman" panose="02020603050405020304" charset="0"/>
              </a:rPr>
              <a:t>11           </a:t>
            </a:r>
            <a:r>
              <a:rPr lang="en-US" altLang="zh-CN" sz="2800">
                <a:latin typeface="Times New Roman" panose="02020603050405020304" charset="0"/>
                <a:ea typeface="宋体" panose="02010600030101010101" pitchFamily="2" charset="-122"/>
                <a:cs typeface="Times New Roman" panose="02020603050405020304" charset="0"/>
              </a:rPr>
              <a:t> , some people would rather just give money. In some cultures, however, </a:t>
            </a:r>
            <a:r>
              <a:rPr lang="en-US" altLang="zh-CN" sz="2800" u="sng">
                <a:latin typeface="Times New Roman" panose="02020603050405020304" charset="0"/>
                <a:ea typeface="宋体" panose="02010600030101010101" pitchFamily="2" charset="-122"/>
                <a:cs typeface="Times New Roman" panose="02020603050405020304" charset="0"/>
              </a:rPr>
              <a:t>12          </a:t>
            </a:r>
            <a:r>
              <a:rPr lang="en-US" altLang="zh-CN" sz="2800">
                <a:latin typeface="Times New Roman" panose="02020603050405020304" charset="0"/>
                <a:ea typeface="宋体" panose="02010600030101010101" pitchFamily="2" charset="-122"/>
                <a:cs typeface="Times New Roman" panose="02020603050405020304" charset="0"/>
              </a:rPr>
              <a:t> money can make people uncomfortable. “When someone gives me money, it just makes me think they’re being lazy,” says John Wilson. “In England, we have a saying: It’s the thought that </a:t>
            </a:r>
            <a:r>
              <a:rPr lang="en-US" altLang="zh-CN" sz="2800" u="sng">
                <a:latin typeface="Times New Roman" panose="02020603050405020304" charset="0"/>
                <a:ea typeface="宋体" panose="02010600030101010101" pitchFamily="2" charset="-122"/>
                <a:cs typeface="Times New Roman" panose="02020603050405020304" charset="0"/>
              </a:rPr>
              <a:t>13_____</a:t>
            </a:r>
            <a:r>
              <a:rPr lang="en-US" altLang="zh-CN" sz="2800">
                <a:latin typeface="Times New Roman" panose="02020603050405020304" charset="0"/>
                <a:ea typeface="宋体" panose="02010600030101010101" pitchFamily="2" charset="-122"/>
                <a:cs typeface="Times New Roman" panose="02020603050405020304" charset="0"/>
              </a:rPr>
              <a:t> . When someone gives me money, I feel they don’t think about it at all. I prefer to receive a gift </a:t>
            </a:r>
            <a:r>
              <a:rPr lang="en-US" altLang="zh-CN" sz="2800" u="sng">
                <a:latin typeface="Times New Roman" panose="02020603050405020304" charset="0"/>
                <a:ea typeface="宋体" panose="02010600030101010101" pitchFamily="2" charset="-122"/>
                <a:cs typeface="Times New Roman" panose="02020603050405020304" charset="0"/>
              </a:rPr>
              <a:t>14            </a:t>
            </a:r>
            <a:r>
              <a:rPr lang="en-US" altLang="zh-CN" sz="2800">
                <a:latin typeface="Times New Roman" panose="02020603050405020304" charset="0"/>
                <a:ea typeface="宋体" panose="02010600030101010101" pitchFamily="2" charset="-122"/>
                <a:cs typeface="Times New Roman" panose="02020603050405020304" charset="0"/>
              </a:rPr>
              <a:t> has some thought behind it.”</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3735135" y="21040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4554285" y="5787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10660445" y="130288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3"/>
            </p:custDataLst>
          </p:nvPr>
        </p:nvSpPr>
        <p:spPr>
          <a:xfrm>
            <a:off x="2704530" y="2111873"/>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3" name="圆角矩形 12"/>
          <p:cNvSpPr/>
          <p:nvPr/>
        </p:nvSpPr>
        <p:spPr>
          <a:xfrm>
            <a:off x="417195" y="4441190"/>
            <a:ext cx="10981690" cy="183388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13.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本题考查名词。句意为“在英国，我们有一句谚语：‘心意最重要。’”A 项意为“计数，有价值，重要”；B 项意为“发现”；C 项意为“找到”；D 项意为“发明”。这里是一句英国的谚语，指的是送礼物的心意最重要，故选 A 项。</a:t>
            </a:r>
            <a:endParaRPr sz="2400">
              <a:solidFill>
                <a:srgbClr val="C00000"/>
              </a:solidFill>
              <a:latin typeface="Times New Roman" panose="02020603050405020304" charset="0"/>
              <a:cs typeface="Times New Roman" panose="02020603050405020304" charset="0"/>
              <a:sym typeface="+mn-ea"/>
            </a:endParaRPr>
          </a:p>
        </p:txBody>
      </p:sp>
      <p:sp>
        <p:nvSpPr>
          <p:cNvPr id="7" name="圆角矩形 6"/>
          <p:cNvSpPr/>
          <p:nvPr/>
        </p:nvSpPr>
        <p:spPr>
          <a:xfrm>
            <a:off x="309245" y="4441190"/>
            <a:ext cx="10981690" cy="205105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000" b="1">
                <a:solidFill>
                  <a:srgbClr val="C00000"/>
                </a:solidFill>
                <a:latin typeface="Times New Roman" panose="02020603050405020304" charset="0"/>
                <a:cs typeface="Times New Roman" panose="02020603050405020304" charset="0"/>
                <a:sym typeface="+mn-ea"/>
              </a:rPr>
              <a:t>14. </a:t>
            </a:r>
            <a:r>
              <a:rPr lang="zh-CN" sz="2000" b="1">
                <a:solidFill>
                  <a:srgbClr val="C00000"/>
                </a:solidFill>
                <a:latin typeface="Times New Roman" panose="02020603050405020304" charset="0"/>
                <a:cs typeface="Times New Roman" panose="02020603050405020304" charset="0"/>
                <a:sym typeface="+mn-ea"/>
              </a:rPr>
              <a:t>解析：</a:t>
            </a:r>
            <a:r>
              <a:rPr sz="2000">
                <a:solidFill>
                  <a:srgbClr val="C00000"/>
                </a:solidFill>
                <a:latin typeface="Times New Roman" panose="02020603050405020304" charset="0"/>
                <a:cs typeface="Times New Roman" panose="02020603050405020304" charset="0"/>
                <a:sym typeface="+mn-ea"/>
              </a:rPr>
              <a:t>本题考查关系代词。句意为“我更喜欢收到一份背后有一些心意的礼物”。A 项意为“谁”，在定语从句中先行词指人并在从句中作主语时用；B 项意为“什么”，在名词性从句中指某事，可以作主语、表语或宾语；C 项意为“哪里”；可以引导名词性从句或定语从句表地点；D 项可作名词性从句引导词且无实际意义，在定语从句中先行词指人或物时，并在从句中作主语或宾语时均可用。这句是 gift 的定语从句部分，先行词 gift 指物并在定语从句中作主语，故引导词用 that，选 D 项。</a:t>
            </a:r>
            <a:endParaRPr sz="20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1" grpId="0"/>
      <p:bldP spid="13" grpId="0" bldLvl="0" animBg="1"/>
      <p:bldP spid="13" grpId="1" animBg="1"/>
      <p:bldP spid="7" grpId="0" bldLvl="0" animBg="1"/>
      <p:bldP spid="7" grpId="1" animBg="1"/>
      <p:bldP spid="2" grpId="0"/>
      <p:bldP spid="16" grpId="0" bldLvl="0" animBg="1"/>
      <p:bldP spid="16" grpId="1" animBg="1"/>
      <p:bldP spid="17" grpId="0" bldLvl="0" animBg="1"/>
      <p:bldP spid="17"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42265" y="436880"/>
            <a:ext cx="11632565" cy="953135"/>
          </a:xfrm>
          <a:prstGeom prst="rect">
            <a:avLst/>
          </a:prstGeom>
          <a:noFill/>
        </p:spPr>
        <p:txBody>
          <a:bodyPr wrap="square" rtlCol="0" anchor="t">
            <a:spAutoFit/>
          </a:bodyPr>
          <a:lstStyle/>
          <a:p>
            <a:pPr indent="0" algn="just" fontAlgn="auto">
              <a:lnSpc>
                <a:spcPct val="100000"/>
              </a:lnSpc>
            </a:pPr>
            <a:r>
              <a:rPr lang="en-US" altLang="zh-CN" sz="2800">
                <a:latin typeface="Times New Roman" panose="02020603050405020304" charset="0"/>
                <a:ea typeface="宋体" panose="02010600030101010101" pitchFamily="2" charset="-122"/>
                <a:cs typeface="Times New Roman" panose="02020603050405020304" charset="0"/>
              </a:rPr>
              <a:t>     Different people have very different thoughts </a:t>
            </a:r>
            <a:r>
              <a:rPr lang="en-US" altLang="zh-CN" sz="2800" u="sng">
                <a:latin typeface="Times New Roman" panose="02020603050405020304" charset="0"/>
                <a:ea typeface="宋体" panose="02010600030101010101" pitchFamily="2" charset="-122"/>
                <a:cs typeface="Times New Roman" panose="02020603050405020304" charset="0"/>
              </a:rPr>
              <a:t>15        </a:t>
            </a:r>
            <a:r>
              <a:rPr lang="en-US" altLang="zh-CN" sz="2800">
                <a:latin typeface="Times New Roman" panose="02020603050405020304" charset="0"/>
                <a:ea typeface="宋体" panose="02010600030101010101" pitchFamily="2" charset="-122"/>
                <a:cs typeface="Times New Roman" panose="02020603050405020304" charset="0"/>
              </a:rPr>
              <a:t> this subject. So maybe the art of giving is difficult. What do you think?</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349375" y="2503170"/>
            <a:ext cx="7040245" cy="53403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solidFill>
                <a:latin typeface="Times New Roman" panose="02020603050405020304" charset="0"/>
                <a:cs typeface="Times New Roman" panose="02020603050405020304" charset="0"/>
              </a:rPr>
              <a:t>15. A. to 	B. on 		C. up 		D. in</a:t>
            </a:r>
            <a:endParaRPr lang="en-US" altLang="zh-CN" sz="2400" dirty="0">
              <a:solidFill>
                <a:schemeClr val="tx1"/>
              </a:solidFill>
              <a:latin typeface="Times New Roman" panose="02020603050405020304" charset="0"/>
              <a:cs typeface="Times New Roman" panose="02020603050405020304" charset="0"/>
            </a:endParaRPr>
          </a:p>
        </p:txBody>
      </p:sp>
      <p:sp>
        <p:nvSpPr>
          <p:cNvPr id="5" name="TextBox 4"/>
          <p:cNvSpPr txBox="1"/>
          <p:nvPr/>
        </p:nvSpPr>
        <p:spPr>
          <a:xfrm>
            <a:off x="7691185" y="43709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3" name="圆角矩形 12"/>
          <p:cNvSpPr/>
          <p:nvPr/>
        </p:nvSpPr>
        <p:spPr>
          <a:xfrm>
            <a:off x="668020" y="3666490"/>
            <a:ext cx="10981690" cy="172720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15.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本题考查介词。句意为“在这个话题上，不同的人有不同的想法”。A 项介词 to意为“到，向”；B 项 on 意为“在……上面，关于”；C 项 up 意为“在……之上，向……较高处”；D 项 in 意为“在里面”。这里是说“关于这个话题”，是on this subject，故选 B 项。</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bldLvl="0" animBg="1"/>
      <p:bldP spid="13"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1709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四、阅读理解</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cs typeface="方正黑体简体" panose="03000509000000000000" charset="-122"/>
                <a:sym typeface="iekie pocangqiong" panose="02000503000000000000" pitchFamily="2" charset="-122"/>
              </a:rPr>
              <a:t>四、阅读理解</a:t>
            </a:r>
            <a:endParaRPr lang="zh-CN" altLang="en-US" sz="2800" b="1" dirty="0">
              <a:solidFill>
                <a:schemeClr val="tx1"/>
              </a:solidFill>
              <a:cs typeface="方正黑体简体" panose="03000509000000000000" charset="-122"/>
              <a:sym typeface="iekie pocangqiong" panose="02000503000000000000" pitchFamily="2" charset="-122"/>
            </a:endParaRPr>
          </a:p>
        </p:txBody>
      </p:sp>
      <p:sp>
        <p:nvSpPr>
          <p:cNvPr id="5" name="文本框 4"/>
          <p:cNvSpPr txBox="1"/>
          <p:nvPr/>
        </p:nvSpPr>
        <p:spPr>
          <a:xfrm>
            <a:off x="297180" y="1139825"/>
            <a:ext cx="11723370" cy="483108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Anyone who has had a long-term illness knows that recovering at home can be lonely.This can be especially true of children. They may feel isolated ( 孤立的 ) from their friends and classmates. Now, a small robot may help children who are recovering from a long-term illness in the hospital or at home. The robot takes their place at school. Through the robot, the children can hear their teachers and friends. They can also take part in classroom activities from wherever they are recovering—whether at home or from a hospital bed.</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The robot is called AV1. It is created by a company called “No Isolation”. AV1 goes to school for a child who is at home while recovering from a long-term illness. And the child’s school friends must help. They carry the robot between classes and place the robot on the child’s desk.</a:t>
            </a:r>
            <a:endParaRPr sz="2800"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28625" y="445770"/>
            <a:ext cx="11334750" cy="5262245"/>
          </a:xfrm>
          <a:prstGeom prst="rect">
            <a:avLst/>
          </a:prstGeom>
          <a:noFill/>
        </p:spPr>
        <p:txBody>
          <a:bodyPr wrap="square" rtlCol="0" anchor="t">
            <a:spAutoFit/>
          </a:bodyPr>
          <a:lstStyle/>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Dolva, one co-funder of “No Isolation”, explains how the robot AV1 works. She says, “The robot sits at the child’s desk in the classroom and the child at home uses a tablet computer or a phone to start it, control its movement with touch, and talk through it. So the robot becomes the eyes, the ears and the voice of the child at school.” The robot is equipped with speakers, microphones and cameras that make communicating easy. Moreover, the AV1 was designed to be tough. It is water-resistant ( 防水的 ) and can take a fall from a desk without damage. Inside AV1 is a small computer connected to a 4G network. AV1 is large and looks like a human for a reason. Dolva thinks this is important because the robot is expected to be a friend to the children.</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The robot just became available to the public. Hopefully AV1 will help some children feelless lonely while they are absent from class.</a:t>
            </a:r>
            <a:endParaRPr sz="2800"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一、补全对话</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13460" y="657225"/>
            <a:ext cx="10737850" cy="224536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1. What can children do with the help of the robot?</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They can recover from a long-term illness very soon.</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They can do classroom activities at home or at a hospital bed.</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They can see their teachers and friends at any time.</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They can ask the robot to do homework for them.</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26720" y="65722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4" name="TextBox 4"/>
          <p:cNvSpPr txBox="1"/>
          <p:nvPr>
            <p:custDataLst>
              <p:tags r:id="rId1"/>
            </p:custDataLst>
          </p:nvPr>
        </p:nvSpPr>
        <p:spPr>
          <a:xfrm>
            <a:off x="661035" y="3698875"/>
            <a:ext cx="10870565" cy="188658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细节理解题。从第一段最后一句 They can also take part in classroom activities from</a:t>
            </a:r>
            <a:r>
              <a:rPr lang="en-US" sz="2400">
                <a:solidFill>
                  <a:srgbClr val="C00000"/>
                </a:solidFill>
                <a:latin typeface="Times New Roman" panose="02020603050405020304" charset="0"/>
                <a:cs typeface="Times New Roman" panose="02020603050405020304" charset="0"/>
              </a:rPr>
              <a:t>-</a:t>
            </a:r>
            <a:r>
              <a:rPr sz="2400">
                <a:solidFill>
                  <a:srgbClr val="C00000"/>
                </a:solidFill>
                <a:latin typeface="Times New Roman" panose="02020603050405020304" charset="0"/>
                <a:cs typeface="Times New Roman" panose="02020603050405020304" charset="0"/>
              </a:rPr>
              <a:t>wherever they are recovering—whether at home or from a hospital bed 可知在机器人的帮助下，孩子们可以在家或者在病床上参与教室里的活动，故本题正确答案为 B。</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13460" y="657225"/>
            <a:ext cx="10737850" cy="224536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2. What does the underlined “it” in the third paragraph refer to?</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The teacher.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The tablet computer.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The phone.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The robot.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99110" y="65722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499110" y="3255010"/>
            <a:ext cx="10870565" cy="188658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词义猜测题。从句子 The robot sits at the child’s desk in the classroom and the child at home uses a tablet computer or a phone to start it. 可知，机器人坐在孩子的座位上，孩子就可以在家运用电脑或电话来启动它，它就是指机器人。故本题正确答案为 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41985" y="657225"/>
            <a:ext cx="10737850" cy="224536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3. AV1 has all the features ( 特点 ) except that 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it has its own thoughts</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it has speakers, microphones and cameras</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it is large and looks like a human</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it has a computer connected to 4G network</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7537450" y="65722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7880" y="3536315"/>
            <a:ext cx="10870565" cy="188658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推理判断题。本题可以运用排除法，文章提到 the robot becomes the eyes, the ears and the voice of the child at school; AV1 is large and looks like a human; Inside AV1 is a small computer connected to a 4G network. 但没有提到这种机器人有自己的思想，故本题正确答案为 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75385" y="946785"/>
            <a:ext cx="10177780" cy="224536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4. Which one is the best title for this passage?</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AV1, a Great Teacher</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Recovering from a Long-Term Illness</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Robot Helps Sick Children Feel Less Lonely</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Robot Helps Students at School</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661035" y="94678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61035" y="386270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主旨大意题。本文主要介绍了一种能帮助生病的孩子减少孤独的机器人，故本题正确答案为 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66520" y="584835"/>
            <a:ext cx="10222230" cy="224536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5. Where can we most probably read this passage?</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A. In a science magazine.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B. In a health report.</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C. In a travel guide.	 	 	 	 	 </a:t>
            </a:r>
            <a:endParaRPr lang="en-US" altLang="zh-CN"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D. In a science fiction.</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852170" y="584835"/>
            <a:ext cx="514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18185" y="411543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推理判断题。本文主要介绍了能帮助不能上学、长期养病的孩子的机器人，因此属于科技报道，应摘自科学杂志，故本题正确答案为 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090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五、语法填空</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五、语法填空</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7" name="矩形 6"/>
          <p:cNvSpPr/>
          <p:nvPr/>
        </p:nvSpPr>
        <p:spPr>
          <a:xfrm>
            <a:off x="901065" y="1721777"/>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 Doing morning exercises ____________ (do) good to our health.</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5252085" y="1786939"/>
            <a:ext cx="14008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does</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23900" y="46069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此题考查语法一致原则。动名词短语 doing morning exercises 作主语，谓语动词用单数形式。本句意为“做早操对我们的身体有好处”。</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 The Smiths ____________ (love) travelling very much.</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2580640" y="1689735"/>
            <a:ext cx="2885440" cy="521970"/>
          </a:xfrm>
          <a:prstGeom prst="rect">
            <a:avLst/>
          </a:prstGeom>
          <a:noFill/>
        </p:spPr>
        <p:txBody>
          <a:bodyPr wrap="square" rtlCol="0">
            <a:spAutoFit/>
          </a:bodyPr>
          <a:lstStyle/>
          <a:p>
            <a:pPr algn="ctr"/>
            <a:r>
              <a:rPr sz="2800">
                <a:solidFill>
                  <a:srgbClr val="C00000"/>
                </a:solidFill>
                <a:latin typeface="Times New Roman" panose="02020603050405020304" charset="0"/>
                <a:cs typeface="Times New Roman" panose="02020603050405020304" charset="0"/>
                <a:sym typeface="+mn-ea"/>
              </a:rPr>
              <a:t>love</a:t>
            </a:r>
            <a:endParaRPr sz="2800">
              <a:solidFill>
                <a:srgbClr val="C00000"/>
              </a:solidFill>
              <a:latin typeface="Times New Roman" panose="02020603050405020304" charset="0"/>
              <a:cs typeface="Times New Roman" panose="02020603050405020304" charset="0"/>
              <a:sym typeface="+mn-ea"/>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此题考查意义一致原则。the+ 姓氏复数表示一对夫妇或一家人，作主语时，谓语要用复数。本句意为“史密斯夫妇（一家）都很喜欢旅游”。</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1124585"/>
          </a:xfrm>
          <a:prstGeom prst="rect">
            <a:avLst/>
          </a:prstGeom>
          <a:noFill/>
        </p:spPr>
        <p:txBody>
          <a:bodyPr wrap="square">
            <a:spAutoFit/>
          </a:bodyPr>
          <a:lstStyle/>
          <a:p>
            <a:pPr indent="0" algn="just" fontAlgn="auto">
              <a:lnSpc>
                <a:spcPct val="120000"/>
              </a:lnSpc>
              <a:buNone/>
            </a:pPr>
            <a:r>
              <a:rPr lang="en-US" altLang="zh-CN" sz="2800" dirty="0">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 Every boy and girl ____________ (hope) to get lucky money on New Year’s Eve.</a:t>
            </a:r>
            <a:endParaRPr lang="en-US" altLang="zh-CN" sz="2800" dirty="0">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3467100" y="1604010"/>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hopes</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此题考查语法一致原则。every+ 并列主语时，谓语动词用单数。本句意为“每个男孩和女孩都希望在除夕夜得到压岁钱”。</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 The sick ____________ (be) taken good care of in the hospital after the disease occurred.</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1972945" y="1689735"/>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were</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324350"/>
            <a:ext cx="10870565" cy="188658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此题考查意义一致原则。the+ 形容词表示一类人，作主语时，谓语要用复数，根据从句中 occurred 的过去形式，同时主句还要用被动形式，主句谓语应用过去时态的被动形式。本句意为“在疾病发生以后，病人们都得到了很好的照顾”。</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一、补全对话</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4" name="文本框 3"/>
          <p:cNvSpPr txBox="1"/>
          <p:nvPr/>
        </p:nvSpPr>
        <p:spPr>
          <a:xfrm>
            <a:off x="770889" y="1208797"/>
            <a:ext cx="11091545"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 M: Good afternoon!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I want to buy an English-Chinese dictionary for my sister.</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What do you want to buy 		B. What’s wrong</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Can I help you 				D. What’s the matter</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770890" y="4375150"/>
            <a:ext cx="10870565" cy="1886585"/>
          </a:xfrm>
          <a:prstGeom prst="rect">
            <a:avLst/>
          </a:prstGeom>
          <a:noFill/>
        </p:spPr>
        <p:txBody>
          <a:bodyPr wrap="square" rtlCol="0">
            <a:spAutoFit/>
          </a:bodyPr>
          <a:lstStyle/>
          <a:p>
            <a:pPr marL="899795" indent="-8999855"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此题考查购物时的礼貌用语。服务员对顾客主动打招呼，接着应主动表示“有什么可以帮到您的”，C 项就是这个表达，故选 C 项。A 项是问“你想买什么？”，语气太生硬和直接；B 项和 D 项是问“发生了什么事？”或“有什么不舒服？”。</a:t>
            </a:r>
            <a:endParaRPr sz="240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4443411" y="136056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 Not only she but also I ____________ (like) watching cartoon programs.</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4018915" y="1689735"/>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like</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881380" y="4342130"/>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此题考查就近原则。在固定搭配not only…but also中，谓语与靠近的主语保持一致，此句中谓语动词应与 I 保持一致，用复数形式。本句意为“不仅她，我也喜欢看卡通节目”。</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 The football team ____________ (be) to meet at the school gate at 7 in the morning tomorrow.</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3295015" y="1604010"/>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are</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此题考查意义一致原则。team 是集体名词，且此处强调成员，视为复数，谓语动词应用复数形式。本句意为“足球队员们明天上午 7 点在校门口集合”。</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7. The teacher as well as the students often ____________ (help) others.</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6534150" y="1544320"/>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helps</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269740"/>
            <a:ext cx="10870565" cy="188658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此题考查语法一致中的“就远”原则。当主语后插入 as well as 等介词短语时，谓语动词要与该介词短语前的主语（此句中为 the teacher）保持一致，此处用动词第三人称单数形式。本句意为“这位老师和学生们经常帮助其他人”。</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8. Three fourths of the students in his school ____________ (come) from the countryside.</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6802120" y="1604010"/>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come</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315460"/>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此题考查意义一致原则。“分数 +of+ 名词”作主语时，谓语动词要与名词保持一致，即此句谓语要与 the students 保持一致，用复数形式。本句意为“他的学校有四分之三的学生来自乡下”。</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9. Ten thousand dollars ____________ (be) low enough for that house.</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3656330" y="1689735"/>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is</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此题考查意义一致原则。表示金钱、时间、距离等的度量名词作主语时，形式上虽为复数，但视为整体，谓语动词要用单数形式。本句意为“一万美元对那间房子来说是足够便宜了”。</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10. When and where to build the new hospital ____________ (have) not been decided yet.</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7608570" y="1689735"/>
            <a:ext cx="18719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has</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此题考查语法一致原则。疑问代词+动词不定式短语作主语时，谓语动词用单数形式。本句意为“什么时候以及在哪里建新的医院还没有决定”。</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548275" y="22185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六、完成句子</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六、完成句子</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6" name="文本框 5"/>
          <p:cNvSpPr txBox="1"/>
          <p:nvPr/>
        </p:nvSpPr>
        <p:spPr>
          <a:xfrm>
            <a:off x="384810" y="1329690"/>
            <a:ext cx="11391265" cy="4742815"/>
          </a:xfrm>
          <a:prstGeom prst="rect">
            <a:avLst/>
          </a:prstGeom>
          <a:noFill/>
        </p:spPr>
        <p:txBody>
          <a:bodyPr wrap="square" rtlCol="0" anchor="t">
            <a:spAutoFit/>
          </a:bodyPr>
          <a:lstStyle/>
          <a:p>
            <a:pPr indent="0" algn="just" fontAlgn="auto">
              <a:lnSpc>
                <a:spcPct val="120000"/>
              </a:lnSpc>
            </a:pPr>
            <a:r>
              <a:rPr sz="2800" dirty="0">
                <a:latin typeface="Times New Roman" panose="02020603050405020304" charset="0"/>
                <a:ea typeface="宋体" panose="02010600030101010101" pitchFamily="2" charset="-122"/>
                <a:cs typeface="Times New Roman" panose="02020603050405020304" charset="0"/>
              </a:rPr>
              <a:t>1. The subject of physics _______________</a:t>
            </a:r>
            <a:r>
              <a:rPr lang="en-US" sz="2800" dirty="0">
                <a:latin typeface="Times New Roman" panose="02020603050405020304" charset="0"/>
                <a:ea typeface="宋体" panose="02010600030101010101" pitchFamily="2" charset="-122"/>
                <a:cs typeface="Times New Roman" panose="02020603050405020304" charset="0"/>
              </a:rPr>
              <a:t>______________________</a:t>
            </a:r>
            <a:r>
              <a:rPr sz="2800" dirty="0">
                <a:latin typeface="Times New Roman" panose="02020603050405020304" charset="0"/>
                <a:ea typeface="宋体" panose="02010600030101010101" pitchFamily="2" charset="-122"/>
                <a:cs typeface="Times New Roman" panose="02020603050405020304" charset="0"/>
              </a:rPr>
              <a:t>_____ (被认为是最难的科目之一) in middle schools. </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sz="2800" dirty="0">
                <a:latin typeface="Times New Roman" panose="02020603050405020304" charset="0"/>
                <a:ea typeface="宋体" panose="02010600030101010101" pitchFamily="2" charset="-122"/>
                <a:cs typeface="Times New Roman" panose="02020603050405020304" charset="0"/>
              </a:rPr>
              <a:t>2. The family _</a:t>
            </a:r>
            <a:r>
              <a:rPr lang="en-US" sz="2800" dirty="0">
                <a:latin typeface="Times New Roman" panose="02020603050405020304" charset="0"/>
                <a:ea typeface="宋体" panose="02010600030101010101" pitchFamily="2" charset="-122"/>
                <a:cs typeface="Times New Roman" panose="02020603050405020304" charset="0"/>
              </a:rPr>
              <a:t>______________</a:t>
            </a:r>
            <a:r>
              <a:rPr sz="2800" dirty="0">
                <a:latin typeface="Times New Roman" panose="02020603050405020304" charset="0"/>
                <a:ea typeface="宋体" panose="02010600030101010101" pitchFamily="2" charset="-122"/>
                <a:cs typeface="Times New Roman" panose="02020603050405020304" charset="0"/>
              </a:rPr>
              <a:t>___________________ (正在看一场足球直播比赛) when the accident happened.</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sz="2800" dirty="0">
                <a:latin typeface="Times New Roman" panose="02020603050405020304" charset="0"/>
                <a:ea typeface="宋体" panose="02010600030101010101" pitchFamily="2" charset="-122"/>
                <a:cs typeface="Times New Roman" panose="02020603050405020304" charset="0"/>
              </a:rPr>
              <a:t>3. The girl as well as her parents ____________________ (已经学会了开车). </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sz="2800" dirty="0">
                <a:latin typeface="Times New Roman" panose="02020603050405020304" charset="0"/>
                <a:ea typeface="宋体" panose="02010600030101010101" pitchFamily="2" charset="-122"/>
                <a:cs typeface="Times New Roman" panose="02020603050405020304" charset="0"/>
              </a:rPr>
              <a:t>4. Neither the twins nor their father __________________</a:t>
            </a:r>
            <a:r>
              <a:rPr lang="en-US" sz="2800" dirty="0">
                <a:latin typeface="Times New Roman" panose="02020603050405020304" charset="0"/>
                <a:ea typeface="宋体" panose="02010600030101010101" pitchFamily="2" charset="-122"/>
                <a:cs typeface="Times New Roman" panose="02020603050405020304" charset="0"/>
              </a:rPr>
              <a:t>____</a:t>
            </a:r>
            <a:r>
              <a:rPr sz="2800" dirty="0">
                <a:latin typeface="Times New Roman" panose="02020603050405020304" charset="0"/>
                <a:ea typeface="宋体" panose="02010600030101010101" pitchFamily="2" charset="-122"/>
                <a:cs typeface="Times New Roman" panose="02020603050405020304" charset="0"/>
              </a:rPr>
              <a:t>__ (知道怎么拼写那个单词). </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sz="2800" dirty="0">
                <a:latin typeface="Times New Roman" panose="02020603050405020304" charset="0"/>
                <a:ea typeface="宋体" panose="02010600030101010101" pitchFamily="2" charset="-122"/>
                <a:cs typeface="Times New Roman" panose="02020603050405020304" charset="0"/>
              </a:rPr>
              <a:t>5. She is one of the students __________</a:t>
            </a:r>
            <a:r>
              <a:rPr lang="en-US" sz="2800" dirty="0">
                <a:latin typeface="Times New Roman" panose="02020603050405020304" charset="0"/>
                <a:ea typeface="宋体" panose="02010600030101010101" pitchFamily="2" charset="-122"/>
                <a:cs typeface="Times New Roman" panose="02020603050405020304" charset="0"/>
              </a:rPr>
              <a:t>_________________</a:t>
            </a:r>
            <a:r>
              <a:rPr sz="2800" dirty="0">
                <a:latin typeface="Times New Roman" panose="02020603050405020304" charset="0"/>
                <a:ea typeface="宋体" panose="02010600030101010101" pitchFamily="2" charset="-122"/>
                <a:cs typeface="Times New Roman" panose="02020603050405020304" charset="0"/>
              </a:rPr>
              <a:t>__________ (高度评价那个新英语老师).</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4246245" y="1017905"/>
            <a:ext cx="7945755" cy="953135"/>
          </a:xfrm>
          <a:prstGeom prst="rect">
            <a:avLst/>
          </a:prstGeom>
          <a:noFill/>
        </p:spPr>
        <p:txBody>
          <a:bodyPr wrap="square" rtlCol="0">
            <a:spAutoFit/>
          </a:bodyPr>
          <a:lstStyle/>
          <a:p>
            <a:pPr algn="l"/>
            <a:r>
              <a:rPr lang="en-US" sz="2800" dirty="0">
                <a:solidFill>
                  <a:srgbClr val="C00000"/>
                </a:solidFill>
                <a:latin typeface="Times New Roman" panose="02020603050405020304" charset="0"/>
                <a:cs typeface="Times New Roman" panose="02020603050405020304" charset="0"/>
              </a:rPr>
              <a:t>is regarded as one of the most difficult subjects / </a:t>
            </a:r>
            <a:endParaRPr lang="en-US" sz="2800" dirty="0">
              <a:solidFill>
                <a:srgbClr val="C00000"/>
              </a:solidFill>
              <a:latin typeface="Times New Roman" panose="02020603050405020304" charset="0"/>
              <a:cs typeface="Times New Roman" panose="02020603050405020304" charset="0"/>
            </a:endParaRPr>
          </a:p>
          <a:p>
            <a:pPr algn="l"/>
            <a:r>
              <a:rPr lang="en-US" sz="2800" dirty="0">
                <a:solidFill>
                  <a:srgbClr val="C00000"/>
                </a:solidFill>
                <a:latin typeface="Times New Roman" panose="02020603050405020304" charset="0"/>
                <a:cs typeface="Times New Roman" panose="02020603050405020304" charset="0"/>
              </a:rPr>
              <a:t>is considered as one of the hardest subjects</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2468245" y="2406650"/>
            <a:ext cx="60071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were watching a live football match</a:t>
            </a:r>
            <a:endParaRPr lang="en-US" sz="2800" dirty="0">
              <a:solidFill>
                <a:srgbClr val="C00000"/>
              </a:solidFill>
              <a:latin typeface="Times New Roman" panose="02020603050405020304" charset="0"/>
              <a:cs typeface="Times New Roman" panose="02020603050405020304" charset="0"/>
            </a:endParaRPr>
          </a:p>
        </p:txBody>
      </p:sp>
      <p:sp>
        <p:nvSpPr>
          <p:cNvPr id="10" name="TextBox 4"/>
          <p:cNvSpPr txBox="1"/>
          <p:nvPr/>
        </p:nvSpPr>
        <p:spPr>
          <a:xfrm>
            <a:off x="4712335" y="3429000"/>
            <a:ext cx="449453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has learned to drive a car</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5311140" y="3950970"/>
            <a:ext cx="49434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knows how to spell that word</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4549140" y="4954905"/>
            <a:ext cx="722693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who think highly of the new English teacher</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circle(in)">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2" grpId="0"/>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13970" y="4453255"/>
            <a:ext cx="12192000" cy="240474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PA_矩形 259"/>
          <p:cNvSpPr>
            <a:spLocks noChangeArrowheads="1"/>
          </p:cNvSpPr>
          <p:nvPr>
            <p:custDataLst>
              <p:tags r:id="rId1"/>
            </p:custDataLst>
          </p:nvPr>
        </p:nvSpPr>
        <p:spPr bwMode="auto">
          <a:xfrm>
            <a:off x="756285" y="2067986"/>
            <a:ext cx="5325745"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
        <p:nvSpPr>
          <p:cNvPr id="14" name="矩形 13"/>
          <p:cNvSpPr/>
          <p:nvPr/>
        </p:nvSpPr>
        <p:spPr>
          <a:xfrm>
            <a:off x="-13970" y="635"/>
            <a:ext cx="4542155" cy="348615"/>
          </a:xfrm>
          <a:prstGeom prst="rect">
            <a:avLst/>
          </a:prstGeom>
          <a:solidFill>
            <a:srgbClr val="DDD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5291455"/>
            <a:ext cx="12192000" cy="1579245"/>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5279390" y="1821815"/>
            <a:ext cx="6891655" cy="4630420"/>
            <a:chOff x="8314" y="2869"/>
            <a:chExt cx="10853" cy="7292"/>
          </a:xfrm>
        </p:grpSpPr>
        <p:sp>
          <p:nvSpPr>
            <p:cNvPr id="18" name="椭圆 17"/>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userDrawn="1"/>
          </p:nvPicPr>
          <p:blipFill>
            <a:blip r:embed="rId2">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18515" y="688340"/>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2. M: I’ve passed the English test and got a high mark in the oral part.</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Good luck		 B. Congratulations</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Cheer up 			 D. All right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438400" y="13883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18515" y="4405630"/>
            <a:ext cx="10870565" cy="143764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此题考查表示祝贺的用语。前者表示“我通过了英语考试，而且在口语部分拿了高分”。A 项是指“祝你好运”，应是考前表示祝愿；B 项是指“祝贺”；C 项是指“振作起来”，D 项是指“好吧”。故选 B 项。</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07110" y="788035"/>
            <a:ext cx="974979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3. M: Hello! May I speak to Joan?</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 I’ll go and get her.</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Speaking 			B. I don’t think so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Hurry up, please 		D. Hold on, please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366010" y="152171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27405" y="4305935"/>
            <a:ext cx="10870565" cy="188658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此题考查打电话用语。前者是打电话的人，打招呼后问“我找一下琼，好吗？”。根据接电话的人后面所表达的“我去找她过来”，说明接电话的人不是对方要找的人。A 项是指“我就是”，B 项是指“我不那样认为”，C 项是指“请快点”，D 项表示“请别挂断”。根据上下文，故选 D 项。</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17270" y="606425"/>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4. M: Would you like to go to the supermarket with me?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 but I have to pick up my brother today.</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I’d love to go 		B. Yes, I do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You are right 		D. Sorry, I can’t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552065" y="130441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18820" y="4115435"/>
            <a:ext cx="10870565" cy="233553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此题考查表示邀请的礼貌用语。前者问“你愿意和我一起去超市吗？”。根据后者后面的补充“但是今天我要去接我弟弟”，意指他还是乐意去的，只是有其他的事情。A 项是指“我很乐意”；B 项是指“是的”，但助动词与问句的助动词不一致，问句是 would，回答是 do；C 项是指“你是对的”；D 项是指“对不起，我不能”。根据上下文，故选 A 项。</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507484"/>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5. M: Could you please pass me the vinegar?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Yes, please 		B. Sure, here you are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Yes, it’s right 		D. No, please don’t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475865" y="126503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60400" y="4333240"/>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此题考查提供帮助时的礼貌用语。前者问“你可以帮我递一下醋吗？”。A项是指“是的，请”；B 项是指“当然可以，给你”；C 项是指“是的，它是对的”；D 项是指“不，请不要”。故选 B 项。</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二、选择正确答案</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UNIT_PLACING_PICTURE_USER_VIEWPORT" val="{&quot;height&quot;:3555,&quot;width&quot;:7110}"/>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UNIT_PLACING_PICTURE_USER_VIEWPORT" val="{&quot;height&quot;:3555,&quot;width&quot;:7110}"/>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PA" val="v4.0.0"/>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UNIT_PLACING_PICTURE_USER_VIEWPORT" val="{&quot;height&quot;:3555,&quot;width&quot;:7110}"/>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PA" val="v4.0.0"/>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UNIT_PLACING_PICTURE_USER_VIEWPORT" val="{&quot;height&quot;:3555,&quot;width&quot;:7110}"/>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UNIT_PLACING_PICTURE_USER_VIEWPORT" val="{&quot;height&quot;:3555,&quot;width&quot;:7110}"/>
</p:tagLst>
</file>

<file path=ppt/tags/tag54.xml><?xml version="1.0" encoding="utf-8"?>
<p:tagLst xmlns:p="http://schemas.openxmlformats.org/presentationml/2006/main">
  <p:tag name="PA" val="v4.0.0"/>
</p:tagLst>
</file>

<file path=ppt/tags/tag55.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KSO_WPP_MARK_KEY" val="baed8549-8825-423c-ac38-75c655e7c2fe"/>
  <p:tag name="COMMONDATA" val="eyJoZGlkIjoiMjlmOWU1Yjc1ODQ3ZTVhN2I1Nzg2Mzg0OTEyYWY5NGYifQ=="/>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UNIT_PLACING_PICTURE_USER_VIEWPORT" val="{&quot;height&quot;:3555,&quot;width&quot;:7110}"/>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14927</Words>
  <Application>WPS 演示</Application>
  <PresentationFormat>宽屏</PresentationFormat>
  <Paragraphs>396</Paragraphs>
  <Slides>48</Slides>
  <Notes>51</Notes>
  <HiddenSlides>4</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48</vt:i4>
      </vt:variant>
    </vt:vector>
  </HeadingPairs>
  <TitlesOfParts>
    <vt:vector size="66" baseType="lpstr">
      <vt:lpstr>Arial</vt:lpstr>
      <vt:lpstr>宋体</vt:lpstr>
      <vt:lpstr>Wingdings</vt:lpstr>
      <vt:lpstr>方正黑体简体</vt:lpstr>
      <vt:lpstr>iekie pocangqiong</vt:lpstr>
      <vt:lpstr>微软雅黑</vt:lpstr>
      <vt:lpstr>Calibri</vt:lpstr>
      <vt:lpstr>Impact</vt:lpstr>
      <vt:lpstr>Kozuka Gothic Pro M</vt:lpstr>
      <vt:lpstr>Yu Gothic UI Semibold</vt:lpstr>
      <vt:lpstr>Helvetica-Roman-SemiB</vt:lpstr>
      <vt:lpstr>SimSun-ExtB</vt:lpstr>
      <vt:lpstr>黑体</vt:lpstr>
      <vt:lpstr>Times New Roman</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赵时运</cp:lastModifiedBy>
  <cp:revision>155</cp:revision>
  <dcterms:created xsi:type="dcterms:W3CDTF">2021-08-19T06:32:00Z</dcterms:created>
  <dcterms:modified xsi:type="dcterms:W3CDTF">2023-06-01T03:41:15Z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2052-11.1.0.14309</vt:lpwstr>
  </property>
</Properties>
</file>