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256" r:id="rId3"/>
    <p:sldId id="257" r:id="rId5"/>
    <p:sldId id="258" r:id="rId6"/>
    <p:sldId id="259" r:id="rId7"/>
    <p:sldId id="268" r:id="rId8"/>
    <p:sldId id="387" r:id="rId9"/>
    <p:sldId id="388" r:id="rId10"/>
    <p:sldId id="389" r:id="rId11"/>
    <p:sldId id="433" r:id="rId12"/>
    <p:sldId id="390" r:id="rId13"/>
    <p:sldId id="434" r:id="rId14"/>
    <p:sldId id="435" r:id="rId15"/>
    <p:sldId id="436" r:id="rId16"/>
    <p:sldId id="437" r:id="rId17"/>
    <p:sldId id="438" r:id="rId18"/>
    <p:sldId id="439" r:id="rId19"/>
    <p:sldId id="440" r:id="rId20"/>
    <p:sldId id="441" r:id="rId21"/>
    <p:sldId id="442" r:id="rId22"/>
    <p:sldId id="355" r:id="rId23"/>
    <p:sldId id="332" r:id="rId24"/>
    <p:sldId id="295" r:id="rId25"/>
    <p:sldId id="373" r:id="rId26"/>
    <p:sldId id="486" r:id="rId27"/>
    <p:sldId id="444" r:id="rId28"/>
    <p:sldId id="445" r:id="rId29"/>
    <p:sldId id="447" r:id="rId30"/>
    <p:sldId id="446" r:id="rId31"/>
    <p:sldId id="301" r:id="rId32"/>
    <p:sldId id="302" r:id="rId33"/>
    <p:sldId id="448" r:id="rId34"/>
    <p:sldId id="449" r:id="rId35"/>
    <p:sldId id="450" r:id="rId36"/>
    <p:sldId id="451" r:id="rId37"/>
    <p:sldId id="452" r:id="rId38"/>
    <p:sldId id="453" r:id="rId39"/>
    <p:sldId id="454" r:id="rId40"/>
    <p:sldId id="455" r:id="rId41"/>
    <p:sldId id="456" r:id="rId42"/>
    <p:sldId id="307" r:id="rId43"/>
    <p:sldId id="308" r:id="rId44"/>
    <p:sldId id="284" r:id="rId45"/>
  </p:sldIdLst>
  <p:sldSz cx="12192000" cy="6858000"/>
  <p:notesSz cx="6858000" cy="9144000"/>
  <p:embeddedFontLst>
    <p:embeddedFont>
      <p:font typeface="方正黑体简体" panose="03000509000000000000" charset="-122"/>
      <p:regular r:id="rId49"/>
    </p:embeddedFont>
    <p:embeddedFont>
      <p:font typeface="微软雅黑" panose="020B0503020204020204" pitchFamily="34" charset="-122"/>
      <p:regular r:id="rId50"/>
    </p:embeddedFont>
    <p:embeddedFont>
      <p:font typeface="Calibri" panose="020F0502020204030204" pitchFamily="34" charset="0"/>
      <p:regular r:id="rId51"/>
      <p:bold r:id="rId52"/>
      <p:italic r:id="rId53"/>
      <p:boldItalic r:id="rId54"/>
    </p:embeddedFont>
    <p:embeddedFont>
      <p:font typeface="Impact" panose="020B0806030902050204" pitchFamily="34" charset="0"/>
      <p:regular r:id="rId55"/>
    </p:embeddedFont>
    <p:embeddedFont>
      <p:font typeface="黑体" panose="02010609060101010101" charset="-122"/>
      <p:regular r:id="rId56"/>
    </p:embeddedFont>
    <p:embeddedFont>
      <p:font typeface="等线" panose="02010600030101010101" charset="-122"/>
      <p:regular r:id="rId57"/>
    </p:embeddedFont>
  </p:embeddedFontLst>
  <p:custDataLst>
    <p:tags r:id="rId5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10" userDrawn="1">
          <p15:clr>
            <a:srgbClr val="A4A3A4"/>
          </p15:clr>
        </p15:guide>
        <p15:guide id="2" orient="horz" pos="4204" userDrawn="1">
          <p15:clr>
            <a:srgbClr val="A4A3A4"/>
          </p15:clr>
        </p15:guide>
        <p15:guide id="3" pos="82" userDrawn="1">
          <p15:clr>
            <a:srgbClr val="A4A3A4"/>
          </p15:clr>
        </p15:guide>
        <p15:guide id="4" pos="7401" userDrawn="1">
          <p15:clr>
            <a:srgbClr val="A4A3A4"/>
          </p15:clr>
        </p15:guide>
        <p15:guide id="5" orient="horz" pos="392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6F2B3"/>
    <a:srgbClr val="EFE879"/>
    <a:srgbClr val="F7F4BC"/>
    <a:srgbClr val="E6DC32"/>
    <a:srgbClr val="DDDB1F"/>
    <a:srgbClr val="E18787"/>
    <a:srgbClr val="209874"/>
    <a:srgbClr val="2E916A"/>
    <a:srgbClr val="ACD9C7"/>
    <a:srgbClr val="2D9C7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18" autoAdjust="0"/>
  </p:normalViewPr>
  <p:slideViewPr>
    <p:cSldViewPr snapToGrid="0" showGuides="1">
      <p:cViewPr varScale="1">
        <p:scale>
          <a:sx n="62" d="100"/>
          <a:sy n="62" d="100"/>
        </p:scale>
        <p:origin x="704" y="28"/>
      </p:cViewPr>
      <p:guideLst>
        <p:guide orient="horz" pos="110"/>
        <p:guide orient="horz" pos="4204"/>
        <p:guide pos="82"/>
        <p:guide pos="7401"/>
        <p:guide orient="horz" pos="3926"/>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8" Type="http://schemas.openxmlformats.org/officeDocument/2006/relationships/tags" Target="tags/tag67.xml"/><Relationship Id="rId57" Type="http://schemas.openxmlformats.org/officeDocument/2006/relationships/font" Target="fonts/font9.fntdata"/><Relationship Id="rId56" Type="http://schemas.openxmlformats.org/officeDocument/2006/relationships/font" Target="fonts/font8.fntdata"/><Relationship Id="rId55" Type="http://schemas.openxmlformats.org/officeDocument/2006/relationships/font" Target="fonts/font7.fntdata"/><Relationship Id="rId54" Type="http://schemas.openxmlformats.org/officeDocument/2006/relationships/font" Target="fonts/font6.fntdata"/><Relationship Id="rId53" Type="http://schemas.openxmlformats.org/officeDocument/2006/relationships/font" Target="fonts/font5.fntdata"/><Relationship Id="rId52" Type="http://schemas.openxmlformats.org/officeDocument/2006/relationships/font" Target="fonts/font4.fntdata"/><Relationship Id="rId51" Type="http://schemas.openxmlformats.org/officeDocument/2006/relationships/font" Target="fonts/font3.fntdata"/><Relationship Id="rId50" Type="http://schemas.openxmlformats.org/officeDocument/2006/relationships/font" Target="fonts/font2.fntdata"/><Relationship Id="rId5" Type="http://schemas.openxmlformats.org/officeDocument/2006/relationships/slide" Target="slides/slide2.xml"/><Relationship Id="rId49" Type="http://schemas.openxmlformats.org/officeDocument/2006/relationships/font" Target="fonts/font1.fntdata"/><Relationship Id="rId48" Type="http://schemas.openxmlformats.org/officeDocument/2006/relationships/tableStyles" Target="tableStyles.xml"/><Relationship Id="rId47" Type="http://schemas.openxmlformats.org/officeDocument/2006/relationships/viewProps" Target="viewProps.xml"/><Relationship Id="rId46" Type="http://schemas.openxmlformats.org/officeDocument/2006/relationships/presProps" Target="presProps.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11" name="文本框 10">
            <a:hlinkClick r:id="rId2" action="ppaction://hlinksldjump"/>
          </p:cNvPr>
          <p:cNvSpPr txBox="1"/>
          <p:nvPr userDrawn="1">
            <p:custDataLst>
              <p:tags r:id="rId3"/>
            </p:custDataLst>
          </p:nvPr>
        </p:nvSpPr>
        <p:spPr>
          <a:xfrm>
            <a:off x="0" y="6246495"/>
            <a:ext cx="1475740" cy="611505"/>
          </a:xfrm>
          <a:prstGeom prst="rect">
            <a:avLst/>
          </a:prstGeom>
          <a:solidFill>
            <a:schemeClr val="accent6"/>
          </a:solidFill>
          <a:effectLst>
            <a:outerShdw blurRad="50800" dist="38100" dir="2700000" algn="tl" rotWithShape="0">
              <a:prstClr val="black">
                <a:alpha val="40000"/>
              </a:prstClr>
            </a:outerShdw>
          </a:effectLst>
        </p:spPr>
        <p:txBody>
          <a:bodyPr wrap="square" rtlCol="0">
            <a:noAutofit/>
          </a:bodyPr>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12" name="文本框 11">
            <a:hlinkClick r:id="" action="ppaction://hlinkshowjump?jump=nextslide"/>
          </p:cNvPr>
          <p:cNvSpPr txBox="1"/>
          <p:nvPr userDrawn="1">
            <p:custDataLst>
              <p:tags r:id="rId4"/>
            </p:custDataLst>
          </p:nvPr>
        </p:nvSpPr>
        <p:spPr>
          <a:xfrm>
            <a:off x="10715625"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7" name="矩形 6"/>
          <p:cNvSpPr/>
          <p:nvPr userDrawn="1"/>
        </p:nvSpPr>
        <p:spPr>
          <a:xfrm>
            <a:off x="-12065" y="0"/>
            <a:ext cx="12215495" cy="732790"/>
          </a:xfrm>
          <a:prstGeom prst="rect">
            <a:avLst/>
          </a:prstGeom>
          <a:solidFill>
            <a:srgbClr val="E6D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userDrawn="1"/>
        </p:nvCxnSpPr>
        <p:spPr>
          <a:xfrm flipH="1">
            <a:off x="0" y="930275"/>
            <a:ext cx="12208510" cy="0"/>
          </a:xfrm>
          <a:prstGeom prst="line">
            <a:avLst/>
          </a:prstGeom>
          <a:ln w="38100">
            <a:solidFill>
              <a:srgbClr val="E6DC32"/>
            </a:solidFill>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12065" y="4220210"/>
            <a:ext cx="12192000" cy="2637790"/>
          </a:xfrm>
          <a:prstGeom prst="rect">
            <a:avLst/>
          </a:prstGeom>
          <a:solidFill>
            <a:srgbClr val="E6DC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rId2" action="ppaction://hlinksldjump"/>
          </p:cNvPr>
          <p:cNvSpPr txBox="1"/>
          <p:nvPr userDrawn="1"/>
        </p:nvSpPr>
        <p:spPr>
          <a:xfrm>
            <a:off x="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12" name="文本框 11">
            <a:hlinkClick r:id="" action="ppaction://hlinkshowjump?jump=nextslide"/>
          </p:cNvPr>
          <p:cNvSpPr txBox="1"/>
          <p:nvPr userDrawn="1"/>
        </p:nvSpPr>
        <p:spPr>
          <a:xfrm>
            <a:off x="10715625"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5" name="矩形 4"/>
          <p:cNvSpPr/>
          <p:nvPr userDrawn="1"/>
        </p:nvSpPr>
        <p:spPr>
          <a:xfrm>
            <a:off x="-11430" y="4210685"/>
            <a:ext cx="12192000" cy="2637790"/>
          </a:xfrm>
          <a:prstGeom prst="rect">
            <a:avLst/>
          </a:prstGeom>
          <a:solidFill>
            <a:srgbClr val="E6DC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7" name="文本框 6">
            <a:hlinkClick r:id="" action="ppaction://hlinkshowjump?jump=nextslide"/>
          </p:cNvPr>
          <p:cNvSpPr txBox="1"/>
          <p:nvPr userDrawn="1"/>
        </p:nvSpPr>
        <p:spPr>
          <a:xfrm>
            <a:off x="10704830" y="6237605"/>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目录页">
    <p:spTree>
      <p:nvGrpSpPr>
        <p:cNvPr id="1" name=""/>
        <p:cNvGrpSpPr/>
        <p:nvPr/>
      </p:nvGrpSpPr>
      <p:grpSpPr>
        <a:xfrm>
          <a:off x="0" y="0"/>
          <a:ext cx="0" cy="0"/>
          <a:chOff x="0" y="0"/>
          <a:chExt cx="0" cy="0"/>
        </a:xfrm>
      </p:grpSpPr>
      <p:sp>
        <p:nvSpPr>
          <p:cNvPr id="5" name="矩形 4"/>
          <p:cNvSpPr/>
          <p:nvPr userDrawn="1"/>
        </p:nvSpPr>
        <p:spPr>
          <a:xfrm>
            <a:off x="0" y="930910"/>
            <a:ext cx="12232005" cy="5917565"/>
          </a:xfrm>
          <a:prstGeom prst="rect">
            <a:avLst/>
          </a:prstGeom>
          <a:solidFill>
            <a:srgbClr val="E6DC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userDrawn="1"/>
        </p:nvSpPr>
        <p:spPr>
          <a:xfrm>
            <a:off x="-24130" y="0"/>
            <a:ext cx="12215495" cy="732790"/>
          </a:xfrm>
          <a:prstGeom prst="rect">
            <a:avLst/>
          </a:prstGeom>
          <a:solidFill>
            <a:srgbClr val="E6D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userDrawn="1"/>
        </p:nvCxnSpPr>
        <p:spPr>
          <a:xfrm flipH="1">
            <a:off x="23495" y="831850"/>
            <a:ext cx="12208510"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0" name="文本框 9">
            <a:hlinkClick r:id="rId2" action="ppaction://hlinksldjump"/>
          </p:cNvPr>
          <p:cNvSpPr txBox="1"/>
          <p:nvPr userDrawn="1"/>
        </p:nvSpPr>
        <p:spPr>
          <a:xfrm>
            <a:off x="-2413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14" name="文本框 13">
            <a:hlinkClick r:id="" action="ppaction://hlinkshowjump?jump=nextslide"/>
          </p:cNvPr>
          <p:cNvSpPr txBox="1"/>
          <p:nvPr userDrawn="1"/>
        </p:nvSpPr>
        <p:spPr>
          <a:xfrm>
            <a:off x="10704830" y="6237605"/>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过度页1">
    <p:bg>
      <p:bgPr>
        <a:solidFill>
          <a:srgbClr val="E6DC32">
            <a:alpha val="50000"/>
          </a:srgbClr>
        </a:solidFill>
        <a:effectLst/>
      </p:bgPr>
    </p:bg>
    <p:spTree>
      <p:nvGrpSpPr>
        <p:cNvPr id="1" name=""/>
        <p:cNvGrpSpPr/>
        <p:nvPr/>
      </p:nvGrpSpPr>
      <p:grpSpPr>
        <a:xfrm>
          <a:off x="0" y="0"/>
          <a:ext cx="0" cy="0"/>
          <a:chOff x="0" y="0"/>
          <a:chExt cx="0" cy="0"/>
        </a:xfrm>
      </p:grpSpPr>
      <p:sp>
        <p:nvSpPr>
          <p:cNvPr id="5" name="矩形 4"/>
          <p:cNvSpPr/>
          <p:nvPr userDrawn="1"/>
        </p:nvSpPr>
        <p:spPr>
          <a:xfrm>
            <a:off x="0" y="0"/>
            <a:ext cx="12192000" cy="6858000"/>
          </a:xfrm>
          <a:prstGeom prst="rect">
            <a:avLst/>
          </a:prstGeom>
          <a:solidFill>
            <a:srgbClr val="E6DC3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7" name="文本框 6">
            <a:hlinkClick r:id="" action="ppaction://hlinkshowjump?jump=nextslide"/>
          </p:cNvPr>
          <p:cNvSpPr txBox="1"/>
          <p:nvPr userDrawn="1"/>
        </p:nvSpPr>
        <p:spPr>
          <a:xfrm>
            <a:off x="1071626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1_过度页1">
    <p:bg>
      <p:bgPr>
        <a:solidFill>
          <a:srgbClr val="E6DC32">
            <a:alpha val="50000"/>
          </a:srgbClr>
        </a:solidFill>
        <a:effectLst/>
      </p:bgPr>
    </p:bg>
    <p:spTree>
      <p:nvGrpSpPr>
        <p:cNvPr id="1" name=""/>
        <p:cNvGrpSpPr/>
        <p:nvPr/>
      </p:nvGrpSpPr>
      <p:grpSpPr>
        <a:xfrm>
          <a:off x="0" y="0"/>
          <a:ext cx="0" cy="0"/>
          <a:chOff x="0" y="0"/>
          <a:chExt cx="0" cy="0"/>
        </a:xfrm>
      </p:grpSpPr>
      <p:sp>
        <p:nvSpPr>
          <p:cNvPr id="5" name="矩形 4"/>
          <p:cNvSpPr/>
          <p:nvPr userDrawn="1"/>
        </p:nvSpPr>
        <p:spPr>
          <a:xfrm>
            <a:off x="0" y="0"/>
            <a:ext cx="12192000" cy="6858000"/>
          </a:xfrm>
          <a:prstGeom prst="rect">
            <a:avLst/>
          </a:prstGeom>
          <a:solidFill>
            <a:srgbClr val="E6DC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2.xml"/><Relationship Id="rId2" Type="http://schemas.openxmlformats.org/officeDocument/2006/relationships/image" Target="../media/image1.png"/><Relationship Id="rId1" Type="http://schemas.openxmlformats.org/officeDocument/2006/relationships/tags" Target="../tags/tag3.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3.xml"/><Relationship Id="rId2" Type="http://schemas.openxmlformats.org/officeDocument/2006/relationships/tags" Target="../tags/tag14.xml"/><Relationship Id="rId1" Type="http://schemas.openxmlformats.org/officeDocument/2006/relationships/tags" Target="../tags/tag13.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tags" Target="../tags/tag15.xml"/></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4.xml"/><Relationship Id="rId2" Type="http://schemas.openxmlformats.org/officeDocument/2006/relationships/tags" Target="../tags/tag17.xml"/><Relationship Id="rId1" Type="http://schemas.openxmlformats.org/officeDocument/2006/relationships/tags" Target="../tags/tag16.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tags" Target="../tags/tag18.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tags" Target="../tags/tag19.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tags" Target="../tags/tag20.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tags" Target="../tags/tag21.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tags" Target="../tags/tag2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tags" Target="../tags/tag23.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tags" Target="../tags/tag24.xml"/></Relationships>
</file>

<file path=ppt/slides/_rels/slide2.xml.rels><?xml version="1.0" encoding="UTF-8" standalone="yes"?>
<Relationships xmlns="http://schemas.openxmlformats.org/package/2006/relationships"><Relationship Id="rId9" Type="http://schemas.openxmlformats.org/officeDocument/2006/relationships/slide" Target="slide40.xml"/><Relationship Id="rId8" Type="http://schemas.openxmlformats.org/officeDocument/2006/relationships/tags" Target="../tags/tag5.xml"/><Relationship Id="rId7" Type="http://schemas.openxmlformats.org/officeDocument/2006/relationships/slide" Target="slide29.xml"/><Relationship Id="rId6" Type="http://schemas.openxmlformats.org/officeDocument/2006/relationships/tags" Target="../tags/tag4.xml"/><Relationship Id="rId5" Type="http://schemas.openxmlformats.org/officeDocument/2006/relationships/image" Target="../media/image1.png"/><Relationship Id="rId4" Type="http://schemas.openxmlformats.org/officeDocument/2006/relationships/slide" Target="slide25.xml"/><Relationship Id="rId3" Type="http://schemas.openxmlformats.org/officeDocument/2006/relationships/slide" Target="slide20.xml"/><Relationship Id="rId2" Type="http://schemas.openxmlformats.org/officeDocument/2006/relationships/slide" Target="slide9.xml"/><Relationship Id="rId12" Type="http://schemas.openxmlformats.org/officeDocument/2006/relationships/notesSlide" Target="../notesSlides/notesSlide2.xml"/><Relationship Id="rId11" Type="http://schemas.openxmlformats.org/officeDocument/2006/relationships/slideLayout" Target="../slideLayouts/slideLayout1.xml"/><Relationship Id="rId10" Type="http://schemas.openxmlformats.org/officeDocument/2006/relationships/tags" Target="../tags/tag6.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25.xml"/></Relationships>
</file>

<file path=ppt/slides/_rels/slide21.xml.rels><?xml version="1.0" encoding="UTF-8" standalone="yes"?>
<Relationships xmlns="http://schemas.openxmlformats.org/package/2006/relationships"><Relationship Id="rId6" Type="http://schemas.openxmlformats.org/officeDocument/2006/relationships/notesSlide" Target="../notesSlides/notesSlide21.xml"/><Relationship Id="rId5" Type="http://schemas.openxmlformats.org/officeDocument/2006/relationships/slideLayout" Target="../slideLayouts/slideLayout5.xml"/><Relationship Id="rId4" Type="http://schemas.openxmlformats.org/officeDocument/2006/relationships/tags" Target="../tags/tag29.xml"/><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tags" Target="../tags/tag26.xml"/></Relationships>
</file>

<file path=ppt/slides/_rels/slide22.xml.rels><?xml version="1.0" encoding="UTF-8" standalone="yes"?>
<Relationships xmlns="http://schemas.openxmlformats.org/package/2006/relationships"><Relationship Id="rId6" Type="http://schemas.openxmlformats.org/officeDocument/2006/relationships/notesSlide" Target="../notesSlides/notesSlide22.xml"/><Relationship Id="rId5" Type="http://schemas.openxmlformats.org/officeDocument/2006/relationships/slideLayout" Target="../slideLayouts/slideLayout6.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tags" Target="../tags/tag30.xml"/></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6.xml"/><Relationship Id="rId2" Type="http://schemas.openxmlformats.org/officeDocument/2006/relationships/tags" Target="../tags/tag35.xml"/><Relationship Id="rId1" Type="http://schemas.openxmlformats.org/officeDocument/2006/relationships/tags" Target="../tags/tag34.xml"/></Relationships>
</file>

<file path=ppt/slides/_rels/slide24.xml.rels><?xml version="1.0" encoding="UTF-8" standalone="yes"?>
<Relationships xmlns="http://schemas.openxmlformats.org/package/2006/relationships"><Relationship Id="rId6" Type="http://schemas.openxmlformats.org/officeDocument/2006/relationships/notesSlide" Target="../notesSlides/notesSlide24.xml"/><Relationship Id="rId5" Type="http://schemas.openxmlformats.org/officeDocument/2006/relationships/slideLayout" Target="../slideLayouts/slideLayout6.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40.xml"/></Relationships>
</file>

<file path=ppt/slides/_rels/slide26.xml.rels><?xml version="1.0" encoding="UTF-8" standalone="yes"?>
<Relationships xmlns="http://schemas.openxmlformats.org/package/2006/relationships"><Relationship Id="rId5" Type="http://schemas.openxmlformats.org/officeDocument/2006/relationships/notesSlide" Target="../notesSlides/notesSlide26.xml"/><Relationship Id="rId4" Type="http://schemas.openxmlformats.org/officeDocument/2006/relationships/slideLayout" Target="../slideLayouts/slideLayout5.xml"/><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s>
</file>

<file path=ppt/slides/_rels/slide27.xml.rels><?xml version="1.0" encoding="UTF-8" standalone="yes"?>
<Relationships xmlns="http://schemas.openxmlformats.org/package/2006/relationships"><Relationship Id="rId7" Type="http://schemas.openxmlformats.org/officeDocument/2006/relationships/notesSlide" Target="../notesSlides/notesSlide27.xml"/><Relationship Id="rId6" Type="http://schemas.openxmlformats.org/officeDocument/2006/relationships/slideLayout" Target="../slideLayouts/slideLayout6.xml"/><Relationship Id="rId5" Type="http://schemas.openxmlformats.org/officeDocument/2006/relationships/tags" Target="../tags/tag48.xml"/><Relationship Id="rId4" Type="http://schemas.openxmlformats.org/officeDocument/2006/relationships/tags" Target="../tags/tag47.xml"/><Relationship Id="rId3" Type="http://schemas.openxmlformats.org/officeDocument/2006/relationships/tags" Target="../tags/tag46.xml"/><Relationship Id="rId2" Type="http://schemas.openxmlformats.org/officeDocument/2006/relationships/tags" Target="../tags/tag45.xml"/><Relationship Id="rId1" Type="http://schemas.openxmlformats.org/officeDocument/2006/relationships/tags" Target="../tags/tag44.xml"/></Relationships>
</file>

<file path=ppt/slides/_rels/slide28.xml.rels><?xml version="1.0" encoding="UTF-8" standalone="yes"?>
<Relationships xmlns="http://schemas.openxmlformats.org/package/2006/relationships"><Relationship Id="rId6" Type="http://schemas.openxmlformats.org/officeDocument/2006/relationships/notesSlide" Target="../notesSlides/notesSlide28.xml"/><Relationship Id="rId5" Type="http://schemas.openxmlformats.org/officeDocument/2006/relationships/slideLayout" Target="../slideLayouts/slideLayout6.xml"/><Relationship Id="rId4" Type="http://schemas.openxmlformats.org/officeDocument/2006/relationships/tags" Target="../tags/tag52.xml"/><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53.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7.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3.xml"/><Relationship Id="rId1" Type="http://schemas.openxmlformats.org/officeDocument/2006/relationships/tags" Target="../tags/tag54.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4.xml"/><Relationship Id="rId1" Type="http://schemas.openxmlformats.org/officeDocument/2006/relationships/tags" Target="../tags/tag55.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4.xml"/><Relationship Id="rId1" Type="http://schemas.openxmlformats.org/officeDocument/2006/relationships/tags" Target="../tags/tag56.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4.xml"/><Relationship Id="rId1" Type="http://schemas.openxmlformats.org/officeDocument/2006/relationships/tags" Target="../tags/tag57.xml"/></Relationships>
</file>

<file path=ppt/slides/_rels/slide34.xml.rels><?xml version="1.0" encoding="UTF-8" standalone="yes"?>
<Relationships xmlns="http://schemas.openxmlformats.org/package/2006/relationships"><Relationship Id="rId4" Type="http://schemas.openxmlformats.org/officeDocument/2006/relationships/notesSlide" Target="../notesSlides/notesSlide34.xml"/><Relationship Id="rId3" Type="http://schemas.openxmlformats.org/officeDocument/2006/relationships/slideLayout" Target="../slideLayouts/slideLayout4.xml"/><Relationship Id="rId2" Type="http://schemas.openxmlformats.org/officeDocument/2006/relationships/tags" Target="../tags/tag59.xml"/><Relationship Id="rId1" Type="http://schemas.openxmlformats.org/officeDocument/2006/relationships/tags" Target="../tags/tag58.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4.xml"/><Relationship Id="rId1" Type="http://schemas.openxmlformats.org/officeDocument/2006/relationships/tags" Target="../tags/tag60.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4.xml"/><Relationship Id="rId1" Type="http://schemas.openxmlformats.org/officeDocument/2006/relationships/tags" Target="../tags/tag61.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4.xml"/><Relationship Id="rId1" Type="http://schemas.openxmlformats.org/officeDocument/2006/relationships/tags" Target="../tags/tag62.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4.xml"/><Relationship Id="rId1" Type="http://schemas.openxmlformats.org/officeDocument/2006/relationships/tags" Target="../tags/tag63.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4.xml"/><Relationship Id="rId1" Type="http://schemas.openxmlformats.org/officeDocument/2006/relationships/tags" Target="../tags/tag6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4" Type="http://schemas.openxmlformats.org/officeDocument/2006/relationships/notesSlide" Target="../notesSlides/notesSlide40.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65.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4" Type="http://schemas.openxmlformats.org/officeDocument/2006/relationships/notesSlide" Target="../notesSlides/notesSlide42.xml"/><Relationship Id="rId3" Type="http://schemas.openxmlformats.org/officeDocument/2006/relationships/slideLayout" Target="../slideLayouts/slideLayout2.xml"/><Relationship Id="rId2" Type="http://schemas.openxmlformats.org/officeDocument/2006/relationships/image" Target="../media/image1.png"/><Relationship Id="rId1" Type="http://schemas.openxmlformats.org/officeDocument/2006/relationships/tags" Target="../tags/tag66.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tags" Target="../tags/tag8.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tags" Target="../tags/tag9.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tags" Target="../tags/tag10.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tags" Target="../tags/tag11.xml"/></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矩形 259"/>
          <p:cNvSpPr>
            <a:spLocks noChangeArrowheads="1"/>
          </p:cNvSpPr>
          <p:nvPr>
            <p:custDataLst>
              <p:tags r:id="rId1"/>
            </p:custDataLst>
          </p:nvPr>
        </p:nvSpPr>
        <p:spPr bwMode="auto">
          <a:xfrm>
            <a:off x="339725" y="1017588"/>
            <a:ext cx="7369175" cy="99695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nSpc>
                <a:spcPct val="120000"/>
              </a:lnSpc>
              <a:buNone/>
            </a:pPr>
            <a:r>
              <a:rPr lang="zh-CN" altLang="en-US" sz="5400" b="1" kern="5000" spc="300" dirty="0">
                <a:solidFill>
                  <a:sysClr val="windowText" lastClr="000000"/>
                </a:solidFill>
                <a:cs typeface="Arial" panose="020B0604020202020204" pitchFamily="34" charset="0"/>
              </a:rPr>
              <a:t>英语基础篇同步练习册</a:t>
            </a:r>
            <a:endParaRPr lang="zh-CN" altLang="en-US" sz="5400" b="1" kern="5000" spc="300" dirty="0">
              <a:solidFill>
                <a:sysClr val="windowText" lastClr="000000"/>
              </a:solidFill>
              <a:cs typeface="Arial" panose="020B0604020202020204" pitchFamily="34" charset="0"/>
            </a:endParaRPr>
          </a:p>
        </p:txBody>
      </p:sp>
      <p:sp>
        <p:nvSpPr>
          <p:cNvPr id="19" name="文本框 18"/>
          <p:cNvSpPr txBox="1"/>
          <p:nvPr/>
        </p:nvSpPr>
        <p:spPr>
          <a:xfrm>
            <a:off x="448310" y="2237105"/>
            <a:ext cx="7385050" cy="553085"/>
          </a:xfrm>
          <a:prstGeom prst="rect">
            <a:avLst/>
          </a:prstGeom>
          <a:noFill/>
        </p:spPr>
        <p:txBody>
          <a:bodyPr wrap="square" rtlCol="0" anchor="t">
            <a:spAutoFit/>
          </a:bodyPr>
          <a:lstStyle/>
          <a:p>
            <a:pPr>
              <a:lnSpc>
                <a:spcPct val="120000"/>
              </a:lnSpc>
            </a:pPr>
            <a:r>
              <a:rPr lang="en-US" altLang="zh-CN" sz="2500" spc="100" dirty="0">
                <a:solidFill>
                  <a:schemeClr val="bg1">
                    <a:lumMod val="65000"/>
                  </a:schemeClr>
                </a:solidFill>
                <a:uFillTx/>
                <a:cs typeface="+mn-lt"/>
              </a:rPr>
              <a:t>YINGYU JICHUPIAN TONGBU LIANXICE</a:t>
            </a:r>
            <a:endParaRPr lang="en-US" altLang="zh-CN" sz="2500" spc="100" dirty="0">
              <a:solidFill>
                <a:schemeClr val="bg1">
                  <a:lumMod val="65000"/>
                </a:schemeClr>
              </a:solidFill>
              <a:uFillTx/>
              <a:cs typeface="+mn-lt"/>
            </a:endParaRPr>
          </a:p>
        </p:txBody>
      </p:sp>
      <p:cxnSp>
        <p:nvCxnSpPr>
          <p:cNvPr id="20" name="直接连接符 19"/>
          <p:cNvCxnSpPr/>
          <p:nvPr/>
        </p:nvCxnSpPr>
        <p:spPr>
          <a:xfrm>
            <a:off x="339725" y="2089150"/>
            <a:ext cx="7153910" cy="0"/>
          </a:xfrm>
          <a:prstGeom prst="line">
            <a:avLst/>
          </a:prstGeom>
          <a:ln w="22225">
            <a:solidFill>
              <a:schemeClr val="bg1">
                <a:lumMod val="65000"/>
              </a:schemeClr>
            </a:solidFill>
          </a:ln>
        </p:spPr>
        <p:style>
          <a:lnRef idx="3">
            <a:schemeClr val="dk1"/>
          </a:lnRef>
          <a:fillRef idx="0">
            <a:schemeClr val="dk1"/>
          </a:fillRef>
          <a:effectRef idx="2">
            <a:schemeClr val="dk1"/>
          </a:effectRef>
          <a:fontRef idx="minor">
            <a:schemeClr val="tx1"/>
          </a:fontRef>
        </p:style>
      </p:cxnSp>
      <p:sp>
        <p:nvSpPr>
          <p:cNvPr id="13" name="矩形 12"/>
          <p:cNvSpPr/>
          <p:nvPr/>
        </p:nvSpPr>
        <p:spPr>
          <a:xfrm>
            <a:off x="-13970" y="635"/>
            <a:ext cx="4542155" cy="348615"/>
          </a:xfrm>
          <a:prstGeom prst="rect">
            <a:avLst/>
          </a:prstGeom>
          <a:solidFill>
            <a:srgbClr val="DDDB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3970" y="4453255"/>
            <a:ext cx="12192000" cy="2404745"/>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5291455"/>
            <a:ext cx="12192000" cy="1579245"/>
          </a:xfrm>
          <a:prstGeom prst="rect">
            <a:avLst/>
          </a:prstGeom>
          <a:solidFill>
            <a:srgbClr val="E6D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5279390" y="1821815"/>
            <a:ext cx="6891655" cy="4630420"/>
            <a:chOff x="8314" y="2869"/>
            <a:chExt cx="10853" cy="7292"/>
          </a:xfrm>
        </p:grpSpPr>
        <p:sp>
          <p:nvSpPr>
            <p:cNvPr id="4" name="椭圆 3"/>
            <p:cNvSpPr/>
            <p:nvPr/>
          </p:nvSpPr>
          <p:spPr>
            <a:xfrm>
              <a:off x="11017" y="2869"/>
              <a:ext cx="8151" cy="7292"/>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8314" y="4744"/>
              <a:ext cx="5372" cy="449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userDrawn="1"/>
          </p:nvPicPr>
          <p:blipFill>
            <a:blip r:embed="rId2">
              <a:clrChange>
                <a:clrFrom>
                  <a:srgbClr val="FFFFFF">
                    <a:alpha val="100000"/>
                  </a:srgbClr>
                </a:clrFrom>
                <a:clrTo>
                  <a:srgbClr val="FFFFFF">
                    <a:alpha val="100000"/>
                    <a:alpha val="0"/>
                  </a:srgbClr>
                </a:clrTo>
              </a:clrChange>
            </a:blip>
            <a:stretch>
              <a:fillRect/>
            </a:stretch>
          </p:blipFill>
          <p:spPr>
            <a:xfrm>
              <a:off x="12919" y="3911"/>
              <a:ext cx="4950" cy="4530"/>
            </a:xfrm>
            <a:prstGeom prst="rect">
              <a:avLst/>
            </a:prstGeom>
          </p:spPr>
        </p:pic>
      </p:grpSp>
      <p:sp>
        <p:nvSpPr>
          <p:cNvPr id="3" name="文本框 2"/>
          <p:cNvSpPr txBox="1"/>
          <p:nvPr/>
        </p:nvSpPr>
        <p:spPr>
          <a:xfrm>
            <a:off x="659130" y="5611813"/>
            <a:ext cx="4314190" cy="534035"/>
          </a:xfrm>
          <a:prstGeom prst="rect">
            <a:avLst/>
          </a:prstGeom>
          <a:noFill/>
        </p:spPr>
        <p:txBody>
          <a:bodyPr wrap="none" rtlCol="0" anchor="ctr">
            <a:spAutoFit/>
          </a:bodyPr>
          <a:p>
            <a:pPr algn="l">
              <a:lnSpc>
                <a:spcPct val="120000"/>
              </a:lnSpc>
            </a:pPr>
            <a:r>
              <a:rPr lang="zh-CN" altLang="en-US" sz="2400" b="1" dirty="0" smtClean="0">
                <a:solidFill>
                  <a:schemeClr val="tx1"/>
                </a:solidFill>
              </a:rPr>
              <a:t>主　编　马智利 谢碧玲 李丽华</a:t>
            </a:r>
            <a:endParaRPr lang="zh-CN" altLang="en-US" sz="2400" b="1" dirty="0" smtClean="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789940" y="1178044"/>
            <a:ext cx="10274300" cy="129667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1. ________ is easy to climb the hill.</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This 	B. That 	C. It 		D. One</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355090" y="134962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42404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本题考查it作形式主语的句型：It（形式主语）+谓语+不定式（真正主语），故选C。</a:t>
            </a:r>
            <a:endParaRPr sz="2400">
              <a:solidFill>
                <a:srgbClr val="C00000"/>
              </a:solidFill>
              <a:latin typeface="Times New Roman" panose="02020603050405020304" charset="0"/>
              <a:cs typeface="Times New Roman" panose="02020603050405020304" charset="0"/>
            </a:endParaRPr>
          </a:p>
        </p:txBody>
      </p:sp>
      <p:sp>
        <p:nvSpPr>
          <p:cNvPr id="25" name="文本框 24"/>
          <p:cNvSpPr txBox="1"/>
          <p:nvPr>
            <p:custDataLst>
              <p:tags r:id="rId2"/>
            </p:custDataLst>
          </p:nvPr>
        </p:nvSpPr>
        <p:spPr>
          <a:xfrm>
            <a:off x="374015" y="33020"/>
            <a:ext cx="7528560" cy="607695"/>
          </a:xfrm>
          <a:prstGeom prst="rect">
            <a:avLst/>
          </a:prstGeom>
          <a:noFill/>
        </p:spPr>
        <p:txBody>
          <a:bodyPr wrap="square" rtlCol="0">
            <a:spAutoFit/>
          </a:bodyPr>
          <a:p>
            <a:pPr algn="l">
              <a:lnSpc>
                <a:spcPct val="120000"/>
              </a:lnSpc>
            </a:pPr>
            <a:r>
              <a:rPr lang="zh-CN" altLang="en-US" sz="2800" b="1" spc="300" dirty="0">
                <a:latin typeface="+mj-ea"/>
                <a:ea typeface="+mj-ea"/>
                <a:sym typeface="+mn-ea"/>
              </a:rPr>
              <a:t>二、选择正确答案</a:t>
            </a:r>
            <a:endParaRPr lang="zh-CN" altLang="en-US" sz="2800" b="1"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553204"/>
            <a:ext cx="10274300" cy="129667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2. It is no use________ with him.</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argue		 B. arguing		 C. to argue 		D. argued</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3383280" y="73431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09625" y="4405630"/>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本题考查it作形式主语的句型：It（形式主语）+谓语+动名词短语（真正主语），故选B。</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781050" y="652264"/>
            <a:ext cx="10274300" cy="129667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3. It was careless ________ her to make such a mistake.</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about 		B. of 		C. for 		D. in</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3384550" y="76098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2"/>
            </p:custDataLst>
          </p:nvPr>
        </p:nvSpPr>
        <p:spPr>
          <a:xfrm>
            <a:off x="446405" y="4360545"/>
            <a:ext cx="11305540"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本题考查it作形式主语的句型：It+be +形容词（表描述人的特征或对其行为进行评价时则用of，如：kind，good，nice，wise，unwise，clever，right，wrong，foolish，careless，stupid等）+of sb.+to do sth.（真正主语），故选B。</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043940" y="534789"/>
            <a:ext cx="10274300" cy="129667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4. ________ me five hours to do my homework.</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It take 		B. It took 		C. This take 		D. This took</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608455" y="68287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46125" y="435165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本题考查It will take/takes/took sb. some time to do sth.结构。故选B。本句意为“做作业花了我五个小时”。</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652264"/>
            <a:ext cx="10274300" cy="129667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5. It is very important ________ us to protect the environment.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about 	B. of 		C. for		 D. in</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4385945" y="75209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27075" y="4387215"/>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本题考查it作形式主语的句型：It+be+形容词（表描述物或事情的特征，如：easy，hard，diff﻿icult，safe，interesting，important，necessary等）+for sb.+to do sth.（真正主语）。故选C。</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881380" y="652145"/>
            <a:ext cx="10627995" cy="129667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6. It was said ________ he was translating the book into Chinese.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that 	B. what 	C. when 	D. how</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3004185" y="85115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本题考查it作形式主语的句型：It is/was said/reported/hoped/believed that...据说/据报道/期待/相信……，故选A。本句意为“据说他正在把这本书翻译成中文”。</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36880" y="678934"/>
            <a:ext cx="10274300" cy="129667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7. She feels ________ her duty to help the old.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that 	B. this	 C. it 		D. one.</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215515" y="77876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09625" y="4332605"/>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本题考查it作形式宾语的句型：主语+谓语（find，think，feel，make，consider等）+it+宾语补足语（名词/代词/形容词）+真正宾语（不定式），故选C。本句意为“她觉得帮助老人是她的义务”。</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652264"/>
            <a:ext cx="10274300" cy="310515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8. It was ________ back home after the experiment.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not until midnight did he go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B. until midnight that he didn’t go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not until midnight that he went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D. until midnight when he didn’t go</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743200" y="72542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443230" y="4370070"/>
            <a:ext cx="1108773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本题考查not...until...的强调句型结构：It is/was not until+被强调部分+that+其他部分。结合句意“直到午夜他才做完实验回家”，故选C。</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652264"/>
            <a:ext cx="10274300" cy="129667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9. It was at the station ________ I met my old friend.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when 	B. where 	C. which 	D. that</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4289425" y="7698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此题考查It was...that...强调句。本题强调地点状语at the station。此题去掉强调结构后为“At the station I met my old friend.”，仍是一个语义完整的句子，属于强调句型。故选D。</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58850" y="706239"/>
            <a:ext cx="1027430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10. It was my father ________ did the experiment with this instrument in the lab yesterday evening.</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that 		B. what 	C. which 		D. whom</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3844925" y="82448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314825"/>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此题考查It was...that...强调句。本题强调主语my father。此题去掉强调结构后为“My father did the experiment with this instrument in the lab yesterday evening.”，仍是一个语义完整的句子，属于强调句型。故选A。</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0"/>
            <a:ext cx="4686300" cy="6858000"/>
          </a:xfrm>
          <a:prstGeom prst="rect">
            <a:avLst/>
          </a:prstGeom>
          <a:solidFill>
            <a:srgbClr val="DDDB1F">
              <a:alpha val="8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4239260"/>
            <a:ext cx="4686300" cy="2612390"/>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8425" y="1089025"/>
            <a:ext cx="4861187" cy="14452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rPr>
              <a:t>CONTENTS</a:t>
            </a:r>
            <a:endParaRPr kumimoji="0" lang="zh-CN" altLang="en-US"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endParaRPr>
          </a:p>
        </p:txBody>
      </p:sp>
      <p:sp>
        <p:nvSpPr>
          <p:cNvPr id="16" name="文本框 13">
            <a:hlinkClick r:id="rId1" action="ppaction://hlinksldjump"/>
          </p:cNvPr>
          <p:cNvSpPr txBox="1">
            <a:spLocks noChangeArrowheads="1"/>
          </p:cNvSpPr>
          <p:nvPr/>
        </p:nvSpPr>
        <p:spPr bwMode="auto">
          <a:xfrm>
            <a:off x="5568050" y="171894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一、补全对话</a:t>
            </a:r>
            <a:endParaRPr lang="zh-CN" altLang="en-US" sz="3200" dirty="0">
              <a:solidFill>
                <a:schemeClr val="tx1"/>
              </a:solidFill>
              <a:latin typeface="黑体" panose="02010609060101010101" charset="-122"/>
              <a:ea typeface="黑体" panose="02010609060101010101" charset="-122"/>
            </a:endParaRPr>
          </a:p>
        </p:txBody>
      </p:sp>
      <p:sp>
        <p:nvSpPr>
          <p:cNvPr id="3" name="文本框 13">
            <a:hlinkClick r:id="rId2" action="ppaction://hlinksldjump"/>
          </p:cNvPr>
          <p:cNvSpPr txBox="1">
            <a:spLocks noChangeArrowheads="1"/>
          </p:cNvSpPr>
          <p:nvPr/>
        </p:nvSpPr>
        <p:spPr bwMode="auto">
          <a:xfrm>
            <a:off x="5568051" y="253428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二、选择正确答案</a:t>
            </a:r>
            <a:endParaRPr lang="zh-CN" altLang="en-US" sz="3200" dirty="0">
              <a:solidFill>
                <a:schemeClr val="tx1"/>
              </a:solidFill>
              <a:latin typeface="黑体" panose="02010609060101010101" charset="-122"/>
              <a:ea typeface="黑体" panose="02010609060101010101" charset="-122"/>
            </a:endParaRPr>
          </a:p>
        </p:txBody>
      </p:sp>
      <p:sp>
        <p:nvSpPr>
          <p:cNvPr id="4" name="文本框 13">
            <a:hlinkClick r:id="rId3" action="ppaction://hlinksldjump"/>
          </p:cNvPr>
          <p:cNvSpPr txBox="1">
            <a:spLocks noChangeArrowheads="1"/>
          </p:cNvSpPr>
          <p:nvPr/>
        </p:nvSpPr>
        <p:spPr bwMode="auto">
          <a:xfrm>
            <a:off x="5568052" y="334962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三、完形填空</a:t>
            </a:r>
            <a:endParaRPr lang="zh-CN" altLang="en-US" sz="3200" dirty="0">
              <a:solidFill>
                <a:schemeClr val="tx1"/>
              </a:solidFill>
              <a:latin typeface="黑体" panose="02010609060101010101" charset="-122"/>
              <a:ea typeface="黑体" panose="02010609060101010101" charset="-122"/>
            </a:endParaRPr>
          </a:p>
        </p:txBody>
      </p:sp>
      <p:sp>
        <p:nvSpPr>
          <p:cNvPr id="5" name="文本框 13">
            <a:hlinkClick r:id="rId4" action="ppaction://hlinksldjump"/>
          </p:cNvPr>
          <p:cNvSpPr txBox="1">
            <a:spLocks noChangeArrowheads="1"/>
          </p:cNvSpPr>
          <p:nvPr/>
        </p:nvSpPr>
        <p:spPr bwMode="auto">
          <a:xfrm>
            <a:off x="5568050" y="416496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四、5选5阅读</a:t>
            </a:r>
            <a:endParaRPr lang="zh-CN" altLang="en-US" sz="3200" dirty="0">
              <a:solidFill>
                <a:schemeClr val="tx1"/>
              </a:solidFill>
              <a:latin typeface="黑体" panose="02010609060101010101" charset="-122"/>
              <a:ea typeface="黑体" panose="02010609060101010101" charset="-122"/>
            </a:endParaRPr>
          </a:p>
        </p:txBody>
      </p:sp>
      <p:grpSp>
        <p:nvGrpSpPr>
          <p:cNvPr id="2" name="组合 1"/>
          <p:cNvGrpSpPr/>
          <p:nvPr/>
        </p:nvGrpSpPr>
        <p:grpSpPr>
          <a:xfrm>
            <a:off x="92710" y="2811780"/>
            <a:ext cx="4497070" cy="3509010"/>
            <a:chOff x="8314" y="2869"/>
            <a:chExt cx="10853" cy="7292"/>
          </a:xfrm>
        </p:grpSpPr>
        <p:sp>
          <p:nvSpPr>
            <p:cNvPr id="12" name="椭圆 11"/>
            <p:cNvSpPr/>
            <p:nvPr/>
          </p:nvSpPr>
          <p:spPr>
            <a:xfrm>
              <a:off x="11017" y="2869"/>
              <a:ext cx="8151" cy="7292"/>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8314" y="4744"/>
              <a:ext cx="5372" cy="449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userDrawn="1"/>
          </p:nvPicPr>
          <p:blipFill>
            <a:blip r:embed="rId5">
              <a:clrChange>
                <a:clrFrom>
                  <a:srgbClr val="FFFFFF">
                    <a:alpha val="100000"/>
                  </a:srgbClr>
                </a:clrFrom>
                <a:clrTo>
                  <a:srgbClr val="FFFFFF">
                    <a:alpha val="100000"/>
                    <a:alpha val="0"/>
                  </a:srgbClr>
                </a:clrTo>
              </a:clrChange>
            </a:blip>
            <a:stretch>
              <a:fillRect/>
            </a:stretch>
          </p:blipFill>
          <p:spPr>
            <a:xfrm>
              <a:off x="12919" y="3911"/>
              <a:ext cx="4950" cy="4530"/>
            </a:xfrm>
            <a:prstGeom prst="rect">
              <a:avLst/>
            </a:prstGeom>
          </p:spPr>
        </p:pic>
      </p:grpSp>
      <p:sp>
        <p:nvSpPr>
          <p:cNvPr id="6" name="PA_矩形 259"/>
          <p:cNvSpPr>
            <a:spLocks noChangeArrowheads="1"/>
          </p:cNvSpPr>
          <p:nvPr>
            <p:custDataLst>
              <p:tags r:id="rId6"/>
            </p:custDataLst>
          </p:nvPr>
        </p:nvSpPr>
        <p:spPr bwMode="auto">
          <a:xfrm>
            <a:off x="4480560" y="133350"/>
            <a:ext cx="7251065" cy="135382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gn="ctr">
              <a:lnSpc>
                <a:spcPct val="100000"/>
              </a:lnSpc>
              <a:buNone/>
            </a:pPr>
            <a:r>
              <a:rPr sz="4000" b="1" kern="5000" spc="300" dirty="0">
                <a:solidFill>
                  <a:sysClr val="windowText" lastClr="000000"/>
                </a:solidFill>
                <a:cs typeface="Arial" panose="020B0604020202020204" pitchFamily="34" charset="0"/>
              </a:rPr>
              <a:t>Unit 19 </a:t>
            </a:r>
            <a:endParaRPr sz="4000" b="1" kern="5000" spc="300" dirty="0">
              <a:solidFill>
                <a:sysClr val="windowText" lastClr="000000"/>
              </a:solidFill>
              <a:cs typeface="Arial" panose="020B0604020202020204" pitchFamily="34" charset="0"/>
            </a:endParaRPr>
          </a:p>
          <a:p>
            <a:pPr indent="0" algn="ctr">
              <a:lnSpc>
                <a:spcPct val="100000"/>
              </a:lnSpc>
              <a:buNone/>
            </a:pPr>
            <a:r>
              <a:rPr sz="4000" b="1" kern="5000" spc="300" dirty="0">
                <a:solidFill>
                  <a:sysClr val="windowText" lastClr="000000"/>
                </a:solidFill>
                <a:cs typeface="Arial" panose="020B0604020202020204" pitchFamily="34" charset="0"/>
              </a:rPr>
              <a:t>特殊句式——it的相关句式</a:t>
            </a:r>
            <a:endParaRPr sz="4000" b="1" kern="5000" spc="300" dirty="0">
              <a:solidFill>
                <a:sysClr val="windowText" lastClr="000000"/>
              </a:solidFill>
              <a:cs typeface="Arial" panose="020B0604020202020204" pitchFamily="34" charset="0"/>
            </a:endParaRPr>
          </a:p>
        </p:txBody>
      </p:sp>
      <p:sp>
        <p:nvSpPr>
          <p:cNvPr id="7" name="文本框 13">
            <a:hlinkClick r:id="rId7" action="ppaction://hlinksldjump"/>
          </p:cNvPr>
          <p:cNvSpPr txBox="1">
            <a:spLocks noChangeArrowheads="1"/>
          </p:cNvSpPr>
          <p:nvPr>
            <p:custDataLst>
              <p:tags r:id="rId8"/>
            </p:custDataLst>
          </p:nvPr>
        </p:nvSpPr>
        <p:spPr bwMode="auto">
          <a:xfrm>
            <a:off x="5568052" y="498030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五、语法填空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8" name="文本框 13">
            <a:hlinkClick r:id="rId9" action="ppaction://hlinksldjump"/>
          </p:cNvPr>
          <p:cNvSpPr txBox="1">
            <a:spLocks noChangeArrowheads="1"/>
          </p:cNvSpPr>
          <p:nvPr>
            <p:custDataLst>
              <p:tags r:id="rId10"/>
            </p:custDataLst>
          </p:nvPr>
        </p:nvSpPr>
        <p:spPr bwMode="auto">
          <a:xfrm>
            <a:off x="5568050" y="573722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六、完成句子</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ppt_x"/>
                                          </p:val>
                                        </p:tav>
                                        <p:tav tm="100000">
                                          <p:val>
                                            <p:strVal val="#ppt_x"/>
                                          </p:val>
                                        </p:tav>
                                      </p:tavLst>
                                    </p:anim>
                                    <p:anim calcmode="lin" valueType="num">
                                      <p:cBhvr additive="base">
                                        <p:cTn id="14" dur="500" fill="hold"/>
                                        <p:tgtEl>
                                          <p:spTgt spid="16"/>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ppt_x"/>
                                          </p:val>
                                        </p:tav>
                                        <p:tav tm="100000">
                                          <p:val>
                                            <p:strVal val="#ppt_x"/>
                                          </p:val>
                                        </p:tav>
                                      </p:tavLst>
                                    </p:anim>
                                    <p:anim calcmode="lin" valueType="num">
                                      <p:cBhvr additive="base">
                                        <p:cTn id="19" dur="500" fill="hold"/>
                                        <p:tgtEl>
                                          <p:spTgt spid="3"/>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2" presetClass="entr" presetSubtype="4"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2" presetClass="entr" presetSubtype="4"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fill="hold"/>
                                        <p:tgtEl>
                                          <p:spTgt spid="5"/>
                                        </p:tgtEl>
                                        <p:attrNameLst>
                                          <p:attrName>ppt_x</p:attrName>
                                        </p:attrNameLst>
                                      </p:cBhvr>
                                      <p:tavLst>
                                        <p:tav tm="0">
                                          <p:val>
                                            <p:strVal val="#ppt_x"/>
                                          </p:val>
                                        </p:tav>
                                        <p:tav tm="100000">
                                          <p:val>
                                            <p:strVal val="#ppt_x"/>
                                          </p:val>
                                        </p:tav>
                                      </p:tavLst>
                                    </p:anim>
                                    <p:anim calcmode="lin" valueType="num">
                                      <p:cBhvr additive="base">
                                        <p:cTn id="29" dur="500" fill="hold"/>
                                        <p:tgtEl>
                                          <p:spTgt spid="5"/>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ppt_x"/>
                                          </p:val>
                                        </p:tav>
                                        <p:tav tm="100000">
                                          <p:val>
                                            <p:strVal val="#ppt_x"/>
                                          </p:val>
                                        </p:tav>
                                      </p:tavLst>
                                    </p:anim>
                                    <p:anim calcmode="lin" valueType="num">
                                      <p:cBhvr additive="base">
                                        <p:cTn id="34" dur="500" fill="hold"/>
                                        <p:tgtEl>
                                          <p:spTgt spid="7"/>
                                        </p:tgtEl>
                                        <p:attrNameLst>
                                          <p:attrName>ppt_y</p:attrName>
                                        </p:attrNameLst>
                                      </p:cBhvr>
                                      <p:tavLst>
                                        <p:tav tm="0">
                                          <p:val>
                                            <p:strVal val="1+#ppt_h/2"/>
                                          </p:val>
                                        </p:tav>
                                        <p:tav tm="100000">
                                          <p:val>
                                            <p:strVal val="#ppt_y"/>
                                          </p:val>
                                        </p:tav>
                                      </p:tavLst>
                                    </p:anim>
                                  </p:childTnLst>
                                </p:cTn>
                              </p:par>
                            </p:childTnLst>
                          </p:cTn>
                        </p:par>
                        <p:par>
                          <p:cTn id="35" fill="hold">
                            <p:stCondLst>
                              <p:cond delay="3000"/>
                            </p:stCondLst>
                            <p:childTnLst>
                              <p:par>
                                <p:cTn id="36" presetID="2" presetClass="entr" presetSubtype="4"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500" fill="hold"/>
                                        <p:tgtEl>
                                          <p:spTgt spid="8"/>
                                        </p:tgtEl>
                                        <p:attrNameLst>
                                          <p:attrName>ppt_x</p:attrName>
                                        </p:attrNameLst>
                                      </p:cBhvr>
                                      <p:tavLst>
                                        <p:tav tm="0">
                                          <p:val>
                                            <p:strVal val="#ppt_x"/>
                                          </p:val>
                                        </p:tav>
                                        <p:tav tm="100000">
                                          <p:val>
                                            <p:strVal val="#ppt_x"/>
                                          </p:val>
                                        </p:tav>
                                      </p:tavLst>
                                    </p:anim>
                                    <p:anim calcmode="lin" valueType="num">
                                      <p:cBhvr additive="base">
                                        <p:cTn id="3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6" grpId="0"/>
      <p:bldP spid="3" grpId="0"/>
      <p:bldP spid="4" grpId="0"/>
      <p:bldP spid="5" grpId="0"/>
      <p:bldP spid="7" grpId="0"/>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57825" y="2170944"/>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三、完形填空</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65835" y="3155316"/>
            <a:ext cx="8938895" cy="1308735"/>
          </a:xfrm>
          <a:prstGeom prst="rect">
            <a:avLst/>
          </a:prstGeom>
          <a:solidFill>
            <a:schemeClr val="bg1"/>
          </a:solidFill>
        </p:spPr>
        <p:txBody>
          <a:bodyPr wrap="square" rtlCol="0" anchor="ctr">
            <a:spAutoFit/>
          </a:bodyPr>
          <a:lstStyle/>
          <a:p>
            <a:pPr>
              <a:lnSpc>
                <a:spcPct val="110000"/>
              </a:lnSpc>
            </a:pPr>
            <a:r>
              <a:rPr lang="en-US" altLang="zh-CN" sz="2400" dirty="0">
                <a:solidFill>
                  <a:schemeClr val="tx1"/>
                </a:solidFill>
                <a:latin typeface="Times New Roman" panose="02020603050405020304" charset="0"/>
                <a:cs typeface="Times New Roman" panose="02020603050405020304" charset="0"/>
              </a:rPr>
              <a:t>1. A. on 	B. in		C. of 		D. with</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2. A. and 	B. or 		C. than 	D. as</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3. A. them 	B. this 		C. that 		D. it</a:t>
            </a:r>
            <a:endParaRPr lang="en-US" altLang="zh-CN" sz="2400" dirty="0">
              <a:solidFill>
                <a:schemeClr val="tx1"/>
              </a:solidFill>
              <a:latin typeface="Times New Roman" panose="02020603050405020304" charset="0"/>
              <a:cs typeface="Times New Roman" panose="02020603050405020304" charset="0"/>
            </a:endParaRPr>
          </a:p>
        </p:txBody>
      </p:sp>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rPr>
              <a:t>三、完形填空</a:t>
            </a:r>
            <a:r>
              <a:rPr lang="zh-CN" altLang="en-US" sz="2800" b="1"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endParaRPr lang="zh-CN" altLang="en-US" sz="2800" b="1"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5" name="文本框 4"/>
          <p:cNvSpPr txBox="1"/>
          <p:nvPr/>
        </p:nvSpPr>
        <p:spPr>
          <a:xfrm>
            <a:off x="129540" y="1075690"/>
            <a:ext cx="11832590" cy="1814830"/>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Just now, I entered the website “Topic for Today”. I feel interested </a:t>
            </a:r>
            <a:r>
              <a:rPr sz="2800" u="sng" dirty="0">
                <a:latin typeface="Times New Roman" panose="02020603050405020304" charset="0"/>
                <a:ea typeface="宋体" panose="02010600030101010101" pitchFamily="2" charset="-122"/>
                <a:cs typeface="Times New Roman" panose="02020603050405020304" charset="0"/>
              </a:rPr>
              <a:t>1</a:t>
            </a:r>
            <a:r>
              <a:rPr lang="en-US" sz="2800" u="sng"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 the report on middle school students’ using cell phones on campus. In fact, more students </a:t>
            </a:r>
            <a:r>
              <a:rPr sz="2800" u="sng" dirty="0">
                <a:latin typeface="Times New Roman" panose="02020603050405020304" charset="0"/>
                <a:ea typeface="宋体" panose="02010600030101010101" pitchFamily="2" charset="-122"/>
                <a:cs typeface="Times New Roman" panose="02020603050405020304" charset="0"/>
              </a:rPr>
              <a:t>2</a:t>
            </a:r>
            <a:r>
              <a:rPr lang="en-US" sz="2800" u="sng"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 ever now come to school with cell phones. My schoolmates have different opinions about </a:t>
            </a:r>
            <a:r>
              <a:rPr sz="2800" u="sng" dirty="0">
                <a:latin typeface="Times New Roman" panose="02020603050405020304" charset="0"/>
                <a:ea typeface="宋体" panose="02010600030101010101" pitchFamily="2" charset="-122"/>
                <a:cs typeface="Times New Roman" panose="02020603050405020304" charset="0"/>
              </a:rPr>
              <a:t>3</a:t>
            </a:r>
            <a:r>
              <a:rPr lang="en-US" sz="2800" u="sng" dirty="0">
                <a:latin typeface="Times New Roman" panose="02020603050405020304" charset="0"/>
                <a:ea typeface="宋体" panose="02010600030101010101" pitchFamily="2" charset="-122"/>
                <a:cs typeface="Times New Roman" panose="02020603050405020304" charset="0"/>
              </a:rPr>
              <a:t>_______</a:t>
            </a:r>
            <a:r>
              <a:rPr sz="2800" dirty="0">
                <a:latin typeface="Times New Roman" panose="02020603050405020304" charset="0"/>
                <a:ea typeface="宋体" panose="02010600030101010101" pitchFamily="2" charset="-122"/>
                <a:cs typeface="Times New Roman" panose="02020603050405020304" charset="0"/>
              </a:rPr>
              <a:t> .</a:t>
            </a:r>
            <a:endParaRPr sz="2800" dirty="0">
              <a:latin typeface="Times New Roman" panose="02020603050405020304" charset="0"/>
              <a:ea typeface="宋体" panose="02010600030101010101" pitchFamily="2" charset="-122"/>
              <a:cs typeface="Times New Roman" panose="02020603050405020304" charset="0"/>
            </a:endParaRPr>
          </a:p>
        </p:txBody>
      </p:sp>
      <p:sp>
        <p:nvSpPr>
          <p:cNvPr id="6" name="TextBox 4"/>
          <p:cNvSpPr txBox="1"/>
          <p:nvPr/>
        </p:nvSpPr>
        <p:spPr>
          <a:xfrm>
            <a:off x="10619105" y="1075690"/>
            <a:ext cx="47498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4" name="圆角矩形 3"/>
          <p:cNvSpPr/>
          <p:nvPr/>
        </p:nvSpPr>
        <p:spPr>
          <a:xfrm>
            <a:off x="335280" y="4844415"/>
            <a:ext cx="11339195" cy="105664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1.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本题考查介词的用法。feel interested in意为“对……感到有兴趣”，故选B项。</a:t>
            </a:r>
            <a:endParaRPr sz="2400">
              <a:solidFill>
                <a:srgbClr val="C00000"/>
              </a:solidFill>
              <a:latin typeface="Times New Roman" panose="02020603050405020304" charset="0"/>
              <a:cs typeface="Times New Roman" panose="02020603050405020304" charset="0"/>
              <a:sym typeface="+mn-ea"/>
            </a:endParaRPr>
          </a:p>
        </p:txBody>
      </p:sp>
      <p:sp>
        <p:nvSpPr>
          <p:cNvPr id="3" name="TextBox 4"/>
          <p:cNvSpPr txBox="1"/>
          <p:nvPr>
            <p:custDataLst>
              <p:tags r:id="rId1"/>
            </p:custDataLst>
          </p:nvPr>
        </p:nvSpPr>
        <p:spPr>
          <a:xfrm>
            <a:off x="1757680" y="1948180"/>
            <a:ext cx="47498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7" name="圆角矩形 6"/>
          <p:cNvSpPr/>
          <p:nvPr>
            <p:custDataLst>
              <p:tags r:id="rId2"/>
            </p:custDataLst>
          </p:nvPr>
        </p:nvSpPr>
        <p:spPr>
          <a:xfrm>
            <a:off x="386715" y="4844415"/>
            <a:ext cx="11287760" cy="105664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90000"/>
              </a:lnSpc>
            </a:pPr>
            <a:r>
              <a:rPr lang="en-US" altLang="zh-CN" sz="2400" b="1">
                <a:solidFill>
                  <a:srgbClr val="C00000"/>
                </a:solidFill>
                <a:latin typeface="Times New Roman" panose="02020603050405020304" charset="0"/>
                <a:cs typeface="Times New Roman" panose="02020603050405020304" charset="0"/>
                <a:sym typeface="+mn-ea"/>
              </a:rPr>
              <a:t>2.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本题考查词组搭配。more than ever意为“比以往任何时候更”，故选C项。</a:t>
            </a:r>
            <a:endParaRPr sz="2400">
              <a:solidFill>
                <a:srgbClr val="C00000"/>
              </a:solidFill>
              <a:latin typeface="Times New Roman" panose="02020603050405020304" charset="0"/>
              <a:cs typeface="Times New Roman" panose="02020603050405020304" charset="0"/>
              <a:sym typeface="+mn-ea"/>
            </a:endParaRPr>
          </a:p>
        </p:txBody>
      </p:sp>
      <p:sp>
        <p:nvSpPr>
          <p:cNvPr id="8" name="TextBox 4"/>
          <p:cNvSpPr txBox="1"/>
          <p:nvPr>
            <p:custDataLst>
              <p:tags r:id="rId3"/>
            </p:custDataLst>
          </p:nvPr>
        </p:nvSpPr>
        <p:spPr>
          <a:xfrm>
            <a:off x="4145915" y="2396490"/>
            <a:ext cx="47498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9" name="圆角矩形 8"/>
          <p:cNvSpPr/>
          <p:nvPr>
            <p:custDataLst>
              <p:tags r:id="rId4"/>
            </p:custDataLst>
          </p:nvPr>
        </p:nvSpPr>
        <p:spPr>
          <a:xfrm>
            <a:off x="513715" y="4971415"/>
            <a:ext cx="11287760" cy="105664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90000"/>
              </a:lnSpc>
            </a:pPr>
            <a:r>
              <a:rPr lang="en-US" altLang="zh-CN" sz="2400" b="1">
                <a:solidFill>
                  <a:srgbClr val="C00000"/>
                </a:solidFill>
                <a:latin typeface="Times New Roman" panose="02020603050405020304" charset="0"/>
                <a:cs typeface="Times New Roman" panose="02020603050405020304" charset="0"/>
                <a:sym typeface="+mn-ea"/>
              </a:rPr>
              <a:t>3.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本题考查不定代词it的用法。it指代文中前面所说的middle school students’ using cellphones on campus，即中学生在校园使用手机这件事，故选D项。</a:t>
            </a:r>
            <a:endParaRPr sz="2400">
              <a:solidFill>
                <a:srgbClr val="C00000"/>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bldLvl="0" animBg="1"/>
      <p:bldP spid="4" grpId="1" animBg="1"/>
      <p:bldP spid="3" grpId="0"/>
      <p:bldP spid="7" grpId="0" bldLvl="0" animBg="1"/>
      <p:bldP spid="7" grpId="1" animBg="1"/>
      <p:bldP spid="8" grpId="0"/>
      <p:bldP spid="9" grpId="0" bldLvl="0" animBg="1"/>
      <p:bldP spid="9"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68300" y="249555"/>
            <a:ext cx="11322050" cy="1383665"/>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Some think </a:t>
            </a:r>
            <a:r>
              <a:rPr lang="en-US" altLang="zh-CN" sz="2800" u="sng" dirty="0">
                <a:latin typeface="Times New Roman" panose="02020603050405020304" charset="0"/>
                <a:ea typeface="宋体" panose="02010600030101010101" pitchFamily="2" charset="-122"/>
                <a:cs typeface="Times New Roman" panose="02020603050405020304" charset="0"/>
              </a:rPr>
              <a:t>4           </a:t>
            </a:r>
            <a:r>
              <a:rPr lang="en-US" altLang="zh-CN" sz="2800" dirty="0">
                <a:latin typeface="Times New Roman" panose="02020603050405020304" charset="0"/>
                <a:ea typeface="宋体" panose="02010600030101010101" pitchFamily="2" charset="-122"/>
                <a:cs typeface="Times New Roman" panose="02020603050405020304" charset="0"/>
              </a:rPr>
              <a:t> convenient to get in touch with others with the cell phone, and also makes </a:t>
            </a:r>
            <a:r>
              <a:rPr lang="en-US" altLang="zh-CN" sz="2800" u="sng" dirty="0">
                <a:latin typeface="Times New Roman" panose="02020603050405020304" charset="0"/>
                <a:ea typeface="宋体" panose="02010600030101010101" pitchFamily="2" charset="-122"/>
                <a:cs typeface="Times New Roman" panose="02020603050405020304" charset="0"/>
              </a:rPr>
              <a:t>5           </a:t>
            </a:r>
            <a:r>
              <a:rPr lang="en-US" altLang="zh-CN" sz="2800" dirty="0">
                <a:latin typeface="Times New Roman" panose="02020603050405020304" charset="0"/>
                <a:ea typeface="宋体" panose="02010600030101010101" pitchFamily="2" charset="-122"/>
                <a:cs typeface="Times New Roman" panose="02020603050405020304" charset="0"/>
              </a:rPr>
              <a:t> feel safe, especially </a:t>
            </a:r>
            <a:r>
              <a:rPr lang="en-US" altLang="zh-CN" sz="2800" u="sng" dirty="0">
                <a:latin typeface="Times New Roman" panose="02020603050405020304" charset="0"/>
                <a:ea typeface="宋体" panose="02010600030101010101" pitchFamily="2" charset="-122"/>
                <a:cs typeface="Times New Roman" panose="02020603050405020304" charset="0"/>
              </a:rPr>
              <a:t>6           </a:t>
            </a:r>
            <a:r>
              <a:rPr lang="en-US" altLang="zh-CN" sz="2800" dirty="0">
                <a:latin typeface="Times New Roman" panose="02020603050405020304" charset="0"/>
                <a:ea typeface="宋体" panose="02010600030101010101" pitchFamily="2" charset="-122"/>
                <a:cs typeface="Times New Roman" panose="02020603050405020304" charset="0"/>
              </a:rPr>
              <a:t> time of trouble. Besides, it is nice to enjoy various functions of different </a:t>
            </a:r>
            <a:r>
              <a:rPr lang="en-US" altLang="zh-CN" sz="2800" u="sng" dirty="0">
                <a:latin typeface="Times New Roman" panose="02020603050405020304" charset="0"/>
                <a:ea typeface="宋体" panose="02010600030101010101" pitchFamily="2" charset="-122"/>
                <a:cs typeface="Times New Roman" panose="02020603050405020304" charset="0"/>
              </a:rPr>
              <a:t>7______</a:t>
            </a:r>
            <a:r>
              <a:rPr lang="en-US" altLang="zh-CN" sz="2800" dirty="0">
                <a:latin typeface="Times New Roman" panose="02020603050405020304" charset="0"/>
                <a:ea typeface="宋体" panose="02010600030101010101" pitchFamily="2" charset="-122"/>
                <a:cs typeface="Times New Roman" panose="02020603050405020304" charset="0"/>
              </a:rPr>
              <a:t> .</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650875" y="2155190"/>
            <a:ext cx="11039475" cy="1568450"/>
          </a:xfrm>
          <a:prstGeom prst="rect">
            <a:avLst/>
          </a:prstGeom>
          <a:solidFill>
            <a:schemeClr val="bg1"/>
          </a:solidFill>
        </p:spPr>
        <p:txBody>
          <a:bodyPr wrap="square" rtlCol="0" anchor="ctr">
            <a:spAutoFit/>
          </a:bodyPr>
          <a:lstStyle/>
          <a:p>
            <a:pPr>
              <a:lnSpc>
                <a:spcPct val="100000"/>
              </a:lnSpc>
            </a:pPr>
            <a:r>
              <a:rPr lang="en-US" altLang="zh-CN" sz="2400" dirty="0">
                <a:solidFill>
                  <a:schemeClr val="tx1"/>
                </a:solidFill>
                <a:latin typeface="Times New Roman" panose="02020603050405020304" charset="0"/>
                <a:cs typeface="Times New Roman" panose="02020603050405020304" charset="0"/>
              </a:rPr>
              <a:t>4. A. it 			B. this 			C. that 			D. one</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5. A. they 		B. them 		C. you 			D. us</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6. A. at 		B. in 			C. on 			D. with </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7. A. cell phone 	B. cell phones 		C. a cell phone 	D. the cell phone</a:t>
            </a:r>
            <a:endParaRPr lang="en-US" altLang="zh-CN" sz="2400" dirty="0">
              <a:solidFill>
                <a:schemeClr val="tx1"/>
              </a:solidFill>
              <a:latin typeface="Times New Roman" panose="02020603050405020304" charset="0"/>
              <a:cs typeface="Times New Roman" panose="02020603050405020304" charset="0"/>
            </a:endParaRPr>
          </a:p>
        </p:txBody>
      </p:sp>
      <p:sp>
        <p:nvSpPr>
          <p:cNvPr id="5" name="TextBox 4"/>
          <p:cNvSpPr txBox="1"/>
          <p:nvPr/>
        </p:nvSpPr>
        <p:spPr>
          <a:xfrm>
            <a:off x="2416875" y="249736"/>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3966275" y="67981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3" name="圆角矩形 12"/>
          <p:cNvSpPr/>
          <p:nvPr/>
        </p:nvSpPr>
        <p:spPr>
          <a:xfrm>
            <a:off x="368300" y="4524375"/>
            <a:ext cx="10981690" cy="120777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4.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本题考查不定代词it作形式宾语。其结构为：主语+谓语（find, think, feel, make, consider等）+it+宾语补足语（名词/代词/形容词）+真正宾语（不定式），故选A项。</a:t>
            </a:r>
            <a:endParaRPr sz="2400">
              <a:solidFill>
                <a:srgbClr val="C00000"/>
              </a:solidFill>
              <a:latin typeface="Times New Roman" panose="02020603050405020304" charset="0"/>
              <a:cs typeface="Times New Roman" panose="02020603050405020304" charset="0"/>
              <a:sym typeface="+mn-ea"/>
            </a:endParaRPr>
          </a:p>
        </p:txBody>
      </p:sp>
      <p:sp>
        <p:nvSpPr>
          <p:cNvPr id="14" name="圆角矩形 13"/>
          <p:cNvSpPr/>
          <p:nvPr/>
        </p:nvSpPr>
        <p:spPr>
          <a:xfrm>
            <a:off x="538480" y="4524375"/>
            <a:ext cx="10981690" cy="120713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5.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本题考查代词的宾格形式。联系上下文，空格处指的是那些认为带手机进学校方便的学生，故选B项。</a:t>
            </a:r>
            <a:endParaRPr sz="2400">
              <a:solidFill>
                <a:srgbClr val="C00000"/>
              </a:solidFill>
              <a:latin typeface="Times New Roman" panose="02020603050405020304" charset="0"/>
              <a:cs typeface="Times New Roman" panose="02020603050405020304" charset="0"/>
              <a:sym typeface="+mn-ea"/>
            </a:endParaRPr>
          </a:p>
        </p:txBody>
      </p:sp>
      <p:sp>
        <p:nvSpPr>
          <p:cNvPr id="2" name="TextBox 4"/>
          <p:cNvSpPr txBox="1"/>
          <p:nvPr>
            <p:custDataLst>
              <p:tags r:id="rId1"/>
            </p:custDataLst>
          </p:nvPr>
        </p:nvSpPr>
        <p:spPr>
          <a:xfrm>
            <a:off x="8167435" y="679810"/>
            <a:ext cx="103060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7" name="圆角矩形 6"/>
          <p:cNvSpPr/>
          <p:nvPr>
            <p:custDataLst>
              <p:tags r:id="rId2"/>
            </p:custDataLst>
          </p:nvPr>
        </p:nvSpPr>
        <p:spPr>
          <a:xfrm>
            <a:off x="433070" y="4523740"/>
            <a:ext cx="10981690" cy="119253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6.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本题考查固定搭配。in time of意为“在……的时候”，故选B项。</a:t>
            </a:r>
            <a:endParaRPr sz="2400">
              <a:solidFill>
                <a:srgbClr val="C00000"/>
              </a:solidFill>
              <a:latin typeface="Times New Roman" panose="02020603050405020304" charset="0"/>
              <a:cs typeface="Times New Roman" panose="02020603050405020304" charset="0"/>
              <a:sym typeface="+mn-ea"/>
            </a:endParaRPr>
          </a:p>
        </p:txBody>
      </p:sp>
      <p:sp>
        <p:nvSpPr>
          <p:cNvPr id="8" name="TextBox 4"/>
          <p:cNvSpPr txBox="1"/>
          <p:nvPr>
            <p:custDataLst>
              <p:tags r:id="rId3"/>
            </p:custDataLst>
          </p:nvPr>
        </p:nvSpPr>
        <p:spPr>
          <a:xfrm>
            <a:off x="8621460" y="1057000"/>
            <a:ext cx="103060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9" name="圆角矩形 8"/>
          <p:cNvSpPr/>
          <p:nvPr>
            <p:custDataLst>
              <p:tags r:id="rId4"/>
            </p:custDataLst>
          </p:nvPr>
        </p:nvSpPr>
        <p:spPr>
          <a:xfrm>
            <a:off x="433070" y="4523740"/>
            <a:ext cx="10981690" cy="116014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7.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本题考查名词复数形式。“不同的手机”表达是different cell phones，应用复数形式，故选B项。</a:t>
            </a:r>
            <a:endParaRPr sz="2400">
              <a:solidFill>
                <a:srgbClr val="C00000"/>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3" grpId="0" bldLvl="0" animBg="1"/>
      <p:bldP spid="13" grpId="1" animBg="1"/>
      <p:bldP spid="14" grpId="0" bldLvl="0" animBg="1"/>
      <p:bldP spid="14" grpId="1" animBg="1"/>
      <p:bldP spid="2" grpId="0"/>
      <p:bldP spid="7" grpId="0" bldLvl="0" animBg="1"/>
      <p:bldP spid="7" grpId="1" animBg="1"/>
      <p:bldP spid="8" grpId="0"/>
      <p:bldP spid="9" grpId="0" bldLvl="0" animBg="1"/>
      <p:bldP spid="9"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42265" y="318770"/>
            <a:ext cx="11632565" cy="1814830"/>
          </a:xfrm>
          <a:prstGeom prst="rect">
            <a:avLst/>
          </a:prstGeom>
          <a:noFill/>
        </p:spPr>
        <p:txBody>
          <a:bodyPr wrap="square" rtlCol="0" anchor="t">
            <a:spAutoFit/>
          </a:bodyPr>
          <a:lstStyle/>
          <a:p>
            <a:pPr indent="0" algn="just" fontAlgn="auto">
              <a:lnSpc>
                <a:spcPct val="100000"/>
              </a:lnSpc>
            </a:pPr>
            <a:r>
              <a:rPr lang="en-US" altLang="zh-CN" sz="2800">
                <a:latin typeface="Times New Roman" panose="02020603050405020304" charset="0"/>
                <a:ea typeface="宋体" panose="02010600030101010101" pitchFamily="2" charset="-122"/>
                <a:cs typeface="Times New Roman" panose="02020603050405020304" charset="0"/>
              </a:rPr>
              <a:t>      Others think differently. First, the cell phone is not a must in school, as there are some IC phones there, making it </a:t>
            </a:r>
            <a:r>
              <a:rPr lang="en-US" altLang="zh-CN" sz="2800" u="sng">
                <a:latin typeface="Times New Roman" panose="02020603050405020304" charset="0"/>
                <a:ea typeface="宋体" panose="02010600030101010101" pitchFamily="2" charset="-122"/>
                <a:cs typeface="Times New Roman" panose="02020603050405020304" charset="0"/>
              </a:rPr>
              <a:t>8        </a:t>
            </a:r>
            <a:r>
              <a:rPr lang="en-US" altLang="zh-CN" sz="2800">
                <a:latin typeface="Times New Roman" panose="02020603050405020304" charset="0"/>
                <a:ea typeface="宋体" panose="02010600030101010101" pitchFamily="2" charset="-122"/>
                <a:cs typeface="Times New Roman" panose="02020603050405020304" charset="0"/>
              </a:rPr>
              <a:t> to call others. </a:t>
            </a:r>
            <a:r>
              <a:rPr lang="en-US" altLang="zh-CN" sz="2800" u="sng">
                <a:latin typeface="Times New Roman" panose="02020603050405020304" charset="0"/>
                <a:ea typeface="宋体" panose="02010600030101010101" pitchFamily="2" charset="-122"/>
                <a:cs typeface="Times New Roman" panose="02020603050405020304" charset="0"/>
              </a:rPr>
              <a:t>9         </a:t>
            </a:r>
            <a:r>
              <a:rPr lang="en-US" altLang="zh-CN" sz="2800">
                <a:latin typeface="Times New Roman" panose="02020603050405020304" charset="0"/>
                <a:ea typeface="宋体" panose="02010600030101010101" pitchFamily="2" charset="-122"/>
                <a:cs typeface="Times New Roman" panose="02020603050405020304" charset="0"/>
              </a:rPr>
              <a:t> , many students often play e-games and </a:t>
            </a:r>
            <a:r>
              <a:rPr lang="en-US" altLang="zh-CN" sz="2800" u="sng">
                <a:latin typeface="Times New Roman" panose="02020603050405020304" charset="0"/>
                <a:ea typeface="宋体" panose="02010600030101010101" pitchFamily="2" charset="-122"/>
                <a:cs typeface="Times New Roman" panose="02020603050405020304" charset="0"/>
              </a:rPr>
              <a:t>10             </a:t>
            </a:r>
            <a:r>
              <a:rPr lang="en-US" altLang="zh-CN" sz="2800">
                <a:latin typeface="Times New Roman" panose="02020603050405020304" charset="0"/>
                <a:ea typeface="宋体" panose="02010600030101010101" pitchFamily="2" charset="-122"/>
                <a:cs typeface="Times New Roman" panose="02020603050405020304" charset="0"/>
              </a:rPr>
              <a:t> messages with their cell phones, even in class, which will surely have bad effects </a:t>
            </a:r>
            <a:r>
              <a:rPr lang="en-US" altLang="zh-CN" sz="2800" u="sng">
                <a:latin typeface="Times New Roman" panose="02020603050405020304" charset="0"/>
                <a:ea typeface="宋体" panose="02010600030101010101" pitchFamily="2" charset="-122"/>
                <a:cs typeface="Times New Roman" panose="02020603050405020304" charset="0"/>
              </a:rPr>
              <a:t>11          </a:t>
            </a:r>
            <a:r>
              <a:rPr lang="en-US" altLang="zh-CN" sz="2800">
                <a:latin typeface="Times New Roman" panose="02020603050405020304" charset="0"/>
                <a:ea typeface="宋体" panose="02010600030101010101" pitchFamily="2" charset="-122"/>
                <a:cs typeface="Times New Roman" panose="02020603050405020304" charset="0"/>
              </a:rPr>
              <a:t> their study.</a:t>
            </a:r>
            <a:endParaRPr lang="en-US" altLang="zh-CN" sz="280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786765" y="2250758"/>
            <a:ext cx="10608945" cy="186372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solidFill>
                <a:latin typeface="Times New Roman" panose="02020603050405020304" charset="0"/>
                <a:cs typeface="Times New Roman" panose="02020603050405020304" charset="0"/>
              </a:rPr>
              <a:t>8. A. easy 	 	B. difficult 	 	C. easily 	 	D. hard</a:t>
            </a:r>
            <a:endParaRPr lang="en-US" altLang="zh-CN" sz="2400" dirty="0">
              <a:solidFill>
                <a:schemeClr val="tx1"/>
              </a:solidFill>
              <a:latin typeface="Times New Roman" panose="02020603050405020304" charset="0"/>
              <a:cs typeface="Times New Roman" panose="02020603050405020304" charset="0"/>
            </a:endParaRPr>
          </a:p>
          <a:p>
            <a:pPr>
              <a:lnSpc>
                <a:spcPct val="120000"/>
              </a:lnSpc>
            </a:pPr>
            <a:r>
              <a:rPr lang="en-US" altLang="zh-CN" sz="2400" dirty="0">
                <a:solidFill>
                  <a:schemeClr val="tx1"/>
                </a:solidFill>
                <a:latin typeface="Times New Roman" panose="02020603050405020304" charset="0"/>
                <a:cs typeface="Times New Roman" panose="02020603050405020304" charset="0"/>
              </a:rPr>
              <a:t>9. A. Firstly 		B. Two 		C. Second 		D. Secondly</a:t>
            </a:r>
            <a:endParaRPr lang="en-US" altLang="zh-CN" sz="2400" dirty="0">
              <a:solidFill>
                <a:schemeClr val="tx1"/>
              </a:solidFill>
              <a:latin typeface="Times New Roman" panose="02020603050405020304" charset="0"/>
              <a:cs typeface="Times New Roman" panose="02020603050405020304" charset="0"/>
            </a:endParaRPr>
          </a:p>
          <a:p>
            <a:pPr>
              <a:lnSpc>
                <a:spcPct val="120000"/>
              </a:lnSpc>
            </a:pPr>
            <a:r>
              <a:rPr lang="en-US" altLang="zh-CN" sz="2400" dirty="0">
                <a:solidFill>
                  <a:schemeClr val="tx1"/>
                </a:solidFill>
                <a:latin typeface="Times New Roman" panose="02020603050405020304" charset="0"/>
                <a:cs typeface="Times New Roman" panose="02020603050405020304" charset="0"/>
              </a:rPr>
              <a:t>10. A. give 		B. send 		C. set 			D. bring</a:t>
            </a:r>
            <a:endParaRPr lang="en-US" altLang="zh-CN" sz="2400" dirty="0">
              <a:solidFill>
                <a:schemeClr val="tx1"/>
              </a:solidFill>
              <a:latin typeface="Times New Roman" panose="02020603050405020304" charset="0"/>
              <a:cs typeface="Times New Roman" panose="02020603050405020304" charset="0"/>
            </a:endParaRPr>
          </a:p>
          <a:p>
            <a:pPr>
              <a:lnSpc>
                <a:spcPct val="120000"/>
              </a:lnSpc>
            </a:pPr>
            <a:r>
              <a:rPr lang="en-US" altLang="zh-CN" sz="2400" dirty="0">
                <a:solidFill>
                  <a:schemeClr val="tx1"/>
                </a:solidFill>
                <a:latin typeface="Times New Roman" panose="02020603050405020304" charset="0"/>
                <a:cs typeface="Times New Roman" panose="02020603050405020304" charset="0"/>
              </a:rPr>
              <a:t>11. A. on 		B. in 			C. of 			D. to</a:t>
            </a:r>
            <a:endParaRPr lang="en-US" altLang="zh-CN" sz="2400" dirty="0">
              <a:solidFill>
                <a:schemeClr val="tx1"/>
              </a:solidFill>
              <a:latin typeface="Times New Roman" panose="02020603050405020304" charset="0"/>
              <a:cs typeface="Times New Roman" panose="02020603050405020304" charset="0"/>
            </a:endParaRPr>
          </a:p>
        </p:txBody>
      </p:sp>
      <p:sp>
        <p:nvSpPr>
          <p:cNvPr id="5" name="TextBox 4"/>
          <p:cNvSpPr txBox="1"/>
          <p:nvPr/>
        </p:nvSpPr>
        <p:spPr>
          <a:xfrm>
            <a:off x="6212905" y="74888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9647620" y="74895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1" name="TextBox 4"/>
          <p:cNvSpPr txBox="1"/>
          <p:nvPr/>
        </p:nvSpPr>
        <p:spPr>
          <a:xfrm>
            <a:off x="5703000" y="115429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3" name="圆角矩形 12"/>
          <p:cNvSpPr/>
          <p:nvPr/>
        </p:nvSpPr>
        <p:spPr>
          <a:xfrm>
            <a:off x="414020" y="4383405"/>
            <a:ext cx="10981690" cy="141160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8.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本题考查联系上下文。根据上文“as there are some IC phones there”（由于有许多IC电话那儿），故联系下文call others（打电话给他人）是容易的，故选A项。</a:t>
            </a:r>
            <a:endParaRPr sz="2400">
              <a:solidFill>
                <a:srgbClr val="C00000"/>
              </a:solidFill>
              <a:latin typeface="Times New Roman" panose="02020603050405020304" charset="0"/>
              <a:cs typeface="Times New Roman" panose="02020603050405020304" charset="0"/>
              <a:sym typeface="+mn-ea"/>
            </a:endParaRPr>
          </a:p>
        </p:txBody>
      </p:sp>
      <p:sp>
        <p:nvSpPr>
          <p:cNvPr id="7" name="圆角矩形 6"/>
          <p:cNvSpPr/>
          <p:nvPr/>
        </p:nvSpPr>
        <p:spPr>
          <a:xfrm>
            <a:off x="469900" y="4383405"/>
            <a:ext cx="10981690" cy="155638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9.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本题考查联系上下文。和上文的first对应，选second，故选C项。</a:t>
            </a:r>
            <a:endParaRPr sz="2400">
              <a:solidFill>
                <a:srgbClr val="C00000"/>
              </a:solidFill>
              <a:latin typeface="Times New Roman" panose="02020603050405020304" charset="0"/>
              <a:cs typeface="Times New Roman" panose="02020603050405020304" charset="0"/>
              <a:sym typeface="+mn-ea"/>
            </a:endParaRPr>
          </a:p>
        </p:txBody>
      </p:sp>
      <p:sp>
        <p:nvSpPr>
          <p:cNvPr id="12" name="圆角矩形 11"/>
          <p:cNvSpPr/>
          <p:nvPr/>
        </p:nvSpPr>
        <p:spPr>
          <a:xfrm>
            <a:off x="600075" y="4469765"/>
            <a:ext cx="10981690" cy="155003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10.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本题考查固定搭配。send messages意为“发送消息”，故选B项。</a:t>
            </a:r>
            <a:endParaRPr sz="2400">
              <a:solidFill>
                <a:srgbClr val="C00000"/>
              </a:solidFill>
              <a:latin typeface="Times New Roman" panose="02020603050405020304" charset="0"/>
              <a:cs typeface="Times New Roman" panose="02020603050405020304" charset="0"/>
              <a:sym typeface="+mn-ea"/>
            </a:endParaRPr>
          </a:p>
        </p:txBody>
      </p:sp>
      <p:sp>
        <p:nvSpPr>
          <p:cNvPr id="2" name="圆角矩形 1"/>
          <p:cNvSpPr/>
          <p:nvPr>
            <p:custDataLst>
              <p:tags r:id="rId1"/>
            </p:custDataLst>
          </p:nvPr>
        </p:nvSpPr>
        <p:spPr>
          <a:xfrm>
            <a:off x="600075" y="4469765"/>
            <a:ext cx="10981690" cy="155003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11.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本题考查固定搭配。have effects on sth.“对……有影响”，故选A项。</a:t>
            </a:r>
            <a:endParaRPr sz="2400">
              <a:solidFill>
                <a:srgbClr val="C00000"/>
              </a:solidFill>
              <a:latin typeface="Times New Roman" panose="02020603050405020304" charset="0"/>
              <a:cs typeface="Times New Roman" panose="02020603050405020304" charset="0"/>
              <a:sym typeface="+mn-ea"/>
            </a:endParaRPr>
          </a:p>
        </p:txBody>
      </p:sp>
      <p:sp>
        <p:nvSpPr>
          <p:cNvPr id="8" name="TextBox 4"/>
          <p:cNvSpPr txBox="1"/>
          <p:nvPr>
            <p:custDataLst>
              <p:tags r:id="rId2"/>
            </p:custDataLst>
          </p:nvPr>
        </p:nvSpPr>
        <p:spPr>
          <a:xfrm>
            <a:off x="7514655" y="1611493"/>
            <a:ext cx="103060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1" grpId="0"/>
      <p:bldP spid="13" grpId="0" bldLvl="0" animBg="1"/>
      <p:bldP spid="13" grpId="1" animBg="1"/>
      <p:bldP spid="7" grpId="0" bldLvl="0" animBg="1"/>
      <p:bldP spid="7" grpId="1" animBg="1"/>
      <p:bldP spid="12" grpId="0" bldLvl="0" animBg="1"/>
      <p:bldP spid="12" grpId="1" animBg="1"/>
      <p:bldP spid="2" grpId="0" bldLvl="0" animBg="1"/>
      <p:bldP spid="2" grpId="1" animBg="1"/>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85165" y="421640"/>
            <a:ext cx="10275570" cy="1383665"/>
          </a:xfrm>
          <a:prstGeom prst="rect">
            <a:avLst/>
          </a:prstGeom>
          <a:noFill/>
        </p:spPr>
        <p:txBody>
          <a:bodyPr wrap="square" rtlCol="0" anchor="t">
            <a:spAutoFit/>
          </a:bodyPr>
          <a:lstStyle/>
          <a:p>
            <a:pPr indent="0" algn="just" fontAlgn="auto">
              <a:lnSpc>
                <a:spcPct val="100000"/>
              </a:lnSpc>
            </a:pPr>
            <a:r>
              <a:rPr lang="en-US" altLang="zh-CN" sz="2800">
                <a:latin typeface="Times New Roman" panose="02020603050405020304" charset="0"/>
                <a:ea typeface="宋体" panose="02010600030101010101" pitchFamily="2" charset="-122"/>
                <a:cs typeface="Times New Roman" panose="02020603050405020304" charset="0"/>
              </a:rPr>
              <a:t>What’s more, a large </a:t>
            </a:r>
            <a:r>
              <a:rPr lang="en-US" altLang="zh-CN" sz="2800" u="sng">
                <a:latin typeface="Times New Roman" panose="02020603050405020304" charset="0"/>
                <a:ea typeface="宋体" panose="02010600030101010101" pitchFamily="2" charset="-122"/>
                <a:cs typeface="Times New Roman" panose="02020603050405020304" charset="0"/>
              </a:rPr>
              <a:t>12            </a:t>
            </a:r>
            <a:r>
              <a:rPr lang="en-US" altLang="zh-CN" sz="2800">
                <a:latin typeface="Times New Roman" panose="02020603050405020304" charset="0"/>
                <a:ea typeface="宋体" panose="02010600030101010101" pitchFamily="2" charset="-122"/>
                <a:cs typeface="Times New Roman" panose="02020603050405020304" charset="0"/>
              </a:rPr>
              <a:t> of time and money will be wasted. In </a:t>
            </a:r>
            <a:r>
              <a:rPr lang="en-US" altLang="zh-CN" sz="2800" u="sng">
                <a:latin typeface="Times New Roman" panose="02020603050405020304" charset="0"/>
                <a:ea typeface="宋体" panose="02010600030101010101" pitchFamily="2" charset="-122"/>
                <a:cs typeface="Times New Roman" panose="02020603050405020304" charset="0"/>
              </a:rPr>
              <a:t>13           </a:t>
            </a:r>
            <a:r>
              <a:rPr lang="en-US" altLang="zh-CN" sz="2800">
                <a:latin typeface="Times New Roman" panose="02020603050405020304" charset="0"/>
                <a:ea typeface="宋体" panose="02010600030101010101" pitchFamily="2" charset="-122"/>
                <a:cs typeface="Times New Roman" panose="02020603050405020304" charset="0"/>
              </a:rPr>
              <a:t> opinion, the cellphone is </a:t>
            </a:r>
            <a:r>
              <a:rPr lang="en-US" altLang="zh-CN" sz="2800" u="sng">
                <a:latin typeface="Times New Roman" panose="02020603050405020304" charset="0"/>
                <a:ea typeface="宋体" panose="02010600030101010101" pitchFamily="2" charset="-122"/>
                <a:cs typeface="Times New Roman" panose="02020603050405020304" charset="0"/>
              </a:rPr>
              <a:t>14          </a:t>
            </a:r>
            <a:r>
              <a:rPr lang="en-US" altLang="zh-CN" sz="2800">
                <a:latin typeface="Times New Roman" panose="02020603050405020304" charset="0"/>
                <a:ea typeface="宋体" panose="02010600030101010101" pitchFamily="2" charset="-122"/>
                <a:cs typeface="Times New Roman" panose="02020603050405020304" charset="0"/>
              </a:rPr>
              <a:t> useful tool in our daily life. But it doesn’t mean we can use </a:t>
            </a:r>
            <a:r>
              <a:rPr lang="en-US" altLang="zh-CN" sz="2800" u="sng">
                <a:latin typeface="Times New Roman" panose="02020603050405020304" charset="0"/>
                <a:ea typeface="宋体" panose="02010600030101010101" pitchFamily="2" charset="-122"/>
                <a:cs typeface="Times New Roman" panose="02020603050405020304" charset="0"/>
              </a:rPr>
              <a:t>15          </a:t>
            </a:r>
            <a:r>
              <a:rPr lang="en-US" altLang="zh-CN" sz="2800">
                <a:latin typeface="Times New Roman" panose="02020603050405020304" charset="0"/>
                <a:ea typeface="宋体" panose="02010600030101010101" pitchFamily="2" charset="-122"/>
                <a:cs typeface="Times New Roman" panose="02020603050405020304" charset="0"/>
              </a:rPr>
              <a:t> freely in school.</a:t>
            </a:r>
            <a:endParaRPr lang="en-US" altLang="zh-CN" sz="280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950595" y="2077720"/>
            <a:ext cx="8526780" cy="186372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solidFill>
                <a:latin typeface="Times New Roman" panose="02020603050405020304" charset="0"/>
                <a:cs typeface="Times New Roman" panose="02020603050405020304" charset="0"/>
              </a:rPr>
              <a:t>12. A. number	 	B. bit 		C. few 		D. amount</a:t>
            </a:r>
            <a:endParaRPr lang="en-US" altLang="zh-CN" sz="2400" dirty="0">
              <a:solidFill>
                <a:schemeClr val="tx1"/>
              </a:solidFill>
              <a:latin typeface="Times New Roman" panose="02020603050405020304" charset="0"/>
              <a:cs typeface="Times New Roman" panose="02020603050405020304" charset="0"/>
            </a:endParaRPr>
          </a:p>
          <a:p>
            <a:pPr>
              <a:lnSpc>
                <a:spcPct val="120000"/>
              </a:lnSpc>
            </a:pPr>
            <a:r>
              <a:rPr lang="en-US" altLang="zh-CN" sz="2400" dirty="0">
                <a:solidFill>
                  <a:schemeClr val="tx1"/>
                </a:solidFill>
                <a:latin typeface="Times New Roman" panose="02020603050405020304" charset="0"/>
                <a:cs typeface="Times New Roman" panose="02020603050405020304" charset="0"/>
              </a:rPr>
              <a:t>13. A. my 		B. me 		C. I 		D. mine</a:t>
            </a:r>
            <a:endParaRPr lang="en-US" altLang="zh-CN" sz="2400" dirty="0">
              <a:solidFill>
                <a:schemeClr val="tx1"/>
              </a:solidFill>
              <a:latin typeface="Times New Roman" panose="02020603050405020304" charset="0"/>
              <a:cs typeface="Times New Roman" panose="02020603050405020304" charset="0"/>
            </a:endParaRPr>
          </a:p>
          <a:p>
            <a:pPr>
              <a:lnSpc>
                <a:spcPct val="120000"/>
              </a:lnSpc>
            </a:pPr>
            <a:r>
              <a:rPr lang="en-US" altLang="zh-CN" sz="2400" dirty="0">
                <a:solidFill>
                  <a:schemeClr val="tx1"/>
                </a:solidFill>
                <a:latin typeface="Times New Roman" panose="02020603050405020304" charset="0"/>
                <a:cs typeface="Times New Roman" panose="02020603050405020304" charset="0"/>
              </a:rPr>
              <a:t>14. A. an		B. a 		C. the 		D. /</a:t>
            </a:r>
            <a:endParaRPr lang="en-US" altLang="zh-CN" sz="2400" dirty="0">
              <a:solidFill>
                <a:schemeClr val="tx1"/>
              </a:solidFill>
              <a:latin typeface="Times New Roman" panose="02020603050405020304" charset="0"/>
              <a:cs typeface="Times New Roman" panose="02020603050405020304" charset="0"/>
            </a:endParaRPr>
          </a:p>
          <a:p>
            <a:pPr>
              <a:lnSpc>
                <a:spcPct val="120000"/>
              </a:lnSpc>
            </a:pPr>
            <a:r>
              <a:rPr lang="en-US" altLang="zh-CN" sz="2400" dirty="0">
                <a:solidFill>
                  <a:schemeClr val="tx1"/>
                </a:solidFill>
                <a:latin typeface="Times New Roman" panose="02020603050405020304" charset="0"/>
                <a:cs typeface="Times New Roman" panose="02020603050405020304" charset="0"/>
              </a:rPr>
              <a:t>15. A. this		B. that 		C. one 		D. it</a:t>
            </a:r>
            <a:endParaRPr lang="en-US" altLang="zh-CN" sz="2400" dirty="0">
              <a:solidFill>
                <a:schemeClr val="tx1"/>
              </a:solidFill>
              <a:latin typeface="Times New Roman" panose="02020603050405020304" charset="0"/>
              <a:cs typeface="Times New Roman" panose="02020603050405020304" charset="0"/>
            </a:endParaRPr>
          </a:p>
        </p:txBody>
      </p:sp>
      <p:sp>
        <p:nvSpPr>
          <p:cNvPr id="5" name="TextBox 4"/>
          <p:cNvSpPr txBox="1"/>
          <p:nvPr/>
        </p:nvSpPr>
        <p:spPr>
          <a:xfrm>
            <a:off x="4086290" y="39137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1027495" y="85626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3" name="圆角矩形 12"/>
          <p:cNvSpPr/>
          <p:nvPr/>
        </p:nvSpPr>
        <p:spPr>
          <a:xfrm>
            <a:off x="405765" y="4488815"/>
            <a:ext cx="10981690" cy="99441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12.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本题考查a large amount of +不可数名词。time和money是不可数名词，故选D项。</a:t>
            </a:r>
            <a:endParaRPr sz="2400">
              <a:solidFill>
                <a:srgbClr val="C00000"/>
              </a:solidFill>
              <a:latin typeface="Times New Roman" panose="02020603050405020304" charset="0"/>
              <a:cs typeface="Times New Roman" panose="02020603050405020304" charset="0"/>
              <a:sym typeface="+mn-ea"/>
            </a:endParaRPr>
          </a:p>
        </p:txBody>
      </p:sp>
      <p:sp>
        <p:nvSpPr>
          <p:cNvPr id="7" name="圆角矩形 6"/>
          <p:cNvSpPr/>
          <p:nvPr/>
        </p:nvSpPr>
        <p:spPr>
          <a:xfrm>
            <a:off x="405765" y="4584065"/>
            <a:ext cx="10981690" cy="83947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13.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本题考查形容词性物主代词。“在我看来”的表达是in my opinion，故选A项。</a:t>
            </a:r>
            <a:endParaRPr sz="2400">
              <a:solidFill>
                <a:srgbClr val="C00000"/>
              </a:solidFill>
              <a:latin typeface="Times New Roman" panose="02020603050405020304" charset="0"/>
              <a:cs typeface="Times New Roman" panose="02020603050405020304" charset="0"/>
              <a:sym typeface="+mn-ea"/>
            </a:endParaRPr>
          </a:p>
        </p:txBody>
      </p:sp>
      <p:sp>
        <p:nvSpPr>
          <p:cNvPr id="2" name="TextBox 4"/>
          <p:cNvSpPr txBox="1"/>
          <p:nvPr>
            <p:custDataLst>
              <p:tags r:id="rId1"/>
            </p:custDataLst>
          </p:nvPr>
        </p:nvSpPr>
        <p:spPr>
          <a:xfrm>
            <a:off x="6275135" y="856269"/>
            <a:ext cx="103060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8" name="圆角矩形 7"/>
          <p:cNvSpPr/>
          <p:nvPr>
            <p:custDataLst>
              <p:tags r:id="rId2"/>
            </p:custDataLst>
          </p:nvPr>
        </p:nvSpPr>
        <p:spPr>
          <a:xfrm>
            <a:off x="549275" y="4514215"/>
            <a:ext cx="10981690" cy="96901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14.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本题考查不定冠词，useful以为辅音音素开头/ˈjuːsfl/，故选B项。</a:t>
            </a:r>
            <a:endParaRPr sz="2400">
              <a:solidFill>
                <a:srgbClr val="C00000"/>
              </a:solidFill>
              <a:latin typeface="Times New Roman" panose="02020603050405020304" charset="0"/>
              <a:cs typeface="Times New Roman" panose="02020603050405020304" charset="0"/>
              <a:sym typeface="+mn-ea"/>
            </a:endParaRPr>
          </a:p>
        </p:txBody>
      </p:sp>
      <p:sp>
        <p:nvSpPr>
          <p:cNvPr id="9" name="圆角矩形 8"/>
          <p:cNvSpPr/>
          <p:nvPr>
            <p:custDataLst>
              <p:tags r:id="rId3"/>
            </p:custDataLst>
          </p:nvPr>
        </p:nvSpPr>
        <p:spPr>
          <a:xfrm>
            <a:off x="676275" y="4641215"/>
            <a:ext cx="10981690" cy="96901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15.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本题考查联系上下文意思。根据上下文指代the cellphone，故选D项。</a:t>
            </a:r>
            <a:endParaRPr sz="2400">
              <a:solidFill>
                <a:srgbClr val="C00000"/>
              </a:solidFill>
              <a:latin typeface="Times New Roman" panose="02020603050405020304" charset="0"/>
              <a:cs typeface="Times New Roman" panose="02020603050405020304" charset="0"/>
              <a:sym typeface="+mn-ea"/>
            </a:endParaRPr>
          </a:p>
        </p:txBody>
      </p:sp>
      <p:sp>
        <p:nvSpPr>
          <p:cNvPr id="10" name="TextBox 4"/>
          <p:cNvSpPr txBox="1"/>
          <p:nvPr>
            <p:custDataLst>
              <p:tags r:id="rId4"/>
            </p:custDataLst>
          </p:nvPr>
        </p:nvSpPr>
        <p:spPr>
          <a:xfrm>
            <a:off x="6203380" y="1283624"/>
            <a:ext cx="103060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3" grpId="0" bldLvl="0" animBg="1"/>
      <p:bldP spid="13" grpId="1" animBg="1"/>
      <p:bldP spid="7" grpId="0" bldLvl="0" animBg="1"/>
      <p:bldP spid="7" grpId="1" animBg="1"/>
      <p:bldP spid="2" grpId="0"/>
      <p:bldP spid="8" grpId="0" bldLvl="0" animBg="1"/>
      <p:bldP spid="8" grpId="1" animBg="1"/>
      <p:bldP spid="9" grpId="0" bldLvl="0" animBg="1"/>
      <p:bldP spid="9" grpId="1" animBg="1"/>
      <p:bldP spid="1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57825" y="2170944"/>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四、阅读理解</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cs typeface="方正黑体简体" panose="03000509000000000000" charset="-122"/>
                <a:sym typeface="iekie pocangqiong" panose="02000503000000000000" pitchFamily="2" charset="-122"/>
              </a:rPr>
              <a:t>四、5选5阅读</a:t>
            </a:r>
            <a:endParaRPr lang="zh-CN" altLang="en-US" sz="2800" b="1" dirty="0">
              <a:solidFill>
                <a:schemeClr val="tx1"/>
              </a:solidFill>
              <a:cs typeface="方正黑体简体" panose="03000509000000000000" charset="-122"/>
              <a:sym typeface="iekie pocangqiong" panose="02000503000000000000" pitchFamily="2" charset="-122"/>
            </a:endParaRPr>
          </a:p>
        </p:txBody>
      </p:sp>
      <p:sp>
        <p:nvSpPr>
          <p:cNvPr id="5" name="文本框 4"/>
          <p:cNvSpPr txBox="1"/>
          <p:nvPr/>
        </p:nvSpPr>
        <p:spPr>
          <a:xfrm>
            <a:off x="195580" y="982345"/>
            <a:ext cx="11723370" cy="1814830"/>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Mr. Lang worked in a factory. As a driver, he was busy but he was paid much. His wife was an able woman. </a:t>
            </a:r>
            <a:r>
              <a:rPr sz="2800" u="sng" dirty="0">
                <a:latin typeface="Times New Roman" panose="02020603050405020304" charset="0"/>
                <a:ea typeface="宋体" panose="02010600030101010101" pitchFamily="2" charset="-122"/>
                <a:cs typeface="Times New Roman" panose="02020603050405020304" charset="0"/>
              </a:rPr>
              <a:t>1</a:t>
            </a:r>
            <a:r>
              <a:rPr lang="en-US" sz="2800" u="sng"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 When he came back, she took good care of him and he never did anything at home. So he had enough time when he had a holiday. A few friends of his liked gambling ( 赌博 ) and he learned it soon.</a:t>
            </a:r>
            <a:endParaRPr sz="28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custDataLst>
              <p:tags r:id="rId1"/>
            </p:custDataLst>
          </p:nvPr>
        </p:nvSpPr>
        <p:spPr>
          <a:xfrm>
            <a:off x="1052195" y="2797175"/>
            <a:ext cx="9393555" cy="1938020"/>
          </a:xfrm>
          <a:prstGeom prst="rect">
            <a:avLst/>
          </a:prstGeom>
          <a:solidFill>
            <a:schemeClr val="bg1"/>
          </a:solidFill>
        </p:spPr>
        <p:txBody>
          <a:bodyPr wrap="square" rtlCol="0" anchor="ctr">
            <a:spAutoFit/>
          </a:bodyPr>
          <a:p>
            <a:pPr>
              <a:lnSpc>
                <a:spcPct val="100000"/>
              </a:lnSpc>
            </a:pPr>
            <a:r>
              <a:rPr lang="en-US" altLang="zh-CN" sz="2400" dirty="0">
                <a:solidFill>
                  <a:schemeClr val="tx1"/>
                </a:solidFill>
                <a:latin typeface="Times New Roman" panose="02020603050405020304" charset="0"/>
                <a:cs typeface="Times New Roman" panose="02020603050405020304" charset="0"/>
              </a:rPr>
              <a:t>A. So he was interested in it and nearly forgot anything except gambling. </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B. said the boy, “so I went to the crossing and asked some to come.”</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C. He called his friends and they came soon. </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D. She had to leave him.</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E. She did all the housework.</a:t>
            </a:r>
            <a:endParaRPr lang="en-US" altLang="zh-CN" sz="2400" dirty="0">
              <a:solidFill>
                <a:schemeClr val="tx1"/>
              </a:solidFill>
              <a:latin typeface="Times New Roman" panose="02020603050405020304" charset="0"/>
              <a:cs typeface="Times New Roman" panose="02020603050405020304" charset="0"/>
            </a:endParaRPr>
          </a:p>
        </p:txBody>
      </p:sp>
      <p:sp>
        <p:nvSpPr>
          <p:cNvPr id="2" name="TextBox 4"/>
          <p:cNvSpPr txBox="1"/>
          <p:nvPr>
            <p:custDataLst>
              <p:tags r:id="rId2"/>
            </p:custDataLst>
          </p:nvPr>
        </p:nvSpPr>
        <p:spPr>
          <a:xfrm>
            <a:off x="5133975" y="1391920"/>
            <a:ext cx="59817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E</a:t>
            </a:r>
            <a:endParaRPr lang="en-US" sz="2800" dirty="0">
              <a:solidFill>
                <a:srgbClr val="C00000"/>
              </a:solidFill>
              <a:latin typeface="Times New Roman" panose="02020603050405020304" charset="0"/>
              <a:cs typeface="Times New Roman" panose="02020603050405020304" charset="0"/>
            </a:endParaRPr>
          </a:p>
        </p:txBody>
      </p:sp>
      <p:sp>
        <p:nvSpPr>
          <p:cNvPr id="13" name="圆角矩形 12"/>
          <p:cNvSpPr/>
          <p:nvPr>
            <p:custDataLst>
              <p:tags r:id="rId3"/>
            </p:custDataLst>
          </p:nvPr>
        </p:nvSpPr>
        <p:spPr>
          <a:xfrm>
            <a:off x="323850" y="4826000"/>
            <a:ext cx="10981690" cy="157353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1.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细节推理题。根据文中第一段句子 When he came back, she took good care of him and he never did anything at home（当他回家，她好好照顾他并且他在家从没做任何事情），可推出前面是 She did all the housework（她做了所有的家务活）。故选 E。</a:t>
            </a:r>
            <a:endParaRPr sz="2400">
              <a:solidFill>
                <a:srgbClr val="C00000"/>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bldLvl="0" animBg="1"/>
      <p:bldP spid="13" grpId="1"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56235" y="236855"/>
            <a:ext cx="11642725" cy="1468755"/>
          </a:xfrm>
          <a:prstGeom prst="rect">
            <a:avLst/>
          </a:prstGeom>
          <a:noFill/>
        </p:spPr>
        <p:txBody>
          <a:bodyPr wrap="square" rtlCol="0" anchor="t">
            <a:spAutoFit/>
          </a:bodyPr>
          <a:lstStyle/>
          <a:p>
            <a:pPr indent="0" algn="just" fontAlgn="auto">
              <a:lnSpc>
                <a:spcPct val="80000"/>
              </a:lnSpc>
            </a:pPr>
            <a:r>
              <a:rPr sz="2800" u="sng" dirty="0">
                <a:latin typeface="Times New Roman" panose="02020603050405020304" charset="0"/>
                <a:ea typeface="宋体" panose="02010600030101010101" pitchFamily="2" charset="-122"/>
                <a:cs typeface="Times New Roman" panose="02020603050405020304" charset="0"/>
              </a:rPr>
              <a:t>2</a:t>
            </a:r>
            <a:r>
              <a:rPr lang="en-US" sz="2800" u="sng"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 He lost all his money and later he began to sell the television, watches and so on. His wife told him not to do it but he didn’t listen to her. She had to tell the police. He and his friends were punished for it. And he was hardly sent away. After he came out of lockup ( 拘留所 ), he hated her very much. </a:t>
            </a:r>
            <a:r>
              <a:rPr sz="2800" u="sng" dirty="0">
                <a:latin typeface="Times New Roman" panose="02020603050405020304" charset="0"/>
                <a:ea typeface="宋体" panose="02010600030101010101" pitchFamily="2" charset="-122"/>
                <a:cs typeface="Times New Roman" panose="02020603050405020304" charset="0"/>
              </a:rPr>
              <a:t>3</a:t>
            </a:r>
            <a:r>
              <a:rPr lang="en-US" sz="2800" u="sng" dirty="0">
                <a:latin typeface="Times New Roman" panose="02020603050405020304" charset="0"/>
                <a:ea typeface="宋体" panose="02010600030101010101" pitchFamily="2" charset="-122"/>
                <a:cs typeface="Times New Roman" panose="02020603050405020304" charset="0"/>
              </a:rPr>
              <a:t>______</a:t>
            </a:r>
            <a:endParaRPr lang="en-US" sz="2800" u="sng"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custDataLst>
              <p:tags r:id="rId1"/>
            </p:custDataLst>
          </p:nvPr>
        </p:nvSpPr>
        <p:spPr>
          <a:xfrm>
            <a:off x="991235" y="1765935"/>
            <a:ext cx="9965055" cy="1938020"/>
          </a:xfrm>
          <a:prstGeom prst="rect">
            <a:avLst/>
          </a:prstGeom>
          <a:solidFill>
            <a:schemeClr val="bg1"/>
          </a:solidFill>
        </p:spPr>
        <p:txBody>
          <a:bodyPr wrap="square" rtlCol="0" anchor="ctr">
            <a:spAutoFit/>
          </a:bodyPr>
          <a:p>
            <a:pPr>
              <a:lnSpc>
                <a:spcPct val="100000"/>
              </a:lnSpc>
            </a:pPr>
            <a:r>
              <a:rPr lang="en-US" altLang="zh-CN" sz="2400" dirty="0">
                <a:solidFill>
                  <a:schemeClr val="tx1"/>
                </a:solidFill>
                <a:latin typeface="Times New Roman" panose="02020603050405020304" charset="0"/>
                <a:cs typeface="Times New Roman" panose="02020603050405020304" charset="0"/>
              </a:rPr>
              <a:t>A. So he was interested in it and nearly forgot anything except gambling. </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B. said the boy, “so I went to the crossing and asked some to come.”</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C. He called his friends and they came soon. </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D. She had to leave him.</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E. She did all the housework.</a:t>
            </a:r>
            <a:endParaRPr lang="en-US" altLang="zh-CN" sz="2400" dirty="0">
              <a:solidFill>
                <a:schemeClr val="tx1"/>
              </a:solidFill>
              <a:latin typeface="Times New Roman" panose="02020603050405020304" charset="0"/>
              <a:cs typeface="Times New Roman" panose="02020603050405020304" charset="0"/>
            </a:endParaRPr>
          </a:p>
        </p:txBody>
      </p:sp>
      <p:sp>
        <p:nvSpPr>
          <p:cNvPr id="2" name="TextBox 4"/>
          <p:cNvSpPr txBox="1"/>
          <p:nvPr>
            <p:custDataLst>
              <p:tags r:id="rId2"/>
            </p:custDataLst>
          </p:nvPr>
        </p:nvSpPr>
        <p:spPr>
          <a:xfrm>
            <a:off x="611505" y="173355"/>
            <a:ext cx="81280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3" name="圆角矩形 12"/>
          <p:cNvSpPr/>
          <p:nvPr>
            <p:custDataLst>
              <p:tags r:id="rId3"/>
            </p:custDataLst>
          </p:nvPr>
        </p:nvSpPr>
        <p:spPr>
          <a:xfrm>
            <a:off x="356235" y="4138930"/>
            <a:ext cx="10981690" cy="159258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2.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细节过渡题。根据文中第一段句子 A few friends of his liked gambling and he learned it soon.（他的一些朋友喜欢赌博并且他很快学会了），可过渡到后面是 So he was interested in it and nearly forgot anything except gambling（所以他对它感兴趣并且几乎忘记任何事除了赌博）。故选 A。</a:t>
            </a:r>
            <a:endParaRPr sz="2400">
              <a:solidFill>
                <a:srgbClr val="C00000"/>
              </a:solidFill>
              <a:latin typeface="Times New Roman" panose="02020603050405020304" charset="0"/>
              <a:cs typeface="Times New Roman" panose="02020603050405020304" charset="0"/>
              <a:sym typeface="+mn-ea"/>
            </a:endParaRPr>
          </a:p>
        </p:txBody>
      </p:sp>
      <p:sp>
        <p:nvSpPr>
          <p:cNvPr id="3" name="TextBox 4"/>
          <p:cNvSpPr txBox="1"/>
          <p:nvPr>
            <p:custDataLst>
              <p:tags r:id="rId4"/>
            </p:custDataLst>
          </p:nvPr>
        </p:nvSpPr>
        <p:spPr>
          <a:xfrm>
            <a:off x="10840085" y="1183640"/>
            <a:ext cx="81280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6" name="圆角矩形 5"/>
          <p:cNvSpPr/>
          <p:nvPr>
            <p:custDataLst>
              <p:tags r:id="rId5"/>
            </p:custDataLst>
          </p:nvPr>
        </p:nvSpPr>
        <p:spPr>
          <a:xfrm>
            <a:off x="356235" y="3764280"/>
            <a:ext cx="10981690" cy="247459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90000"/>
              </a:lnSpc>
            </a:pPr>
            <a:r>
              <a:rPr lang="en-US" altLang="zh-CN" sz="2400" b="1">
                <a:solidFill>
                  <a:srgbClr val="C00000"/>
                </a:solidFill>
                <a:latin typeface="Times New Roman" panose="02020603050405020304" charset="0"/>
                <a:cs typeface="Times New Roman" panose="02020603050405020304" charset="0"/>
                <a:sym typeface="+mn-ea"/>
              </a:rPr>
              <a:t>3.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推理判断题。根据文中第一段句子 His wife told him not to do it but he didn’t listen to her. She had to tell the police. He and his friends were punished for it. And he was hardly sent away. After he came out of lockup, he hated her very much（他的妻子叫他不要赌博但是他不听他的。她不得不报警。他和他的朋友们为此被抓起来了。而且他几乎不能离开看守所。在他从看守所出来之后，他很讨厌她），可推理出后面是 She had to leave him（她不得不离开他）。故选 D。</a:t>
            </a:r>
            <a:endParaRPr sz="2400">
              <a:solidFill>
                <a:srgbClr val="C00000"/>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bldLvl="0" animBg="1"/>
      <p:bldP spid="13" grpId="1" animBg="1"/>
      <p:bldP spid="3" grpId="0"/>
      <p:bldP spid="6" grpId="0" bldLvl="0" animBg="1"/>
      <p:bldP spid="6" grpId="1"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51155" y="203200"/>
            <a:ext cx="11461115" cy="2414905"/>
          </a:xfrm>
          <a:prstGeom prst="rect">
            <a:avLst/>
          </a:prstGeom>
          <a:noFill/>
        </p:spPr>
        <p:txBody>
          <a:bodyPr wrap="square" rtlCol="0" anchor="t">
            <a:spAutoFit/>
          </a:bodyPr>
          <a:lstStyle/>
          <a:p>
            <a:pPr indent="0" algn="just" fontAlgn="auto">
              <a:lnSpc>
                <a:spcPct val="90000"/>
              </a:lnSpc>
            </a:pPr>
            <a:r>
              <a:rPr lang="en-US" altLang="zh-CN" sz="2800" dirty="0">
                <a:latin typeface="Times New Roman" panose="02020603050405020304" charset="0"/>
                <a:ea typeface="宋体" panose="02010600030101010101" pitchFamily="2" charset="-122"/>
                <a:cs typeface="Times New Roman" panose="02020603050405020304" charset="0"/>
              </a:rPr>
              <a:t>       It was New Year’s Day. Mr. Lang didn’t go to work. He felt lonely and wanted to gamble again. </a:t>
            </a:r>
            <a:r>
              <a:rPr lang="en-US" altLang="zh-CN" sz="2800" u="sng" dirty="0">
                <a:latin typeface="Times New Roman" panose="02020603050405020304" charset="0"/>
                <a:ea typeface="宋体" panose="02010600030101010101" pitchFamily="2" charset="-122"/>
                <a:cs typeface="Times New Roman" panose="02020603050405020304" charset="0"/>
              </a:rPr>
              <a:t>4           </a:t>
            </a:r>
            <a:r>
              <a:rPr lang="en-US" altLang="zh-CN" sz="2800" dirty="0">
                <a:latin typeface="Times New Roman" panose="02020603050405020304" charset="0"/>
                <a:ea typeface="宋体" panose="02010600030101010101" pitchFamily="2" charset="-122"/>
                <a:cs typeface="Times New Roman" panose="02020603050405020304" charset="0"/>
              </a:rPr>
              <a:t> But they were afraid the police would come. He told his five-year-old son to go to find out if there were the policemen outside. They waited for a long time and didn’t think the police would come and began to gamble. Suddenly opened the door and in came a few policemen. “I saw there weren’t any policemen outside, daddy.” </a:t>
            </a:r>
            <a:r>
              <a:rPr lang="en-US" altLang="zh-CN" sz="2800" u="sng" dirty="0">
                <a:latin typeface="Times New Roman" panose="02020603050405020304" charset="0"/>
                <a:ea typeface="宋体" panose="02010600030101010101" pitchFamily="2" charset="-122"/>
                <a:cs typeface="Times New Roman" panose="02020603050405020304" charset="0"/>
              </a:rPr>
              <a:t>5______</a:t>
            </a:r>
            <a:endParaRPr lang="en-US" altLang="zh-CN" sz="2800" u="sng"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4379595" y="518160"/>
            <a:ext cx="5143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文本框 1"/>
          <p:cNvSpPr txBox="1"/>
          <p:nvPr>
            <p:custDataLst>
              <p:tags r:id="rId1"/>
            </p:custDataLst>
          </p:nvPr>
        </p:nvSpPr>
        <p:spPr>
          <a:xfrm>
            <a:off x="903605" y="2618105"/>
            <a:ext cx="9909175" cy="2120900"/>
          </a:xfrm>
          <a:prstGeom prst="rect">
            <a:avLst/>
          </a:prstGeom>
          <a:solidFill>
            <a:schemeClr val="bg1"/>
          </a:solidFill>
        </p:spPr>
        <p:txBody>
          <a:bodyPr wrap="square" rtlCol="0" anchor="ctr">
            <a:spAutoFit/>
          </a:bodyPr>
          <a:p>
            <a:pPr>
              <a:lnSpc>
                <a:spcPct val="110000"/>
              </a:lnSpc>
            </a:pPr>
            <a:r>
              <a:rPr lang="en-US" altLang="zh-CN" sz="2400" dirty="0">
                <a:solidFill>
                  <a:schemeClr val="tx1"/>
                </a:solidFill>
                <a:latin typeface="Times New Roman" panose="02020603050405020304" charset="0"/>
                <a:cs typeface="Times New Roman" panose="02020603050405020304" charset="0"/>
              </a:rPr>
              <a:t>A. So he was interested in it and nearly forgot anything except gambling. </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B. said the boy, “so I went to the crossing and asked some to come.”</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C. He called his friends and they came soon. </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D. She had to leave him.</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E. She did all the housework.</a:t>
            </a:r>
            <a:endParaRPr lang="en-US" altLang="zh-CN" sz="2400" dirty="0">
              <a:solidFill>
                <a:schemeClr val="tx1"/>
              </a:solidFill>
              <a:latin typeface="Times New Roman" panose="02020603050405020304" charset="0"/>
              <a:cs typeface="Times New Roman" panose="02020603050405020304" charset="0"/>
            </a:endParaRPr>
          </a:p>
        </p:txBody>
      </p:sp>
      <p:sp>
        <p:nvSpPr>
          <p:cNvPr id="6" name="TextBox 4"/>
          <p:cNvSpPr txBox="1"/>
          <p:nvPr>
            <p:custDataLst>
              <p:tags r:id="rId2"/>
            </p:custDataLst>
          </p:nvPr>
        </p:nvSpPr>
        <p:spPr>
          <a:xfrm>
            <a:off x="8213725" y="2084070"/>
            <a:ext cx="5143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3" name="圆角矩形 12"/>
          <p:cNvSpPr/>
          <p:nvPr>
            <p:custDataLst>
              <p:tags r:id="rId3"/>
            </p:custDataLst>
          </p:nvPr>
        </p:nvSpPr>
        <p:spPr>
          <a:xfrm>
            <a:off x="600075" y="4951095"/>
            <a:ext cx="10981690" cy="127762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4.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细节过渡题。根据文中第二段句子 He felt lonely and wanted to gamble again（他感到孤单并且想再次赌博）。过渡到后面 He called his friends and they came soon（他叫了他的朋友们并且他们很快就来了）。故选 C。</a:t>
            </a:r>
            <a:endParaRPr sz="2400">
              <a:solidFill>
                <a:srgbClr val="C00000"/>
              </a:solidFill>
              <a:latin typeface="Times New Roman" panose="02020603050405020304" charset="0"/>
              <a:cs typeface="Times New Roman" panose="02020603050405020304" charset="0"/>
              <a:sym typeface="+mn-ea"/>
            </a:endParaRPr>
          </a:p>
        </p:txBody>
      </p:sp>
      <p:sp>
        <p:nvSpPr>
          <p:cNvPr id="7" name="圆角矩形 6"/>
          <p:cNvSpPr/>
          <p:nvPr>
            <p:custDataLst>
              <p:tags r:id="rId4"/>
            </p:custDataLst>
          </p:nvPr>
        </p:nvSpPr>
        <p:spPr>
          <a:xfrm>
            <a:off x="600075" y="4843780"/>
            <a:ext cx="10981690" cy="149288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5.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推理判断题。根据文中第二段句子I saw there weren’t any policemen outside, daddy（我看到外面没有警察，爸爸）推理出 said the boy, “so I went to the crossing and asked some to come.”（小男孩说：“所以我去十字路口叫了一些来。”故选 B。）</a:t>
            </a:r>
            <a:endParaRPr sz="2400">
              <a:solidFill>
                <a:srgbClr val="C00000"/>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3" grpId="0" bldLvl="0" animBg="1"/>
      <p:bldP spid="13" grpId="1" animBg="1"/>
      <p:bldP spid="7" grpId="0" bldLvl="0" animBg="1"/>
      <p:bldP spid="7" grpId="1"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09044"/>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五、语法填空</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180469"/>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一、补全对话</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rPr>
              <a:t>五、语法填空</a:t>
            </a:r>
            <a:endPar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endParaRPr>
          </a:p>
        </p:txBody>
      </p:sp>
      <p:sp>
        <p:nvSpPr>
          <p:cNvPr id="7" name="矩形 6"/>
          <p:cNvSpPr/>
          <p:nvPr/>
        </p:nvSpPr>
        <p:spPr>
          <a:xfrm>
            <a:off x="901065" y="1721777"/>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 ____________ (its) is not proper to do so.</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1758315" y="1746934"/>
            <a:ext cx="140081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It</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23900" y="4467860"/>
            <a:ext cx="10870565" cy="988695"/>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 it 作形式主语的句型之一：It+ 谓语 + 不定式（真正主语）句型。故此题填 It。</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 It is very kind ____________ you to give us so much help.</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2653030" y="1689735"/>
            <a:ext cx="2885440" cy="521970"/>
          </a:xfrm>
          <a:prstGeom prst="rect">
            <a:avLst/>
          </a:prstGeom>
          <a:noFill/>
        </p:spPr>
        <p:txBody>
          <a:bodyPr wrap="square" rtlCol="0">
            <a:spAutoFit/>
          </a:bodyPr>
          <a:lstStyle/>
          <a:p>
            <a:pPr algn="ctr"/>
            <a:r>
              <a:rPr sz="2800">
                <a:solidFill>
                  <a:srgbClr val="C00000"/>
                </a:solidFill>
                <a:latin typeface="Times New Roman" panose="02020603050405020304" charset="0"/>
                <a:cs typeface="Times New Roman" panose="02020603050405020304" charset="0"/>
                <a:sym typeface="+mn-ea"/>
              </a:rPr>
              <a:t>of</a:t>
            </a:r>
            <a:endParaRPr sz="2800">
              <a:solidFill>
                <a:srgbClr val="C00000"/>
              </a:solidFill>
              <a:latin typeface="Times New Roman" panose="02020603050405020304" charset="0"/>
              <a:cs typeface="Times New Roman" panose="02020603050405020304" charset="0"/>
              <a:sym typeface="+mn-ea"/>
            </a:endParaRPr>
          </a:p>
        </p:txBody>
      </p:sp>
      <p:sp>
        <p:nvSpPr>
          <p:cNvPr id="2" name="TextBox 4"/>
          <p:cNvSpPr txBox="1"/>
          <p:nvPr>
            <p:custDataLst>
              <p:tags r:id="rId1"/>
            </p:custDataLst>
          </p:nvPr>
        </p:nvSpPr>
        <p:spPr>
          <a:xfrm>
            <a:off x="881380" y="4351020"/>
            <a:ext cx="10870565" cy="1886585"/>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 it 作形式主语的句型之一：It+be + 形容词（表描述人的特征或对其行为进行评价时则用 of，如：kind，good，nice，wise，unwise，clever，right，wrong，foolish，careless，stupid 等）+of sb.+to do sth.（真正主语），故此题填 of。</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 It takes him three days ____________ (solve) the problem.</a:t>
            </a:r>
            <a:endParaRPr lang="en-US" altLang="zh-CN" sz="2800" dirty="0">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4016375" y="1604010"/>
            <a:ext cx="28854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to solve</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 It will take/takes/took sb. some time to do sth. 句 型。 故 此 题 填 to solve。</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 It is time ____________ us to have dinner/supper.</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2095500" y="1604010"/>
            <a:ext cx="28854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for</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539750"/>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 It’s time for sb. to do sth. 句型。故填 for。</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 It is said ____________ he is doing fine in school.</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1844040" y="1689735"/>
            <a:ext cx="28854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that</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2"/>
            </p:custDataLst>
          </p:nvPr>
        </p:nvSpPr>
        <p:spPr>
          <a:xfrm>
            <a:off x="881380" y="4505325"/>
            <a:ext cx="10870565" cy="988695"/>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 It is said that… 句型。表示“据说……”，故此题填 that。</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112458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 ____________ (be) it in the supermarket that he buys vegetables every day?</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664210" y="1689735"/>
            <a:ext cx="28854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Is</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本题考查强调句 It is/was...that... 句型的疑问句，其句型为：Is/Was+it+ 强调部分+that+ 其他成分，句中 buys 是一般现在时，be 应用一般现在时，故此题填 Is。</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7. He finds ____________ hard to accept the offer.</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1958975" y="1604010"/>
            <a:ext cx="28854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it</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 it 作形式宾语的句型。find it hard to do sth. 意为“发现做某事困难”，故填 it。</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8. It is you who ____________ (be) correct.</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2751455" y="1604010"/>
            <a:ext cx="28854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are</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315460"/>
            <a:ext cx="10870565" cy="1886585"/>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此题考查强调句 It is...that... 句型用法。在 it 引导的强调句型中，如果被强调成分是主语，其谓语动词应该与原句中的主语在人称和数方面保持一致。强调成分是主语you，本句是一般现在时，故此题填 are。</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9. It was ____________ (me) that saw him in the park the other day.</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1980565" y="1604010"/>
            <a:ext cx="28854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I</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此题考查强调句 It is/was...that... 句型用法。saw him in the park the other day 少了主语，me 的主格是 I，故此题填 I。</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10. It was him ____________ I gave the present to last week.</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2778760" y="1689735"/>
            <a:ext cx="20980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that/whom</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99465" y="4133850"/>
            <a:ext cx="10870565" cy="2335530"/>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此题考查强调句 It is/was...that... 句型用法。此题去掉强调结构后为“I gave the present to him last week”，仍是一个语义完整的句子，属于强调句型，如果强调的是人可用 who（作主语）或 whom（作宾语），强调部分 him 在句中是作 gave 的间接宾语，故此题填 that/whom。</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rPr>
              <a:t>一、补全对话</a:t>
            </a:r>
            <a:endPar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endParaRPr>
          </a:p>
        </p:txBody>
      </p:sp>
      <p:sp>
        <p:nvSpPr>
          <p:cNvPr id="4" name="文本框 3"/>
          <p:cNvSpPr txBox="1"/>
          <p:nvPr/>
        </p:nvSpPr>
        <p:spPr>
          <a:xfrm>
            <a:off x="881379" y="1208797"/>
            <a:ext cx="11091545"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1. M: Sorry, do you mind if I open the window here?</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W: Yes, ______________.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you should 	B. go ahead 		C. I do 		D. my pleasure</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661035" y="4319905"/>
            <a:ext cx="10870565" cy="1437640"/>
          </a:xfrm>
          <a:prstGeom prst="rect">
            <a:avLst/>
          </a:prstGeom>
          <a:noFill/>
        </p:spPr>
        <p:txBody>
          <a:bodyPr wrap="square" rtlCol="0">
            <a:spAutoFit/>
          </a:bodyPr>
          <a:lstStyle/>
          <a:p>
            <a:pPr marL="899795" indent="-8999855"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本题考查征求意见的应答。根据句意“对不起，你介意我开窗吗？”肯定的回答，说明介意，不让男士开窗。A 项意为“是的，你可以”，B 项意为“去做吧”，D项意为“不用谢”，与句意不符。</a:t>
            </a:r>
            <a:endParaRPr sz="240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2683191" y="193587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linds(horizontal)">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548275" y="2218569"/>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六、完成句子</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rPr>
              <a:t>六、完成句子</a:t>
            </a:r>
            <a:endPar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endParaRPr>
          </a:p>
        </p:txBody>
      </p:sp>
      <p:sp>
        <p:nvSpPr>
          <p:cNvPr id="6" name="文本框 5"/>
          <p:cNvSpPr txBox="1"/>
          <p:nvPr/>
        </p:nvSpPr>
        <p:spPr>
          <a:xfrm>
            <a:off x="495300" y="1273810"/>
            <a:ext cx="11391265" cy="4912995"/>
          </a:xfrm>
          <a:prstGeom prst="rect">
            <a:avLst/>
          </a:prstGeom>
          <a:noFill/>
        </p:spPr>
        <p:txBody>
          <a:bodyPr wrap="square" rtlCol="0" anchor="t">
            <a:spAutoFit/>
          </a:bodyPr>
          <a:lstStyle/>
          <a:p>
            <a:pPr indent="0" algn="just" fontAlgn="auto">
              <a:lnSpc>
                <a:spcPct val="140000"/>
              </a:lnSpc>
            </a:pPr>
            <a:r>
              <a:rPr sz="2800" dirty="0">
                <a:latin typeface="Times New Roman" panose="02020603050405020304" charset="0"/>
                <a:ea typeface="宋体" panose="02010600030101010101" pitchFamily="2" charset="-122"/>
                <a:cs typeface="Times New Roman" panose="02020603050405020304" charset="0"/>
              </a:rPr>
              <a:t>1. It is lucky ____________________ (拥有你这样的朋友). </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40000"/>
              </a:lnSpc>
            </a:pPr>
            <a:r>
              <a:rPr sz="2800" dirty="0">
                <a:latin typeface="Times New Roman" panose="02020603050405020304" charset="0"/>
                <a:ea typeface="宋体" panose="02010600030101010101" pitchFamily="2" charset="-122"/>
                <a:cs typeface="Times New Roman" panose="02020603050405020304" charset="0"/>
              </a:rPr>
              <a:t>2. ______</a:t>
            </a:r>
            <a:r>
              <a:rPr lang="en-US" sz="2800" dirty="0">
                <a:latin typeface="Times New Roman" panose="02020603050405020304" charset="0"/>
                <a:ea typeface="宋体" panose="02010600030101010101" pitchFamily="2" charset="-122"/>
                <a:cs typeface="Times New Roman" panose="02020603050405020304" charset="0"/>
              </a:rPr>
              <a:t>__________________</a:t>
            </a:r>
            <a:r>
              <a:rPr sz="2800" dirty="0">
                <a:latin typeface="Times New Roman" panose="02020603050405020304" charset="0"/>
                <a:ea typeface="宋体" panose="02010600030101010101" pitchFamily="2" charset="-122"/>
                <a:cs typeface="Times New Roman" panose="02020603050405020304" charset="0"/>
              </a:rPr>
              <a:t>______________ (我花了相当长的时间才理解) the meaning of the painting. </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40000"/>
              </a:lnSpc>
            </a:pPr>
            <a:r>
              <a:rPr sz="2800" dirty="0">
                <a:latin typeface="Times New Roman" panose="02020603050405020304" charset="0"/>
                <a:ea typeface="宋体" panose="02010600030101010101" pitchFamily="2" charset="-122"/>
                <a:cs typeface="Times New Roman" panose="02020603050405020304" charset="0"/>
              </a:rPr>
              <a:t>3. I found _________</a:t>
            </a:r>
            <a:r>
              <a:rPr lang="en-US" sz="2800" dirty="0">
                <a:latin typeface="Times New Roman" panose="02020603050405020304" charset="0"/>
                <a:ea typeface="宋体" panose="02010600030101010101" pitchFamily="2" charset="-122"/>
                <a:cs typeface="Times New Roman" panose="02020603050405020304" charset="0"/>
              </a:rPr>
              <a:t>________________</a:t>
            </a:r>
            <a:r>
              <a:rPr sz="2800" dirty="0">
                <a:latin typeface="Times New Roman" panose="02020603050405020304" charset="0"/>
                <a:ea typeface="宋体" panose="02010600030101010101" pitchFamily="2" charset="-122"/>
                <a:cs typeface="Times New Roman" panose="02020603050405020304" charset="0"/>
              </a:rPr>
              <a:t>___________ (不可能回答所有的问题) within the time given. </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40000"/>
              </a:lnSpc>
            </a:pPr>
            <a:r>
              <a:rPr sz="2800" dirty="0">
                <a:latin typeface="Times New Roman" panose="02020603050405020304" charset="0"/>
                <a:ea typeface="宋体" panose="02010600030101010101" pitchFamily="2" charset="-122"/>
                <a:cs typeface="Times New Roman" panose="02020603050405020304" charset="0"/>
              </a:rPr>
              <a:t>4. He makes it a rule __________</a:t>
            </a:r>
            <a:r>
              <a:rPr lang="en-US" sz="2800" dirty="0">
                <a:latin typeface="Times New Roman" panose="02020603050405020304" charset="0"/>
                <a:ea typeface="宋体" panose="02010600030101010101" pitchFamily="2" charset="-122"/>
                <a:cs typeface="Times New Roman" panose="02020603050405020304" charset="0"/>
              </a:rPr>
              <a:t>________________</a:t>
            </a:r>
            <a:r>
              <a:rPr sz="2800" dirty="0">
                <a:latin typeface="Times New Roman" panose="02020603050405020304" charset="0"/>
                <a:ea typeface="宋体" panose="02010600030101010101" pitchFamily="2" charset="-122"/>
                <a:cs typeface="Times New Roman" panose="02020603050405020304" charset="0"/>
              </a:rPr>
              <a:t>__________ (永远不向他人借钱).</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40000"/>
              </a:lnSpc>
            </a:pPr>
            <a:r>
              <a:rPr sz="2800" dirty="0">
                <a:latin typeface="Times New Roman" panose="02020603050405020304" charset="0"/>
                <a:ea typeface="宋体" panose="02010600030101010101" pitchFamily="2" charset="-122"/>
                <a:cs typeface="Times New Roman" panose="02020603050405020304" charset="0"/>
              </a:rPr>
              <a:t>5. ____________________ (就是在这家书店) that I bought the dictionary.</a:t>
            </a:r>
            <a:endParaRPr sz="28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2263775" y="1386840"/>
            <a:ext cx="373824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to have a friend like you</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nvSpPr>
        <p:spPr>
          <a:xfrm>
            <a:off x="970915" y="1973580"/>
            <a:ext cx="648652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It took me quite a long time to understand</a:t>
            </a:r>
            <a:endParaRPr lang="en-US" sz="2800" dirty="0">
              <a:solidFill>
                <a:srgbClr val="C00000"/>
              </a:solidFill>
              <a:latin typeface="Times New Roman" panose="02020603050405020304" charset="0"/>
              <a:cs typeface="Times New Roman" panose="02020603050405020304" charset="0"/>
            </a:endParaRPr>
          </a:p>
        </p:txBody>
      </p:sp>
      <p:sp>
        <p:nvSpPr>
          <p:cNvPr id="10" name="TextBox 4"/>
          <p:cNvSpPr txBox="1"/>
          <p:nvPr/>
        </p:nvSpPr>
        <p:spPr>
          <a:xfrm>
            <a:off x="1878965" y="3161665"/>
            <a:ext cx="693420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it impossible to answer all the questions</a:t>
            </a:r>
            <a:endParaRPr lang="en-US" sz="28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3535045" y="4349750"/>
            <a:ext cx="66484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 rule never to borrow money from others</a:t>
            </a:r>
            <a:endParaRPr lang="en-US" sz="28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495300" y="5537835"/>
            <a:ext cx="451675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It was in this book store</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ircle(in)">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circle(in)">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circle(in)">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P spid="12" grpId="0"/>
      <p:bldP spid="1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13970" y="4453255"/>
            <a:ext cx="12192000" cy="2404745"/>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PA_矩形 259"/>
          <p:cNvSpPr>
            <a:spLocks noChangeArrowheads="1"/>
          </p:cNvSpPr>
          <p:nvPr>
            <p:custDataLst>
              <p:tags r:id="rId1"/>
            </p:custDataLst>
          </p:nvPr>
        </p:nvSpPr>
        <p:spPr bwMode="auto">
          <a:xfrm>
            <a:off x="756285" y="2067986"/>
            <a:ext cx="5325745" cy="830997"/>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buNone/>
            </a:pPr>
            <a:r>
              <a:rPr lang="zh-CN" altLang="en-US" sz="5400" b="1" kern="5000" spc="300" dirty="0">
                <a:solidFill>
                  <a:sysClr val="windowText" lastClr="000000"/>
                </a:solidFill>
                <a:cs typeface="Arial" panose="020B0604020202020204" pitchFamily="34" charset="0"/>
              </a:rPr>
              <a:t>感谢您的观看！</a:t>
            </a:r>
            <a:endParaRPr lang="zh-CN" altLang="en-US" sz="5400" b="1" kern="5000" spc="300" dirty="0">
              <a:solidFill>
                <a:sysClr val="windowText" lastClr="000000"/>
              </a:solidFill>
              <a:cs typeface="Arial" panose="020B0604020202020204" pitchFamily="34" charset="0"/>
            </a:endParaRPr>
          </a:p>
        </p:txBody>
      </p:sp>
      <p:sp>
        <p:nvSpPr>
          <p:cNvPr id="14" name="矩形 13"/>
          <p:cNvSpPr/>
          <p:nvPr/>
        </p:nvSpPr>
        <p:spPr>
          <a:xfrm>
            <a:off x="-13970" y="635"/>
            <a:ext cx="4542155" cy="348615"/>
          </a:xfrm>
          <a:prstGeom prst="rect">
            <a:avLst/>
          </a:prstGeom>
          <a:solidFill>
            <a:srgbClr val="DDDB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0" y="5291455"/>
            <a:ext cx="12192000" cy="1579245"/>
          </a:xfrm>
          <a:prstGeom prst="rect">
            <a:avLst/>
          </a:prstGeom>
          <a:solidFill>
            <a:srgbClr val="E6D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5279390" y="1821815"/>
            <a:ext cx="6891655" cy="4630420"/>
            <a:chOff x="8314" y="2869"/>
            <a:chExt cx="10853" cy="7292"/>
          </a:xfrm>
        </p:grpSpPr>
        <p:sp>
          <p:nvSpPr>
            <p:cNvPr id="18" name="椭圆 17"/>
            <p:cNvSpPr/>
            <p:nvPr/>
          </p:nvSpPr>
          <p:spPr>
            <a:xfrm>
              <a:off x="11017" y="2869"/>
              <a:ext cx="8151" cy="7292"/>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8314" y="4744"/>
              <a:ext cx="5372" cy="449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userDrawn="1"/>
          </p:nvPicPr>
          <p:blipFill>
            <a:blip r:embed="rId2">
              <a:clrChange>
                <a:clrFrom>
                  <a:srgbClr val="FFFFFF">
                    <a:alpha val="100000"/>
                  </a:srgbClr>
                </a:clrFrom>
                <a:clrTo>
                  <a:srgbClr val="FFFFFF">
                    <a:alpha val="100000"/>
                    <a:alpha val="0"/>
                  </a:srgbClr>
                </a:clrTo>
              </a:clrChange>
            </a:blip>
            <a:stretch>
              <a:fillRect/>
            </a:stretch>
          </p:blipFill>
          <p:spPr>
            <a:xfrm>
              <a:off x="12919" y="3911"/>
              <a:ext cx="4950" cy="453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16965" y="688340"/>
            <a:ext cx="10274300"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2. M: Would you like some more soup?</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W: ______________. It’s delicious, but I have had enough.</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No, thank you 		B. Yes, please</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Nothing more 		D. I’d like some</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700655" y="136169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18515" y="4405630"/>
            <a:ext cx="10870565" cy="988695"/>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 题 考 查 询 问 别 人 吃 或 喝 东 西 的 情 景。 想 用“Yes, please.”， 不 想 用“No, thanks.”来回答。</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555625" y="788035"/>
            <a:ext cx="10274300"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3. M: Good morning, Rose Hotel. ______________?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W: Yes, I’d like to book a single room.</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Can I help you 			B. How old are you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What do you want 		D. What’s your name</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5699125" y="8911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19150" y="4505325"/>
            <a:ext cx="1093279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本题考查酒店订房的情景。根据句意“是的，我想订一间单人房”，问题应该是“我能帮你忙吗？”</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882015" y="370840"/>
            <a:ext cx="10409555"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4. M: I’ll meet you outside the cinema in an hour, OK?</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W: ______________.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OK, but I can manage 		B. Yes, that’s a bad idea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OK, see you then 		D. No, I don’t think so</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190750" y="115074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360545"/>
            <a:ext cx="10870565" cy="188658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本题考查告别的应答。根据句意“一个小时后我将在电影院外面与你见面，可以吗？”A 项意为“好的，但是我能设法做到”，前后矛盾。B 项意为“好的，真是个坏主意”，前后矛盾。C 项意为“好的，到时见”，符合题意，D 项意为“不行，我认为不是这样的”，用于回答别人询问看法时。</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817245" y="507365"/>
            <a:ext cx="10944860"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5. M: I’m terrible sorry. I have broken your tea cup.</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W: ______________.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Never mind 		B. Certainly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That’s right 		D. Don’t mention it</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122170" y="120153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660400" y="4333240"/>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本题考查道歉的应答。常用于道歉的应答用语有：It doesn’t matter./ Never mind./That’s all right./ Not at all 等，A 项意为“没关系”。</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180469"/>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二、选择正确答案</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UNIT_PLACING_PICTURE_USER_VIEWPORT" val="{&quot;height&quot;:3555,&quot;width&quot;:7110}"/>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UNIT_PLACING_PICTURE_USER_VIEWPORT" val="{&quot;height&quot;:3555,&quot;width&quot;:7110}"/>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PA" val="v4.0.0"/>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PA" val="v4.0.0"/>
</p:tagLst>
</file>

<file path=ppt/tags/tag40.xml><?xml version="1.0" encoding="utf-8"?>
<p:tagLst xmlns:p="http://schemas.openxmlformats.org/presentationml/2006/main">
  <p:tag name="KSO_WM_UNIT_PLACING_PICTURE_USER_VIEWPORT" val="{&quot;height&quot;:3555,&quot;width&quot;:7110}"/>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UNIT_PLACING_PICTURE_USER_VIEWPORT" val="{&quot;height&quot;:3555,&quot;width&quot;:7110}"/>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UNIT_PLACING_PICTURE_USER_VIEWPORT" val="{&quot;height&quot;:3555,&quot;width&quot;:7110}"/>
</p:tagLst>
</file>

<file path=ppt/tags/tag66.xml><?xml version="1.0" encoding="utf-8"?>
<p:tagLst xmlns:p="http://schemas.openxmlformats.org/presentationml/2006/main">
  <p:tag name="PA" val="v4.0.0"/>
</p:tagLst>
</file>

<file path=ppt/tags/tag67.xml><?xml version="1.0" encoding="utf-8"?>
<p:tagLst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 name="ISPRING_ULTRA_SCORM_COURSE_ID" val="00A9D133-BE85-4E3A-94B7-5FDC08C9567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1"/>
  <p:tag name="KSO_WPP_MARK_KEY" val="baed8549-8825-423c-ac38-75c655e7c2fe"/>
  <p:tag name="COMMONDATA" val="eyJoZGlkIjoiMjlmOWU1Yjc1ODQ3ZTVhN2I1Nzg2Mzg0OTEyYWY5NGYifQ=="/>
</p:tagLst>
</file>

<file path=ppt/tags/tag7.xml><?xml version="1.0" encoding="utf-8"?>
<p:tagLst xmlns:p="http://schemas.openxmlformats.org/presentationml/2006/main">
  <p:tag name="KSO_WM_UNIT_PLACING_PICTURE_USER_VIEWPORT" val="{&quot;height&quot;:3555,&quot;width&quot;:7110}"/>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千图网PPT模板">
  <a:themeElements>
    <a:clrScheme name="MC-欧美风主题色">
      <a:dk1>
        <a:srgbClr val="000000"/>
      </a:dk1>
      <a:lt1>
        <a:srgbClr val="FFFFFF"/>
      </a:lt1>
      <a:dk2>
        <a:srgbClr val="44546A"/>
      </a:dk2>
      <a:lt2>
        <a:srgbClr val="E7E6E6"/>
      </a:lt2>
      <a:accent1>
        <a:srgbClr val="033455"/>
      </a:accent1>
      <a:accent2>
        <a:srgbClr val="DCC975"/>
      </a:accent2>
      <a:accent3>
        <a:srgbClr val="2D2C2B"/>
      </a:accent3>
      <a:accent4>
        <a:srgbClr val="076C82"/>
      </a:accent4>
      <a:accent5>
        <a:srgbClr val="033455"/>
      </a:accent5>
      <a:accent6>
        <a:srgbClr val="DCC975"/>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QT-</Template>
  <TotalTime>0</TotalTime>
  <Words>11025</Words>
  <Application>WPS 演示</Application>
  <PresentationFormat>宽屏</PresentationFormat>
  <Paragraphs>373</Paragraphs>
  <Slides>42</Slides>
  <Notes>51</Notes>
  <HiddenSlides>4</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42</vt:i4>
      </vt:variant>
    </vt:vector>
  </HeadingPairs>
  <TitlesOfParts>
    <vt:vector size="60" baseType="lpstr">
      <vt:lpstr>Arial</vt:lpstr>
      <vt:lpstr>宋体</vt:lpstr>
      <vt:lpstr>Wingdings</vt:lpstr>
      <vt:lpstr>方正黑体简体</vt:lpstr>
      <vt:lpstr>iekie pocangqiong</vt:lpstr>
      <vt:lpstr>微软雅黑</vt:lpstr>
      <vt:lpstr>Calibri</vt:lpstr>
      <vt:lpstr>Impact</vt:lpstr>
      <vt:lpstr>Kozuka Gothic Pro M</vt:lpstr>
      <vt:lpstr>Yu Gothic UI Semibold</vt:lpstr>
      <vt:lpstr>Helvetica-Roman-SemiB</vt:lpstr>
      <vt:lpstr>SimSun-ExtB</vt:lpstr>
      <vt:lpstr>黑体</vt:lpstr>
      <vt:lpstr>Times New Roman</vt:lpstr>
      <vt:lpstr>Arial Unicode MS</vt:lpstr>
      <vt:lpstr>等线</vt:lpstr>
      <vt:lpstr>Segoe Print</vt:lpstr>
      <vt:lpstr>千图网PPT模板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孙启豪</dc:creator>
  <cp:lastModifiedBy>赵时运</cp:lastModifiedBy>
  <cp:revision>161</cp:revision>
  <dcterms:created xsi:type="dcterms:W3CDTF">2021-08-19T06:32:00Z</dcterms:created>
  <dcterms:modified xsi:type="dcterms:W3CDTF">2023-06-01T03:46:32Z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7091F191D4624737AE563BFDB340E7CD</vt:lpwstr>
  </property>
  <property fmtid="{D5CDD505-2E9C-101B-9397-08002B2CF9AE}" pid="3" name="KSOProductBuildVer">
    <vt:lpwstr>2052-11.1.0.14309</vt:lpwstr>
  </property>
</Properties>
</file>