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257" r:id="rId5"/>
    <p:sldId id="258" r:id="rId6"/>
    <p:sldId id="259" r:id="rId7"/>
    <p:sldId id="268" r:id="rId8"/>
    <p:sldId id="387" r:id="rId9"/>
    <p:sldId id="388" r:id="rId10"/>
    <p:sldId id="389" r:id="rId11"/>
    <p:sldId id="535" r:id="rId12"/>
    <p:sldId id="433" r:id="rId13"/>
    <p:sldId id="390" r:id="rId14"/>
    <p:sldId id="434" r:id="rId15"/>
    <p:sldId id="435" r:id="rId16"/>
    <p:sldId id="436" r:id="rId17"/>
    <p:sldId id="437" r:id="rId18"/>
    <p:sldId id="438" r:id="rId19"/>
    <p:sldId id="439" r:id="rId20"/>
    <p:sldId id="440" r:id="rId21"/>
    <p:sldId id="441" r:id="rId22"/>
    <p:sldId id="442" r:id="rId23"/>
    <p:sldId id="536" r:id="rId24"/>
    <p:sldId id="355" r:id="rId25"/>
    <p:sldId id="332" r:id="rId26"/>
    <p:sldId id="509" r:id="rId27"/>
    <p:sldId id="295" r:id="rId28"/>
    <p:sldId id="373" r:id="rId29"/>
    <p:sldId id="486" r:id="rId30"/>
    <p:sldId id="444" r:id="rId31"/>
    <p:sldId id="445" r:id="rId32"/>
    <p:sldId id="447" r:id="rId33"/>
    <p:sldId id="446" r:id="rId34"/>
    <p:sldId id="468" r:id="rId35"/>
    <p:sldId id="469" r:id="rId36"/>
    <p:sldId id="470" r:id="rId37"/>
    <p:sldId id="471" r:id="rId38"/>
    <p:sldId id="537" r:id="rId39"/>
    <p:sldId id="538" r:id="rId40"/>
    <p:sldId id="539" r:id="rId41"/>
    <p:sldId id="540" r:id="rId42"/>
    <p:sldId id="541" r:id="rId43"/>
    <p:sldId id="542" r:id="rId44"/>
    <p:sldId id="543" r:id="rId45"/>
    <p:sldId id="544" r:id="rId46"/>
    <p:sldId id="550" r:id="rId47"/>
    <p:sldId id="551" r:id="rId48"/>
    <p:sldId id="552" r:id="rId49"/>
    <p:sldId id="553" r:id="rId50"/>
    <p:sldId id="301" r:id="rId51"/>
    <p:sldId id="302" r:id="rId52"/>
    <p:sldId id="448" r:id="rId53"/>
    <p:sldId id="307" r:id="rId54"/>
    <p:sldId id="308" r:id="rId55"/>
    <p:sldId id="554" r:id="rId56"/>
    <p:sldId id="555" r:id="rId57"/>
    <p:sldId id="556" r:id="rId58"/>
    <p:sldId id="557" r:id="rId59"/>
    <p:sldId id="558" r:id="rId60"/>
    <p:sldId id="559" r:id="rId61"/>
    <p:sldId id="560" r:id="rId62"/>
    <p:sldId id="561" r:id="rId63"/>
    <p:sldId id="562" r:id="rId64"/>
    <p:sldId id="563" r:id="rId65"/>
    <p:sldId id="564" r:id="rId66"/>
    <p:sldId id="565" r:id="rId67"/>
    <p:sldId id="566" r:id="rId68"/>
    <p:sldId id="567" r:id="rId69"/>
    <p:sldId id="568" r:id="rId70"/>
    <p:sldId id="284" r:id="rId71"/>
  </p:sldIdLst>
  <p:sldSz cx="12192000" cy="6858000"/>
  <p:notesSz cx="6858000" cy="9144000"/>
  <p:embeddedFontLst>
    <p:embeddedFont>
      <p:font typeface="方正黑体简体" panose="03000509000000000000" charset="-122"/>
      <p:regular r:id="rId75"/>
    </p:embeddedFont>
    <p:embeddedFont>
      <p:font typeface="微软雅黑" panose="020B0503020204020204" pitchFamily="34" charset="-122"/>
      <p:regular r:id="rId76"/>
    </p:embeddedFont>
    <p:embeddedFont>
      <p:font typeface="Calibri" panose="020F0502020204030204" pitchFamily="34" charset="0"/>
      <p:regular r:id="rId77"/>
      <p:bold r:id="rId78"/>
      <p:italic r:id="rId79"/>
      <p:boldItalic r:id="rId80"/>
    </p:embeddedFont>
    <p:embeddedFont>
      <p:font typeface="Impact" panose="020B0806030902050204" pitchFamily="34" charset="0"/>
      <p:regular r:id="rId81"/>
    </p:embeddedFont>
    <p:embeddedFont>
      <p:font typeface="黑体" panose="02010609060101010101" charset="-122"/>
      <p:regular r:id="rId82"/>
    </p:embeddedFont>
    <p:embeddedFont>
      <p:font typeface="等线" panose="02010600030101010101" charset="-122"/>
      <p:regular r:id="rId83"/>
    </p:embeddedFont>
  </p:embeddedFontLst>
  <p:custDataLst>
    <p:tags r:id="rId8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3" userDrawn="1">
          <p15:clr>
            <a:srgbClr val="A4A3A4"/>
          </p15:clr>
        </p15:guide>
        <p15:guide id="2" orient="horz" pos="4204" userDrawn="1">
          <p15:clr>
            <a:srgbClr val="A4A3A4"/>
          </p15:clr>
        </p15:guide>
        <p15:guide id="3" pos="82" userDrawn="1">
          <p15:clr>
            <a:srgbClr val="A4A3A4"/>
          </p15:clr>
        </p15:guide>
        <p15:guide id="4" pos="7488" userDrawn="1">
          <p15:clr>
            <a:srgbClr val="A4A3A4"/>
          </p15:clr>
        </p15:guide>
        <p15:guide id="5" orient="horz" pos="396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F2B3"/>
    <a:srgbClr val="EFE879"/>
    <a:srgbClr val="F7F4BC"/>
    <a:srgbClr val="E6DC32"/>
    <a:srgbClr val="DDDB1F"/>
    <a:srgbClr val="E18787"/>
    <a:srgbClr val="209874"/>
    <a:srgbClr val="2E916A"/>
    <a:srgbClr val="ACD9C7"/>
    <a:srgbClr val="2D9C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18" autoAdjust="0"/>
  </p:normalViewPr>
  <p:slideViewPr>
    <p:cSldViewPr snapToGrid="0" showGuides="1">
      <p:cViewPr varScale="1">
        <p:scale>
          <a:sx n="62" d="100"/>
          <a:sy n="62" d="100"/>
        </p:scale>
        <p:origin x="704" y="28"/>
      </p:cViewPr>
      <p:guideLst>
        <p:guide orient="horz" pos="143"/>
        <p:guide orient="horz" pos="4204"/>
        <p:guide pos="82"/>
        <p:guide pos="7488"/>
        <p:guide orient="horz" pos="3966"/>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4" Type="http://schemas.openxmlformats.org/officeDocument/2006/relationships/tags" Target="tags/tag107.xml"/><Relationship Id="rId83" Type="http://schemas.openxmlformats.org/officeDocument/2006/relationships/font" Target="fonts/font9.fntdata"/><Relationship Id="rId82" Type="http://schemas.openxmlformats.org/officeDocument/2006/relationships/font" Target="fonts/font8.fntdata"/><Relationship Id="rId81" Type="http://schemas.openxmlformats.org/officeDocument/2006/relationships/font" Target="fonts/font7.fntdata"/><Relationship Id="rId80" Type="http://schemas.openxmlformats.org/officeDocument/2006/relationships/font" Target="fonts/font6.fntdata"/><Relationship Id="rId8" Type="http://schemas.openxmlformats.org/officeDocument/2006/relationships/slide" Target="slides/slide5.xml"/><Relationship Id="rId79" Type="http://schemas.openxmlformats.org/officeDocument/2006/relationships/font" Target="fonts/font5.fntdata"/><Relationship Id="rId78" Type="http://schemas.openxmlformats.org/officeDocument/2006/relationships/font" Target="fonts/font4.fntdata"/><Relationship Id="rId77" Type="http://schemas.openxmlformats.org/officeDocument/2006/relationships/font" Target="fonts/font3.fntdata"/><Relationship Id="rId76" Type="http://schemas.openxmlformats.org/officeDocument/2006/relationships/font" Target="fonts/font2.fntdata"/><Relationship Id="rId75" Type="http://schemas.openxmlformats.org/officeDocument/2006/relationships/font" Target="fonts/font1.fntdata"/><Relationship Id="rId74" Type="http://schemas.openxmlformats.org/officeDocument/2006/relationships/tableStyles" Target="tableStyles.xml"/><Relationship Id="rId73" Type="http://schemas.openxmlformats.org/officeDocument/2006/relationships/viewProps" Target="viewProps.xml"/><Relationship Id="rId72" Type="http://schemas.openxmlformats.org/officeDocument/2006/relationships/presProps" Target="presProps.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1" name="文本框 10">
            <a:hlinkClick r:id="rId2" action="ppaction://hlinksldjump"/>
          </p:cNvPr>
          <p:cNvSpPr txBox="1"/>
          <p:nvPr userDrawn="1">
            <p:custDataLst>
              <p:tags r:id="rId3"/>
            </p:custDataLst>
          </p:nvPr>
        </p:nvSpPr>
        <p:spPr>
          <a:xfrm>
            <a:off x="0" y="6246495"/>
            <a:ext cx="1475740" cy="611505"/>
          </a:xfrm>
          <a:prstGeom prst="rect">
            <a:avLst/>
          </a:prstGeom>
          <a:solidFill>
            <a:schemeClr val="accent6"/>
          </a:solidFill>
          <a:effectLst>
            <a:outerShdw blurRad="50800" dist="38100" dir="2700000" algn="tl" rotWithShape="0">
              <a:prstClr val="black">
                <a:alpha val="40000"/>
              </a:prstClr>
            </a:outerShdw>
          </a:effectLst>
        </p:spPr>
        <p:txBody>
          <a:bodyPr wrap="square" rtlCol="0">
            <a:noAutofit/>
          </a:bodyPr>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2" name="文本框 11">
            <a:hlinkClick r:id="" action="ppaction://hlinkshowjump?jump=nextslide"/>
          </p:cNvPr>
          <p:cNvSpPr txBox="1"/>
          <p:nvPr userDrawn="1">
            <p:custDataLst>
              <p:tags r:id="rId4"/>
            </p:custDataLst>
          </p:nvPr>
        </p:nvSpPr>
        <p:spPr>
          <a:xfrm>
            <a:off x="10715625"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nvSpPr>
        <p:spPr>
          <a:xfrm>
            <a:off x="-12065" y="0"/>
            <a:ext cx="12215495" cy="732790"/>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0" y="930275"/>
            <a:ext cx="12208510" cy="0"/>
          </a:xfrm>
          <a:prstGeom prst="line">
            <a:avLst/>
          </a:prstGeom>
          <a:ln w="38100">
            <a:solidFill>
              <a:srgbClr val="E6DC32"/>
            </a:solidFill>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12065" y="4220210"/>
            <a:ext cx="12192000" cy="263779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2" name="文本框 11">
            <a:hlinkClick r:id="" action="ppaction://hlinkshowjump?jump=nextslide"/>
          </p:cNvPr>
          <p:cNvSpPr txBox="1"/>
          <p:nvPr userDrawn="1"/>
        </p:nvSpPr>
        <p:spPr>
          <a:xfrm>
            <a:off x="10715625"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5" name="矩形 4"/>
          <p:cNvSpPr/>
          <p:nvPr userDrawn="1"/>
        </p:nvSpPr>
        <p:spPr>
          <a:xfrm>
            <a:off x="-11430" y="4210685"/>
            <a:ext cx="12192000" cy="263779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04830" y="6237605"/>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5" name="矩形 4"/>
          <p:cNvSpPr/>
          <p:nvPr userDrawn="1"/>
        </p:nvSpPr>
        <p:spPr>
          <a:xfrm>
            <a:off x="0" y="930910"/>
            <a:ext cx="12232005" cy="5917565"/>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24130" y="0"/>
            <a:ext cx="12215495" cy="732790"/>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23495" y="831850"/>
            <a:ext cx="1220851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0" name="文本框 9">
            <a:hlinkClick r:id="rId2" action="ppaction://hlinksldjump"/>
          </p:cNvPr>
          <p:cNvSpPr txBox="1"/>
          <p:nvPr userDrawn="1"/>
        </p:nvSpPr>
        <p:spPr>
          <a:xfrm>
            <a:off x="-2413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4" name="文本框 13">
            <a:hlinkClick r:id="" action="ppaction://hlinkshowjump?jump=nextslide"/>
          </p:cNvPr>
          <p:cNvSpPr txBox="1"/>
          <p:nvPr userDrawn="1"/>
        </p:nvSpPr>
        <p:spPr>
          <a:xfrm>
            <a:off x="10704830" y="6237605"/>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过度页1">
    <p:bg>
      <p:bgPr>
        <a:solidFill>
          <a:srgbClr val="E6DC32">
            <a:alpha val="50000"/>
          </a:srgbClr>
        </a:solidFill>
        <a:effectLst/>
      </p:bgPr>
    </p:bg>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6DC3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1626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1_过度页1">
    <p:bg>
      <p:bgPr>
        <a:solidFill>
          <a:srgbClr val="E6DC32">
            <a:alpha val="50000"/>
          </a:srgbClr>
        </a:solidFill>
        <a:effectLst/>
      </p:bgPr>
    </p:bg>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15.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16.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17.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4.xml"/><Relationship Id="rId2" Type="http://schemas.openxmlformats.org/officeDocument/2006/relationships/tags" Target="../tags/tag19.xml"/><Relationship Id="rId1" Type="http://schemas.openxmlformats.org/officeDocument/2006/relationships/tags" Target="../tags/tag18.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2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25.xml"/></Relationships>
</file>

<file path=ppt/slides/_rels/slide2.xml.rels><?xml version="1.0" encoding="UTF-8" standalone="yes"?>
<Relationships xmlns="http://schemas.openxmlformats.org/package/2006/relationships"><Relationship Id="rId9" Type="http://schemas.openxmlformats.org/officeDocument/2006/relationships/slide" Target="slide51.xml"/><Relationship Id="rId8" Type="http://schemas.openxmlformats.org/officeDocument/2006/relationships/tags" Target="../tags/tag5.xml"/><Relationship Id="rId7" Type="http://schemas.openxmlformats.org/officeDocument/2006/relationships/slide" Target="slide48.xml"/><Relationship Id="rId6" Type="http://schemas.openxmlformats.org/officeDocument/2006/relationships/tags" Target="../tags/tag4.xml"/><Relationship Id="rId5" Type="http://schemas.openxmlformats.org/officeDocument/2006/relationships/image" Target="../media/image1.png"/><Relationship Id="rId4" Type="http://schemas.openxmlformats.org/officeDocument/2006/relationships/slide" Target="slide28.xml"/><Relationship Id="rId3" Type="http://schemas.openxmlformats.org/officeDocument/2006/relationships/slide" Target="slide22.xml"/><Relationship Id="rId2" Type="http://schemas.openxmlformats.org/officeDocument/2006/relationships/slide" Target="slide10.xml"/><Relationship Id="rId16" Type="http://schemas.openxmlformats.org/officeDocument/2006/relationships/notesSlide" Target="../notesSlides/notesSlide2.xml"/><Relationship Id="rId15" Type="http://schemas.openxmlformats.org/officeDocument/2006/relationships/slideLayout" Target="../slideLayouts/slideLayout1.xml"/><Relationship Id="rId14" Type="http://schemas.openxmlformats.org/officeDocument/2006/relationships/tags" Target="../tags/tag8.xml"/><Relationship Id="rId13" Type="http://schemas.openxmlformats.org/officeDocument/2006/relationships/slide" Target="slide56.xml"/><Relationship Id="rId12" Type="http://schemas.openxmlformats.org/officeDocument/2006/relationships/tags" Target="../tags/tag7.xml"/><Relationship Id="rId11" Type="http://schemas.openxmlformats.org/officeDocument/2006/relationships/slide" Target="slide53.xml"/><Relationship Id="rId10" Type="http://schemas.openxmlformats.org/officeDocument/2006/relationships/tags" Target="../tags/tag6.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ags" Target="../tags/tag26.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tags" Target="../tags/tag27.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28.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tags" Target="../tags/tag29.xml"/></Relationships>
</file>

<file path=ppt/slides/_rels/slide24.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0" Type="http://schemas.openxmlformats.org/officeDocument/2006/relationships/notesSlide" Target="../notesSlides/notesSlide24.xml"/><Relationship Id="rId1" Type="http://schemas.openxmlformats.org/officeDocument/2006/relationships/tags" Target="../tags/tag3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6.xml"/><Relationship Id="rId2" Type="http://schemas.openxmlformats.org/officeDocument/2006/relationships/tags" Target="../tags/tag39.xml"/><Relationship Id="rId1" Type="http://schemas.openxmlformats.org/officeDocument/2006/relationships/tags" Target="../tags/tag38.xml"/></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6.xml"/><Relationship Id="rId2" Type="http://schemas.openxmlformats.org/officeDocument/2006/relationships/tags" Target="../tags/tag41.xml"/><Relationship Id="rId1" Type="http://schemas.openxmlformats.org/officeDocument/2006/relationships/tags" Target="../tags/tag40.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4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5.xml"/><Relationship Id="rId1" Type="http://schemas.openxmlformats.org/officeDocument/2006/relationships/tags" Target="../tags/tag43.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6.xml"/><Relationship Id="rId1" Type="http://schemas.openxmlformats.org/officeDocument/2006/relationships/tags" Target="../tags/tag44.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6.xml"/><Relationship Id="rId1" Type="http://schemas.openxmlformats.org/officeDocument/2006/relationships/tags" Target="../tags/tag45.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6.xml"/><Relationship Id="rId1" Type="http://schemas.openxmlformats.org/officeDocument/2006/relationships/tags" Target="../tags/tag46.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6.xml"/><Relationship Id="rId1" Type="http://schemas.openxmlformats.org/officeDocument/2006/relationships/tags" Target="../tags/tag47.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6.xml"/><Relationship Id="rId1" Type="http://schemas.openxmlformats.org/officeDocument/2006/relationships/tags" Target="../tags/tag4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6.xml"/><Relationship Id="rId1" Type="http://schemas.openxmlformats.org/officeDocument/2006/relationships/tags" Target="../tags/tag49.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6.xml"/><Relationship Id="rId1" Type="http://schemas.openxmlformats.org/officeDocument/2006/relationships/tags" Target="../tags/tag5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6.xml"/><Relationship Id="rId1" Type="http://schemas.openxmlformats.org/officeDocument/2006/relationships/tags" Target="../tags/tag51.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6.xml"/><Relationship Id="rId1" Type="http://schemas.openxmlformats.org/officeDocument/2006/relationships/tags" Target="../tags/tag52.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6.xml"/><Relationship Id="rId1" Type="http://schemas.openxmlformats.org/officeDocument/2006/relationships/tags" Target="../tags/tag53.xml"/></Relationships>
</file>

<file path=ppt/slides/_rels/slide43.xml.rels><?xml version="1.0" encoding="UTF-8" standalone="yes"?>
<Relationships xmlns="http://schemas.openxmlformats.org/package/2006/relationships"><Relationship Id="rId5" Type="http://schemas.openxmlformats.org/officeDocument/2006/relationships/notesSlide" Target="../notesSlides/notesSlide43.xml"/><Relationship Id="rId4" Type="http://schemas.openxmlformats.org/officeDocument/2006/relationships/slideLayout" Target="../slideLayouts/slideLayout6.xml"/><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44.xml"/><Relationship Id="rId3" Type="http://schemas.openxmlformats.org/officeDocument/2006/relationships/slideLayout" Target="../slideLayouts/slideLayout6.xml"/><Relationship Id="rId2" Type="http://schemas.openxmlformats.org/officeDocument/2006/relationships/tags" Target="../tags/tag58.xml"/><Relationship Id="rId1" Type="http://schemas.openxmlformats.org/officeDocument/2006/relationships/tags" Target="../tags/tag57.xml"/></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45.xml"/><Relationship Id="rId3" Type="http://schemas.openxmlformats.org/officeDocument/2006/relationships/slideLayout" Target="../slideLayouts/slideLayout6.xml"/><Relationship Id="rId2" Type="http://schemas.openxmlformats.org/officeDocument/2006/relationships/tags" Target="../tags/tag60.xml"/><Relationship Id="rId1" Type="http://schemas.openxmlformats.org/officeDocument/2006/relationships/tags" Target="../tags/tag59.xml"/></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46.xml"/><Relationship Id="rId3" Type="http://schemas.openxmlformats.org/officeDocument/2006/relationships/slideLayout" Target="../slideLayouts/slideLayout6.xml"/><Relationship Id="rId2" Type="http://schemas.openxmlformats.org/officeDocument/2006/relationships/tags" Target="../tags/tag62.xml"/><Relationship Id="rId1" Type="http://schemas.openxmlformats.org/officeDocument/2006/relationships/tags" Target="../tags/tag61.xml"/></Relationships>
</file>

<file path=ppt/slides/_rels/slide47.xml.rels><?xml version="1.0" encoding="UTF-8" standalone="yes"?>
<Relationships xmlns="http://schemas.openxmlformats.org/package/2006/relationships"><Relationship Id="rId5" Type="http://schemas.openxmlformats.org/officeDocument/2006/relationships/notesSlide" Target="../notesSlides/notesSlide47.xml"/><Relationship Id="rId4" Type="http://schemas.openxmlformats.org/officeDocument/2006/relationships/slideLayout" Target="../slideLayouts/slideLayout6.xml"/><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48.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66.xml"/></Relationships>
</file>

<file path=ppt/slides/_rels/slide49.xml.rels><?xml version="1.0" encoding="UTF-8" standalone="yes"?>
<Relationships xmlns="http://schemas.openxmlformats.org/package/2006/relationships"><Relationship Id="rId9" Type="http://schemas.openxmlformats.org/officeDocument/2006/relationships/tags" Target="../tags/tag75.xml"/><Relationship Id="rId8" Type="http://schemas.openxmlformats.org/officeDocument/2006/relationships/tags" Target="../tags/tag74.xml"/><Relationship Id="rId7" Type="http://schemas.openxmlformats.org/officeDocument/2006/relationships/tags" Target="../tags/tag73.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2" Type="http://schemas.openxmlformats.org/officeDocument/2006/relationships/notesSlide" Target="../notesSlides/notesSlide49.xml"/><Relationship Id="rId11" Type="http://schemas.openxmlformats.org/officeDocument/2006/relationships/slideLayout" Target="../slideLayouts/slideLayout5.xml"/><Relationship Id="rId10" Type="http://schemas.openxmlformats.org/officeDocument/2006/relationships/tags" Target="../tags/tag76.xml"/><Relationship Id="rId1" Type="http://schemas.openxmlformats.org/officeDocument/2006/relationships/tags" Target="../tags/tag6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10.xml"/></Relationships>
</file>

<file path=ppt/slides/_rels/slide50.xml.rels><?xml version="1.0" encoding="UTF-8" standalone="yes"?>
<Relationships xmlns="http://schemas.openxmlformats.org/package/2006/relationships"><Relationship Id="rId9" Type="http://schemas.openxmlformats.org/officeDocument/2006/relationships/tags" Target="../tags/tag85.xml"/><Relationship Id="rId8" Type="http://schemas.openxmlformats.org/officeDocument/2006/relationships/tags" Target="../tags/tag84.xml"/><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3" Type="http://schemas.openxmlformats.org/officeDocument/2006/relationships/notesSlide" Target="../notesSlides/notesSlide50.xml"/><Relationship Id="rId12" Type="http://schemas.openxmlformats.org/officeDocument/2006/relationships/slideLayout" Target="../slideLayouts/slideLayout6.xml"/><Relationship Id="rId11" Type="http://schemas.openxmlformats.org/officeDocument/2006/relationships/tags" Target="../tags/tag87.xml"/><Relationship Id="rId10" Type="http://schemas.openxmlformats.org/officeDocument/2006/relationships/tags" Target="../tags/tag86.xml"/><Relationship Id="rId1" Type="http://schemas.openxmlformats.org/officeDocument/2006/relationships/tags" Target="../tags/tag77.xml"/></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51.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88.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5.xml"/><Relationship Id="rId1" Type="http://schemas.openxmlformats.org/officeDocument/2006/relationships/tags" Target="../tags/tag89.xml"/></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53.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90.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5.xml"/><Relationship Id="rId1" Type="http://schemas.openxmlformats.org/officeDocument/2006/relationships/tags" Target="../tags/tag91.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93.xml"/><Relationship Id="rId1" Type="http://schemas.openxmlformats.org/officeDocument/2006/relationships/tags" Target="../tags/tag92.xml"/></Relationships>
</file>

<file path=ppt/slides/_rels/slide56.xml.rels><?xml version="1.0" encoding="UTF-8" standalone="yes"?>
<Relationships xmlns="http://schemas.openxmlformats.org/package/2006/relationships"><Relationship Id="rId4" Type="http://schemas.openxmlformats.org/officeDocument/2006/relationships/notesSlide" Target="../notesSlides/notesSlide55.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94.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3.xml"/><Relationship Id="rId1" Type="http://schemas.openxmlformats.org/officeDocument/2006/relationships/tags" Target="../tags/tag95.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4.xml"/><Relationship Id="rId1" Type="http://schemas.openxmlformats.org/officeDocument/2006/relationships/tags" Target="../tags/tag96.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4.xml"/><Relationship Id="rId1" Type="http://schemas.openxmlformats.org/officeDocument/2006/relationships/tags" Target="../tags/tag9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4.xml"/><Relationship Id="rId1" Type="http://schemas.openxmlformats.org/officeDocument/2006/relationships/tags" Target="../tags/tag98.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4.xml"/><Relationship Id="rId1" Type="http://schemas.openxmlformats.org/officeDocument/2006/relationships/tags" Target="../tags/tag99.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4.xml"/><Relationship Id="rId1" Type="http://schemas.openxmlformats.org/officeDocument/2006/relationships/tags" Target="../tags/tag100.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4.xml"/><Relationship Id="rId1" Type="http://schemas.openxmlformats.org/officeDocument/2006/relationships/tags" Target="../tags/tag101.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4.xml"/><Relationship Id="rId1" Type="http://schemas.openxmlformats.org/officeDocument/2006/relationships/tags" Target="../tags/tag102.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4.xml"/><Relationship Id="rId1" Type="http://schemas.openxmlformats.org/officeDocument/2006/relationships/tags" Target="../tags/tag103.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4.xml"/><Relationship Id="rId1" Type="http://schemas.openxmlformats.org/officeDocument/2006/relationships/tags" Target="../tags/tag104.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4.xml"/><Relationship Id="rId1" Type="http://schemas.openxmlformats.org/officeDocument/2006/relationships/tags" Target="../tags/tag105.xml"/></Relationships>
</file>

<file path=ppt/slides/_rels/slide68.xml.rels><?xml version="1.0" encoding="UTF-8" standalone="yes"?>
<Relationships xmlns="http://schemas.openxmlformats.org/package/2006/relationships"><Relationship Id="rId4" Type="http://schemas.openxmlformats.org/officeDocument/2006/relationships/notesSlide" Target="../notesSlides/notesSlide67.xml"/><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10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tags" Target="../tags/tag1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1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tags" Target="../tags/tag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339725" y="1017588"/>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rPr>
              <a:t>英语基础篇同步练习册</a:t>
            </a:r>
            <a:endParaRPr lang="zh-CN" altLang="en-US" sz="5400" b="1" kern="5000" spc="300" dirty="0">
              <a:solidFill>
                <a:sysClr val="windowText" lastClr="000000"/>
              </a:solidFill>
              <a:cs typeface="Arial" panose="020B0604020202020204" pitchFamily="34" charset="0"/>
            </a:endParaRPr>
          </a:p>
        </p:txBody>
      </p:sp>
      <p:sp>
        <p:nvSpPr>
          <p:cNvPr id="19" name="文本框 18"/>
          <p:cNvSpPr txBox="1"/>
          <p:nvPr/>
        </p:nvSpPr>
        <p:spPr>
          <a:xfrm>
            <a:off x="448310" y="2237105"/>
            <a:ext cx="7385050" cy="553085"/>
          </a:xfrm>
          <a:prstGeom prst="rect">
            <a:avLst/>
          </a:prstGeom>
          <a:noFill/>
        </p:spPr>
        <p:txBody>
          <a:bodyPr wrap="square" rtlCol="0" anchor="t">
            <a:spAutoFit/>
          </a:bodyPr>
          <a:lstStyle/>
          <a:p>
            <a:pPr>
              <a:lnSpc>
                <a:spcPct val="120000"/>
              </a:lnSpc>
            </a:pPr>
            <a:r>
              <a:rPr lang="en-US" altLang="zh-CN" sz="2500" spc="100" dirty="0">
                <a:solidFill>
                  <a:schemeClr val="bg1">
                    <a:lumMod val="65000"/>
                  </a:schemeClr>
                </a:solidFill>
                <a:uFillTx/>
                <a:cs typeface="+mn-lt"/>
              </a:rPr>
              <a:t>YINGYU JICHUPIAN TONGBU LIANXICE</a:t>
            </a:r>
            <a:endParaRPr lang="en-US" altLang="zh-CN" sz="2500" spc="100" dirty="0">
              <a:solidFill>
                <a:schemeClr val="bg1">
                  <a:lumMod val="65000"/>
                </a:schemeClr>
              </a:solidFill>
              <a:uFillTx/>
              <a:cs typeface="+mn-lt"/>
            </a:endParaRPr>
          </a:p>
        </p:txBody>
      </p:sp>
      <p:cxnSp>
        <p:nvCxnSpPr>
          <p:cNvPr id="20" name="直接连接符 19"/>
          <p:cNvCxnSpPr/>
          <p:nvPr/>
        </p:nvCxnSpPr>
        <p:spPr>
          <a:xfrm>
            <a:off x="339725" y="208915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3" name="矩形 12"/>
          <p:cNvSpPr/>
          <p:nvPr/>
        </p:nvSpPr>
        <p:spPr>
          <a:xfrm>
            <a:off x="-13970" y="635"/>
            <a:ext cx="4542155" cy="348615"/>
          </a:xfrm>
          <a:prstGeom prst="rect">
            <a:avLst/>
          </a:prstGeom>
          <a:solidFill>
            <a:srgbClr val="DDD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3970" y="4453255"/>
            <a:ext cx="12192000" cy="240474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5291455"/>
            <a:ext cx="12192000" cy="1579245"/>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5279390" y="1821815"/>
            <a:ext cx="6891655" cy="4630420"/>
            <a:chOff x="8314" y="2869"/>
            <a:chExt cx="10853" cy="7292"/>
          </a:xfrm>
        </p:grpSpPr>
        <p:sp>
          <p:nvSpPr>
            <p:cNvPr id="4" name="椭圆 3"/>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2">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
        <p:nvSpPr>
          <p:cNvPr id="3" name="文本框 2"/>
          <p:cNvSpPr txBox="1"/>
          <p:nvPr/>
        </p:nvSpPr>
        <p:spPr>
          <a:xfrm>
            <a:off x="659130" y="5611813"/>
            <a:ext cx="4314190" cy="534035"/>
          </a:xfrm>
          <a:prstGeom prst="rect">
            <a:avLst/>
          </a:prstGeom>
          <a:noFill/>
        </p:spPr>
        <p:txBody>
          <a:bodyPr wrap="none" rtlCol="0" anchor="ctr">
            <a:spAutoFit/>
          </a:bodyPr>
          <a:p>
            <a:pPr algn="l">
              <a:lnSpc>
                <a:spcPct val="120000"/>
              </a:lnSpc>
            </a:pPr>
            <a:r>
              <a:rPr lang="zh-CN" altLang="en-US" sz="2400" b="1" dirty="0" smtClean="0">
                <a:solidFill>
                  <a:schemeClr val="tx1"/>
                </a:solidFill>
              </a:rPr>
              <a:t>主　编　马智利 谢碧玲 李丽华</a:t>
            </a:r>
            <a:endParaRPr lang="zh-CN" altLang="en-US" sz="2400" b="1" dirty="0" smtClean="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Ⅱ．词汇</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23265" y="1279009"/>
            <a:ext cx="10274300" cy="3105150"/>
          </a:xfrm>
          <a:prstGeom prst="rect">
            <a:avLst/>
          </a:prstGeom>
          <a:noFill/>
        </p:spPr>
        <p:txBody>
          <a:bodyPr wrap="square" rtlCol="0" anchor="t">
            <a:spAutoFit/>
          </a:bodyPr>
          <a:lstStyle/>
          <a:p>
            <a:pPr algn="just" fontAlgn="auto">
              <a:lnSpc>
                <a:spcPct val="140000"/>
              </a:lnSpc>
            </a:pPr>
            <a:r>
              <a:rPr lang="en-US" altLang="zh-CN" sz="2800" b="1" dirty="0">
                <a:solidFill>
                  <a:schemeClr val="tx1"/>
                </a:solidFill>
                <a:latin typeface="Times New Roman" panose="02020603050405020304" charset="0"/>
                <a:ea typeface="宋体" panose="02010600030101010101" pitchFamily="2" charset="-122"/>
                <a:cs typeface="Times New Roman" panose="02020603050405020304" charset="0"/>
              </a:rPr>
              <a:t>从A、B、C、D中选出句中画线的单词或词组的意义。</a:t>
            </a:r>
            <a:endPar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rPr>
              <a:t>例：We had </a:t>
            </a:r>
            <a:r>
              <a:rPr lang="en-US" altLang="zh-CN" sz="2800" u="sng" dirty="0">
                <a:solidFill>
                  <a:srgbClr val="C00000"/>
                </a:solidFill>
                <a:latin typeface="Times New Roman" panose="02020603050405020304" charset="0"/>
                <a:ea typeface="宋体" panose="02010600030101010101" pitchFamily="2" charset="-122"/>
                <a:cs typeface="Times New Roman" panose="02020603050405020304" charset="0"/>
              </a:rPr>
              <a:t>enough</a:t>
            </a:r>
            <a:r>
              <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rPr>
              <a:t> time to do the work.</a:t>
            </a:r>
            <a:endPar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rPr>
              <a:t>A. 很短的 		B. 一半的 		C. 很长的		 D. 足够的</a:t>
            </a:r>
            <a:endPar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rPr>
              <a:t>答案是D。</a:t>
            </a:r>
            <a:endPar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custDataLst>
              <p:tags r:id="rId1"/>
            </p:custDataLst>
          </p:nvPr>
        </p:nvSpPr>
        <p:spPr>
          <a:xfrm>
            <a:off x="374015" y="33020"/>
            <a:ext cx="7528560" cy="607695"/>
          </a:xfrm>
          <a:prstGeom prst="rect">
            <a:avLst/>
          </a:prstGeom>
          <a:noFill/>
        </p:spPr>
        <p:txBody>
          <a:bodyPr wrap="square" rtlCol="0">
            <a:spAutoFit/>
          </a:bodyPr>
          <a:p>
            <a:pPr algn="l">
              <a:lnSpc>
                <a:spcPct val="120000"/>
              </a:lnSpc>
            </a:pPr>
            <a:r>
              <a:rPr lang="zh-CN" altLang="en-US" sz="2800" b="1" spc="300" dirty="0">
                <a:latin typeface="+mj-ea"/>
                <a:ea typeface="+mj-ea"/>
                <a:sym typeface="+mn-ea"/>
              </a:rPr>
              <a:t>Ⅱ．词汇</a:t>
            </a:r>
            <a:endParaRPr lang="zh-CN" altLang="en-US" sz="2800" b="1" spc="300" dirty="0">
              <a:latin typeface="+mj-ea"/>
              <a:ea typeface="+mj-ea"/>
              <a:sym typeface="+mn-ea"/>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05890" y="652264"/>
            <a:ext cx="10274300"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6. Jane is one of my </a:t>
            </a:r>
            <a:r>
              <a:rPr lang="en-US" altLang="zh-CN" sz="2800" u="sng" dirty="0">
                <a:latin typeface="Times New Roman" panose="02020603050405020304" charset="0"/>
                <a:ea typeface="宋体" panose="02010600030101010101" pitchFamily="2" charset="-122"/>
                <a:cs typeface="Times New Roman" panose="02020603050405020304" charset="0"/>
              </a:rPr>
              <a:t>colleagues</a:t>
            </a:r>
            <a:r>
              <a:rPr lang="en-US" altLang="zh-CN" sz="2800" dirty="0">
                <a:latin typeface="Times New Roman" panose="02020603050405020304" charset="0"/>
                <a:ea typeface="宋体" panose="02010600030101010101" pitchFamily="2" charset="-122"/>
                <a:cs typeface="Times New Roman" panose="02020603050405020304" charset="0"/>
              </a:rPr>
              <a:t>. We work in the same department.</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同志 		B. 同伴 		C. 同学		 D. 同事</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30555" y="82511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09625" y="4405630"/>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本题考查名词。可通过下文“在同一个部门工作”猜出他们是同事，故此题正确答案为 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1107440" y="652264"/>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7. Most of the workers in our factory are going to receive </a:t>
            </a:r>
            <a:r>
              <a:rPr lang="en-US" altLang="zh-CN" sz="2800" u="sng" dirty="0">
                <a:latin typeface="Times New Roman" panose="02020603050405020304" charset="0"/>
                <a:ea typeface="宋体" panose="02010600030101010101" pitchFamily="2" charset="-122"/>
                <a:cs typeface="Times New Roman" panose="02020603050405020304" charset="0"/>
              </a:rPr>
              <a:t>adult </a:t>
            </a:r>
            <a:r>
              <a:rPr lang="en-US" altLang="zh-CN" sz="2800" dirty="0">
                <a:latin typeface="Times New Roman" panose="02020603050405020304" charset="0"/>
                <a:ea typeface="宋体" panose="02010600030101010101" pitchFamily="2" charset="-122"/>
                <a:cs typeface="Times New Roman" panose="02020603050405020304" charset="0"/>
              </a:rPr>
              <a:t>education.</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童年 		B. 青年 		C. 成年人 		D. 小孩</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22580" y="74256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881380" y="4359910"/>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本题考查名词。通过上文可知，接受教育的是工厂里的工人，所以是“成年人”，故此题正确答案为 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43940" y="534789"/>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8. Each nation has its own </a:t>
            </a:r>
            <a:r>
              <a:rPr lang="en-US" altLang="zh-CN" sz="2800" u="sng" dirty="0">
                <a:latin typeface="Times New Roman" panose="02020603050405020304" charset="0"/>
                <a:ea typeface="宋体" panose="02010600030101010101" pitchFamily="2" charset="-122"/>
                <a:cs typeface="Times New Roman" panose="02020603050405020304" charset="0"/>
              </a:rPr>
              <a:t>customs</a:t>
            </a:r>
            <a:r>
              <a:rPr lang="en-US" altLang="zh-CN" sz="2800" dirty="0">
                <a:latin typeface="Times New Roman" panose="02020603050405020304" charset="0"/>
                <a:ea typeface="宋体" panose="02010600030101010101" pitchFamily="2" charset="-122"/>
                <a:cs typeface="Times New Roman" panose="02020603050405020304" charset="0"/>
              </a:rPr>
              <a:t> and way of life that we need to respect.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顾客 		B. 习俗 		C. 习惯 		D. 消费者</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76555" y="682625"/>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46125" y="435165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本题考查名词。要选的词customs 和“way of life”是并列的，应该是与生活方式有关，所以可以推测出“习俗”最符合句意。故此题正确答案为 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9. COVID-19 is a </a:t>
            </a:r>
            <a:r>
              <a:rPr lang="en-US" altLang="zh-CN" sz="2800" u="sng" dirty="0">
                <a:latin typeface="Times New Roman" panose="02020603050405020304" charset="0"/>
                <a:ea typeface="宋体" panose="02010600030101010101" pitchFamily="2" charset="-122"/>
                <a:cs typeface="Times New Roman" panose="02020603050405020304" charset="0"/>
              </a:rPr>
              <a:t>virus </a:t>
            </a:r>
            <a:r>
              <a:rPr lang="en-US" altLang="zh-CN" sz="2800" dirty="0">
                <a:latin typeface="Times New Roman" panose="02020603050405020304" charset="0"/>
                <a:ea typeface="宋体" panose="02010600030101010101" pitchFamily="2" charset="-122"/>
                <a:cs typeface="Times New Roman" panose="02020603050405020304" charset="0"/>
              </a:rPr>
              <a:t>that spreads easily.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病毒 		B. 细胞 		C. 样本 		D. 途径</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53695" y="8162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27075" y="438721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本题考查名词。主要是考查同学们是否关注时事，Covid-19 是今年的热词“新冠病毒”，故此题正确答案为 A。</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25525" y="906145"/>
            <a:ext cx="10537190"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10. In summer holidays, we usually go to travel by</a:t>
            </a:r>
            <a:r>
              <a:rPr lang="en-US" altLang="zh-CN" sz="2800" u="sng" dirty="0">
                <a:latin typeface="Times New Roman" panose="02020603050405020304" charset="0"/>
                <a:ea typeface="宋体" panose="02010600030101010101" pitchFamily="2" charset="-122"/>
                <a:cs typeface="Times New Roman" panose="02020603050405020304" charset="0"/>
              </a:rPr>
              <a:t> coach</a:t>
            </a:r>
            <a:r>
              <a:rPr lang="en-US" altLang="zh-CN" sz="2800" dirty="0">
                <a:latin typeface="Times New Roman" panose="02020603050405020304" charset="0"/>
                <a:ea typeface="宋体" panose="02010600030101010101" pitchFamily="2" charset="-122"/>
                <a:cs typeface="Times New Roman" panose="02020603050405020304" charset="0"/>
              </a:rPr>
              <a:t>.</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教练 		B. 马车 		C. 长途客车 		D. 家教</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95910" y="10422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本题考查名词。根据句意，暑假去旅游坐的应该是车，故此题正确答案为 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11. To protect the earth, we should </a:t>
            </a:r>
            <a:r>
              <a:rPr lang="en-US" altLang="zh-CN" sz="2800" u="sng" dirty="0">
                <a:latin typeface="Times New Roman" panose="02020603050405020304" charset="0"/>
                <a:ea typeface="宋体" panose="02010600030101010101" pitchFamily="2" charset="-122"/>
                <a:cs typeface="Times New Roman" panose="02020603050405020304" charset="0"/>
              </a:rPr>
              <a:t>make the best of</a:t>
            </a:r>
            <a:r>
              <a:rPr lang="en-US" altLang="zh-CN" sz="2800" dirty="0">
                <a:latin typeface="Times New Roman" panose="02020603050405020304" charset="0"/>
                <a:ea typeface="宋体" panose="02010600030101010101" pitchFamily="2" charset="-122"/>
                <a:cs typeface="Times New Roman" panose="02020603050405020304" charset="0"/>
              </a:rPr>
              <a:t> the resource.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最好 			B. 使用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充分利用 		D. 节约</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67030" y="80670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09625" y="433260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本题考查固定短语。本句句意是“为了保护地球，我们需要充分利用资源”，这题的最大陷阱是 D. 节约。因为短语中有 best，应有“充分”之意，故此题正确答案为 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145"/>
            <a:ext cx="10645775"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12. I visited several countries, </a:t>
            </a:r>
            <a:r>
              <a:rPr lang="en-US" altLang="zh-CN" sz="2800" u="sng" dirty="0">
                <a:latin typeface="Times New Roman" panose="02020603050405020304" charset="0"/>
                <a:ea typeface="宋体" panose="02010600030101010101" pitchFamily="2" charset="-122"/>
                <a:cs typeface="Times New Roman" panose="02020603050405020304" charset="0"/>
              </a:rPr>
              <a:t>for instance</a:t>
            </a:r>
            <a:r>
              <a:rPr lang="en-US" altLang="zh-CN" sz="2800" dirty="0">
                <a:latin typeface="Times New Roman" panose="02020603050405020304" charset="0"/>
                <a:ea typeface="宋体" panose="02010600030101010101" pitchFamily="2" charset="-122"/>
                <a:cs typeface="Times New Roman" panose="02020603050405020304" charset="0"/>
              </a:rPr>
              <a:t>, America, Canada and Japan.</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例如 		B. 还有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像 			D. 除了</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43230" y="82511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443230" y="4370070"/>
            <a:ext cx="1108773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本题考查固定短语。句中说到“我参观过几个国家”，后面是一些国家的名字的列举，所以这是举例子，故此题正确答案为 A。</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70940" y="652145"/>
            <a:ext cx="102108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13. Go after him and apologize for your </a:t>
            </a:r>
            <a:r>
              <a:rPr lang="en-US" altLang="zh-CN" sz="2800" u="sng" dirty="0">
                <a:latin typeface="Times New Roman" panose="02020603050405020304" charset="0"/>
                <a:ea typeface="宋体" panose="02010600030101010101" pitchFamily="2" charset="-122"/>
                <a:cs typeface="Times New Roman" panose="02020603050405020304" charset="0"/>
              </a:rPr>
              <a:t>carelessness</a:t>
            </a:r>
            <a:r>
              <a:rPr lang="en-US" altLang="zh-CN" sz="2800" dirty="0">
                <a:latin typeface="Times New Roman" panose="02020603050405020304" charset="0"/>
                <a:ea typeface="宋体" panose="02010600030101010101" pitchFamily="2" charset="-122"/>
                <a:cs typeface="Times New Roman" panose="02020603050405020304" charset="0"/>
              </a:rPr>
              <a:t>.</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粗心		 B. 关心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私心 		D. 细心</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75615" y="7698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本题考查名词。本题主要考查同学们对单词后缀的掌握，后缀-less表示“没有，不”，由此猜出 careless 是“粗心”的意思；后缀 -ness 是把形容词变为名词，所以此题正确答案为 A。</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4686300" cy="6858000"/>
          </a:xfrm>
          <a:prstGeom prst="rect">
            <a:avLst/>
          </a:prstGeom>
          <a:solidFill>
            <a:srgbClr val="DDDB1F">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4239260"/>
            <a:ext cx="4686300" cy="261239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491850" y="141605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Ⅰ．补全对话</a:t>
            </a:r>
            <a:endParaRPr lang="zh-CN" altLang="en-US" sz="3200" dirty="0">
              <a:solidFill>
                <a:schemeClr val="tx1"/>
              </a:solidFill>
              <a:latin typeface="黑体" panose="02010609060101010101" charset="-122"/>
              <a:ea typeface="黑体" panose="02010609060101010101" charset="-122"/>
            </a:endParaRPr>
          </a:p>
        </p:txBody>
      </p:sp>
      <p:sp>
        <p:nvSpPr>
          <p:cNvPr id="3" name="文本框 13">
            <a:hlinkClick r:id="rId2" action="ppaction://hlinksldjump"/>
          </p:cNvPr>
          <p:cNvSpPr txBox="1">
            <a:spLocks noChangeArrowheads="1"/>
          </p:cNvSpPr>
          <p:nvPr/>
        </p:nvSpPr>
        <p:spPr bwMode="auto">
          <a:xfrm>
            <a:off x="5491851" y="205549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Ⅱ．词汇</a:t>
            </a:r>
            <a:endParaRPr lang="zh-CN" altLang="en-US" sz="3200" dirty="0">
              <a:solidFill>
                <a:schemeClr val="tx1"/>
              </a:solidFill>
              <a:latin typeface="黑体" panose="02010609060101010101" charset="-122"/>
              <a:ea typeface="黑体" panose="02010609060101010101" charset="-122"/>
            </a:endParaRPr>
          </a:p>
        </p:txBody>
      </p:sp>
      <p:sp>
        <p:nvSpPr>
          <p:cNvPr id="4" name="文本框 13">
            <a:hlinkClick r:id="rId3" action="ppaction://hlinksldjump"/>
          </p:cNvPr>
          <p:cNvSpPr txBox="1">
            <a:spLocks noChangeArrowheads="1"/>
          </p:cNvSpPr>
          <p:nvPr/>
        </p:nvSpPr>
        <p:spPr bwMode="auto">
          <a:xfrm>
            <a:off x="5491852" y="272351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Ⅲ．完形填空</a:t>
            </a:r>
            <a:endParaRPr lang="zh-CN" altLang="en-US" sz="3200" dirty="0">
              <a:solidFill>
                <a:schemeClr val="tx1"/>
              </a:solidFill>
              <a:latin typeface="黑体" panose="02010609060101010101" charset="-122"/>
              <a:ea typeface="黑体" panose="02010609060101010101" charset="-122"/>
            </a:endParaRPr>
          </a:p>
        </p:txBody>
      </p:sp>
      <p:sp>
        <p:nvSpPr>
          <p:cNvPr id="5" name="文本框 13">
            <a:hlinkClick r:id="rId4" action="ppaction://hlinksldjump"/>
          </p:cNvPr>
          <p:cNvSpPr txBox="1">
            <a:spLocks noChangeArrowheads="1"/>
          </p:cNvSpPr>
          <p:nvPr/>
        </p:nvSpPr>
        <p:spPr bwMode="auto">
          <a:xfrm>
            <a:off x="5491850" y="331533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Ⅳ．阅读理解</a:t>
            </a:r>
            <a:endParaRPr lang="zh-CN" altLang="en-US" sz="3200" dirty="0">
              <a:solidFill>
                <a:schemeClr val="tx1"/>
              </a:solidFill>
              <a:latin typeface="黑体" panose="02010609060101010101" charset="-122"/>
              <a:ea typeface="黑体" panose="02010609060101010101" charset="-122"/>
            </a:endParaRPr>
          </a:p>
        </p:txBody>
      </p:sp>
      <p:grpSp>
        <p:nvGrpSpPr>
          <p:cNvPr id="2" name="组合 1"/>
          <p:cNvGrpSpPr/>
          <p:nvPr/>
        </p:nvGrpSpPr>
        <p:grpSpPr>
          <a:xfrm>
            <a:off x="92710" y="2811780"/>
            <a:ext cx="4497070" cy="3509010"/>
            <a:chOff x="8314" y="2869"/>
            <a:chExt cx="10853" cy="7292"/>
          </a:xfrm>
        </p:grpSpPr>
        <p:sp>
          <p:nvSpPr>
            <p:cNvPr id="12" name="椭圆 11"/>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userDrawn="1"/>
          </p:nvPicPr>
          <p:blipFill>
            <a:blip r:embed="rId5">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
        <p:nvSpPr>
          <p:cNvPr id="6" name="PA_矩形 259"/>
          <p:cNvSpPr>
            <a:spLocks noChangeArrowheads="1"/>
          </p:cNvSpPr>
          <p:nvPr>
            <p:custDataLst>
              <p:tags r:id="rId6"/>
            </p:custDataLst>
          </p:nvPr>
        </p:nvSpPr>
        <p:spPr bwMode="auto">
          <a:xfrm>
            <a:off x="5238751" y="227139"/>
            <a:ext cx="6057900"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sz="5400" b="1" kern="5000" spc="300" dirty="0">
                <a:solidFill>
                  <a:sysClr val="windowText" lastClr="000000"/>
                </a:solidFill>
                <a:cs typeface="Arial" panose="020B0604020202020204" pitchFamily="34" charset="0"/>
              </a:rPr>
              <a:t>阶段性测试卷一</a:t>
            </a:r>
            <a:endParaRPr sz="5400" b="1" kern="5000" spc="300" dirty="0">
              <a:solidFill>
                <a:sysClr val="windowText" lastClr="000000"/>
              </a:solidFill>
              <a:cs typeface="Arial" panose="020B0604020202020204" pitchFamily="34" charset="0"/>
            </a:endParaRPr>
          </a:p>
        </p:txBody>
      </p:sp>
      <p:sp>
        <p:nvSpPr>
          <p:cNvPr id="7" name="文本框 13">
            <a:hlinkClick r:id="rId7" action="ppaction://hlinksldjump"/>
          </p:cNvPr>
          <p:cNvSpPr txBox="1">
            <a:spLocks noChangeArrowheads="1"/>
          </p:cNvSpPr>
          <p:nvPr>
            <p:custDataLst>
              <p:tags r:id="rId8"/>
            </p:custDataLst>
          </p:nvPr>
        </p:nvSpPr>
        <p:spPr bwMode="auto">
          <a:xfrm>
            <a:off x="5491852" y="396430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Ⅴ．语法填空</a:t>
            </a:r>
            <a:endParaRPr lang="zh-CN" altLang="en-US" sz="3200" dirty="0">
              <a:solidFill>
                <a:schemeClr val="tx1"/>
              </a:solidFill>
              <a:latin typeface="黑体" panose="02010609060101010101" charset="-122"/>
              <a:ea typeface="黑体" panose="02010609060101010101" charset="-122"/>
            </a:endParaRPr>
          </a:p>
        </p:txBody>
      </p:sp>
      <p:sp>
        <p:nvSpPr>
          <p:cNvPr id="8" name="文本框 13">
            <a:hlinkClick r:id="rId9" action="ppaction://hlinksldjump"/>
          </p:cNvPr>
          <p:cNvSpPr txBox="1">
            <a:spLocks noChangeArrowheads="1"/>
          </p:cNvSpPr>
          <p:nvPr>
            <p:custDataLst>
              <p:tags r:id="rId10"/>
            </p:custDataLst>
          </p:nvPr>
        </p:nvSpPr>
        <p:spPr bwMode="auto">
          <a:xfrm>
            <a:off x="5491850" y="45942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VI</a:t>
            </a:r>
            <a:r>
              <a:rPr lang="zh-CN" altLang="en-US" sz="3200" dirty="0">
                <a:solidFill>
                  <a:schemeClr val="tx1"/>
                </a:solidFill>
                <a:latin typeface="黑体" panose="02010609060101010101" charset="-122"/>
                <a:ea typeface="黑体" panose="02010609060101010101" charset="-122"/>
                <a:sym typeface="+mn-ea"/>
              </a:rPr>
              <a:t>．</a:t>
            </a:r>
            <a:r>
              <a:rPr lang="zh-CN" altLang="en-US" sz="3200" dirty="0">
                <a:solidFill>
                  <a:schemeClr val="tx1"/>
                </a:solidFill>
                <a:latin typeface="黑体" panose="02010609060101010101" charset="-122"/>
                <a:ea typeface="黑体" panose="02010609060101010101" charset="-122"/>
              </a:rPr>
              <a:t>完成句子</a:t>
            </a:r>
            <a:endParaRPr lang="zh-CN" altLang="en-US" sz="3200" dirty="0">
              <a:solidFill>
                <a:schemeClr val="tx1"/>
              </a:solidFill>
              <a:latin typeface="黑体" panose="02010609060101010101" charset="-122"/>
              <a:ea typeface="黑体" panose="02010609060101010101" charset="-122"/>
            </a:endParaRPr>
          </a:p>
        </p:txBody>
      </p:sp>
      <p:sp>
        <p:nvSpPr>
          <p:cNvPr id="9" name="文本框 13">
            <a:hlinkClick r:id="rId11" action="ppaction://hlinksldjump"/>
          </p:cNvPr>
          <p:cNvSpPr txBox="1">
            <a:spLocks noChangeArrowheads="1"/>
          </p:cNvSpPr>
          <p:nvPr>
            <p:custDataLst>
              <p:tags r:id="rId12"/>
            </p:custDataLst>
          </p:nvPr>
        </p:nvSpPr>
        <p:spPr bwMode="auto">
          <a:xfrm>
            <a:off x="5352785" y="528955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VII．应用写作</a:t>
            </a:r>
            <a:endParaRPr lang="zh-CN" altLang="en-US" sz="3200" dirty="0">
              <a:solidFill>
                <a:schemeClr val="tx1"/>
              </a:solidFill>
              <a:latin typeface="黑体" panose="02010609060101010101" charset="-122"/>
              <a:ea typeface="黑体" panose="02010609060101010101" charset="-122"/>
            </a:endParaRPr>
          </a:p>
        </p:txBody>
      </p:sp>
      <p:sp>
        <p:nvSpPr>
          <p:cNvPr id="10" name="文本框 13">
            <a:hlinkClick r:id="rId13" action="ppaction://hlinksldjump"/>
          </p:cNvPr>
          <p:cNvSpPr txBox="1">
            <a:spLocks noChangeArrowheads="1"/>
          </p:cNvSpPr>
          <p:nvPr>
            <p:custDataLst>
              <p:tags r:id="rId14"/>
            </p:custDataLst>
          </p:nvPr>
        </p:nvSpPr>
        <p:spPr bwMode="auto">
          <a:xfrm>
            <a:off x="5492115" y="5892165"/>
            <a:ext cx="25990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附加题</a:t>
            </a:r>
            <a:endParaRPr lang="zh-CN" altLang="en-US" sz="3200" dirty="0">
              <a:solidFill>
                <a:schemeClr val="tx1"/>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ppt_x"/>
                                          </p:val>
                                        </p:tav>
                                        <p:tav tm="100000">
                                          <p:val>
                                            <p:strVal val="#ppt_x"/>
                                          </p:val>
                                        </p:tav>
                                      </p:tavLst>
                                    </p:anim>
                                    <p:anim calcmode="lin" valueType="num">
                                      <p:cBhvr additive="base">
                                        <p:cTn id="29" dur="500" fill="hold"/>
                                        <p:tgtEl>
                                          <p:spTgt spid="5"/>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ppt_x"/>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4"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4"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500" fill="hold"/>
                                        <p:tgtEl>
                                          <p:spTgt spid="10"/>
                                        </p:tgtEl>
                                        <p:attrNameLst>
                                          <p:attrName>ppt_x</p:attrName>
                                        </p:attrNameLst>
                                      </p:cBhvr>
                                      <p:tavLst>
                                        <p:tav tm="0">
                                          <p:val>
                                            <p:strVal val="#ppt_x"/>
                                          </p:val>
                                        </p:tav>
                                        <p:tav tm="100000">
                                          <p:val>
                                            <p:strVal val="#ppt_x"/>
                                          </p:val>
                                        </p:tav>
                                      </p:tavLst>
                                    </p:anim>
                                    <p:anim calcmode="lin" valueType="num">
                                      <p:cBhvr additive="base">
                                        <p:cTn id="4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3" grpId="0"/>
      <p:bldP spid="4" grpId="0"/>
      <p:bldP spid="5" grpId="0"/>
      <p:bldP spid="7" grpId="0"/>
      <p:bldP spid="8" grpId="0"/>
      <p:bldP spid="9"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89965" y="652145"/>
            <a:ext cx="1056386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14. “</a:t>
            </a:r>
            <a:r>
              <a:rPr lang="en-US" altLang="zh-CN" sz="2800" u="sng" dirty="0">
                <a:latin typeface="Times New Roman" panose="02020603050405020304" charset="0"/>
                <a:ea typeface="宋体" panose="02010600030101010101" pitchFamily="2" charset="-122"/>
                <a:cs typeface="Times New Roman" panose="02020603050405020304" charset="0"/>
              </a:rPr>
              <a:t>Trick</a:t>
            </a:r>
            <a:r>
              <a:rPr lang="en-US" altLang="zh-CN" sz="2800" dirty="0">
                <a:latin typeface="Times New Roman" panose="02020603050405020304" charset="0"/>
                <a:ea typeface="宋体" panose="02010600030101010101" pitchFamily="2" charset="-122"/>
                <a:cs typeface="Times New Roman" panose="02020603050405020304" charset="0"/>
              </a:rPr>
              <a:t> or Treat” is what people will say on Halloween.</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恶作剧 			B. 怪癖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风格 			D. 诈骗</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48920" y="82448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3148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本题考查名词。本题主要考查同学们的文化背景知识，万圣节是西方重要的节日，万圣节的用语“trick or treat 不给糖果就捣蛋”大家需要了解和忆记，trick 是“诡计、恶作剧”，treat 是“款待”，正确答案为 A。</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89965" y="652145"/>
            <a:ext cx="1056386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15. This T-shirt is normally $50 but it’s </a:t>
            </a:r>
            <a:r>
              <a:rPr lang="en-US" altLang="zh-CN" sz="2800" u="sng" dirty="0">
                <a:latin typeface="Times New Roman" panose="02020603050405020304" charset="0"/>
                <a:ea typeface="宋体" panose="02010600030101010101" pitchFamily="2" charset="-122"/>
                <a:cs typeface="Times New Roman" panose="02020603050405020304" charset="0"/>
              </a:rPr>
              <a:t>on sale</a:t>
            </a:r>
            <a:r>
              <a:rPr lang="en-US" altLang="zh-CN" sz="2800" dirty="0">
                <a:latin typeface="Times New Roman" panose="02020603050405020304" charset="0"/>
                <a:ea typeface="宋体" panose="02010600030101010101" pitchFamily="2" charset="-122"/>
                <a:cs typeface="Times New Roman" panose="02020603050405020304" charset="0"/>
              </a:rPr>
              <a:t> for $25 on Black Friday.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卖出		 B. 买入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甩卖 		 D. 预售</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48920" y="82448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3148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本题考查固定短语。本题有两个信息点，一个是 Black Friday 黑色星期五，是西方最出名、最重要的购物节，第二个信息点是两个价钱，对比就知道是降价甩卖，故此题正确答案为 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1709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Ⅲ．完形填空</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478790" y="2047240"/>
            <a:ext cx="11488420" cy="1383665"/>
          </a:xfrm>
          <a:prstGeom prst="rect">
            <a:avLst/>
          </a:prstGeom>
          <a:noFill/>
        </p:spPr>
        <p:txBody>
          <a:bodyPr wrap="square" rtlCol="0" anchor="t">
            <a:spAutoFit/>
          </a:bodyPr>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Mental ( 心理的 ) health is about the way you think and feel and your ability to deal with ups and downs. Even though you are mentally healthy, it doesn’t </a:t>
            </a:r>
            <a:r>
              <a:rPr sz="2800" u="sng" dirty="0">
                <a:latin typeface="Times New Roman" panose="02020603050405020304" charset="0"/>
                <a:ea typeface="宋体" panose="02010600030101010101" pitchFamily="2" charset="-122"/>
                <a:cs typeface="Times New Roman" panose="02020603050405020304" charset="0"/>
              </a:rPr>
              <a:t>16</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that you don’t have a mental health problem.</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1367155" y="3589656"/>
            <a:ext cx="9457055" cy="497205"/>
          </a:xfrm>
          <a:prstGeom prst="rect">
            <a:avLst/>
          </a:prstGeom>
          <a:solidFill>
            <a:schemeClr val="bg1"/>
          </a:solidFill>
        </p:spPr>
        <p:txBody>
          <a:bodyPr wrap="square" rtlCol="0" anchor="ctr">
            <a:spAutoFit/>
          </a:bodyPr>
          <a:lstStyle/>
          <a:p>
            <a:pPr>
              <a:lnSpc>
                <a:spcPct val="110000"/>
              </a:lnSpc>
            </a:pPr>
            <a:r>
              <a:rPr lang="en-US" altLang="zh-CN" sz="2400" dirty="0">
                <a:solidFill>
                  <a:schemeClr val="tx1"/>
                </a:solidFill>
                <a:latin typeface="Times New Roman" panose="02020603050405020304" charset="0"/>
                <a:cs typeface="Times New Roman" panose="02020603050405020304" charset="0"/>
              </a:rPr>
              <a:t>16. A. agree 		B. mean 	C. doubt 	D. notice</a:t>
            </a:r>
            <a:endParaRPr lang="en-US" altLang="zh-CN" sz="2400" dirty="0">
              <a:solidFill>
                <a:schemeClr val="tx1"/>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cs typeface="方正黑体简体" panose="03000509000000000000" charset="-122"/>
                <a:sym typeface="iekie pocangqiong" panose="02000503000000000000" pitchFamily="2" charset="-122"/>
              </a:rPr>
              <a:t>Ⅲ．完形填空</a:t>
            </a:r>
            <a:endParaRPr lang="zh-CN" altLang="en-US" sz="2800" b="1" dirty="0">
              <a:solidFill>
                <a:schemeClr val="tx1"/>
              </a:solidFill>
              <a:cs typeface="方正黑体简体" panose="03000509000000000000" charset="-122"/>
              <a:sym typeface="iekie pocangqiong" panose="02000503000000000000" pitchFamily="2" charset="-122"/>
            </a:endParaRPr>
          </a:p>
        </p:txBody>
      </p:sp>
      <p:sp>
        <p:nvSpPr>
          <p:cNvPr id="5" name="文本框 4"/>
          <p:cNvSpPr txBox="1"/>
          <p:nvPr/>
        </p:nvSpPr>
        <p:spPr>
          <a:xfrm>
            <a:off x="351790" y="1033780"/>
            <a:ext cx="11488420" cy="953135"/>
          </a:xfrm>
          <a:prstGeom prst="rect">
            <a:avLst/>
          </a:prstGeom>
          <a:noFill/>
        </p:spPr>
        <p:txBody>
          <a:bodyPr wrap="square" rtlCol="0" anchor="t">
            <a:spAutoFit/>
          </a:bodyPr>
          <a:lstStyle/>
          <a:p>
            <a:pPr indent="0" algn="just" fontAlgn="auto">
              <a:lnSpc>
                <a:spcPct val="100000"/>
              </a:lnSpc>
            </a:pPr>
            <a:r>
              <a:rPr sz="28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sz="2800" b="1"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2187575" y="2854960"/>
            <a:ext cx="4749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4" name="圆角矩形 3"/>
          <p:cNvSpPr/>
          <p:nvPr/>
        </p:nvSpPr>
        <p:spPr>
          <a:xfrm>
            <a:off x="335280" y="4298950"/>
            <a:ext cx="11339195" cy="152844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16.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考查动词及语境的理解。句意：即使你心理是健康的，也并不意味着你没有心理健康问题。agree 意为“同意”；mean 意为“意味着，意思是”；doubt 意为“怀疑”；notice 意为“注意”。根据句意可知，这里的意思是心理健康并不意味着没有心理问题。故选 B。</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bldLvl="0" animBg="1"/>
      <p:bldP spid="4"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43890" y="2490470"/>
            <a:ext cx="9647555" cy="2120900"/>
          </a:xfrm>
          <a:prstGeom prst="rect">
            <a:avLst/>
          </a:prstGeom>
          <a:solidFill>
            <a:schemeClr val="bg1"/>
          </a:solidFill>
        </p:spPr>
        <p:txBody>
          <a:bodyPr wrap="square" rtlCol="0" anchor="ctr">
            <a:spAutoFit/>
          </a:bodyPr>
          <a:lstStyle/>
          <a:p>
            <a:pPr>
              <a:lnSpc>
                <a:spcPct val="110000"/>
              </a:lnSpc>
            </a:pPr>
            <a:r>
              <a:rPr lang="en-US" altLang="zh-CN" sz="2400" dirty="0">
                <a:solidFill>
                  <a:schemeClr val="tx1"/>
                </a:solidFill>
                <a:latin typeface="Times New Roman" panose="02020603050405020304" charset="0"/>
                <a:cs typeface="Times New Roman" panose="02020603050405020304" charset="0"/>
              </a:rPr>
              <a:t>17. A. business 	B. problem 	 C. question 		D. job</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18. A. excited 	 	B. satisfied 	 C. surprised 	 	D. stressed</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19. A. become 	B. get 		 C. develop 		D. come</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20. A. stay 		B. stop 	 C. switch 		D. spell</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21. A. away 		B. inside 	 C. through 		D. against</a:t>
            </a:r>
            <a:endParaRPr lang="en-US" altLang="zh-CN" sz="2400" dirty="0">
              <a:solidFill>
                <a:schemeClr val="tx1"/>
              </a:solidFill>
              <a:latin typeface="Times New Roman" panose="02020603050405020304" charset="0"/>
              <a:cs typeface="Times New Roman" panose="02020603050405020304" charset="0"/>
            </a:endParaRPr>
          </a:p>
        </p:txBody>
      </p:sp>
      <p:sp>
        <p:nvSpPr>
          <p:cNvPr id="5" name="文本框 4"/>
          <p:cNvSpPr txBox="1"/>
          <p:nvPr/>
        </p:nvSpPr>
        <p:spPr>
          <a:xfrm>
            <a:off x="260985" y="194310"/>
            <a:ext cx="11488420" cy="2245360"/>
          </a:xfrm>
          <a:prstGeom prst="rect">
            <a:avLst/>
          </a:prstGeom>
          <a:noFill/>
        </p:spPr>
        <p:txBody>
          <a:bodyPr wrap="square" rtlCol="0" anchor="t">
            <a:spAutoFit/>
          </a:bodyPr>
          <a:lstStyle/>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Mental health is everyone’s </a:t>
            </a:r>
            <a:r>
              <a:rPr sz="2800" u="sng" dirty="0">
                <a:latin typeface="Times New Roman" panose="02020603050405020304" charset="0"/>
                <a:ea typeface="宋体" panose="02010600030101010101" pitchFamily="2" charset="-122"/>
                <a:cs typeface="Times New Roman" panose="02020603050405020304" charset="0"/>
              </a:rPr>
              <a:t>17</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 We all have times when we feel down or </a:t>
            </a:r>
            <a:r>
              <a:rPr sz="2800" u="sng" dirty="0">
                <a:latin typeface="Times New Roman" panose="02020603050405020304" charset="0"/>
                <a:ea typeface="宋体" panose="02010600030101010101" pitchFamily="2" charset="-122"/>
                <a:cs typeface="Times New Roman" panose="02020603050405020304" charset="0"/>
              </a:rPr>
              <a:t>18</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 Most of the time those feelings pass but sometimes they </a:t>
            </a:r>
            <a:r>
              <a:rPr sz="2800" u="sng" dirty="0">
                <a:latin typeface="Times New Roman" panose="02020603050405020304" charset="0"/>
                <a:ea typeface="宋体" panose="02010600030101010101" pitchFamily="2" charset="-122"/>
                <a:cs typeface="Times New Roman" panose="02020603050405020304" charset="0"/>
              </a:rPr>
              <a:t>19</a:t>
            </a:r>
            <a:r>
              <a:rPr lang="en-US" sz="2800" u="sng" dirty="0">
                <a:latin typeface="Times New Roman" panose="02020603050405020304" charset="0"/>
                <a:ea typeface="宋体" panose="02010600030101010101" pitchFamily="2" charset="-122"/>
                <a:cs typeface="Times New Roman" panose="02020603050405020304" charset="0"/>
              </a:rPr>
              <a:t>_____</a:t>
            </a:r>
            <a:r>
              <a:rPr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into a more serious problem. It seems that our mental health doesn’t always </a:t>
            </a:r>
            <a:r>
              <a:rPr sz="2800" u="sng" dirty="0">
                <a:latin typeface="Times New Roman" panose="02020603050405020304" charset="0"/>
                <a:ea typeface="宋体" panose="02010600030101010101" pitchFamily="2" charset="-122"/>
                <a:cs typeface="Times New Roman" panose="02020603050405020304" charset="0"/>
              </a:rPr>
              <a:t>20</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the same. It can change as the environment changes and as you move </a:t>
            </a:r>
            <a:r>
              <a:rPr sz="2800" u="sng" dirty="0">
                <a:latin typeface="Times New Roman" panose="02020603050405020304" charset="0"/>
                <a:ea typeface="宋体" panose="02010600030101010101" pitchFamily="2" charset="-122"/>
                <a:cs typeface="Times New Roman" panose="02020603050405020304" charset="0"/>
              </a:rPr>
              <a:t>21</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different stages ( 阶段 ) of your life.</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5767705" y="194310"/>
            <a:ext cx="4749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4" name="圆角矩形 3"/>
          <p:cNvSpPr/>
          <p:nvPr/>
        </p:nvSpPr>
        <p:spPr>
          <a:xfrm>
            <a:off x="410210" y="4942205"/>
            <a:ext cx="11339195" cy="112141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17.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考查名词及语境的理解。句意：心理健康是每个人自己的事情。business 意为“事情”；problem 意为“问题”；question 意为“问题”；job 意为“工作”。选 A 符合句意。</a:t>
            </a:r>
            <a:endParaRPr sz="2400">
              <a:solidFill>
                <a:srgbClr val="C00000"/>
              </a:solidFill>
              <a:latin typeface="Times New Roman" panose="02020603050405020304" charset="0"/>
              <a:cs typeface="Times New Roman" panose="02020603050405020304" charset="0"/>
              <a:sym typeface="+mn-ea"/>
            </a:endParaRPr>
          </a:p>
        </p:txBody>
      </p:sp>
      <p:sp>
        <p:nvSpPr>
          <p:cNvPr id="3" name="TextBox 4"/>
          <p:cNvSpPr txBox="1"/>
          <p:nvPr>
            <p:custDataLst>
              <p:tags r:id="rId1"/>
            </p:custDataLst>
          </p:nvPr>
        </p:nvSpPr>
        <p:spPr>
          <a:xfrm>
            <a:off x="2132965" y="598170"/>
            <a:ext cx="47498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7" name="圆角矩形 6"/>
          <p:cNvSpPr/>
          <p:nvPr>
            <p:custDataLst>
              <p:tags r:id="rId2"/>
            </p:custDataLst>
          </p:nvPr>
        </p:nvSpPr>
        <p:spPr>
          <a:xfrm>
            <a:off x="461645" y="4747260"/>
            <a:ext cx="11287760" cy="149352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90000"/>
              </a:lnSpc>
            </a:pPr>
            <a:r>
              <a:rPr lang="en-US" altLang="zh-CN" sz="2400" b="1">
                <a:solidFill>
                  <a:srgbClr val="C00000"/>
                </a:solidFill>
                <a:latin typeface="Times New Roman" panose="02020603050405020304" charset="0"/>
                <a:cs typeface="Times New Roman" panose="02020603050405020304" charset="0"/>
                <a:sym typeface="+mn-ea"/>
              </a:rPr>
              <a:t>18.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考查形容词及语境的理解。句意：我们都有感觉心情不好或有压力的时候。excited意为“兴奋的”；satisfied 意为“满足的，满意的”；surprised 意为“惊奇的”；stressed 意为“有压力的”。根据句意可知，这里是说每个人都会有心理上的问题，所以这里应该是感觉有压力。故选 D。</a:t>
            </a:r>
            <a:endParaRPr sz="2400">
              <a:solidFill>
                <a:srgbClr val="C00000"/>
              </a:solidFill>
              <a:latin typeface="Times New Roman" panose="02020603050405020304" charset="0"/>
              <a:cs typeface="Times New Roman" panose="02020603050405020304" charset="0"/>
              <a:sym typeface="+mn-ea"/>
            </a:endParaRPr>
          </a:p>
        </p:txBody>
      </p:sp>
      <p:sp>
        <p:nvSpPr>
          <p:cNvPr id="8" name="TextBox 4"/>
          <p:cNvSpPr txBox="1"/>
          <p:nvPr>
            <p:custDataLst>
              <p:tags r:id="rId3"/>
            </p:custDataLst>
          </p:nvPr>
        </p:nvSpPr>
        <p:spPr>
          <a:xfrm>
            <a:off x="833755" y="1056005"/>
            <a:ext cx="48323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1" name="圆角矩形 10"/>
          <p:cNvSpPr/>
          <p:nvPr>
            <p:custDataLst>
              <p:tags r:id="rId4"/>
            </p:custDataLst>
          </p:nvPr>
        </p:nvSpPr>
        <p:spPr>
          <a:xfrm>
            <a:off x="260985" y="4662170"/>
            <a:ext cx="11152505" cy="162623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19.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考查动词及语境的理解。句意：大多数时候这些感受会过去，但是有时候他们会发展成一个严重的问题。become 意为“变得”；get 意为“得到”；develop 意为“发展”；come 意为“来”。根据句意可知，develop 符合句意，故选 C。</a:t>
            </a:r>
            <a:endParaRPr sz="2400">
              <a:solidFill>
                <a:srgbClr val="C00000"/>
              </a:solidFill>
              <a:latin typeface="Times New Roman" panose="02020603050405020304" charset="0"/>
              <a:cs typeface="Times New Roman" panose="02020603050405020304" charset="0"/>
              <a:sym typeface="+mn-ea"/>
            </a:endParaRPr>
          </a:p>
        </p:txBody>
      </p:sp>
      <p:sp>
        <p:nvSpPr>
          <p:cNvPr id="9" name="圆角矩形 8"/>
          <p:cNvSpPr/>
          <p:nvPr>
            <p:custDataLst>
              <p:tags r:id="rId5"/>
            </p:custDataLst>
          </p:nvPr>
        </p:nvSpPr>
        <p:spPr>
          <a:xfrm>
            <a:off x="366395" y="4705985"/>
            <a:ext cx="10941685" cy="154368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20.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考查动词及语境的理解。句意：我们的心理健康好像不会一直保持一样。stay 意为“保持”；stop 意为“停止”；switch 意为“改变”；spell 意为“拼写”。根据句意，stay 符合句意，故选 A。</a:t>
            </a:r>
            <a:endParaRPr sz="2400">
              <a:solidFill>
                <a:srgbClr val="C00000"/>
              </a:solidFill>
              <a:latin typeface="Times New Roman" panose="02020603050405020304" charset="0"/>
              <a:cs typeface="Times New Roman" panose="02020603050405020304" charset="0"/>
              <a:sym typeface="+mn-ea"/>
            </a:endParaRPr>
          </a:p>
        </p:txBody>
      </p:sp>
      <p:sp>
        <p:nvSpPr>
          <p:cNvPr id="12" name="圆角矩形 11"/>
          <p:cNvSpPr/>
          <p:nvPr>
            <p:custDataLst>
              <p:tags r:id="rId6"/>
            </p:custDataLst>
          </p:nvPr>
        </p:nvSpPr>
        <p:spPr>
          <a:xfrm>
            <a:off x="260985" y="4705985"/>
            <a:ext cx="10941685" cy="154368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21.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考查介词及语境的理解。句意：它会随着环境的变化而变化，会随着你经历不同的人生阶段而变化。away 意为“离开，远离”；inside 意为“在……里面”；through 意为“穿过，经过”；against 意为“反对，违背”。move through 意为“经历”。故选 C。</a:t>
            </a:r>
            <a:endParaRPr sz="2400">
              <a:solidFill>
                <a:srgbClr val="C00000"/>
              </a:solidFill>
              <a:latin typeface="Times New Roman" panose="02020603050405020304" charset="0"/>
              <a:cs typeface="Times New Roman" panose="02020603050405020304" charset="0"/>
              <a:sym typeface="+mn-ea"/>
            </a:endParaRPr>
          </a:p>
        </p:txBody>
      </p:sp>
      <p:sp>
        <p:nvSpPr>
          <p:cNvPr id="13" name="TextBox 4"/>
          <p:cNvSpPr txBox="1"/>
          <p:nvPr>
            <p:custDataLst>
              <p:tags r:id="rId7"/>
            </p:custDataLst>
          </p:nvPr>
        </p:nvSpPr>
        <p:spPr>
          <a:xfrm>
            <a:off x="1966595" y="1466215"/>
            <a:ext cx="48323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4" name="TextBox 4"/>
          <p:cNvSpPr txBox="1"/>
          <p:nvPr>
            <p:custDataLst>
              <p:tags r:id="rId8"/>
            </p:custDataLst>
          </p:nvPr>
        </p:nvSpPr>
        <p:spPr>
          <a:xfrm>
            <a:off x="2283460" y="1873885"/>
            <a:ext cx="48323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bldLvl="0" animBg="1"/>
      <p:bldP spid="4" grpId="1" animBg="1"/>
      <p:bldP spid="3" grpId="0"/>
      <p:bldP spid="7" grpId="0" bldLvl="0" animBg="1"/>
      <p:bldP spid="7" grpId="1" animBg="1"/>
      <p:bldP spid="8" grpId="0"/>
      <p:bldP spid="9" grpId="0" bldLvl="0" animBg="1"/>
      <p:bldP spid="9" grpId="1" animBg="1"/>
      <p:bldP spid="11" grpId="0" bldLvl="0" animBg="1"/>
      <p:bldP spid="11" grpId="1" animBg="1"/>
      <p:bldP spid="12" grpId="0" bldLvl="0" animBg="1"/>
      <p:bldP spid="12" grpId="1" animBg="1"/>
      <p:bldP spid="13" grpId="0"/>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38785" y="547370"/>
            <a:ext cx="11214100" cy="1252855"/>
          </a:xfrm>
          <a:prstGeom prst="rect">
            <a:avLst/>
          </a:prstGeom>
          <a:noFill/>
        </p:spPr>
        <p:txBody>
          <a:bodyPr wrap="square" rtlCol="0" anchor="t">
            <a:spAutoFit/>
          </a:bodyPr>
          <a:lstStyle/>
          <a:p>
            <a:pPr indent="0" algn="just" fontAlgn="auto">
              <a:lnSpc>
                <a:spcPct val="90000"/>
              </a:lnSpc>
            </a:pPr>
            <a:r>
              <a:rPr lang="en-US" altLang="zh-CN" sz="2800" dirty="0">
                <a:latin typeface="Times New Roman" panose="02020603050405020304" charset="0"/>
                <a:ea typeface="宋体" panose="02010600030101010101" pitchFamily="2" charset="-122"/>
                <a:cs typeface="Times New Roman" panose="02020603050405020304" charset="0"/>
              </a:rPr>
              <a:t>     Here are four practical ( 实际的、实用的 ) </a:t>
            </a:r>
            <a:r>
              <a:rPr lang="en-US" altLang="zh-CN" sz="2800" u="sng" dirty="0">
                <a:latin typeface="Times New Roman" panose="02020603050405020304" charset="0"/>
                <a:ea typeface="宋体" panose="02010600030101010101" pitchFamily="2" charset="-122"/>
                <a:cs typeface="Times New Roman" panose="02020603050405020304" charset="0"/>
              </a:rPr>
              <a:t>22        </a:t>
            </a:r>
            <a:r>
              <a:rPr lang="en-US" altLang="zh-CN" sz="2800" dirty="0">
                <a:latin typeface="Times New Roman" panose="02020603050405020304" charset="0"/>
                <a:ea typeface="宋体" panose="02010600030101010101" pitchFamily="2" charset="-122"/>
                <a:cs typeface="Times New Roman" panose="02020603050405020304" charset="0"/>
              </a:rPr>
              <a:t> to look after your mental health. Making simple changes to how you live doesn’t </a:t>
            </a:r>
            <a:r>
              <a:rPr lang="en-US" altLang="zh-CN" sz="2800" u="sng" dirty="0">
                <a:latin typeface="Times New Roman" panose="02020603050405020304" charset="0"/>
                <a:ea typeface="宋体" panose="02010600030101010101" pitchFamily="2" charset="-122"/>
                <a:cs typeface="Times New Roman" panose="02020603050405020304" charset="0"/>
              </a:rPr>
              <a:t>23        </a:t>
            </a:r>
            <a:r>
              <a:rPr lang="en-US" altLang="zh-CN" sz="2800" dirty="0">
                <a:latin typeface="Times New Roman" panose="02020603050405020304" charset="0"/>
                <a:ea typeface="宋体" panose="02010600030101010101" pitchFamily="2" charset="-122"/>
                <a:cs typeface="Times New Roman" panose="02020603050405020304" charset="0"/>
              </a:rPr>
              <a:t> much or take up lots of time. Anyone can </a:t>
            </a:r>
            <a:r>
              <a:rPr lang="en-US" altLang="zh-CN" sz="2800" u="sng" dirty="0">
                <a:latin typeface="Times New Roman" panose="02020603050405020304" charset="0"/>
                <a:ea typeface="宋体" panose="02010600030101010101" pitchFamily="2" charset="-122"/>
                <a:cs typeface="Times New Roman" panose="02020603050405020304" charset="0"/>
              </a:rPr>
              <a:t>24        </a:t>
            </a:r>
            <a:r>
              <a:rPr lang="en-US" altLang="zh-CN" sz="2800" dirty="0">
                <a:latin typeface="Times New Roman" panose="02020603050405020304" charset="0"/>
                <a:ea typeface="宋体" panose="02010600030101010101" pitchFamily="2" charset="-122"/>
                <a:cs typeface="Times New Roman" panose="02020603050405020304" charset="0"/>
              </a:rPr>
              <a:t> them.</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989965" y="2463165"/>
            <a:ext cx="8530590" cy="1198880"/>
          </a:xfrm>
          <a:prstGeom prst="rect">
            <a:avLst/>
          </a:prstGeom>
          <a:solidFill>
            <a:schemeClr val="bg1"/>
          </a:solidFill>
        </p:spPr>
        <p:txBody>
          <a:bodyPr wrap="square" rtlCol="0" anchor="ctr">
            <a:spAutoFit/>
          </a:bodyPr>
          <a:lstStyle/>
          <a:p>
            <a:pPr>
              <a:lnSpc>
                <a:spcPct val="100000"/>
              </a:lnSpc>
            </a:pPr>
            <a:r>
              <a:rPr lang="en-US" altLang="zh-CN" sz="2400" dirty="0">
                <a:solidFill>
                  <a:schemeClr val="tx1"/>
                </a:solidFill>
                <a:latin typeface="Times New Roman" panose="02020603050405020304" charset="0"/>
                <a:cs typeface="Times New Roman" panose="02020603050405020304" charset="0"/>
              </a:rPr>
              <a:t>22. A. answers 	B. replies 	C. ways 	 D. chances</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23. A. spend 		B. cost 	C. pay 		 D. take </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24. A. follow 	 	 B. find 	C. advise 	 D. count</a:t>
            </a:r>
            <a:endParaRPr lang="en-US" altLang="zh-CN" sz="2400" dirty="0">
              <a:solidFill>
                <a:schemeClr val="tx1"/>
              </a:solidFill>
              <a:latin typeface="Times New Roman" panose="02020603050405020304" charset="0"/>
              <a:cs typeface="Times New Roman" panose="02020603050405020304" charset="0"/>
            </a:endParaRPr>
          </a:p>
        </p:txBody>
      </p:sp>
      <p:sp>
        <p:nvSpPr>
          <p:cNvPr id="5" name="TextBox 4"/>
          <p:cNvSpPr txBox="1"/>
          <p:nvPr/>
        </p:nvSpPr>
        <p:spPr>
          <a:xfrm>
            <a:off x="7805485" y="54755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9636190" y="9128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5770926" y="127840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13" name="圆角矩形 12"/>
          <p:cNvSpPr/>
          <p:nvPr/>
        </p:nvSpPr>
        <p:spPr>
          <a:xfrm>
            <a:off x="313690" y="4325620"/>
            <a:ext cx="10981690" cy="155956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22.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考查名词及语境的理解。句意：这里有四个可以使你心理健康的实用方法。answers意为“回答”；replies 意为“回答，回复”；ways 意为“方法”；chances 意为“机会”。根据下文可知，作者对如何保持心理健康提出了一些建议和方法。故应选 C。</a:t>
            </a:r>
            <a:endParaRPr sz="2400">
              <a:solidFill>
                <a:srgbClr val="C00000"/>
              </a:solidFill>
              <a:latin typeface="Times New Roman" panose="02020603050405020304" charset="0"/>
              <a:cs typeface="Times New Roman" panose="02020603050405020304" charset="0"/>
              <a:sym typeface="+mn-ea"/>
            </a:endParaRPr>
          </a:p>
        </p:txBody>
      </p:sp>
      <p:sp>
        <p:nvSpPr>
          <p:cNvPr id="14" name="圆角矩形 13"/>
          <p:cNvSpPr/>
          <p:nvPr/>
        </p:nvSpPr>
        <p:spPr>
          <a:xfrm>
            <a:off x="198755" y="4324985"/>
            <a:ext cx="10981690" cy="162369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23.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考查动词及语境的理解。句意：对于如何去生活做出简单的改变，不会花你很多钱和时间。spend, cost, pay 和 take 都可以表示“花费”，但主语不同。spend 的主语是人，cost 的主语是物，pay 的主语是人，take 的主语是 it。本句的主语是“做出改变”，是一件事，故选 B。</a:t>
            </a:r>
            <a:endParaRPr sz="2400">
              <a:solidFill>
                <a:srgbClr val="C00000"/>
              </a:solidFill>
              <a:latin typeface="Times New Roman" panose="02020603050405020304" charset="0"/>
              <a:cs typeface="Times New Roman" panose="02020603050405020304" charset="0"/>
              <a:sym typeface="+mn-ea"/>
            </a:endParaRPr>
          </a:p>
        </p:txBody>
      </p:sp>
      <p:sp>
        <p:nvSpPr>
          <p:cNvPr id="15" name="圆角矩形 14"/>
          <p:cNvSpPr/>
          <p:nvPr/>
        </p:nvSpPr>
        <p:spPr>
          <a:xfrm>
            <a:off x="198755" y="4039870"/>
            <a:ext cx="10718800" cy="190881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24.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考查动词及语境的理解。句意：对你的生活方式做一些改变，这并不会花费太多钱，也不会占很多时间，任何人都可以遵循它们。follow 意为“遵循，跟从”；find 意为“发现，找到”；advise 意为“建议”；count 意为“数数，重要”。根据句意可知，下面作者提到的这些方法任何人都可以遵循。故选 A。</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3" grpId="0" bldLvl="0" animBg="1"/>
      <p:bldP spid="13" grpId="1" animBg="1"/>
      <p:bldP spid="14" grpId="0" bldLvl="0" animBg="1"/>
      <p:bldP spid="14" grpId="1" animBg="1"/>
      <p:bldP spid="15" grpId="0" bldLvl="0" animBg="1"/>
      <p:bldP spid="15"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15"/>
          <p:cNvSpPr/>
          <p:nvPr>
            <p:custDataLst>
              <p:tags r:id="rId1"/>
            </p:custDataLst>
          </p:nvPr>
        </p:nvSpPr>
        <p:spPr>
          <a:xfrm>
            <a:off x="581660" y="4288790"/>
            <a:ext cx="10873740" cy="182245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25.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考查名词及语境的理解。句意：说出你的感受，可以使你保持心理健康，这并不是弱小的象征，而是做一些你能做到的事情来保持心理的健康。weakness 意为“软弱，弱小”；laziness 意为“懒情”；happiness 意为“快乐，幸福”；richness 意为“富有”。根据句意可知，说出自己的真实感受并不代表着你是软弱的。故选 A。</a:t>
            </a:r>
            <a:endParaRPr sz="2400">
              <a:solidFill>
                <a:srgbClr val="C00000"/>
              </a:solidFill>
              <a:latin typeface="Times New Roman" panose="02020603050405020304" charset="0"/>
              <a:cs typeface="Times New Roman" panose="02020603050405020304" charset="0"/>
              <a:sym typeface="+mn-ea"/>
            </a:endParaRPr>
          </a:p>
        </p:txBody>
      </p:sp>
      <p:sp>
        <p:nvSpPr>
          <p:cNvPr id="17" name="圆角矩形 16"/>
          <p:cNvSpPr/>
          <p:nvPr>
            <p:custDataLst>
              <p:tags r:id="rId2"/>
            </p:custDataLst>
          </p:nvPr>
        </p:nvSpPr>
        <p:spPr>
          <a:xfrm>
            <a:off x="591185" y="4305300"/>
            <a:ext cx="11144250" cy="180594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26.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考查副词及语境的理解。句意：你吃的东西和你的感受是有密切联系的。easily 意为“容易地”；closely 意为“密切地”；equally 意为“相等地，平等地”；hardly意为“几乎不”。根据这一建议的内容可知，吃得好也会使你心理健康，故他们之间有密切联系。故选 B。</a:t>
            </a:r>
            <a:endParaRPr sz="2400">
              <a:solidFill>
                <a:srgbClr val="C00000"/>
              </a:solidFill>
              <a:latin typeface="Times New Roman" panose="02020603050405020304" charset="0"/>
              <a:cs typeface="Times New Roman" panose="02020603050405020304" charset="0"/>
              <a:sym typeface="+mn-ea"/>
            </a:endParaRPr>
          </a:p>
        </p:txBody>
      </p:sp>
      <p:sp>
        <p:nvSpPr>
          <p:cNvPr id="3" name="文本框 2"/>
          <p:cNvSpPr txBox="1"/>
          <p:nvPr/>
        </p:nvSpPr>
        <p:spPr>
          <a:xfrm>
            <a:off x="102870" y="290830"/>
            <a:ext cx="11632565" cy="2027555"/>
          </a:xfrm>
          <a:prstGeom prst="rect">
            <a:avLst/>
          </a:prstGeom>
          <a:noFill/>
        </p:spPr>
        <p:txBody>
          <a:bodyPr wrap="square" rtlCol="0" anchor="t">
            <a:spAutoFit/>
          </a:bodyPr>
          <a:lstStyle/>
          <a:p>
            <a:pPr indent="0" algn="just" fontAlgn="auto">
              <a:lnSpc>
                <a:spcPct val="90000"/>
              </a:lnSpc>
            </a:pPr>
            <a:r>
              <a:rPr lang="en-US" altLang="zh-CN" sz="2800">
                <a:latin typeface="Times New Roman" panose="02020603050405020304" charset="0"/>
                <a:ea typeface="宋体" panose="02010600030101010101" pitchFamily="2" charset="-122"/>
                <a:cs typeface="Times New Roman" panose="02020603050405020304" charset="0"/>
              </a:rPr>
              <a:t>      ● Talk about your feelings. It can help you stay in good mental health. It isn’t a sign of </a:t>
            </a:r>
            <a:r>
              <a:rPr lang="en-US" altLang="zh-CN" sz="2800" u="sng">
                <a:latin typeface="Times New Roman" panose="02020603050405020304" charset="0"/>
                <a:ea typeface="宋体" panose="02010600030101010101" pitchFamily="2" charset="-122"/>
                <a:cs typeface="Times New Roman" panose="02020603050405020304" charset="0"/>
              </a:rPr>
              <a:t>25          </a:t>
            </a:r>
            <a:r>
              <a:rPr lang="en-US" altLang="zh-CN" sz="2800">
                <a:latin typeface="Times New Roman" panose="02020603050405020304" charset="0"/>
                <a:ea typeface="宋体" panose="02010600030101010101" pitchFamily="2" charset="-122"/>
                <a:cs typeface="Times New Roman" panose="02020603050405020304" charset="0"/>
              </a:rPr>
              <a:t> but part of your ability to do what you can to stay healthy.</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90000"/>
              </a:lnSpc>
            </a:pPr>
            <a:r>
              <a:rPr lang="en-US" altLang="zh-CN" sz="2800">
                <a:latin typeface="Times New Roman" panose="02020603050405020304" charset="0"/>
                <a:ea typeface="宋体" panose="02010600030101010101" pitchFamily="2" charset="-122"/>
                <a:cs typeface="Times New Roman" panose="02020603050405020304" charset="0"/>
              </a:rPr>
              <a:t>      ● Eat well. What you eat and how you feel are </a:t>
            </a:r>
            <a:r>
              <a:rPr lang="en-US" altLang="zh-CN" sz="2800" u="sng">
                <a:latin typeface="Times New Roman" panose="02020603050405020304" charset="0"/>
                <a:ea typeface="宋体" panose="02010600030101010101" pitchFamily="2" charset="-122"/>
                <a:cs typeface="Times New Roman" panose="02020603050405020304" charset="0"/>
              </a:rPr>
              <a:t>26          </a:t>
            </a:r>
            <a:r>
              <a:rPr lang="en-US" altLang="zh-CN" sz="2800">
                <a:latin typeface="Times New Roman" panose="02020603050405020304" charset="0"/>
                <a:ea typeface="宋体" panose="02010600030101010101" pitchFamily="2" charset="-122"/>
                <a:cs typeface="Times New Roman" panose="02020603050405020304" charset="0"/>
              </a:rPr>
              <a:t> connected. A proper </a:t>
            </a:r>
            <a:r>
              <a:rPr lang="en-US" altLang="zh-CN" sz="2800" u="sng">
                <a:latin typeface="Times New Roman" panose="02020603050405020304" charset="0"/>
                <a:ea typeface="宋体" panose="02010600030101010101" pitchFamily="2" charset="-122"/>
                <a:cs typeface="Times New Roman" panose="02020603050405020304" charset="0"/>
              </a:rPr>
              <a:t>27          </a:t>
            </a:r>
            <a:r>
              <a:rPr lang="en-US" altLang="zh-CN" sz="2800">
                <a:latin typeface="Times New Roman" panose="02020603050405020304" charset="0"/>
                <a:ea typeface="宋体" panose="02010600030101010101" pitchFamily="2" charset="-122"/>
                <a:cs typeface="Times New Roman" panose="02020603050405020304" charset="0"/>
              </a:rPr>
              <a:t> can have a good effect on your mental health.</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745490" y="2655570"/>
            <a:ext cx="9168130"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solidFill>
                <a:latin typeface="Times New Roman" panose="02020603050405020304" charset="0"/>
                <a:cs typeface="Times New Roman" panose="02020603050405020304" charset="0"/>
              </a:rPr>
              <a:t>25. A. weakness 	B. laziness 	C. happiness 		D. richness</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26. A. easily 		B. closely 	C. equally 		D. hardly</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27. A. breakfast 	B. lunch 	C. supper 		D. diet</a:t>
            </a:r>
            <a:endParaRPr lang="en-US" altLang="zh-CN" sz="2400" dirty="0">
              <a:solidFill>
                <a:schemeClr val="tx1"/>
              </a:solidFill>
              <a:latin typeface="Times New Roman" panose="02020603050405020304" charset="0"/>
              <a:cs typeface="Times New Roman" panose="02020603050405020304" charset="0"/>
            </a:endParaRPr>
          </a:p>
        </p:txBody>
      </p:sp>
      <p:sp>
        <p:nvSpPr>
          <p:cNvPr id="5" name="TextBox 4"/>
          <p:cNvSpPr txBox="1"/>
          <p:nvPr/>
        </p:nvSpPr>
        <p:spPr>
          <a:xfrm>
            <a:off x="2834070" y="63013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8423975" y="146015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1" name="TextBox 4"/>
          <p:cNvSpPr txBox="1"/>
          <p:nvPr/>
        </p:nvSpPr>
        <p:spPr>
          <a:xfrm>
            <a:off x="1673925" y="182421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3" name="圆角矩形 12"/>
          <p:cNvSpPr/>
          <p:nvPr/>
        </p:nvSpPr>
        <p:spPr>
          <a:xfrm>
            <a:off x="591185" y="4413250"/>
            <a:ext cx="10981690" cy="160083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27.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考查名词及语境的理解。句意：合理的饮食对你的心理健康有好的影响。breakfast</a:t>
            </a:r>
            <a:r>
              <a:rPr lang="en-US" sz="2400">
                <a:solidFill>
                  <a:srgbClr val="C00000"/>
                </a:solidFill>
                <a:latin typeface="Times New Roman" panose="02020603050405020304" charset="0"/>
                <a:cs typeface="Times New Roman" panose="02020603050405020304" charset="0"/>
                <a:sym typeface="+mn-ea"/>
              </a:rPr>
              <a:t> </a:t>
            </a:r>
            <a:r>
              <a:rPr sz="2400">
                <a:solidFill>
                  <a:srgbClr val="C00000"/>
                </a:solidFill>
                <a:latin typeface="Times New Roman" panose="02020603050405020304" charset="0"/>
                <a:cs typeface="Times New Roman" panose="02020603050405020304" charset="0"/>
                <a:sym typeface="+mn-ea"/>
              </a:rPr>
              <a:t>意为“早餐”；lunch 意为“午餐”；supper 意为“晚餐”；diet 意为“饮食”。diet 符合句意，故选 D。</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1" grpId="0"/>
      <p:bldP spid="13" grpId="0" bldLvl="0" animBg="1"/>
      <p:bldP spid="13" grpId="1" animBg="1"/>
      <p:bldP spid="16" grpId="0" bldLvl="0" animBg="1"/>
      <p:bldP spid="16" grpId="1" animBg="1"/>
      <p:bldP spid="17" grpId="0" bldLvl="0" animBg="1"/>
      <p:bldP spid="17"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42265" y="273685"/>
            <a:ext cx="11632565" cy="2676525"/>
          </a:xfrm>
          <a:prstGeom prst="rect">
            <a:avLst/>
          </a:prstGeom>
          <a:noFill/>
        </p:spPr>
        <p:txBody>
          <a:bodyPr wrap="square" rtlCol="0" anchor="t">
            <a:spAutoFit/>
          </a:bodyPr>
          <a:lstStyle/>
          <a:p>
            <a:pPr indent="0" algn="just" fontAlgn="auto">
              <a:lnSpc>
                <a:spcPct val="100000"/>
              </a:lnSpc>
            </a:pPr>
            <a:r>
              <a:rPr lang="en-US" altLang="zh-CN" sz="2800">
                <a:latin typeface="Times New Roman" panose="02020603050405020304" charset="0"/>
                <a:ea typeface="宋体" panose="02010600030101010101" pitchFamily="2" charset="-122"/>
                <a:cs typeface="Times New Roman" panose="02020603050405020304" charset="0"/>
              </a:rPr>
              <a:t>     ● Keep in touch. Friends and family members offer </a:t>
            </a:r>
            <a:r>
              <a:rPr lang="en-US" altLang="zh-CN" sz="2800" u="sng">
                <a:solidFill>
                  <a:schemeClr val="tx1"/>
                </a:solidFill>
                <a:latin typeface="Times New Roman" panose="02020603050405020304" charset="0"/>
                <a:ea typeface="宋体" panose="02010600030101010101" pitchFamily="2" charset="-122"/>
                <a:cs typeface="Times New Roman" panose="02020603050405020304" charset="0"/>
              </a:rPr>
              <a:t>28       </a:t>
            </a:r>
            <a:r>
              <a:rPr lang="en-US" altLang="zh-CN" sz="2800">
                <a:latin typeface="Times New Roman" panose="02020603050405020304" charset="0"/>
                <a:ea typeface="宋体" panose="02010600030101010101" pitchFamily="2" charset="-122"/>
                <a:cs typeface="Times New Roman" panose="02020603050405020304" charset="0"/>
              </a:rPr>
              <a:t> suggestions which may help you keep active and solve practical problems.</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a:latin typeface="Times New Roman" panose="02020603050405020304" charset="0"/>
                <a:ea typeface="宋体" panose="02010600030101010101" pitchFamily="2" charset="-122"/>
                <a:cs typeface="Times New Roman" panose="02020603050405020304" charset="0"/>
              </a:rPr>
              <a:t>     ● Take a break. It could be a weekend to </a:t>
            </a:r>
            <a:r>
              <a:rPr lang="en-US" altLang="zh-CN" sz="2800" u="sng">
                <a:latin typeface="Times New Roman" panose="02020603050405020304" charset="0"/>
                <a:ea typeface="宋体" panose="02010600030101010101" pitchFamily="2" charset="-122"/>
                <a:cs typeface="Times New Roman" panose="02020603050405020304" charset="0"/>
              </a:rPr>
              <a:t>29          </a:t>
            </a:r>
            <a:r>
              <a:rPr lang="en-US" altLang="zh-CN" sz="2800">
                <a:latin typeface="Times New Roman" panose="02020603050405020304" charset="0"/>
                <a:ea typeface="宋体" panose="02010600030101010101" pitchFamily="2" charset="-122"/>
                <a:cs typeface="Times New Roman" panose="02020603050405020304" charset="0"/>
              </a:rPr>
              <a:t> new places to enjoy the nature or even a ten-minute break from doing your homework. A few minutes can be enough to </a:t>
            </a:r>
            <a:r>
              <a:rPr lang="en-US" altLang="zh-CN" sz="2800" u="sng">
                <a:latin typeface="Times New Roman" panose="02020603050405020304" charset="0"/>
                <a:ea typeface="宋体" panose="02010600030101010101" pitchFamily="2" charset="-122"/>
                <a:cs typeface="Times New Roman" panose="02020603050405020304" charset="0"/>
              </a:rPr>
              <a:t>30           </a:t>
            </a:r>
            <a:r>
              <a:rPr lang="en-US" altLang="zh-CN" sz="2800">
                <a:latin typeface="Times New Roman" panose="02020603050405020304" charset="0"/>
                <a:ea typeface="宋体" panose="02010600030101010101" pitchFamily="2" charset="-122"/>
                <a:cs typeface="Times New Roman" panose="02020603050405020304" charset="0"/>
              </a:rPr>
              <a:t> you.</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a:latin typeface="Times New Roman" panose="02020603050405020304" charset="0"/>
                <a:ea typeface="宋体" panose="02010600030101010101" pitchFamily="2" charset="-122"/>
                <a:cs typeface="Times New Roman" panose="02020603050405020304" charset="0"/>
              </a:rPr>
              <a:t>      Keep the above in mind and enjoy healthy mental state!</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887095" y="3004820"/>
            <a:ext cx="9321800"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solidFill>
                <a:latin typeface="Times New Roman" panose="02020603050405020304" charset="0"/>
                <a:cs typeface="Times New Roman" panose="02020603050405020304" charset="0"/>
              </a:rPr>
              <a:t>28. A. difficult 	 B. terrible 	  C. strange 	 	D. different</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29. A. protect 		 B. visit 	  C. arrive 		D. travel</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30. A. relax 		 B. retire 	  C. recycle 		D. respect</a:t>
            </a:r>
            <a:endParaRPr lang="en-US" altLang="zh-CN" sz="2400" dirty="0">
              <a:solidFill>
                <a:schemeClr val="tx1"/>
              </a:solidFill>
              <a:latin typeface="Times New Roman" panose="02020603050405020304" charset="0"/>
              <a:cs typeface="Times New Roman" panose="02020603050405020304" charset="0"/>
            </a:endParaRPr>
          </a:p>
        </p:txBody>
      </p:sp>
      <p:sp>
        <p:nvSpPr>
          <p:cNvPr id="5" name="TextBox 4"/>
          <p:cNvSpPr txBox="1"/>
          <p:nvPr/>
        </p:nvSpPr>
        <p:spPr>
          <a:xfrm>
            <a:off x="9005000" y="27390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7289230" y="114900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3" name="圆角矩形 12"/>
          <p:cNvSpPr/>
          <p:nvPr/>
        </p:nvSpPr>
        <p:spPr>
          <a:xfrm>
            <a:off x="605155" y="4479925"/>
            <a:ext cx="10981690" cy="192532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28.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考查形容词及语境的理解。句意：朋友和家人可以给你提供不同的建议，这些建议可以使你保持积极的状态，解决实际的问题。difficult 意为“困难的”；terrible意为“可怕的，糟糕的”；strange 意为“奇怪的，陌生的”；different 意为“不同的，各种各样的”。根据句意可知，朋友和家人可以提供各种各样的建议。故选 D。</a:t>
            </a:r>
            <a:endParaRPr sz="2400">
              <a:solidFill>
                <a:srgbClr val="C00000"/>
              </a:solidFill>
              <a:latin typeface="Times New Roman" panose="02020603050405020304" charset="0"/>
              <a:cs typeface="Times New Roman" panose="02020603050405020304" charset="0"/>
              <a:sym typeface="+mn-ea"/>
            </a:endParaRPr>
          </a:p>
        </p:txBody>
      </p:sp>
      <p:sp>
        <p:nvSpPr>
          <p:cNvPr id="7" name="圆角矩形 6"/>
          <p:cNvSpPr/>
          <p:nvPr/>
        </p:nvSpPr>
        <p:spPr>
          <a:xfrm>
            <a:off x="668020" y="4479925"/>
            <a:ext cx="10981690" cy="187769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29.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考查动词及语境的理解。句意：周末的时候，去新的地方参观，享受自然，甚至在写作业的时候休息 10 分钟。protect 意为“保护”；visit 意为“参观”；arrive意为“到达”；travel 意为“旅行”。根据句意可知，这里是建议我们去新的地方探访。故选 B。</a:t>
            </a:r>
            <a:endParaRPr sz="2400">
              <a:solidFill>
                <a:srgbClr val="C00000"/>
              </a:solidFill>
              <a:latin typeface="Times New Roman" panose="02020603050405020304" charset="0"/>
              <a:cs typeface="Times New Roman" panose="02020603050405020304" charset="0"/>
              <a:sym typeface="+mn-ea"/>
            </a:endParaRPr>
          </a:p>
        </p:txBody>
      </p:sp>
      <p:sp>
        <p:nvSpPr>
          <p:cNvPr id="2" name="TextBox 4"/>
          <p:cNvSpPr txBox="1"/>
          <p:nvPr>
            <p:custDataLst>
              <p:tags r:id="rId1"/>
            </p:custDataLst>
          </p:nvPr>
        </p:nvSpPr>
        <p:spPr>
          <a:xfrm>
            <a:off x="3258250" y="2010064"/>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8" name="圆角矩形 7"/>
          <p:cNvSpPr/>
          <p:nvPr>
            <p:custDataLst>
              <p:tags r:id="rId2"/>
            </p:custDataLst>
          </p:nvPr>
        </p:nvSpPr>
        <p:spPr>
          <a:xfrm>
            <a:off x="795020" y="4606925"/>
            <a:ext cx="10981690" cy="165989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30.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考查动词及语境的理解。句意：几分钟的休息就足够让你放松。relax 意为“放松”；retire 意为“退休”；recycle 意为“回收”；respect 意为“尊重”。relax 符合句意，故选 A。</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3" grpId="0" bldLvl="0" animBg="1"/>
      <p:bldP spid="13" grpId="1" animBg="1"/>
      <p:bldP spid="7" grpId="0" bldLvl="0" animBg="1"/>
      <p:bldP spid="7" grpId="1" animBg="1"/>
      <p:bldP spid="2" grpId="0"/>
      <p:bldP spid="8" grpId="0" bldLvl="0" animBg="1"/>
      <p:bldP spid="8"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1709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Ⅳ．阅读理解</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cs typeface="方正黑体简体" panose="03000509000000000000" charset="-122"/>
                <a:sym typeface="iekie pocangqiong" panose="02000503000000000000" pitchFamily="2" charset="-122"/>
              </a:rPr>
              <a:t>Ⅳ．阅读理解</a:t>
            </a:r>
            <a:endParaRPr lang="zh-CN" altLang="en-US" sz="2800" b="1" dirty="0">
              <a:solidFill>
                <a:schemeClr val="tx1"/>
              </a:solidFill>
              <a:cs typeface="方正黑体简体" panose="03000509000000000000" charset="-122"/>
              <a:sym typeface="iekie pocangqiong" panose="02000503000000000000" pitchFamily="2" charset="-122"/>
            </a:endParaRPr>
          </a:p>
        </p:txBody>
      </p:sp>
      <p:sp>
        <p:nvSpPr>
          <p:cNvPr id="5" name="文本框 4"/>
          <p:cNvSpPr txBox="1"/>
          <p:nvPr/>
        </p:nvSpPr>
        <p:spPr>
          <a:xfrm>
            <a:off x="389890" y="2122170"/>
            <a:ext cx="11269345" cy="3969385"/>
          </a:xfrm>
          <a:prstGeom prst="rect">
            <a:avLst/>
          </a:prstGeom>
          <a:noFill/>
        </p:spPr>
        <p:txBody>
          <a:bodyPr wrap="square" rtlCol="0" anchor="t">
            <a:spAutoFit/>
          </a:bodyPr>
          <a:lstStyle/>
          <a:p>
            <a:pPr indent="0" algn="ctr"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sz="2800" b="1" dirty="0">
                <a:latin typeface="Times New Roman" panose="02020603050405020304" charset="0"/>
                <a:ea typeface="宋体" panose="02010600030101010101" pitchFamily="2" charset="-122"/>
                <a:cs typeface="Times New Roman" panose="02020603050405020304" charset="0"/>
              </a:rPr>
              <a:t>(A)</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Now many foreigners like to pick a Chinese name for themselves. However, some of them get really funny Chinese names. Some of them even choose the names meaning something bad. So when choosing a Chinese name, they should bear the following in mind:</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To begin with, there is a big difference between a Chinese name and an English name. Given</a:t>
            </a: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name goes first and the family name comes last in an English name. But a Chinese name puts the</a:t>
            </a: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family name first and the given name last.</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1"/>
            </p:custDataLst>
          </p:nvPr>
        </p:nvSpPr>
        <p:spPr>
          <a:xfrm>
            <a:off x="351790" y="1033780"/>
            <a:ext cx="11488420" cy="953135"/>
          </a:xfrm>
          <a:prstGeom prst="rect">
            <a:avLst/>
          </a:prstGeom>
          <a:noFill/>
        </p:spPr>
        <p:txBody>
          <a:bodyPr wrap="square" rtlCol="0" anchor="t">
            <a:spAutoFit/>
          </a:bodyPr>
          <a:p>
            <a:pPr indent="0" algn="just" fontAlgn="auto">
              <a:lnSpc>
                <a:spcPct val="100000"/>
              </a:lnSpc>
            </a:pPr>
            <a:r>
              <a:rPr sz="2800" b="1" dirty="0">
                <a:latin typeface="Times New Roman" panose="02020603050405020304" charset="0"/>
                <a:ea typeface="宋体" panose="02010600030101010101" pitchFamily="2" charset="-122"/>
                <a:cs typeface="Times New Roman" panose="02020603050405020304" charset="0"/>
              </a:rPr>
              <a:t>阅读下列短文，并做短文后的题目。从四个选项中，选出能回答所提问题或完成所给句子的最佳答案。</a:t>
            </a:r>
            <a:endParaRPr sz="2800" b="1"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Ⅰ．补全对话</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28625" y="455295"/>
            <a:ext cx="11334750" cy="5262245"/>
          </a:xfrm>
          <a:prstGeom prst="rect">
            <a:avLst/>
          </a:prstGeom>
          <a:noFill/>
        </p:spPr>
        <p:txBody>
          <a:bodyPr wrap="square" rtlCol="0" anchor="t">
            <a:spAutoFit/>
          </a:bodyPr>
          <a:lstStyle/>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Secondly, there is usually a special meaning in the Chinese given names. In most cases, one’s given name carries good </a:t>
            </a:r>
            <a:r>
              <a:rPr sz="2800" u="sng" dirty="0">
                <a:latin typeface="Times New Roman" panose="02020603050405020304" charset="0"/>
                <a:ea typeface="宋体" panose="02010600030101010101" pitchFamily="2" charset="-122"/>
                <a:cs typeface="Times New Roman" panose="02020603050405020304" charset="0"/>
              </a:rPr>
              <a:t>blessings</a:t>
            </a:r>
            <a:r>
              <a:rPr sz="2800" dirty="0">
                <a:latin typeface="Times New Roman" panose="02020603050405020304" charset="0"/>
                <a:ea typeface="宋体" panose="02010600030101010101" pitchFamily="2" charset="-122"/>
                <a:cs typeface="Times New Roman" panose="02020603050405020304" charset="0"/>
              </a:rPr>
              <a:t> from his parents. For example “美” or “丽” shows that the parents want their child to be beautiful; “康” or “健” stands for the parents’ wishes for their children to be healthy.</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It’s suggested that foreigners pick a Chinese name sounding like their English name. It will be even better to use Chinese words with special meanings at the same time. For example, if a girl’s name is Jenny, she can pick “珍妮” as her Chinese name which is close in sound and has a good meaning.</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Picking a right Chinese name is never easy. One has to know something about Chinese culture and history. Would you like to pick Chinese names for your foreign friends? Do you have any good idea for their Chinese names?      </a:t>
            </a:r>
            <a:endParaRPr lang="en-US" sz="2800"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74700" y="521335"/>
            <a:ext cx="11266170" cy="3969385"/>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31. What’s the key difference between a Chinese name and an English name?</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An English name puts the given name first and the family name last, but a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Chinese name is just the opposite.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B. A Chinese name puts the given name first and the family name last, but an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English name is just the opposite.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An English given name has some meaning, but a Chinese given name is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just the opposite.</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D. A Chinese given name sounds great, but an English given name is just the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opposite.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260350" y="521335"/>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4" name="TextBox 4"/>
          <p:cNvSpPr txBox="1"/>
          <p:nvPr>
            <p:custDataLst>
              <p:tags r:id="rId1"/>
            </p:custDataLst>
          </p:nvPr>
        </p:nvSpPr>
        <p:spPr>
          <a:xfrm>
            <a:off x="661035" y="4605020"/>
            <a:ext cx="10870565" cy="1437640"/>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段落大意理解题。第二第三段分别讲了英语名字和中文名字的两大不同，一个是“姓”和“名”的顺序，一个是英文名字着重的是发音，中文名字则是有深刻含义，四个选项中，只有 A 表述正确。</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13460" y="657225"/>
            <a:ext cx="10737850" cy="1383665"/>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32. The underlined word “blessings” means ________ in Chinese.</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family property 		B. good wishes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education 			D. environment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499110" y="657225"/>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499110" y="309181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词义猜测题。从该词后面的举例中可以看出，中文名字都是寄托了父母对孩子未来美好的祝福的， 故此题正确答案为 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50595" y="765810"/>
            <a:ext cx="10737850" cy="181483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33. From the passage, we guess if your parents give the given name “聪” to you, they hope you will be ________ in the future.</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beautiful 			B. happy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hardworking 		D. smart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5662295" y="1236980"/>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7880" y="353631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理解推断题。根据文章意思，中国父母给孩子取名都带有美好的祝福，“聪”是聪明的意思，所以应该是 clever 或者是 smart，故此题正确答案为 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37285" y="431165"/>
            <a:ext cx="10394315" cy="353822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34. Which of the following statements is right according to the passage?</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Many Chinese like to pick an English name for themselves.</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B. In English, the name Jenny has the same meaning as “珍妮” in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Chinese.</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Lots of foreigners like to choose the names meaning something bad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when they pick their Chinese names.</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D. When a foreigner wants to pick a Chinese name, he/she should learn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about Chinese culture and history first.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622935" y="431165"/>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24535" y="446976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主旨大意题。文章主要讲的是外国人在取一个中国名字的时候要注意中英文名字的两大不同，而要取一个中文名，需要了解一些中国的文化和历史，故选 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366520" y="584835"/>
            <a:ext cx="10222230" cy="224536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35. The passage mainly talks about 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the culture and history of China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B. advice for foreigners to pick a Chinese name</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the meaning a Chinese name carries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D. why foreigners pick Chinese names</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6840220" y="584835"/>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18185" y="365315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主旨大意题。文章主要讲的是外国人在取一个中国名字的时候要注意中英文名字的两大不同，而要取一个中文名，需要了解一些中国的文化和历史，这是一个困难的事情，故此题正确答案为 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28625" y="455295"/>
            <a:ext cx="11334750" cy="5692775"/>
          </a:xfrm>
          <a:prstGeom prst="rect">
            <a:avLst/>
          </a:prstGeom>
          <a:noFill/>
        </p:spPr>
        <p:txBody>
          <a:bodyPr wrap="square" rtlCol="0" anchor="t">
            <a:spAutoFit/>
          </a:bodyPr>
          <a:lstStyle/>
          <a:p>
            <a:pPr indent="0" algn="ctr" fontAlgn="auto">
              <a:lnSpc>
                <a:spcPct val="100000"/>
              </a:lnSpc>
            </a:pPr>
            <a:r>
              <a:rPr sz="2800" b="1" dirty="0">
                <a:latin typeface="Times New Roman" panose="02020603050405020304" charset="0"/>
                <a:ea typeface="宋体" panose="02010600030101010101" pitchFamily="2" charset="-122"/>
                <a:cs typeface="Times New Roman" panose="02020603050405020304" charset="0"/>
              </a:rPr>
              <a:t>(B)</a:t>
            </a:r>
            <a:endParaRPr sz="28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It takes you about 16 hours travelling from Xi’an to Chengdu by train. But now the new Xi’an-Chengdu high-speed railway will shorten this travel time to three hours. </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The 643-kilometer line is China’s first high-speed railway to run through the Qinling Mountains, which is a natural boundary between China’s north and south. With a speed of 250 km per hour, it’s also the first mountain-heavy train line to provide a 4G network.</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Along the way, the train passes through two areas for rare wild animals—one for pandas and the other for crested ibises (朱鹮).</a:t>
            </a:r>
            <a:r>
              <a:rPr lang="en-US" sz="2800" dirty="0">
                <a:latin typeface="Times New Roman" panose="02020603050405020304" charset="0"/>
                <a:ea typeface="宋体" panose="02010600030101010101" pitchFamily="2" charset="-122"/>
                <a:cs typeface="Times New Roman" panose="02020603050405020304" charset="0"/>
              </a:rPr>
              <a:t>    </a:t>
            </a:r>
            <a:endParaRPr lang="en-US"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In order to reduce the railway’s influence on the animals, experts and workers have designed and built the railway to be environmentally friendly, China Daily reported.</a:t>
            </a:r>
            <a:endParaRPr lang="en-US" sz="2800"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28625" y="455295"/>
            <a:ext cx="11334750" cy="5262245"/>
          </a:xfrm>
          <a:prstGeom prst="rect">
            <a:avLst/>
          </a:prstGeom>
          <a:noFill/>
        </p:spPr>
        <p:txBody>
          <a:bodyPr wrap="square" rtlCol="0" anchor="t">
            <a:spAutoFit/>
          </a:bodyPr>
          <a:lstStyle/>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According to the Xinhua News Agency, China now has l,864 wild pandas in total and 273 ones in the Qinling Mountains. To avoid disturbing the pandas, the railway was designed to run through tunnels within the area. Protective shields (防护盾) are placed near the entrance of each tunnel to stop animals from going in. To avoid hurting the thousands of crested ibises that fly near one part</a:t>
            </a: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of the railway, protective nets have been set up along the tracks to make sure the birds will not fly</a:t>
            </a: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into a train. The nets are about 32 km long and 4 meters high. Experts tested different shapes and</a:t>
            </a: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materials for building the nets before making their final choice.</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We are aiming at balanced and sustainable development, thus we are working to build a high-speed train system with people and animals co-existing harmoniously (和谐共存) with each other.</a:t>
            </a:r>
            <a:endParaRPr sz="2800"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94435" y="1001395"/>
            <a:ext cx="10222230" cy="181483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36. Now it takes ________ to travel from Xi’an to Chengdu by the high-speed train.</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16 hours 			B. 13 hours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6 hours 			D. 3 hours</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4249420" y="929005"/>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18185" y="365315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细节题。从第一段我们可以知道从西安到成都，原来坐普通火车是 16 小时，现在有高铁了只要 3 小时，故选 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94435" y="838200"/>
            <a:ext cx="10222230" cy="2676525"/>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37. Which of the following statements is right about the new Xi’an-Chengdu railway?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It is China’s first high-speed railway.</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B. It runs through the Qinling Mountains.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It is the first mountain-heavy train line.</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D. It is the first train line with a 4G network.</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680085" y="838200"/>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18185" y="3653155"/>
            <a:ext cx="10870565" cy="233553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细 节 理 解 题。 这 题 的 关 键 是 理 解 the first mountain heavy train line to pro</a:t>
            </a:r>
            <a:r>
              <a:rPr lang="en-US" sz="2400">
                <a:solidFill>
                  <a:srgbClr val="C00000"/>
                </a:solidFill>
                <a:latin typeface="Times New Roman" panose="02020603050405020304" charset="0"/>
                <a:cs typeface="Times New Roman" panose="02020603050405020304" charset="0"/>
              </a:rPr>
              <a:t>-</a:t>
            </a:r>
            <a:r>
              <a:rPr sz="2400">
                <a:solidFill>
                  <a:srgbClr val="C00000"/>
                </a:solidFill>
                <a:latin typeface="Times New Roman" panose="02020603050405020304" charset="0"/>
                <a:cs typeface="Times New Roman" panose="02020603050405020304" charset="0"/>
              </a:rPr>
              <a:t>vide a 4G network. 这句话。这句话说明了这个高铁的特点：它是第一趟提供 4G网络的高山穿行重型火车。它不是第一趟高铁，也不是第一趟高山穿行火车，也不是第一趟有 4G 网络的火车，它是第一趟同时满足这三个条件的火车，所以 A、C、D 都不对，只能选 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Ⅰ．补全对话</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4" name="文本框 3"/>
          <p:cNvSpPr txBox="1"/>
          <p:nvPr/>
        </p:nvSpPr>
        <p:spPr>
          <a:xfrm>
            <a:off x="770889" y="1088147"/>
            <a:ext cx="11091545" cy="4310380"/>
          </a:xfrm>
          <a:prstGeom prst="rect">
            <a:avLst/>
          </a:prstGeom>
          <a:noFill/>
        </p:spPr>
        <p:txBody>
          <a:bodyPr wrap="square" rtlCol="0" anchor="t">
            <a:spAutoFit/>
          </a:bodyPr>
          <a:lstStyle/>
          <a:p>
            <a:pPr algn="just" fontAlgn="auto">
              <a:lnSpc>
                <a:spcPct val="140000"/>
              </a:lnSpc>
            </a:pPr>
            <a:r>
              <a:rPr lang="en-US" altLang="zh-CN" sz="2800" b="1" dirty="0">
                <a:solidFill>
                  <a:schemeClr val="tx1"/>
                </a:solidFill>
                <a:latin typeface="Times New Roman" panose="02020603050405020304" charset="0"/>
                <a:ea typeface="宋体" panose="02010600030101010101" pitchFamily="2" charset="-122"/>
                <a:cs typeface="Times New Roman" panose="02020603050405020304" charset="0"/>
              </a:rPr>
              <a:t>阅读下列简短对话；从A、B、C、D中选出最佳答案，将对话补全。</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rPr>
              <a:t>例：M: How’s everything going?</a:t>
            </a:r>
            <a:endPar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rPr>
              <a:t>        W: Fine, thanks. How are you doing?</a:t>
            </a:r>
            <a:endPar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rPr>
              <a:t>        M: ________.</a:t>
            </a:r>
            <a:endPar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rPr>
              <a:t>A. I’m 16 now 		B. Yes, it is good</a:t>
            </a:r>
            <a:endPar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rPr>
              <a:t>C. See you then 		D. Oh, not too bad</a:t>
            </a:r>
            <a:endPar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rPr>
              <a:t>答案是D。</a:t>
            </a:r>
            <a:endPar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94435" y="1001395"/>
            <a:ext cx="10222230" cy="1383665"/>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38. What are used to protect the animals from the train?</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Tracks. 				B. Protective nets.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Protective shields. 		D. Both B and C.</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580390" y="1001395"/>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18185" y="365315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	 细节题。根据第五段，要防止动物进入隧道，在隧道口装了防护盾；要避免小鸟们飞入火车，安装的是防护网，故此题正确答案为 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42670" y="883920"/>
            <a:ext cx="10222230" cy="2676525"/>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39. The railway was designed and built to be environmentally friendly in order to ________.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avoid harming wild animals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B. save money and energy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avoid damaging the mountains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D. help the train run through tunnels quietly</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2990215" y="1287780"/>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18185" y="365315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细节题。从文中第四段可知，专家们和工人们把铁路设计得很环保是为了保护野生动物，要避免伤害它们，故选 A。</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94435" y="1001395"/>
            <a:ext cx="10222230" cy="2676525"/>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40. This news about the protective measures of the new railway is reported by ________.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China Daily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B. the Xinhua News Agency</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the 4G network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D. CCTV</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3452495" y="1400175"/>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18185" y="378904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细节题。出现了两个新闻单位，一个是第四段的 China Daily，一个是第五段的Xinhua News Agency。题目要选择的是报道保护措施的单位，故此题正确答案为B。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28625" y="119380"/>
            <a:ext cx="11334750" cy="2414905"/>
          </a:xfrm>
          <a:prstGeom prst="rect">
            <a:avLst/>
          </a:prstGeom>
          <a:noFill/>
        </p:spPr>
        <p:txBody>
          <a:bodyPr wrap="square" rtlCol="0" anchor="t">
            <a:spAutoFit/>
          </a:bodyPr>
          <a:lstStyle/>
          <a:p>
            <a:pPr indent="0" algn="ctr" fontAlgn="auto">
              <a:lnSpc>
                <a:spcPct val="90000"/>
              </a:lnSpc>
            </a:pPr>
            <a:r>
              <a:rPr sz="2800" b="1" dirty="0">
                <a:latin typeface="Times New Roman" panose="02020603050405020304" charset="0"/>
                <a:ea typeface="宋体" panose="02010600030101010101" pitchFamily="2" charset="-122"/>
                <a:cs typeface="Times New Roman" panose="02020603050405020304" charset="0"/>
              </a:rPr>
              <a:t>(C)</a:t>
            </a:r>
            <a:endParaRPr sz="28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9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The Internet has opened up a whole new online world for us to meet, chat and go where we’ve never been before.</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9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But just as in face-to-face communication, there are some rules of behavior that should be followed when online. </a:t>
            </a:r>
            <a:r>
              <a:rPr sz="2800" u="sng" dirty="0">
                <a:latin typeface="Times New Roman" panose="02020603050405020304" charset="0"/>
                <a:ea typeface="宋体" panose="02010600030101010101" pitchFamily="2" charset="-122"/>
                <a:cs typeface="Times New Roman" panose="02020603050405020304" charset="0"/>
              </a:rPr>
              <a:t>41</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Imagine how you’d feel if you were in the other person’s shoes.</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2" name="TextBox 4"/>
          <p:cNvSpPr txBox="1"/>
          <p:nvPr>
            <p:custDataLst>
              <p:tags r:id="rId1"/>
            </p:custDataLst>
          </p:nvPr>
        </p:nvSpPr>
        <p:spPr>
          <a:xfrm>
            <a:off x="7954645" y="1644015"/>
            <a:ext cx="51435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4" name="文本框 3"/>
          <p:cNvSpPr txBox="1"/>
          <p:nvPr>
            <p:custDataLst>
              <p:tags r:id="rId2"/>
            </p:custDataLst>
          </p:nvPr>
        </p:nvSpPr>
        <p:spPr>
          <a:xfrm>
            <a:off x="429260" y="2569845"/>
            <a:ext cx="11334115" cy="2526665"/>
          </a:xfrm>
          <a:prstGeom prst="rect">
            <a:avLst/>
          </a:prstGeom>
          <a:solidFill>
            <a:schemeClr val="bg1"/>
          </a:solidFill>
        </p:spPr>
        <p:txBody>
          <a:bodyPr wrap="square" rtlCol="0" anchor="ctr">
            <a:spAutoFit/>
          </a:bodyPr>
          <a:p>
            <a:pPr>
              <a:lnSpc>
                <a:spcPct val="110000"/>
              </a:lnSpc>
            </a:pPr>
            <a:r>
              <a:rPr lang="en-US" altLang="zh-CN" sz="2400" dirty="0">
                <a:solidFill>
                  <a:schemeClr val="tx1"/>
                </a:solidFill>
                <a:latin typeface="Times New Roman" panose="02020603050405020304" charset="0"/>
                <a:cs typeface="Times New Roman" panose="02020603050405020304" charset="0"/>
              </a:rPr>
              <a:t>A. You should either ignore the person, or use your chat software to block their messages.</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B. If you do decide to tell someone about a mistake, point it out politely.</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C. Repeat the process till you feel sure that you’d feel comfortable saying the words to the </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person’s face.</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D. The basic rule is simple: Treat others in the same way you would want to be treated.</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E. Everyone was new to the network once.</a:t>
            </a:r>
            <a:endParaRPr lang="en-US" altLang="zh-CN" sz="2400" dirty="0">
              <a:solidFill>
                <a:schemeClr val="tx1"/>
              </a:solidFill>
              <a:latin typeface="Times New Roman" panose="02020603050405020304" charset="0"/>
              <a:cs typeface="Times New Roman" panose="02020603050405020304" charset="0"/>
            </a:endParaRPr>
          </a:p>
        </p:txBody>
      </p:sp>
      <p:sp>
        <p:nvSpPr>
          <p:cNvPr id="8" name="圆角矩形 7"/>
          <p:cNvSpPr/>
          <p:nvPr>
            <p:custDataLst>
              <p:tags r:id="rId3"/>
            </p:custDataLst>
          </p:nvPr>
        </p:nvSpPr>
        <p:spPr>
          <a:xfrm>
            <a:off x="677545" y="5227955"/>
            <a:ext cx="10981690" cy="114808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41.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根据 Imagine how you’d feel if you were in the other person’s shoes（想象一下你处在别人的境地你会有什么感受）可以推断，这里需要填写的是：我们要遵守基本规则——用自己想被对待的方式去对待别人。</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bldLvl="0" animBg="1"/>
      <p:bldP spid="8" grpId="1"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78510" y="502920"/>
            <a:ext cx="10222230" cy="1383665"/>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For anything you’re about to send: Ask yourself, “Would I say this to the person’s face?” If the answer is no, rewrite and reread. </a:t>
            </a:r>
            <a:r>
              <a:rPr lang="en-US" altLang="zh-CN" sz="2800" u="sng" dirty="0">
                <a:latin typeface="Times New Roman" panose="02020603050405020304" charset="0"/>
                <a:ea typeface="宋体" panose="02010600030101010101" pitchFamily="2" charset="-122"/>
                <a:cs typeface="Times New Roman" panose="02020603050405020304" charset="0"/>
              </a:rPr>
              <a:t>42______</a:t>
            </a:r>
            <a:endParaRPr lang="en-US" altLang="zh-CN" sz="2800" u="sng"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1504950" y="1364615"/>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4" name="文本框 3"/>
          <p:cNvSpPr txBox="1"/>
          <p:nvPr>
            <p:custDataLst>
              <p:tags r:id="rId1"/>
            </p:custDataLst>
          </p:nvPr>
        </p:nvSpPr>
        <p:spPr>
          <a:xfrm>
            <a:off x="501650" y="1984375"/>
            <a:ext cx="11334115" cy="2526665"/>
          </a:xfrm>
          <a:prstGeom prst="rect">
            <a:avLst/>
          </a:prstGeom>
          <a:solidFill>
            <a:schemeClr val="bg1"/>
          </a:solidFill>
        </p:spPr>
        <p:txBody>
          <a:bodyPr wrap="square" rtlCol="0" anchor="ctr">
            <a:spAutoFit/>
          </a:bodyPr>
          <a:p>
            <a:pPr>
              <a:lnSpc>
                <a:spcPct val="110000"/>
              </a:lnSpc>
            </a:pPr>
            <a:r>
              <a:rPr lang="en-US" altLang="zh-CN" sz="2400" dirty="0">
                <a:solidFill>
                  <a:schemeClr val="tx1"/>
                </a:solidFill>
                <a:latin typeface="Times New Roman" panose="02020603050405020304" charset="0"/>
                <a:cs typeface="Times New Roman" panose="02020603050405020304" charset="0"/>
              </a:rPr>
              <a:t>A. You should either ignore the person, or use your chat software to block their messages.</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B. If you do decide to tell someone about a mistake, point it out politely.</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C. Repeat the process till you feel sure that you’d feel comfortable saying the words to the </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person’s face.</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D. The basic rule is simple: Treat others in the same way you would want to be treated.</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E. Everyone was new to the network once.</a:t>
            </a:r>
            <a:endParaRPr lang="en-US" altLang="zh-CN" sz="2400" dirty="0">
              <a:solidFill>
                <a:schemeClr val="tx1"/>
              </a:solidFill>
              <a:latin typeface="Times New Roman" panose="02020603050405020304" charset="0"/>
              <a:cs typeface="Times New Roman" panose="02020603050405020304" charset="0"/>
            </a:endParaRPr>
          </a:p>
        </p:txBody>
      </p:sp>
      <p:sp>
        <p:nvSpPr>
          <p:cNvPr id="8" name="圆角矩形 7"/>
          <p:cNvSpPr/>
          <p:nvPr>
            <p:custDataLst>
              <p:tags r:id="rId2"/>
            </p:custDataLst>
          </p:nvPr>
        </p:nvSpPr>
        <p:spPr>
          <a:xfrm>
            <a:off x="605155" y="4699635"/>
            <a:ext cx="10981690" cy="149161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42.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这里谈论的是对你将要发送的信息，需要先问问自己，如果是面对面交流，会这样说话吗？如果不会，则要重写。所以这一段的最后一句话，应该是这个做法的强调，故选 C。：我们要遵守基本规则——用自己想被对待的方式去对待别人。</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bldLvl="0" animBg="1"/>
      <p:bldP spid="8" grpId="1"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51485" y="339090"/>
            <a:ext cx="11135360" cy="2027555"/>
          </a:xfrm>
          <a:prstGeom prst="rect">
            <a:avLst/>
          </a:prstGeom>
          <a:noFill/>
        </p:spPr>
        <p:txBody>
          <a:bodyPr wrap="square" rtlCol="0" anchor="t">
            <a:spAutoFit/>
          </a:bodyPr>
          <a:lstStyle/>
          <a:p>
            <a:pPr indent="0" algn="just" fontAlgn="auto">
              <a:lnSpc>
                <a:spcPct val="90000"/>
              </a:lnSpc>
            </a:pPr>
            <a:r>
              <a:rPr lang="en-US" altLang="zh-CN" sz="2800" dirty="0">
                <a:latin typeface="Times New Roman" panose="02020603050405020304" charset="0"/>
                <a:ea typeface="宋体" panose="02010600030101010101" pitchFamily="2" charset="-122"/>
                <a:cs typeface="Times New Roman" panose="02020603050405020304" charset="0"/>
              </a:rPr>
              <a:t>      If someone in the chat room is rude to you, your instinct ( 本能 ) is to fire back in the same manner. But try not to do so. </a:t>
            </a:r>
            <a:r>
              <a:rPr lang="en-US" altLang="zh-CN" sz="2800" u="sng" dirty="0">
                <a:latin typeface="Times New Roman" panose="02020603050405020304" charset="0"/>
                <a:ea typeface="宋体" panose="02010600030101010101" pitchFamily="2" charset="-122"/>
                <a:cs typeface="Times New Roman" panose="02020603050405020304" charset="0"/>
              </a:rPr>
              <a:t>43        </a:t>
            </a:r>
            <a:r>
              <a:rPr lang="en-US" altLang="zh-CN" sz="2800" dirty="0">
                <a:latin typeface="Times New Roman" panose="02020603050405020304" charset="0"/>
                <a:ea typeface="宋体" panose="02010600030101010101" pitchFamily="2" charset="-122"/>
                <a:cs typeface="Times New Roman" panose="02020603050405020304" charset="0"/>
              </a:rPr>
              <a:t> If it was caused by a disagreement with another member, try to fix the situation by politely discussing it. Remember to respect the beliefs and opinions of others in the chat room.</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8414385" y="666115"/>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4" name="文本框 3"/>
          <p:cNvSpPr txBox="1"/>
          <p:nvPr>
            <p:custDataLst>
              <p:tags r:id="rId1"/>
            </p:custDataLst>
          </p:nvPr>
        </p:nvSpPr>
        <p:spPr>
          <a:xfrm>
            <a:off x="605155" y="2366645"/>
            <a:ext cx="11334115" cy="2526665"/>
          </a:xfrm>
          <a:prstGeom prst="rect">
            <a:avLst/>
          </a:prstGeom>
          <a:solidFill>
            <a:schemeClr val="bg1"/>
          </a:solidFill>
        </p:spPr>
        <p:txBody>
          <a:bodyPr wrap="square" rtlCol="0" anchor="ctr">
            <a:spAutoFit/>
          </a:bodyPr>
          <a:p>
            <a:pPr>
              <a:lnSpc>
                <a:spcPct val="110000"/>
              </a:lnSpc>
            </a:pPr>
            <a:r>
              <a:rPr lang="en-US" altLang="zh-CN" sz="2400" dirty="0">
                <a:solidFill>
                  <a:schemeClr val="tx1"/>
                </a:solidFill>
                <a:latin typeface="Times New Roman" panose="02020603050405020304" charset="0"/>
                <a:cs typeface="Times New Roman" panose="02020603050405020304" charset="0"/>
              </a:rPr>
              <a:t>A. You should either ignore the person, or use your chat software to block their messages.</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B. If you do decide to tell someone about a mistake, point it out politely.</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C. Repeat the process till you feel sure that you’d feel comfortable saying the words to the </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person’s face.</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D. The basic rule is simple: Treat others in the same way you would want to be treated.</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E. Everyone was new to the network once.</a:t>
            </a:r>
            <a:endParaRPr lang="en-US" altLang="zh-CN" sz="2400" dirty="0">
              <a:solidFill>
                <a:schemeClr val="tx1"/>
              </a:solidFill>
              <a:latin typeface="Times New Roman" panose="02020603050405020304" charset="0"/>
              <a:cs typeface="Times New Roman" panose="02020603050405020304" charset="0"/>
            </a:endParaRPr>
          </a:p>
        </p:txBody>
      </p:sp>
      <p:sp>
        <p:nvSpPr>
          <p:cNvPr id="8" name="圆角矩形 7"/>
          <p:cNvSpPr/>
          <p:nvPr>
            <p:custDataLst>
              <p:tags r:id="rId2"/>
            </p:custDataLst>
          </p:nvPr>
        </p:nvSpPr>
        <p:spPr>
          <a:xfrm>
            <a:off x="528320" y="5017135"/>
            <a:ext cx="10981690" cy="108394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43.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本段讲到当在聊天室遇到别人粗鲁对待时该如何做。五个选项中 A 项的句意是：你应该忽略这个人，或者使用聊天软件屏蔽他们的消息。符合语境，故选 A。</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bldLvl="0" animBg="1"/>
      <p:bldP spid="8" grpId="1"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98450" y="202565"/>
            <a:ext cx="11135360" cy="2414905"/>
          </a:xfrm>
          <a:prstGeom prst="rect">
            <a:avLst/>
          </a:prstGeom>
          <a:noFill/>
        </p:spPr>
        <p:txBody>
          <a:bodyPr wrap="square" rtlCol="0" anchor="t">
            <a:spAutoFit/>
          </a:bodyPr>
          <a:lstStyle/>
          <a:p>
            <a:pPr indent="0" algn="just" fontAlgn="auto">
              <a:lnSpc>
                <a:spcPct val="9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lang="en-US" altLang="zh-CN" sz="2800" u="sng" dirty="0">
                <a:latin typeface="Times New Roman" panose="02020603050405020304" charset="0"/>
                <a:ea typeface="宋体" panose="02010600030101010101" pitchFamily="2" charset="-122"/>
                <a:cs typeface="Times New Roman" panose="02020603050405020304" charset="0"/>
              </a:rPr>
              <a:t>44         </a:t>
            </a:r>
            <a:r>
              <a:rPr lang="en-US" altLang="zh-CN" sz="2800" dirty="0">
                <a:latin typeface="Times New Roman" panose="02020603050405020304" charset="0"/>
                <a:ea typeface="宋体" panose="02010600030101010101" pitchFamily="2" charset="-122"/>
                <a:cs typeface="Times New Roman" panose="02020603050405020304" charset="0"/>
              </a:rPr>
              <a:t> Offer advice when asked by newcomers, as they may not be sure what to do or how tocommunicate. When someone makes a mistake, whether it’s a stupid question or an unnecessarily long answer, be kind about it. If it’s a small mistake, you may not need to say anything. Even if you feel strongly about it, think twice before saying anything. Having good manners yourself doesn’t give you license to correct everyone else. </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1449705" y="202565"/>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
        <p:nvSpPr>
          <p:cNvPr id="4" name="文本框 3"/>
          <p:cNvSpPr txBox="1"/>
          <p:nvPr>
            <p:custDataLst>
              <p:tags r:id="rId1"/>
            </p:custDataLst>
          </p:nvPr>
        </p:nvSpPr>
        <p:spPr>
          <a:xfrm>
            <a:off x="528320" y="2703195"/>
            <a:ext cx="11334115" cy="2526665"/>
          </a:xfrm>
          <a:prstGeom prst="rect">
            <a:avLst/>
          </a:prstGeom>
          <a:solidFill>
            <a:schemeClr val="bg1"/>
          </a:solidFill>
        </p:spPr>
        <p:txBody>
          <a:bodyPr wrap="square" rtlCol="0" anchor="ctr">
            <a:spAutoFit/>
          </a:bodyPr>
          <a:p>
            <a:pPr>
              <a:lnSpc>
                <a:spcPct val="110000"/>
              </a:lnSpc>
            </a:pPr>
            <a:r>
              <a:rPr lang="en-US" altLang="zh-CN" sz="2400" dirty="0">
                <a:solidFill>
                  <a:schemeClr val="tx1"/>
                </a:solidFill>
                <a:latin typeface="Times New Roman" panose="02020603050405020304" charset="0"/>
                <a:cs typeface="Times New Roman" panose="02020603050405020304" charset="0"/>
              </a:rPr>
              <a:t>A. You should either ignore the person, or use your chat software to block their messages.</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B. If you do decide to tell someone about a mistake, point it out politely.</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C. Repeat the process till you feel sure that you’d feel comfortable saying the words to the </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person’s face.</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D. The basic rule is simple: Treat others in the same way you would want to be treated.</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E. Everyone was new to the network once.</a:t>
            </a:r>
            <a:endParaRPr lang="en-US" altLang="zh-CN" sz="2400" dirty="0">
              <a:solidFill>
                <a:schemeClr val="tx1"/>
              </a:solidFill>
              <a:latin typeface="Times New Roman" panose="02020603050405020304" charset="0"/>
              <a:cs typeface="Times New Roman" panose="02020603050405020304" charset="0"/>
            </a:endParaRPr>
          </a:p>
        </p:txBody>
      </p:sp>
      <p:sp>
        <p:nvSpPr>
          <p:cNvPr id="8" name="圆角矩形 7"/>
          <p:cNvSpPr/>
          <p:nvPr>
            <p:custDataLst>
              <p:tags r:id="rId2"/>
            </p:custDataLst>
          </p:nvPr>
        </p:nvSpPr>
        <p:spPr>
          <a:xfrm>
            <a:off x="528320" y="5315585"/>
            <a:ext cx="10981690" cy="108394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44.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本段谈论的是对待新来者的态度和方法。五个选项中，只有 E 含有 new，句意是：在网络世界里，每个人都曾经是新人，符合语境，故选 E。</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bldLvl="0" animBg="1"/>
      <p:bldP spid="8" grpId="1"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79730" y="248920"/>
            <a:ext cx="11135360" cy="2027555"/>
          </a:xfrm>
          <a:prstGeom prst="rect">
            <a:avLst/>
          </a:prstGeom>
          <a:noFill/>
        </p:spPr>
        <p:txBody>
          <a:bodyPr wrap="square" rtlCol="0" anchor="t">
            <a:spAutoFit/>
          </a:bodyPr>
          <a:lstStyle/>
          <a:p>
            <a:pPr indent="0" algn="just" fontAlgn="auto">
              <a:lnSpc>
                <a:spcPct val="90000"/>
              </a:lnSpc>
            </a:pPr>
            <a:r>
              <a:rPr lang="en-US" altLang="zh-CN" sz="2800" u="sng" dirty="0">
                <a:latin typeface="Times New Roman" panose="02020603050405020304" charset="0"/>
                <a:ea typeface="宋体" panose="02010600030101010101" pitchFamily="2" charset="-122"/>
                <a:cs typeface="Times New Roman" panose="02020603050405020304" charset="0"/>
                <a:sym typeface="+mn-ea"/>
              </a:rPr>
              <a:t>45          </a:t>
            </a:r>
            <a:r>
              <a:rPr lang="en-US" altLang="zh-CN" sz="2800" dirty="0">
                <a:latin typeface="Times New Roman" panose="02020603050405020304" charset="0"/>
                <a:ea typeface="宋体" panose="02010600030101010101" pitchFamily="2" charset="-122"/>
                <a:cs typeface="Times New Roman" panose="02020603050405020304" charset="0"/>
                <a:sym typeface="+mn-ea"/>
              </a:rPr>
              <a:t> At the same time, if you find you are wrong, be sure to correct yourself and apologize to those that you have offended.</a:t>
            </a:r>
            <a:r>
              <a:rPr lang="en-US" altLang="zh-CN" sz="2800" dirty="0">
                <a:latin typeface="Times New Roman" panose="02020603050405020304" charset="0"/>
                <a:ea typeface="宋体" panose="02010600030101010101" pitchFamily="2" charset="-122"/>
                <a:cs typeface="Times New Roman" panose="02020603050405020304" charset="0"/>
              </a:rPr>
              <a:t>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90000"/>
              </a:lnSpc>
            </a:pPr>
            <a:r>
              <a:rPr lang="en-US" altLang="zh-CN" sz="2800" dirty="0">
                <a:latin typeface="Times New Roman" panose="02020603050405020304" charset="0"/>
                <a:ea typeface="宋体" panose="02010600030101010101" pitchFamily="2" charset="-122"/>
                <a:cs typeface="Times New Roman" panose="02020603050405020304" charset="0"/>
              </a:rPr>
              <a:t>      It is not polite to ask others personal questions such as their age, marital status, etc. Unless you know the person very well, and you are both comfortable with sharing personal information, don’t ask such questions.</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custDataLst>
              <p:tags r:id="rId1"/>
            </p:custDataLst>
          </p:nvPr>
        </p:nvSpPr>
        <p:spPr>
          <a:xfrm>
            <a:off x="528320" y="2276475"/>
            <a:ext cx="11334115" cy="2526665"/>
          </a:xfrm>
          <a:prstGeom prst="rect">
            <a:avLst/>
          </a:prstGeom>
          <a:solidFill>
            <a:schemeClr val="bg1"/>
          </a:solidFill>
        </p:spPr>
        <p:txBody>
          <a:bodyPr wrap="square" rtlCol="0" anchor="ctr">
            <a:spAutoFit/>
          </a:bodyPr>
          <a:p>
            <a:pPr>
              <a:lnSpc>
                <a:spcPct val="110000"/>
              </a:lnSpc>
            </a:pPr>
            <a:r>
              <a:rPr lang="en-US" altLang="zh-CN" sz="2400" dirty="0">
                <a:solidFill>
                  <a:schemeClr val="tx1"/>
                </a:solidFill>
                <a:latin typeface="Times New Roman" panose="02020603050405020304" charset="0"/>
                <a:cs typeface="Times New Roman" panose="02020603050405020304" charset="0"/>
              </a:rPr>
              <a:t>A. You should either ignore the person, or use your chat software to block their messages.</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B. If you do decide to tell someone about a mistake, point it out politely.</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C. Repeat the process till you feel sure that you’d feel comfortable saying the words to the </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person’s face.</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D. The basic rule is simple: Treat others in the same way you would want to be treated.</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E. Everyone was new to the network once.</a:t>
            </a:r>
            <a:endParaRPr lang="en-US" altLang="zh-CN" sz="2400" dirty="0">
              <a:solidFill>
                <a:schemeClr val="tx1"/>
              </a:solidFill>
              <a:latin typeface="Times New Roman" panose="02020603050405020304" charset="0"/>
              <a:cs typeface="Times New Roman" panose="02020603050405020304" charset="0"/>
            </a:endParaRPr>
          </a:p>
        </p:txBody>
      </p:sp>
      <p:sp>
        <p:nvSpPr>
          <p:cNvPr id="8" name="圆角矩形 7"/>
          <p:cNvSpPr/>
          <p:nvPr>
            <p:custDataLst>
              <p:tags r:id="rId2"/>
            </p:custDataLst>
          </p:nvPr>
        </p:nvSpPr>
        <p:spPr>
          <a:xfrm>
            <a:off x="528320" y="4926965"/>
            <a:ext cx="10981690" cy="152654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45.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根据上下文的语境，谈论的是面对别人的错误时的态度。上文提到，即使你自己很有礼貌，也不意味着你可以随意去纠正别人。B 项中提到如果你决定要指出别人的错误，请你一定要很有礼貌地指出。符合上下文语境，故选 B。</a:t>
            </a:r>
            <a:endParaRPr sz="2400">
              <a:solidFill>
                <a:srgbClr val="C00000"/>
              </a:solidFill>
              <a:latin typeface="Times New Roman" panose="02020603050405020304" charset="0"/>
              <a:cs typeface="Times New Roman" panose="02020603050405020304" charset="0"/>
              <a:sym typeface="+mn-ea"/>
            </a:endParaRPr>
          </a:p>
        </p:txBody>
      </p:sp>
      <p:sp>
        <p:nvSpPr>
          <p:cNvPr id="6" name="TextBox 4"/>
          <p:cNvSpPr txBox="1"/>
          <p:nvPr>
            <p:custDataLst>
              <p:tags r:id="rId3"/>
            </p:custDataLst>
          </p:nvPr>
        </p:nvSpPr>
        <p:spPr>
          <a:xfrm>
            <a:off x="1042035" y="248920"/>
            <a:ext cx="51435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8" grpId="1" animBg="1"/>
      <p:bldP spid="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090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Ⅴ．语法填空</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Ⅴ．语法填空</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7" name="矩形 6"/>
          <p:cNvSpPr/>
          <p:nvPr/>
        </p:nvSpPr>
        <p:spPr>
          <a:xfrm>
            <a:off x="277495" y="1986915"/>
            <a:ext cx="11563350" cy="267525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In October 2018, a girl </a:t>
            </a:r>
            <a:r>
              <a:rPr lang="en-US" altLang="zh-CN" sz="2800" u="sng"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              </a:t>
            </a: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(name) Xin Xiaodai became famous because she was chosen </a:t>
            </a:r>
            <a:r>
              <a:rPr lang="en-US" altLang="zh-CN" sz="2800" u="sng"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          </a:t>
            </a: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the King of Koi (锦鲤) in an </a:t>
            </a:r>
            <a:r>
              <a:rPr lang="en-US" altLang="zh-CN" sz="2800" u="sng"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            </a:t>
            </a: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(act) held by Alipay. She was so lucky </a:t>
            </a:r>
            <a:r>
              <a:rPr lang="en-US" altLang="zh-CN" sz="2800" u="sng"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           </a:t>
            </a: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she became the winner of the big prize. Many people admired her and hoped to have the same good </a:t>
            </a:r>
            <a:r>
              <a:rPr lang="en-US" altLang="zh-CN" sz="2800" u="sng"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 ____   </a:t>
            </a: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(lucky).</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4834890" y="2050464"/>
            <a:ext cx="14008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named</a:t>
            </a:r>
            <a:endParaRPr lang="en-US" sz="2800" dirty="0">
              <a:solidFill>
                <a:srgbClr val="C00000"/>
              </a:solidFill>
              <a:latin typeface="Times New Roman" panose="02020603050405020304" charset="0"/>
              <a:cs typeface="Times New Roman" panose="02020603050405020304" charset="0"/>
            </a:endParaRPr>
          </a:p>
        </p:txBody>
      </p:sp>
      <p:sp>
        <p:nvSpPr>
          <p:cNvPr id="3" name="文本框 2"/>
          <p:cNvSpPr txBox="1"/>
          <p:nvPr>
            <p:custDataLst>
              <p:tags r:id="rId1"/>
            </p:custDataLst>
          </p:nvPr>
        </p:nvSpPr>
        <p:spPr>
          <a:xfrm>
            <a:off x="351790" y="1033780"/>
            <a:ext cx="11488420" cy="953135"/>
          </a:xfrm>
          <a:prstGeom prst="rect">
            <a:avLst/>
          </a:prstGeom>
          <a:noFill/>
        </p:spPr>
        <p:txBody>
          <a:bodyPr wrap="square" rtlCol="0" anchor="t">
            <a:spAutoFit/>
          </a:bodyPr>
          <a:p>
            <a:pPr indent="0" algn="just" fontAlgn="auto">
              <a:lnSpc>
                <a:spcPct val="100000"/>
              </a:lnSpc>
            </a:pPr>
            <a:r>
              <a:rPr sz="2800" b="1" dirty="0">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阅读下面短文，按照句子结构的语法性和上下文连贯的要求，在空格处填入一个适当的词或使用括号中词语的正确形式填空。</a:t>
            </a:r>
            <a:endParaRPr sz="2800" b="1" dirty="0">
              <a:latin typeface="Times New Roman" panose="02020603050405020304" charset="0"/>
              <a:ea typeface="宋体" panose="02010600030101010101" pitchFamily="2" charset="-122"/>
              <a:cs typeface="Times New Roman" panose="02020603050405020304" charset="0"/>
            </a:endParaRPr>
          </a:p>
        </p:txBody>
      </p:sp>
      <p:sp>
        <p:nvSpPr>
          <p:cNvPr id="4" name="圆角矩形 3"/>
          <p:cNvSpPr/>
          <p:nvPr>
            <p:custDataLst>
              <p:tags r:id="rId2"/>
            </p:custDataLst>
          </p:nvPr>
        </p:nvSpPr>
        <p:spPr>
          <a:xfrm>
            <a:off x="462915" y="4850130"/>
            <a:ext cx="10981690" cy="94107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46.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考查非谓语动词，“一个叫……的女孩”，人的名字是被叫的，用过去分词。</a:t>
            </a:r>
            <a:endParaRPr sz="2400">
              <a:solidFill>
                <a:srgbClr val="C00000"/>
              </a:solidFill>
              <a:latin typeface="Times New Roman" panose="02020603050405020304" charset="0"/>
              <a:cs typeface="Times New Roman" panose="02020603050405020304" charset="0"/>
              <a:sym typeface="+mn-ea"/>
            </a:endParaRPr>
          </a:p>
        </p:txBody>
      </p:sp>
      <p:sp>
        <p:nvSpPr>
          <p:cNvPr id="5" name="TextBox 4"/>
          <p:cNvSpPr txBox="1"/>
          <p:nvPr>
            <p:custDataLst>
              <p:tags r:id="rId3"/>
            </p:custDataLst>
          </p:nvPr>
        </p:nvSpPr>
        <p:spPr>
          <a:xfrm>
            <a:off x="3850005" y="2588944"/>
            <a:ext cx="140081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as</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custDataLst>
              <p:tags r:id="rId4"/>
            </p:custDataLst>
          </p:nvPr>
        </p:nvSpPr>
        <p:spPr>
          <a:xfrm>
            <a:off x="9707245" y="2572434"/>
            <a:ext cx="14008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activity</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5"/>
            </p:custDataLst>
          </p:nvPr>
        </p:nvSpPr>
        <p:spPr>
          <a:xfrm>
            <a:off x="5395595" y="3094404"/>
            <a:ext cx="14008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that</a:t>
            </a:r>
            <a:endParaRPr lang="en-US" sz="2800" dirty="0">
              <a:solidFill>
                <a:srgbClr val="C00000"/>
              </a:solidFill>
              <a:latin typeface="Times New Roman" panose="02020603050405020304" charset="0"/>
              <a:cs typeface="Times New Roman" panose="02020603050405020304" charset="0"/>
            </a:endParaRPr>
          </a:p>
        </p:txBody>
      </p:sp>
      <p:sp>
        <p:nvSpPr>
          <p:cNvPr id="10" name="TextBox 4"/>
          <p:cNvSpPr txBox="1"/>
          <p:nvPr>
            <p:custDataLst>
              <p:tags r:id="rId6"/>
            </p:custDataLst>
          </p:nvPr>
        </p:nvSpPr>
        <p:spPr>
          <a:xfrm>
            <a:off x="10560050" y="3531919"/>
            <a:ext cx="14008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luck</a:t>
            </a:r>
            <a:endParaRPr lang="en-US" sz="2800" dirty="0">
              <a:solidFill>
                <a:srgbClr val="C00000"/>
              </a:solidFill>
              <a:latin typeface="Times New Roman" panose="02020603050405020304" charset="0"/>
              <a:cs typeface="Times New Roman" panose="02020603050405020304" charset="0"/>
            </a:endParaRPr>
          </a:p>
        </p:txBody>
      </p:sp>
      <p:sp>
        <p:nvSpPr>
          <p:cNvPr id="11" name="圆角矩形 10"/>
          <p:cNvSpPr/>
          <p:nvPr>
            <p:custDataLst>
              <p:tags r:id="rId7"/>
            </p:custDataLst>
          </p:nvPr>
        </p:nvSpPr>
        <p:spPr>
          <a:xfrm>
            <a:off x="605155" y="4850130"/>
            <a:ext cx="10981690" cy="92011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47.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考查固定搭配 be chosen as “被选为……”。</a:t>
            </a:r>
            <a:endParaRPr sz="2400">
              <a:solidFill>
                <a:srgbClr val="C00000"/>
              </a:solidFill>
              <a:latin typeface="Times New Roman" panose="02020603050405020304" charset="0"/>
              <a:cs typeface="Times New Roman" panose="02020603050405020304" charset="0"/>
              <a:sym typeface="+mn-ea"/>
            </a:endParaRPr>
          </a:p>
        </p:txBody>
      </p:sp>
      <p:sp>
        <p:nvSpPr>
          <p:cNvPr id="12" name="圆角矩形 11"/>
          <p:cNvSpPr/>
          <p:nvPr>
            <p:custDataLst>
              <p:tags r:id="rId8"/>
            </p:custDataLst>
          </p:nvPr>
        </p:nvSpPr>
        <p:spPr>
          <a:xfrm>
            <a:off x="692150" y="4789170"/>
            <a:ext cx="10981690" cy="90487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48.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考查词形的变化，这是一个“活动”，act 要变为 activity。</a:t>
            </a:r>
            <a:endParaRPr sz="2400">
              <a:solidFill>
                <a:srgbClr val="C00000"/>
              </a:solidFill>
              <a:latin typeface="Times New Roman" panose="02020603050405020304" charset="0"/>
              <a:cs typeface="Times New Roman" panose="02020603050405020304" charset="0"/>
              <a:sym typeface="+mn-ea"/>
            </a:endParaRPr>
          </a:p>
        </p:txBody>
      </p:sp>
      <p:sp>
        <p:nvSpPr>
          <p:cNvPr id="13" name="圆角矩形 12"/>
          <p:cNvSpPr/>
          <p:nvPr>
            <p:custDataLst>
              <p:tags r:id="rId9"/>
            </p:custDataLst>
          </p:nvPr>
        </p:nvSpPr>
        <p:spPr>
          <a:xfrm>
            <a:off x="462915" y="4789170"/>
            <a:ext cx="10981690" cy="100266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49.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考查句型搭配，so … that “如此……以至于”。</a:t>
            </a:r>
            <a:endParaRPr sz="2400">
              <a:solidFill>
                <a:srgbClr val="C00000"/>
              </a:solidFill>
              <a:latin typeface="Times New Roman" panose="02020603050405020304" charset="0"/>
              <a:cs typeface="Times New Roman" panose="02020603050405020304" charset="0"/>
              <a:sym typeface="+mn-ea"/>
            </a:endParaRPr>
          </a:p>
        </p:txBody>
      </p:sp>
      <p:sp>
        <p:nvSpPr>
          <p:cNvPr id="14" name="圆角矩形 13"/>
          <p:cNvSpPr/>
          <p:nvPr>
            <p:custDataLst>
              <p:tags r:id="rId10"/>
            </p:custDataLst>
          </p:nvPr>
        </p:nvSpPr>
        <p:spPr>
          <a:xfrm>
            <a:off x="589915" y="4916170"/>
            <a:ext cx="10981690" cy="100266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50.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考查词形变换，“拥有好运”中的“好运”是名词，故用名词形式 luck。</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circle(in)">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circle(in)">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6" presetClass="entr" presetSubtype="16"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circle(in)">
                                      <p:cBhvr>
                                        <p:cTn id="34" dur="5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6" presetClass="entr" presetSubtype="16"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circle(in)">
                                      <p:cBhvr>
                                        <p:cTn id="43" dur="5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bldLvl="0" animBg="1"/>
      <p:bldP spid="4" grpId="1" animBg="1"/>
      <p:bldP spid="5" grpId="0"/>
      <p:bldP spid="6" grpId="0"/>
      <p:bldP spid="9" grpId="0"/>
      <p:bldP spid="10" grpId="0"/>
      <p:bldP spid="11" grpId="0" bldLvl="0" animBg="1"/>
      <p:bldP spid="11" grpId="1" animBg="1"/>
      <p:bldP spid="12" grpId="0" bldLvl="0" animBg="1"/>
      <p:bldP spid="12" grpId="1" animBg="1"/>
      <p:bldP spid="13" grpId="0" bldLvl="0" animBg="1"/>
      <p:bldP spid="13" grpId="1" animBg="1"/>
      <p:bldP spid="14" grpId="0" bldLvl="0" animBg="1"/>
      <p:bldP spid="14"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6965" y="688340"/>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 M: Hello! May I speak to Mary?</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 I’ll find her.</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She isn’t here. 			B. Hold on, please.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May I take a message? 	D. Please don’t speak to her.</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302510" y="143408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8515" y="4405630"/>
            <a:ext cx="10870565" cy="1437640"/>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本题考查情景交际——电话用语。 根据上句“May I speak to”可知这是个打电话用语，接电话的人说“I’ll find her 我去找她”得知是要求对方等一会，故选 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1"/>
            </p:custDataLst>
          </p:nvPr>
        </p:nvSpPr>
        <p:spPr>
          <a:xfrm>
            <a:off x="322580" y="236855"/>
            <a:ext cx="11563350" cy="3192145"/>
          </a:xfrm>
          <a:prstGeom prst="rect">
            <a:avLst/>
          </a:prstGeom>
          <a:noFill/>
        </p:spPr>
        <p:txBody>
          <a:bodyPr wrap="square">
            <a:spAutoFit/>
          </a:bodyPr>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Koi is a kind of fish with red-gold and white </a:t>
            </a:r>
            <a:r>
              <a:rPr lang="en-US" altLang="zh-CN" sz="2800" u="sng"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51           </a:t>
            </a: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(color). It is </a:t>
            </a:r>
            <a:r>
              <a:rPr lang="en-US" altLang="zh-CN" sz="2800" u="sng"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52_______</a:t>
            </a: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(gradual) regarded as a symbol of good luck. In China, the koi leaping through the dragon gate (鲤鱼跃龙门) is a legend to mean great </a:t>
            </a:r>
            <a:r>
              <a:rPr lang="en-US" altLang="zh-CN" sz="2800" u="sng"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53               </a:t>
            </a: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(succeed) of a person. However, if we want to have good luck and be successful, we should do our </a:t>
            </a:r>
            <a:r>
              <a:rPr lang="en-US" altLang="zh-CN" sz="2800" u="sng"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54           </a:t>
            </a: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(good) to make it instead of </a:t>
            </a:r>
            <a:r>
              <a:rPr lang="en-US" altLang="zh-CN" sz="2800" u="sng"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55                   </a:t>
            </a: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(depend) on luck and fate.</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4" name="TextBox 4"/>
          <p:cNvSpPr txBox="1"/>
          <p:nvPr>
            <p:custDataLst>
              <p:tags r:id="rId2"/>
            </p:custDataLst>
          </p:nvPr>
        </p:nvSpPr>
        <p:spPr>
          <a:xfrm>
            <a:off x="7058025" y="318184"/>
            <a:ext cx="140081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colors</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3"/>
            </p:custDataLst>
          </p:nvPr>
        </p:nvSpPr>
        <p:spPr>
          <a:xfrm>
            <a:off x="10485120" y="236855"/>
            <a:ext cx="1527175" cy="105537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gradually</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custDataLst>
              <p:tags r:id="rId4"/>
            </p:custDataLst>
          </p:nvPr>
        </p:nvSpPr>
        <p:spPr>
          <a:xfrm>
            <a:off x="8793480" y="1352599"/>
            <a:ext cx="14008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success</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5"/>
            </p:custDataLst>
          </p:nvPr>
        </p:nvSpPr>
        <p:spPr>
          <a:xfrm>
            <a:off x="2778125" y="2364154"/>
            <a:ext cx="14008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best	</a:t>
            </a:r>
            <a:endParaRPr lang="en-US" sz="2800" dirty="0">
              <a:solidFill>
                <a:srgbClr val="C00000"/>
              </a:solidFill>
              <a:latin typeface="Times New Roman" panose="02020603050405020304" charset="0"/>
              <a:cs typeface="Times New Roman" panose="02020603050405020304" charset="0"/>
            </a:endParaRPr>
          </a:p>
        </p:txBody>
      </p:sp>
      <p:sp>
        <p:nvSpPr>
          <p:cNvPr id="10" name="TextBox 4"/>
          <p:cNvSpPr txBox="1"/>
          <p:nvPr>
            <p:custDataLst>
              <p:tags r:id="rId6"/>
            </p:custDataLst>
          </p:nvPr>
        </p:nvSpPr>
        <p:spPr>
          <a:xfrm>
            <a:off x="8187690" y="2286000"/>
            <a:ext cx="17995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depending</a:t>
            </a:r>
            <a:endParaRPr lang="en-US" sz="2800" dirty="0">
              <a:solidFill>
                <a:srgbClr val="C00000"/>
              </a:solidFill>
              <a:latin typeface="Times New Roman" panose="02020603050405020304" charset="0"/>
              <a:cs typeface="Times New Roman" panose="02020603050405020304" charset="0"/>
            </a:endParaRPr>
          </a:p>
        </p:txBody>
      </p:sp>
      <p:sp>
        <p:nvSpPr>
          <p:cNvPr id="14" name="圆角矩形 13"/>
          <p:cNvSpPr/>
          <p:nvPr>
            <p:custDataLst>
              <p:tags r:id="rId7"/>
            </p:custDataLst>
          </p:nvPr>
        </p:nvSpPr>
        <p:spPr>
          <a:xfrm>
            <a:off x="605155" y="3710940"/>
            <a:ext cx="10981690" cy="100266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51.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考查名词单复数，句中提到两种颜色，故 color 要加 s。</a:t>
            </a:r>
            <a:endParaRPr sz="2400">
              <a:solidFill>
                <a:srgbClr val="C00000"/>
              </a:solidFill>
              <a:latin typeface="Times New Roman" panose="02020603050405020304" charset="0"/>
              <a:cs typeface="Times New Roman" panose="02020603050405020304" charset="0"/>
              <a:sym typeface="+mn-ea"/>
            </a:endParaRPr>
          </a:p>
        </p:txBody>
      </p:sp>
      <p:sp>
        <p:nvSpPr>
          <p:cNvPr id="11" name="圆角矩形 10"/>
          <p:cNvSpPr/>
          <p:nvPr>
            <p:custDataLst>
              <p:tags r:id="rId8"/>
            </p:custDataLst>
          </p:nvPr>
        </p:nvSpPr>
        <p:spPr>
          <a:xfrm>
            <a:off x="706120" y="3992880"/>
            <a:ext cx="10981690" cy="100266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52.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考查词形变换，修饰动词用副词，所有要加 ly。</a:t>
            </a:r>
            <a:endParaRPr sz="2400">
              <a:solidFill>
                <a:srgbClr val="C00000"/>
              </a:solidFill>
              <a:latin typeface="Times New Roman" panose="02020603050405020304" charset="0"/>
              <a:cs typeface="Times New Roman" panose="02020603050405020304" charset="0"/>
              <a:sym typeface="+mn-ea"/>
            </a:endParaRPr>
          </a:p>
        </p:txBody>
      </p:sp>
      <p:sp>
        <p:nvSpPr>
          <p:cNvPr id="12" name="圆角矩形 11"/>
          <p:cNvSpPr/>
          <p:nvPr>
            <p:custDataLst>
              <p:tags r:id="rId9"/>
            </p:custDataLst>
          </p:nvPr>
        </p:nvSpPr>
        <p:spPr>
          <a:xfrm>
            <a:off x="706120" y="4253865"/>
            <a:ext cx="10981690" cy="100266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53.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考查词形变换，“一个人的巨大成功”中的“成功”是名词，括号中的succeed 要转化为名词。</a:t>
            </a:r>
            <a:endParaRPr sz="2400">
              <a:solidFill>
                <a:srgbClr val="C00000"/>
              </a:solidFill>
              <a:latin typeface="Times New Roman" panose="02020603050405020304" charset="0"/>
              <a:cs typeface="Times New Roman" panose="02020603050405020304" charset="0"/>
              <a:sym typeface="+mn-ea"/>
            </a:endParaRPr>
          </a:p>
        </p:txBody>
      </p:sp>
      <p:sp>
        <p:nvSpPr>
          <p:cNvPr id="13" name="圆角矩形 12"/>
          <p:cNvSpPr/>
          <p:nvPr>
            <p:custDataLst>
              <p:tags r:id="rId10"/>
            </p:custDataLst>
          </p:nvPr>
        </p:nvSpPr>
        <p:spPr>
          <a:xfrm>
            <a:off x="706120" y="4253865"/>
            <a:ext cx="10981690" cy="100266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54.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词形变化和固定搭配，do one’s best 是“尽某人最大努力”。</a:t>
            </a:r>
            <a:endParaRPr sz="2400">
              <a:solidFill>
                <a:srgbClr val="C00000"/>
              </a:solidFill>
              <a:latin typeface="Times New Roman" panose="02020603050405020304" charset="0"/>
              <a:cs typeface="Times New Roman" panose="02020603050405020304" charset="0"/>
              <a:sym typeface="+mn-ea"/>
            </a:endParaRPr>
          </a:p>
        </p:txBody>
      </p:sp>
      <p:sp>
        <p:nvSpPr>
          <p:cNvPr id="15" name="圆角矩形 14"/>
          <p:cNvSpPr/>
          <p:nvPr>
            <p:custDataLst>
              <p:tags r:id="rId11"/>
            </p:custDataLst>
          </p:nvPr>
        </p:nvSpPr>
        <p:spPr>
          <a:xfrm>
            <a:off x="833120" y="4380865"/>
            <a:ext cx="10981690" cy="100266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55.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动词变化，of 是介词，介词后用动词 ing 形式。</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circle(in)">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circle(in)">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6" presetClass="entr" presetSubtype="16"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circle(in)">
                                      <p:cBhvr>
                                        <p:cTn id="34" dur="5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6" presetClass="entr" presetSubtype="16"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circle(in)">
                                      <p:cBhvr>
                                        <p:cTn id="43" dur="5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9" grpId="0"/>
      <p:bldP spid="10" grpId="0"/>
      <p:bldP spid="14" grpId="0" bldLvl="0" animBg="1"/>
      <p:bldP spid="14" grpId="1" animBg="1"/>
      <p:bldP spid="11" grpId="0" bldLvl="0" animBg="1"/>
      <p:bldP spid="11" grpId="1" animBg="1"/>
      <p:bldP spid="12" grpId="0" bldLvl="0" animBg="1"/>
      <p:bldP spid="12" grpId="1" animBg="1"/>
      <p:bldP spid="13" grpId="0" bldLvl="0" animBg="1"/>
      <p:bldP spid="13" grpId="1" animBg="1"/>
      <p:bldP spid="15" grpId="0" bldLvl="0" animBg="1"/>
      <p:bldP spid="15" grpId="1"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548275" y="22185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VI. 完成句子</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VI. 完成句子</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6" name="文本框 5"/>
          <p:cNvSpPr txBox="1"/>
          <p:nvPr/>
        </p:nvSpPr>
        <p:spPr>
          <a:xfrm>
            <a:off x="301625" y="1567815"/>
            <a:ext cx="11584940" cy="4615815"/>
          </a:xfrm>
          <a:prstGeom prst="rect">
            <a:avLst/>
          </a:prstGeom>
          <a:noFill/>
        </p:spPr>
        <p:txBody>
          <a:bodyPr wrap="square" rtlCol="0" anchor="t">
            <a:spAutoFit/>
          </a:bodyPr>
          <a:lstStyle/>
          <a:p>
            <a:pPr indent="0" algn="just" fontAlgn="auto">
              <a:lnSpc>
                <a:spcPct val="150000"/>
              </a:lnSpc>
            </a:pPr>
            <a:r>
              <a:rPr sz="2800" dirty="0">
                <a:latin typeface="Times New Roman" panose="02020603050405020304" charset="0"/>
                <a:ea typeface="宋体" panose="02010600030101010101" pitchFamily="2" charset="-122"/>
                <a:cs typeface="Times New Roman" panose="02020603050405020304" charset="0"/>
              </a:rPr>
              <a:t>56. The doctor told me _</a:t>
            </a:r>
            <a:r>
              <a:rPr lang="en-US" sz="2800" dirty="0">
                <a:latin typeface="Times New Roman" panose="02020603050405020304" charset="0"/>
                <a:ea typeface="宋体" panose="02010600030101010101" pitchFamily="2" charset="-122"/>
                <a:cs typeface="Times New Roman" panose="02020603050405020304" charset="0"/>
              </a:rPr>
              <a:t>_</a:t>
            </a:r>
            <a:r>
              <a:rPr sz="2800" dirty="0">
                <a:latin typeface="Times New Roman" panose="02020603050405020304" charset="0"/>
                <a:ea typeface="宋体" panose="02010600030101010101" pitchFamily="2" charset="-122"/>
                <a:cs typeface="Times New Roman" panose="02020603050405020304" charset="0"/>
              </a:rPr>
              <a:t>_________</a:t>
            </a:r>
            <a:r>
              <a:rPr lang="en-US" sz="2800" dirty="0">
                <a:latin typeface="Times New Roman" panose="02020603050405020304" charset="0"/>
                <a:ea typeface="宋体" panose="02010600030101010101" pitchFamily="2" charset="-122"/>
                <a:cs typeface="Times New Roman" panose="02020603050405020304" charset="0"/>
              </a:rPr>
              <a:t>___________</a:t>
            </a:r>
            <a:r>
              <a:rPr sz="2800" dirty="0">
                <a:latin typeface="Times New Roman" panose="02020603050405020304" charset="0"/>
                <a:ea typeface="宋体" panose="02010600030101010101" pitchFamily="2" charset="-122"/>
                <a:cs typeface="Times New Roman" panose="02020603050405020304" charset="0"/>
              </a:rPr>
              <a:t>___</a:t>
            </a:r>
            <a:r>
              <a:rPr lang="en-US" sz="2800" dirty="0">
                <a:latin typeface="Times New Roman" panose="02020603050405020304" charset="0"/>
                <a:ea typeface="宋体" panose="02010600030101010101" pitchFamily="2" charset="-122"/>
                <a:cs typeface="Times New Roman" panose="02020603050405020304" charset="0"/>
              </a:rPr>
              <a:t>___</a:t>
            </a:r>
            <a:r>
              <a:rPr sz="2800" dirty="0">
                <a:latin typeface="Times New Roman" panose="02020603050405020304" charset="0"/>
                <a:ea typeface="宋体" panose="02010600030101010101" pitchFamily="2" charset="-122"/>
                <a:cs typeface="Times New Roman" panose="02020603050405020304" charset="0"/>
              </a:rPr>
              <a:t>___ (一天服三次药).</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50000"/>
              </a:lnSpc>
            </a:pPr>
            <a:r>
              <a:rPr sz="2800" dirty="0">
                <a:latin typeface="Times New Roman" panose="02020603050405020304" charset="0"/>
                <a:ea typeface="宋体" panose="02010600030101010101" pitchFamily="2" charset="-122"/>
                <a:cs typeface="Times New Roman" panose="02020603050405020304" charset="0"/>
              </a:rPr>
              <a:t>57. He thought a lot ________________ (在回家的路上).</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50000"/>
              </a:lnSpc>
            </a:pPr>
            <a:r>
              <a:rPr sz="2800" dirty="0">
                <a:latin typeface="Times New Roman" panose="02020603050405020304" charset="0"/>
                <a:ea typeface="宋体" panose="02010600030101010101" pitchFamily="2" charset="-122"/>
                <a:cs typeface="Times New Roman" panose="02020603050405020304" charset="0"/>
              </a:rPr>
              <a:t>58. She is very tired. Let her _________</a:t>
            </a:r>
            <a:r>
              <a:rPr lang="en-US" sz="2800" dirty="0">
                <a:latin typeface="Times New Roman" panose="02020603050405020304" charset="0"/>
                <a:ea typeface="宋体" panose="02010600030101010101" pitchFamily="2" charset="-122"/>
                <a:cs typeface="Times New Roman" panose="02020603050405020304" charset="0"/>
              </a:rPr>
              <a:t>_____</a:t>
            </a:r>
            <a:r>
              <a:rPr sz="2800" dirty="0">
                <a:latin typeface="Times New Roman" panose="02020603050405020304" charset="0"/>
                <a:ea typeface="宋体" panose="02010600030101010101" pitchFamily="2" charset="-122"/>
                <a:cs typeface="Times New Roman" panose="02020603050405020304" charset="0"/>
              </a:rPr>
              <a:t>_______ (休息十分钟).</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50000"/>
              </a:lnSpc>
            </a:pPr>
            <a:r>
              <a:rPr sz="2800" dirty="0">
                <a:latin typeface="Times New Roman" panose="02020603050405020304" charset="0"/>
                <a:ea typeface="宋体" panose="02010600030101010101" pitchFamily="2" charset="-122"/>
                <a:cs typeface="Times New Roman" panose="02020603050405020304" charset="0"/>
              </a:rPr>
              <a:t>59. _________</a:t>
            </a:r>
            <a:r>
              <a:rPr lang="en-US" sz="2800" dirty="0">
                <a:latin typeface="Times New Roman" panose="02020603050405020304" charset="0"/>
                <a:ea typeface="宋体" panose="02010600030101010101" pitchFamily="2" charset="-122"/>
                <a:cs typeface="Times New Roman" panose="02020603050405020304" charset="0"/>
              </a:rPr>
              <a:t>_______</a:t>
            </a:r>
            <a:r>
              <a:rPr sz="2800" dirty="0">
                <a:latin typeface="Times New Roman" panose="02020603050405020304" charset="0"/>
                <a:ea typeface="宋体" panose="02010600030101010101" pitchFamily="2" charset="-122"/>
                <a:cs typeface="Times New Roman" panose="02020603050405020304" charset="0"/>
              </a:rPr>
              <a:t>_______ (在老师的帮助下), I can do better than before in my English study.</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50000"/>
              </a:lnSpc>
            </a:pPr>
            <a:r>
              <a:rPr sz="2800" dirty="0">
                <a:latin typeface="Times New Roman" panose="02020603050405020304" charset="0"/>
                <a:ea typeface="宋体" panose="02010600030101010101" pitchFamily="2" charset="-122"/>
                <a:cs typeface="Times New Roman" panose="02020603050405020304" charset="0"/>
              </a:rPr>
              <a:t>60. It was an accident so ___________</a:t>
            </a:r>
            <a:r>
              <a:rPr lang="en-US" sz="2800" dirty="0">
                <a:latin typeface="Times New Roman" panose="02020603050405020304" charset="0"/>
                <a:ea typeface="宋体" panose="02010600030101010101" pitchFamily="2" charset="-122"/>
                <a:cs typeface="Times New Roman" panose="02020603050405020304" charset="0"/>
              </a:rPr>
              <a:t>____</a:t>
            </a:r>
            <a:r>
              <a:rPr sz="2800" dirty="0">
                <a:latin typeface="Times New Roman" panose="02020603050405020304" charset="0"/>
                <a:ea typeface="宋体" panose="02010600030101010101" pitchFamily="2" charset="-122"/>
                <a:cs typeface="Times New Roman" panose="02020603050405020304" charset="0"/>
              </a:rPr>
              <a:t>_____ (玛丽和约翰都不) should be punished.</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3472180" y="1717040"/>
            <a:ext cx="60280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to take the medicine three times a day</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3221990" y="2332355"/>
            <a:ext cx="31115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on his way home</a:t>
            </a:r>
            <a:endParaRPr lang="en-US" sz="2800" dirty="0">
              <a:solidFill>
                <a:srgbClr val="C00000"/>
              </a:solidFill>
              <a:latin typeface="Times New Roman" panose="02020603050405020304" charset="0"/>
              <a:cs typeface="Times New Roman" panose="02020603050405020304" charset="0"/>
            </a:endParaRPr>
          </a:p>
        </p:txBody>
      </p:sp>
      <p:sp>
        <p:nvSpPr>
          <p:cNvPr id="10" name="TextBox 4"/>
          <p:cNvSpPr txBox="1"/>
          <p:nvPr/>
        </p:nvSpPr>
        <p:spPr>
          <a:xfrm>
            <a:off x="4482465" y="2789555"/>
            <a:ext cx="4494530" cy="779780"/>
          </a:xfrm>
          <a:prstGeom prst="rect">
            <a:avLst/>
          </a:prstGeom>
          <a:noFill/>
        </p:spPr>
        <p:txBody>
          <a:bodyPr wrap="square" rtlCol="0">
            <a:spAutoFit/>
          </a:bodyPr>
          <a:lstStyle/>
          <a:p>
            <a:pPr algn="l">
              <a:lnSpc>
                <a:spcPct val="80000"/>
              </a:lnSpc>
            </a:pPr>
            <a:r>
              <a:rPr lang="en-US" sz="2800" dirty="0">
                <a:solidFill>
                  <a:srgbClr val="C00000"/>
                </a:solidFill>
                <a:latin typeface="Times New Roman" panose="02020603050405020304" charset="0"/>
                <a:cs typeface="Times New Roman" panose="02020603050405020304" charset="0"/>
              </a:rPr>
              <a:t>have a ten-minute rest / </a:t>
            </a:r>
            <a:endParaRPr lang="en-US" sz="2800" dirty="0">
              <a:solidFill>
                <a:srgbClr val="C00000"/>
              </a:solidFill>
              <a:latin typeface="Times New Roman" panose="02020603050405020304" charset="0"/>
              <a:cs typeface="Times New Roman" panose="02020603050405020304" charset="0"/>
            </a:endParaRPr>
          </a:p>
          <a:p>
            <a:pPr algn="l">
              <a:lnSpc>
                <a:spcPct val="80000"/>
              </a:lnSpc>
            </a:pPr>
            <a:r>
              <a:rPr lang="en-US" sz="2800" dirty="0">
                <a:solidFill>
                  <a:srgbClr val="C00000"/>
                </a:solidFill>
                <a:latin typeface="Times New Roman" panose="02020603050405020304" charset="0"/>
                <a:cs typeface="Times New Roman" panose="02020603050405020304" charset="0"/>
              </a:rPr>
              <a:t>have a rest for ten minutes</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789940" y="3659505"/>
            <a:ext cx="431292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With the help of the teacher</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4039235" y="4930140"/>
            <a:ext cx="389953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neither Mary nor John</a:t>
            </a:r>
            <a:endParaRPr lang="en-US" sz="2800" dirty="0">
              <a:solidFill>
                <a:srgbClr val="C00000"/>
              </a:solidFill>
              <a:latin typeface="Times New Roman" panose="02020603050405020304" charset="0"/>
              <a:cs typeface="Times New Roman" panose="02020603050405020304" charset="0"/>
            </a:endParaRPr>
          </a:p>
        </p:txBody>
      </p:sp>
      <p:sp>
        <p:nvSpPr>
          <p:cNvPr id="3" name="文本框 2"/>
          <p:cNvSpPr txBox="1"/>
          <p:nvPr>
            <p:custDataLst>
              <p:tags r:id="rId1"/>
            </p:custDataLst>
          </p:nvPr>
        </p:nvSpPr>
        <p:spPr>
          <a:xfrm>
            <a:off x="495300" y="981075"/>
            <a:ext cx="11488420" cy="521970"/>
          </a:xfrm>
          <a:prstGeom prst="rect">
            <a:avLst/>
          </a:prstGeom>
          <a:noFill/>
        </p:spPr>
        <p:txBody>
          <a:bodyPr wrap="square" rtlCol="0" anchor="t">
            <a:spAutoFit/>
          </a:bodyPr>
          <a:p>
            <a:pPr indent="0" algn="just" fontAlgn="auto">
              <a:lnSpc>
                <a:spcPct val="100000"/>
              </a:lnSpc>
            </a:pPr>
            <a:r>
              <a:rPr sz="2800" b="1" dirty="0">
                <a:latin typeface="Times New Roman" panose="02020603050405020304" charset="0"/>
                <a:ea typeface="宋体" panose="02010600030101010101" pitchFamily="2" charset="-122"/>
                <a:cs typeface="Times New Roman" panose="02020603050405020304" charset="0"/>
              </a:rPr>
              <a:t>根据所给汉语提示，完成英语句子。</a:t>
            </a:r>
            <a:endParaRPr sz="2800" b="1"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ircle(i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circle(in)">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2" grpId="0"/>
      <p:bldP spid="1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090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VII．应用写作</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VII．应用写作</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2" name="文本框 1"/>
          <p:cNvSpPr txBox="1"/>
          <p:nvPr>
            <p:custDataLst>
              <p:tags r:id="rId1"/>
            </p:custDataLst>
          </p:nvPr>
        </p:nvSpPr>
        <p:spPr>
          <a:xfrm>
            <a:off x="301625" y="983615"/>
            <a:ext cx="11584940" cy="5262245"/>
          </a:xfrm>
          <a:prstGeom prst="rect">
            <a:avLst/>
          </a:prstGeom>
          <a:noFill/>
        </p:spPr>
        <p:txBody>
          <a:bodyPr wrap="square" rtlCol="0" anchor="t">
            <a:spAutoFit/>
          </a:bodyPr>
          <a:p>
            <a:pPr indent="0" algn="just" fontAlgn="auto">
              <a:lnSpc>
                <a:spcPct val="100000"/>
              </a:lnSpc>
            </a:pPr>
            <a:r>
              <a:rPr sz="2800" b="1" dirty="0">
                <a:latin typeface="Times New Roman" panose="02020603050405020304" charset="0"/>
                <a:ea typeface="宋体" panose="02010600030101010101" pitchFamily="2" charset="-122"/>
                <a:cs typeface="Times New Roman" panose="02020603050405020304" charset="0"/>
              </a:rPr>
              <a:t>【写作内容】</a:t>
            </a:r>
            <a:r>
              <a:rPr sz="2800" dirty="0">
                <a:latin typeface="Times New Roman" panose="02020603050405020304" charset="0"/>
                <a:ea typeface="宋体" panose="02010600030101010101" pitchFamily="2" charset="-122"/>
                <a:cs typeface="Times New Roman" panose="02020603050405020304" charset="0"/>
              </a:rPr>
              <a:t>假如你是义工部负责人李明，由于疫情防控需要，需找一批懂外语的志愿者帮忙告知在华外国人我国最新的疫情防控措施。请你写一份招聘启事，主要内容包括：</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sz="2800" dirty="0">
                <a:latin typeface="Times New Roman" panose="02020603050405020304" charset="0"/>
                <a:ea typeface="宋体" panose="02010600030101010101" pitchFamily="2" charset="-122"/>
                <a:cs typeface="Times New Roman" panose="02020603050405020304" charset="0"/>
              </a:rPr>
              <a:t>1. 年龄18岁以上。</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sz="2800" dirty="0">
                <a:latin typeface="Times New Roman" panose="02020603050405020304" charset="0"/>
                <a:ea typeface="宋体" panose="02010600030101010101" pitchFamily="2" charset="-122"/>
                <a:cs typeface="Times New Roman" panose="02020603050405020304" charset="0"/>
              </a:rPr>
              <a:t>2. 有一定的外语基础，能听懂外语，能用外语进行沟通。</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sz="2800" dirty="0">
                <a:latin typeface="Times New Roman" panose="02020603050405020304" charset="0"/>
                <a:ea typeface="宋体" panose="02010600030101010101" pitchFamily="2" charset="-122"/>
                <a:cs typeface="Times New Roman" panose="02020603050405020304" charset="0"/>
              </a:rPr>
              <a:t>3. 身体健康。</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sz="2800" b="1" dirty="0">
                <a:latin typeface="Times New Roman" panose="02020603050405020304" charset="0"/>
                <a:ea typeface="宋体" panose="02010600030101010101" pitchFamily="2" charset="-122"/>
                <a:cs typeface="Times New Roman" panose="02020603050405020304" charset="0"/>
              </a:rPr>
              <a:t>【写作要求】</a:t>
            </a:r>
            <a:r>
              <a:rPr sz="2800" dirty="0">
                <a:latin typeface="Times New Roman" panose="02020603050405020304" charset="0"/>
                <a:ea typeface="宋体" panose="02010600030101010101" pitchFamily="2" charset="-122"/>
                <a:cs typeface="Times New Roman" panose="02020603050405020304" charset="0"/>
              </a:rPr>
              <a:t>正文约50个英文单词，文中不可出现你自己的真实姓名、学校名称等信息。</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sz="2800" b="1" dirty="0">
                <a:latin typeface="Times New Roman" panose="02020603050405020304" charset="0"/>
                <a:ea typeface="宋体" panose="02010600030101010101" pitchFamily="2" charset="-122"/>
                <a:cs typeface="Times New Roman" panose="02020603050405020304" charset="0"/>
              </a:rPr>
              <a:t>【评分标准】</a:t>
            </a:r>
            <a:r>
              <a:rPr sz="2800" dirty="0">
                <a:latin typeface="Times New Roman" panose="02020603050405020304" charset="0"/>
                <a:ea typeface="宋体" panose="02010600030101010101" pitchFamily="2" charset="-122"/>
                <a:cs typeface="Times New Roman" panose="02020603050405020304" charset="0"/>
              </a:rPr>
              <a:t>格式正确，信息完整，语言规范，语篇连贯。</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sz="2800" b="1" dirty="0">
                <a:latin typeface="Times New Roman" panose="02020603050405020304" charset="0"/>
                <a:ea typeface="宋体" panose="02010600030101010101" pitchFamily="2" charset="-122"/>
                <a:cs typeface="Times New Roman" panose="02020603050405020304" charset="0"/>
              </a:rPr>
              <a:t>【参考词汇】</a:t>
            </a:r>
            <a:r>
              <a:rPr sz="2800" dirty="0">
                <a:latin typeface="Times New Roman" panose="02020603050405020304" charset="0"/>
                <a:ea typeface="宋体" panose="02010600030101010101" pitchFamily="2" charset="-122"/>
                <a:cs typeface="Times New Roman" panose="02020603050405020304" charset="0"/>
              </a:rPr>
              <a:t>新型冠状病毒肺炎 COVID-19</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sz="2800" dirty="0">
                <a:latin typeface="Times New Roman" panose="02020603050405020304" charset="0"/>
                <a:ea typeface="宋体" panose="02010600030101010101" pitchFamily="2" charset="-122"/>
                <a:cs typeface="Times New Roman" panose="02020603050405020304" charset="0"/>
              </a:rPr>
              <a:t>疫情防控 epidemic prevention and control </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sz="2800" dirty="0">
                <a:latin typeface="Times New Roman" panose="02020603050405020304" charset="0"/>
                <a:ea typeface="宋体" panose="02010600030101010101" pitchFamily="2" charset="-122"/>
                <a:cs typeface="Times New Roman" panose="02020603050405020304" charset="0"/>
              </a:rPr>
              <a:t>义工部 the Volunteer Department</a:t>
            </a:r>
            <a:endParaRPr sz="2800"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626745" y="1174115"/>
            <a:ext cx="10938510" cy="3322955"/>
          </a:xfrm>
          <a:prstGeom prst="rect">
            <a:avLst/>
          </a:prstGeom>
          <a:noFill/>
        </p:spPr>
        <p:txBody>
          <a:bodyPr wrap="square" rtlCol="0" anchor="t">
            <a:spAutoFit/>
          </a:bodyPr>
          <a:p>
            <a:pPr indent="0" algn="ctr" fontAlgn="auto">
              <a:lnSpc>
                <a:spcPct val="100000"/>
              </a:lnSpc>
              <a:spcAft>
                <a:spcPts val="600"/>
              </a:spcAft>
            </a:pPr>
            <a:r>
              <a:rPr sz="3200" b="1" dirty="0">
                <a:solidFill>
                  <a:srgbClr val="FF0000"/>
                </a:solidFill>
                <a:latin typeface="Times New Roman" panose="02020603050405020304" charset="0"/>
                <a:ea typeface="宋体" panose="02010600030101010101" pitchFamily="2" charset="-122"/>
                <a:cs typeface="Times New Roman" panose="02020603050405020304" charset="0"/>
              </a:rPr>
              <a:t>Wanted</a:t>
            </a:r>
            <a:endParaRPr sz="3200" b="1"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sz="2800" dirty="0">
                <a:solidFill>
                  <a:srgbClr val="FF0000"/>
                </a:solidFill>
                <a:latin typeface="Times New Roman" panose="02020603050405020304" charset="0"/>
                <a:ea typeface="宋体" panose="02010600030101010101" pitchFamily="2" charset="-122"/>
                <a:cs typeface="Times New Roman" panose="02020603050405020304" charset="0"/>
              </a:rPr>
              <a:t>      </a:t>
            </a:r>
            <a:r>
              <a:rPr sz="2800" dirty="0">
                <a:solidFill>
                  <a:srgbClr val="FF0000"/>
                </a:solidFill>
                <a:latin typeface="Times New Roman" panose="02020603050405020304" charset="0"/>
                <a:ea typeface="宋体" panose="02010600030101010101" pitchFamily="2" charset="-122"/>
                <a:cs typeface="Times New Roman" panose="02020603050405020304" charset="0"/>
              </a:rPr>
              <a:t>To help with the epidemic prevention and control of the Covid-19, we need volunteers to inform the foreigners in our country of our government’s latest measures against the virus. All those healthy adults over 18 who know and can communicate in foreign languages, please don’t hesitate to sign up as volunteers! We need your help to win the battle!</a:t>
            </a:r>
            <a:endParaRPr sz="28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r" fontAlgn="auto">
              <a:lnSpc>
                <a:spcPct val="100000"/>
              </a:lnSpc>
              <a:spcBef>
                <a:spcPts val="600"/>
              </a:spcBef>
            </a:pPr>
            <a:r>
              <a:rPr sz="2800" dirty="0">
                <a:solidFill>
                  <a:srgbClr val="FF0000"/>
                </a:solidFill>
                <a:latin typeface="Times New Roman" panose="02020603050405020304" charset="0"/>
                <a:ea typeface="宋体" panose="02010600030101010101" pitchFamily="2" charset="-122"/>
                <a:cs typeface="Times New Roman" panose="02020603050405020304" charset="0"/>
              </a:rPr>
              <a:t>The Volunteer Department</a:t>
            </a:r>
            <a:endParaRPr sz="28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custDataLst>
              <p:tags r:id="rId2"/>
            </p:custDataLst>
          </p:nvPr>
        </p:nvSpPr>
        <p:spPr>
          <a:xfrm>
            <a:off x="522605" y="352425"/>
            <a:ext cx="2067560" cy="607695"/>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8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090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附加题</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附加题</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2" name="文本框 1"/>
          <p:cNvSpPr txBox="1"/>
          <p:nvPr>
            <p:custDataLst>
              <p:tags r:id="rId1"/>
            </p:custDataLst>
          </p:nvPr>
        </p:nvSpPr>
        <p:spPr>
          <a:xfrm>
            <a:off x="657860" y="1522095"/>
            <a:ext cx="11584940" cy="3192145"/>
          </a:xfrm>
          <a:prstGeom prst="rect">
            <a:avLst/>
          </a:prstGeom>
          <a:noFill/>
        </p:spPr>
        <p:txBody>
          <a:bodyPr wrap="square" rtlCol="0" anchor="t">
            <a:spAutoFit/>
          </a:bodyPr>
          <a:p>
            <a:pPr indent="0" algn="just" fontAlgn="auto">
              <a:lnSpc>
                <a:spcPct val="120000"/>
              </a:lnSpc>
            </a:pPr>
            <a:r>
              <a:rPr sz="2800" b="1" dirty="0">
                <a:latin typeface="Times New Roman" panose="02020603050405020304" charset="0"/>
                <a:ea typeface="宋体" panose="02010600030101010101" pitchFamily="2" charset="-122"/>
                <a:cs typeface="Times New Roman" panose="02020603050405020304" charset="0"/>
              </a:rPr>
              <a:t>从A、B、C、D中选出可以填入空白处的最佳答案。</a:t>
            </a:r>
            <a:endParaRPr sz="28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sz="28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sz="2800" dirty="0">
                <a:solidFill>
                  <a:srgbClr val="C00000"/>
                </a:solidFill>
                <a:latin typeface="Times New Roman" panose="02020603050405020304" charset="0"/>
                <a:ea typeface="宋体" panose="02010600030101010101" pitchFamily="2" charset="-122"/>
                <a:cs typeface="Times New Roman" panose="02020603050405020304" charset="0"/>
              </a:rPr>
              <a:t>例：It ________ me a long time to finish my homework last night.</a:t>
            </a:r>
            <a:endParaRPr sz="2800" dirty="0">
              <a:solidFill>
                <a:srgbClr val="C0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sz="2800" dirty="0">
                <a:solidFill>
                  <a:srgbClr val="C00000"/>
                </a:solidFill>
                <a:latin typeface="Times New Roman" panose="02020603050405020304" charset="0"/>
                <a:ea typeface="宋体" panose="02010600030101010101" pitchFamily="2" charset="-122"/>
                <a:cs typeface="Times New Roman" panose="02020603050405020304" charset="0"/>
              </a:rPr>
              <a:t>A. take </a:t>
            </a:r>
            <a:r>
              <a:rPr lang="en-US" sz="2800" dirty="0">
                <a:solidFill>
                  <a:srgbClr val="C00000"/>
                </a:solidFill>
                <a:latin typeface="Times New Roman" panose="02020603050405020304" charset="0"/>
                <a:ea typeface="宋体" panose="02010600030101010101" pitchFamily="2" charset="-122"/>
                <a:cs typeface="Times New Roman" panose="02020603050405020304" charset="0"/>
              </a:rPr>
              <a:t>	</a:t>
            </a:r>
            <a:r>
              <a:rPr sz="2800" dirty="0">
                <a:solidFill>
                  <a:srgbClr val="C00000"/>
                </a:solidFill>
                <a:latin typeface="Times New Roman" panose="02020603050405020304" charset="0"/>
                <a:ea typeface="宋体" panose="02010600030101010101" pitchFamily="2" charset="-122"/>
                <a:cs typeface="Times New Roman" panose="02020603050405020304" charset="0"/>
              </a:rPr>
              <a:t>B. took </a:t>
            </a:r>
            <a:r>
              <a:rPr lang="en-US" sz="2800" dirty="0">
                <a:solidFill>
                  <a:srgbClr val="C00000"/>
                </a:solidFill>
                <a:latin typeface="Times New Roman" panose="02020603050405020304" charset="0"/>
                <a:ea typeface="宋体" panose="02010600030101010101" pitchFamily="2" charset="-122"/>
                <a:cs typeface="Times New Roman" panose="02020603050405020304" charset="0"/>
              </a:rPr>
              <a:t>	</a:t>
            </a:r>
            <a:r>
              <a:rPr sz="2800" dirty="0">
                <a:solidFill>
                  <a:srgbClr val="C00000"/>
                </a:solidFill>
                <a:latin typeface="Times New Roman" panose="02020603050405020304" charset="0"/>
                <a:ea typeface="宋体" panose="02010600030101010101" pitchFamily="2" charset="-122"/>
                <a:cs typeface="Times New Roman" panose="02020603050405020304" charset="0"/>
              </a:rPr>
              <a:t>C. has taken </a:t>
            </a:r>
            <a:r>
              <a:rPr lang="en-US" sz="2800" dirty="0">
                <a:solidFill>
                  <a:srgbClr val="C00000"/>
                </a:solidFill>
                <a:latin typeface="Times New Roman" panose="02020603050405020304" charset="0"/>
                <a:ea typeface="宋体" panose="02010600030101010101" pitchFamily="2" charset="-122"/>
                <a:cs typeface="Times New Roman" panose="02020603050405020304" charset="0"/>
              </a:rPr>
              <a:t>	</a:t>
            </a:r>
            <a:r>
              <a:rPr sz="2800" dirty="0">
                <a:solidFill>
                  <a:srgbClr val="C00000"/>
                </a:solidFill>
                <a:latin typeface="Times New Roman" panose="02020603050405020304" charset="0"/>
                <a:ea typeface="宋体" panose="02010600030101010101" pitchFamily="2" charset="-122"/>
                <a:cs typeface="Times New Roman" panose="02020603050405020304" charset="0"/>
              </a:rPr>
              <a:t>D. had taken</a:t>
            </a:r>
            <a:endParaRPr sz="2800" dirty="0">
              <a:solidFill>
                <a:srgbClr val="C0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sz="2800" dirty="0">
              <a:solidFill>
                <a:srgbClr val="C0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sz="2800" dirty="0">
                <a:solidFill>
                  <a:srgbClr val="C00000"/>
                </a:solidFill>
                <a:latin typeface="Times New Roman" panose="02020603050405020304" charset="0"/>
                <a:ea typeface="宋体" panose="02010600030101010101" pitchFamily="2" charset="-122"/>
                <a:cs typeface="Times New Roman" panose="02020603050405020304" charset="0"/>
              </a:rPr>
              <a:t>答案是B。</a:t>
            </a:r>
            <a:endParaRPr sz="28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6965" y="815340"/>
            <a:ext cx="10274300"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 The company gave the staff a ________ holiday for the Labour Day.</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five days’	 B. five day’s	 C. five-day	 D. five-day’s</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026785" y="91211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8515" y="4405630"/>
            <a:ext cx="10870565" cy="1437640"/>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本题考查数词作定语的用法。“五天的假期”可以说 five days’ holiday，也可说 a five-day holiday，因为选项横线前有一个“a”，所以要选用后一种表达，故此题正确答案为 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6965" y="688340"/>
            <a:ext cx="10274300"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2. ________ of people gather on the square for the ceremony.</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Ten thousand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Ten thousands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Ten of thousands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Tens of thousands</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816735" y="8149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8515" y="4405630"/>
            <a:ext cx="10870565" cy="1437640"/>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本题考查数词的确数、约数的用法。首先，根据选项横线后的 of 可知，该用约数，tens of thousands of 这个固定短语意思是“成千上万”，故此题正确答案为 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82600" y="244475"/>
            <a:ext cx="11523980"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2. M: You look so excited. What happened?</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Our team will play against the Rockets this weekend. I’m sure we’ll win.</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M: 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Congratulations 		B. Cheers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Best wishes 			D. Good luck</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696720" y="163601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18820" y="4343400"/>
            <a:ext cx="10870565" cy="233553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本题考查情景交际——祝福、祝贺用语。根据上句“这个周末我们队要对战火箭队，我有信心我们会赢”，表示说话人对未来即将进行的比赛充满信心，congratu</a:t>
            </a:r>
            <a:r>
              <a:rPr lang="en-US" sz="2400">
                <a:solidFill>
                  <a:srgbClr val="C00000"/>
                </a:solidFill>
                <a:latin typeface="Times New Roman" panose="02020603050405020304" charset="0"/>
                <a:cs typeface="Times New Roman" panose="02020603050405020304" charset="0"/>
              </a:rPr>
              <a:t>-</a:t>
            </a:r>
            <a:r>
              <a:rPr sz="2400">
                <a:solidFill>
                  <a:srgbClr val="C00000"/>
                </a:solidFill>
                <a:latin typeface="Times New Roman" panose="02020603050405020304" charset="0"/>
                <a:cs typeface="Times New Roman" panose="02020603050405020304" charset="0"/>
              </a:rPr>
              <a:t>lations 是获奖后的祝福，cheers 是比赛时打气的用语；best wishes 多用于写信结束时的客套话，表示“祝福别人”，一般用于较正规的场合；而 Good luck 表示“祝你好运”，是最贴切的表达，故选 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6965" y="688340"/>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3. Mother bought several ________ eggs when she went to the supermarket last weekend.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dozen 	B. dozens 	C. dozen of 		D. dozens of</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502910" y="8435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8515" y="4405630"/>
            <a:ext cx="10870565" cy="1437640"/>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本题考查数词的确数和约数的用法。本题的关键词是选项横线前的 several，意思是“几个”，看起来是约数，但实际上，这是确定的“几打”，是确数，故此题正确答案为 A。</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6965" y="688340"/>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4. ________ people were seen in the public places during this year’s Spring Festival because of the disease.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Little 		B. A little 		C. Few 		D. A few</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759585" y="8530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8515" y="4405630"/>
            <a:ext cx="10870565" cy="188658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本题考查不定的代词little和few的用法。A little（不可数）和a few（可数）都表示“一些”，用于肯定；little（不可数），few（可数）意为“几乎没有”，表达否定。本句意思是由于疾病，公共场所几乎没有人，表达的是可数否定的含义，故此题正确答案为 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6965" y="688340"/>
            <a:ext cx="10274300"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5. Bill Smith and Tom White are 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neighbour of mine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neighbours of mine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neighbour of my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neighbours of my</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010910" y="75780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8515" y="4405630"/>
            <a:ext cx="10870565" cy="1437640"/>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本题考查双重所有格。Bill 和 Tom 两个人是我的邻居，两个人是复数，neighbour要加 s，横线后没有名词了，所以要用名词性物主代词 mine，故此题正确答案为 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6965" y="688340"/>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6. Listen! Two ________ are singing for the nurses to cheer them up.</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Germen 			B. Germans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Frenchmans 		D. Frenchman</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530600" y="8054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8515" y="4405630"/>
            <a:ext cx="10870565" cy="1437640"/>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本题考查名词的复数。德国人的复数是 Germans；但法国人 Frenchman 则是由French + man 构成的合成词，变复数时只要变后面的 man 就可以了，故此题正确答案为 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6965" y="1050290"/>
            <a:ext cx="10274300"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7. The Titanic is ________ most moving film about a love story.</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 		B. the		 C. a 		D. an</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931285" y="119786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8515" y="4405630"/>
            <a:ext cx="10870565" cy="188658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本题考查冠词的用法。本题考点是一个特别容易出错的点，最高级前面要加定冠词 the，但是最高级必须要有一个范围，本句没有任何范围，表示的意思是“这场电影非常好看”，句中的 most 相当于 very，没有最高级的含义，故此题正确答案为 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6965" y="1046480"/>
            <a:ext cx="10274300"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8. ________ sick are well taken care of in the hospital.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The 	B. A 		C. These 		D. /</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828165" y="118833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8515" y="4405630"/>
            <a:ext cx="10870565" cy="539750"/>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本题考查冠词的用法。“The + 形容词”表示一类人，故此题正确答案为 A。</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6965" y="688340"/>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9. All the three dresses are so beautiful that I can’t make up my mind ________ to buy.</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what 	B. which	 C. how	 D. where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379855" y="143408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8515" y="4405630"/>
            <a:ext cx="10870565" cy="98869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本题考查疑问代词的用法。句意：三条裙子都很好看，不知道要选哪一条。在几个中选一个，表示“哪一个”，用 which，故此题正确答案为 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6965" y="688340"/>
            <a:ext cx="10274300"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10. Don’t give up easily. Give it ________ second try.</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 		B. the 	C. this 		D. a</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883910" y="85496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8515" y="4405630"/>
            <a:ext cx="10870565" cy="1437640"/>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本题考查冠词的用法。序数词前的冠词有两种，可以用 the，也可以用 a / an。表示顺序，第几时，用 the，表示“又一、再一”时，用 a /an。本句的意思是：不要轻易放弃，再试一次，故此题正确答案为 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13970" y="4453255"/>
            <a:ext cx="12192000" cy="240474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PA_矩形 259"/>
          <p:cNvSpPr>
            <a:spLocks noChangeArrowheads="1"/>
          </p:cNvSpPr>
          <p:nvPr>
            <p:custDataLst>
              <p:tags r:id="rId1"/>
            </p:custDataLst>
          </p:nvPr>
        </p:nvSpPr>
        <p:spPr bwMode="auto">
          <a:xfrm>
            <a:off x="756285" y="2067986"/>
            <a:ext cx="5325745"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sp>
        <p:nvSpPr>
          <p:cNvPr id="14" name="矩形 13"/>
          <p:cNvSpPr/>
          <p:nvPr/>
        </p:nvSpPr>
        <p:spPr>
          <a:xfrm>
            <a:off x="-13970" y="635"/>
            <a:ext cx="4542155" cy="348615"/>
          </a:xfrm>
          <a:prstGeom prst="rect">
            <a:avLst/>
          </a:prstGeom>
          <a:solidFill>
            <a:srgbClr val="DDD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5291455"/>
            <a:ext cx="12192000" cy="1579245"/>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5279390" y="1821815"/>
            <a:ext cx="6891655" cy="4630420"/>
            <a:chOff x="8314" y="2869"/>
            <a:chExt cx="10853" cy="7292"/>
          </a:xfrm>
        </p:grpSpPr>
        <p:sp>
          <p:nvSpPr>
            <p:cNvPr id="18" name="椭圆 17"/>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userDrawn="1"/>
          </p:nvPicPr>
          <p:blipFill>
            <a:blip r:embed="rId2">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17270" y="606425"/>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3. W: Could I use your computer for a few moments, please?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M: ________. I’m not using it myself.</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Come on 			B. It depends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Go ahead 		D. That’s great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026285" y="134061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本题考查情景交际——请求用语。前面的句子中说话者提出能否使用对方电脑的请求，一般来说，对方请求使用我们的物品，只要是可以提供帮助的，我们都会答应，故选 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45185" y="576064"/>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4. W: I’ll be away on holiday. Would you mind looking after my parrot?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M: Not at all. ________.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I’ve no time 		B. I’d rather not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You can leave 		D. I’d be glad to</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489960" y="126503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660400" y="4333240"/>
            <a:ext cx="10870565" cy="188658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这题考查情景交际——别人提出需要帮助的回答，一般来说，面对别人的请求，如果我们能帮上忙的，都会乐于答应，回答都是“乐意之至 I’d be glad to / I’d love to ”，如果帮不上忙，一般要先说 sorry，再说明理由。故选 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13715" y="575945"/>
            <a:ext cx="1101725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5. W: Where are we going for the National Day, the mountain or the sea?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M: ________ Either will be fine with me.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It’s up to you.		 B. Definitely!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You’ve got it. 	 	 D. That’s great!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687195" y="128281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660400" y="4333240"/>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本题考查情景交际——做选择的用语。前面的句子是说要在山区和海边中选一个地方，回答是“我都可以”，所以意思是由前面句子的说话者来决定，“It’s up to you”符合题意，故选 A。</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PA" val="v4.0.0"/>
</p:tagLst>
</file>

<file path=ppt/tags/tag107.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KSO_WPP_MARK_KEY" val="baed8549-8825-423c-ac38-75c655e7c2fe"/>
  <p:tag name="COMMONDATA" val="eyJoZGlkIjoiMjlmOWU1Yjc1ODQ3ZTVhN2I1Nzg2Mzg0OTEyYWY5NGYifQ=="/>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UNIT_PLACING_PICTURE_USER_VIEWPORT" val="{&quot;height&quot;:3555,&quot;width&quot;:7110}"/>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UNIT_PLACING_PICTURE_USER_VIEWPORT" val="{&quot;height&quot;:3555,&quot;width&quot;:7110}"/>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PA" val="v4.0.0"/>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PA" val="v4.0.0"/>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UNIT_PLACING_PICTURE_USER_VIEWPORT" val="{&quot;height&quot;:3555,&quot;width&quot;:7110}"/>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UNIT_PLACING_PICTURE_USER_VIEWPORT" val="{&quot;height&quot;:3555,&quot;width&quot;:7110}"/>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UNIT_PLACING_PICTURE_USER_VIEWPORT" val="{&quot;height&quot;:3555,&quot;width&quot;:7110}"/>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UNIT_PLACING_PICTURE_USER_VIEWPORT" val="{&quot;height&quot;:3555,&quot;width&quot;:7110}"/>
</p:tagLst>
</file>

<file path=ppt/tags/tag90.xml><?xml version="1.0" encoding="utf-8"?>
<p:tagLst xmlns:p="http://schemas.openxmlformats.org/presentationml/2006/main">
  <p:tag name="KSO_WM_UNIT_PLACING_PICTURE_USER_VIEWPORT" val="{&quot;height&quot;:3555,&quot;width&quot;:7110}"/>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UNIT_PLACING_PICTURE_USER_VIEWPORT" val="{&quot;height&quot;:3555,&quot;width&quot;:7110}"/>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22960</Words>
  <Application>WPS 演示</Application>
  <PresentationFormat>宽屏</PresentationFormat>
  <Paragraphs>641</Paragraphs>
  <Slides>68</Slides>
  <Notes>51</Notes>
  <HiddenSlides>4</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68</vt:i4>
      </vt:variant>
    </vt:vector>
  </HeadingPairs>
  <TitlesOfParts>
    <vt:vector size="86" baseType="lpstr">
      <vt:lpstr>Arial</vt:lpstr>
      <vt:lpstr>宋体</vt:lpstr>
      <vt:lpstr>Wingdings</vt:lpstr>
      <vt:lpstr>方正黑体简体</vt:lpstr>
      <vt:lpstr>iekie pocangqiong</vt:lpstr>
      <vt:lpstr>微软雅黑</vt:lpstr>
      <vt:lpstr>Calibri</vt:lpstr>
      <vt:lpstr>Impact</vt:lpstr>
      <vt:lpstr>Kozuka Gothic Pro M</vt:lpstr>
      <vt:lpstr>Yu Gothic UI Semibold</vt:lpstr>
      <vt:lpstr>Helvetica-Roman-SemiB</vt:lpstr>
      <vt:lpstr>SimSun-ExtB</vt:lpstr>
      <vt:lpstr>黑体</vt:lpstr>
      <vt:lpstr>Times New Roman</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赵时运</cp:lastModifiedBy>
  <cp:revision>156</cp:revision>
  <dcterms:created xsi:type="dcterms:W3CDTF">2021-08-19T06:32:00Z</dcterms:created>
  <dcterms:modified xsi:type="dcterms:W3CDTF">2023-06-08T01:57:25Z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2052-11.1.0.14309</vt:lpwstr>
  </property>
</Properties>
</file>