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535" r:id="rId12"/>
    <p:sldId id="433" r:id="rId13"/>
    <p:sldId id="390" r:id="rId14"/>
    <p:sldId id="434" r:id="rId15"/>
    <p:sldId id="435" r:id="rId16"/>
    <p:sldId id="436" r:id="rId17"/>
    <p:sldId id="437" r:id="rId18"/>
    <p:sldId id="438" r:id="rId19"/>
    <p:sldId id="439" r:id="rId20"/>
    <p:sldId id="440" r:id="rId21"/>
    <p:sldId id="441" r:id="rId22"/>
    <p:sldId id="442" r:id="rId23"/>
    <p:sldId id="536" r:id="rId24"/>
    <p:sldId id="355" r:id="rId25"/>
    <p:sldId id="332" r:id="rId26"/>
    <p:sldId id="509" r:id="rId27"/>
    <p:sldId id="295" r:id="rId28"/>
    <p:sldId id="373" r:id="rId29"/>
    <p:sldId id="615" r:id="rId30"/>
    <p:sldId id="444" r:id="rId31"/>
    <p:sldId id="445" r:id="rId32"/>
    <p:sldId id="447" r:id="rId33"/>
    <p:sldId id="446" r:id="rId34"/>
    <p:sldId id="468" r:id="rId35"/>
    <p:sldId id="469" r:id="rId36"/>
    <p:sldId id="470" r:id="rId37"/>
    <p:sldId id="471" r:id="rId38"/>
    <p:sldId id="537" r:id="rId39"/>
    <p:sldId id="616" r:id="rId40"/>
    <p:sldId id="539" r:id="rId41"/>
    <p:sldId id="540" r:id="rId42"/>
    <p:sldId id="541" r:id="rId43"/>
    <p:sldId id="542" r:id="rId44"/>
    <p:sldId id="543" r:id="rId45"/>
    <p:sldId id="544" r:id="rId46"/>
    <p:sldId id="550" r:id="rId47"/>
    <p:sldId id="551" r:id="rId48"/>
    <p:sldId id="552" r:id="rId49"/>
    <p:sldId id="553" r:id="rId50"/>
    <p:sldId id="301" r:id="rId51"/>
    <p:sldId id="302" r:id="rId52"/>
    <p:sldId id="448" r:id="rId53"/>
    <p:sldId id="595" r:id="rId54"/>
    <p:sldId id="307" r:id="rId55"/>
    <p:sldId id="308" r:id="rId56"/>
    <p:sldId id="554" r:id="rId57"/>
    <p:sldId id="555" r:id="rId58"/>
    <p:sldId id="556" r:id="rId59"/>
    <p:sldId id="557" r:id="rId60"/>
    <p:sldId id="558" r:id="rId61"/>
    <p:sldId id="559" r:id="rId62"/>
    <p:sldId id="560" r:id="rId63"/>
    <p:sldId id="561" r:id="rId64"/>
    <p:sldId id="562" r:id="rId65"/>
    <p:sldId id="563" r:id="rId66"/>
    <p:sldId id="564" r:id="rId67"/>
    <p:sldId id="565" r:id="rId68"/>
    <p:sldId id="566" r:id="rId69"/>
    <p:sldId id="567" r:id="rId70"/>
    <p:sldId id="568" r:id="rId71"/>
    <p:sldId id="284" r:id="rId72"/>
  </p:sldIdLst>
  <p:sldSz cx="12192000" cy="6858000"/>
  <p:notesSz cx="6858000" cy="9144000"/>
  <p:embeddedFontLst>
    <p:embeddedFont>
      <p:font typeface="方正黑体简体" panose="03000509000000000000" charset="-122"/>
      <p:regular r:id="rId76"/>
    </p:embeddedFont>
    <p:embeddedFont>
      <p:font typeface="微软雅黑" panose="020B0503020204020204" pitchFamily="34" charset="-122"/>
      <p:regular r:id="rId77"/>
    </p:embeddedFont>
    <p:embeddedFont>
      <p:font typeface="Calibri" panose="020F0502020204030204" pitchFamily="34" charset="0"/>
      <p:regular r:id="rId78"/>
      <p:bold r:id="rId79"/>
      <p:italic r:id="rId80"/>
      <p:boldItalic r:id="rId81"/>
    </p:embeddedFont>
    <p:embeddedFont>
      <p:font typeface="Impact" panose="020B0806030902050204" pitchFamily="34" charset="0"/>
      <p:regular r:id="rId82"/>
    </p:embeddedFont>
    <p:embeddedFont>
      <p:font typeface="黑体" panose="02010609060101010101" charset="-122"/>
      <p:regular r:id="rId83"/>
    </p:embeddedFont>
    <p:embeddedFont>
      <p:font typeface="等线" panose="02010600030101010101" charset="-122"/>
      <p:regular r:id="rId84"/>
    </p:embeddedFont>
  </p:embeddedFontLst>
  <p:custDataLst>
    <p:tags r:id="rId8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 userDrawn="1">
          <p15:clr>
            <a:srgbClr val="A4A3A4"/>
          </p15:clr>
        </p15:guide>
        <p15:guide id="2" orient="horz" pos="4204" userDrawn="1">
          <p15:clr>
            <a:srgbClr val="A4A3A4"/>
          </p15:clr>
        </p15:guide>
        <p15:guide id="3" pos="82" userDrawn="1">
          <p15:clr>
            <a:srgbClr val="A4A3A4"/>
          </p15:clr>
        </p15:guide>
        <p15:guide id="4" pos="7487" userDrawn="1">
          <p15:clr>
            <a:srgbClr val="A4A3A4"/>
          </p15:clr>
        </p15:guide>
        <p15:guide id="5" orient="horz" pos="393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61"/>
        <p:guide orient="horz" pos="4204"/>
        <p:guide pos="82"/>
        <p:guide pos="7487"/>
        <p:guide orient="horz" pos="393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5" Type="http://schemas.openxmlformats.org/officeDocument/2006/relationships/tags" Target="tags/tag112.xml"/><Relationship Id="rId84" Type="http://schemas.openxmlformats.org/officeDocument/2006/relationships/font" Target="fonts/font9.fntdata"/><Relationship Id="rId83" Type="http://schemas.openxmlformats.org/officeDocument/2006/relationships/font" Target="fonts/font8.fntdata"/><Relationship Id="rId82" Type="http://schemas.openxmlformats.org/officeDocument/2006/relationships/font" Target="fonts/font7.fntdata"/><Relationship Id="rId81" Type="http://schemas.openxmlformats.org/officeDocument/2006/relationships/font" Target="fonts/font6.fntdata"/><Relationship Id="rId80" Type="http://schemas.openxmlformats.org/officeDocument/2006/relationships/font" Target="fonts/font5.fntdata"/><Relationship Id="rId8" Type="http://schemas.openxmlformats.org/officeDocument/2006/relationships/slide" Target="slides/slide5.xml"/><Relationship Id="rId79" Type="http://schemas.openxmlformats.org/officeDocument/2006/relationships/font" Target="fonts/font4.fntdata"/><Relationship Id="rId78" Type="http://schemas.openxmlformats.org/officeDocument/2006/relationships/font" Target="fonts/font3.fntdata"/><Relationship Id="rId77" Type="http://schemas.openxmlformats.org/officeDocument/2006/relationships/font" Target="fonts/font2.fntdata"/><Relationship Id="rId76" Type="http://schemas.openxmlformats.org/officeDocument/2006/relationships/font" Target="fonts/font1.fntdata"/><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4.xml"/><Relationship Id="rId2" Type="http://schemas.openxmlformats.org/officeDocument/2006/relationships/tags" Target="../tags/tag19.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9" Type="http://schemas.openxmlformats.org/officeDocument/2006/relationships/slide" Target="slide52.xml"/><Relationship Id="rId8" Type="http://schemas.openxmlformats.org/officeDocument/2006/relationships/tags" Target="../tags/tag5.xml"/><Relationship Id="rId7" Type="http://schemas.openxmlformats.org/officeDocument/2006/relationships/slide" Target="slide48.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8.xml"/><Relationship Id="rId3" Type="http://schemas.openxmlformats.org/officeDocument/2006/relationships/slide" Target="slide22.xml"/><Relationship Id="rId2" Type="http://schemas.openxmlformats.org/officeDocument/2006/relationships/slide" Target="slide10.xml"/><Relationship Id="rId16" Type="http://schemas.openxmlformats.org/officeDocument/2006/relationships/notesSlide" Target="../notesSlides/notesSlide2.xml"/><Relationship Id="rId15" Type="http://schemas.openxmlformats.org/officeDocument/2006/relationships/slideLayout" Target="../slideLayouts/slideLayout1.xml"/><Relationship Id="rId14" Type="http://schemas.openxmlformats.org/officeDocument/2006/relationships/tags" Target="../tags/tag8.xml"/><Relationship Id="rId13" Type="http://schemas.openxmlformats.org/officeDocument/2006/relationships/slide" Target="slide57.xml"/><Relationship Id="rId12" Type="http://schemas.openxmlformats.org/officeDocument/2006/relationships/tags" Target="../tags/tag7.xml"/><Relationship Id="rId11" Type="http://schemas.openxmlformats.org/officeDocument/2006/relationships/slide" Target="slide54.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6.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6.xml"/><Relationship Id="rId2" Type="http://schemas.openxmlformats.org/officeDocument/2006/relationships/tags" Target="../tags/tag41.xml"/><Relationship Id="rId1" Type="http://schemas.openxmlformats.org/officeDocument/2006/relationships/tags" Target="../tags/tag40.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4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4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4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50.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5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5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5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5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5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tags" Target="../tags/tag5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6.xml"/><Relationship Id="rId1" Type="http://schemas.openxmlformats.org/officeDocument/2006/relationships/tags" Target="../tags/tag57.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6.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6.xml"/><Relationship Id="rId2" Type="http://schemas.openxmlformats.org/officeDocument/2006/relationships/tags" Target="../tags/tag62.xml"/><Relationship Id="rId1" Type="http://schemas.openxmlformats.org/officeDocument/2006/relationships/tags" Target="../tags/tag61.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6.xml"/><Relationship Id="rId2" Type="http://schemas.openxmlformats.org/officeDocument/2006/relationships/tags" Target="../tags/tag64.xml"/><Relationship Id="rId1" Type="http://schemas.openxmlformats.org/officeDocument/2006/relationships/tags" Target="../tags/tag63.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6.xml"/><Relationship Id="rId2" Type="http://schemas.openxmlformats.org/officeDocument/2006/relationships/tags" Target="../tags/tag66.xml"/><Relationship Id="rId1" Type="http://schemas.openxmlformats.org/officeDocument/2006/relationships/tags" Target="../tags/tag65.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6.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0.xml"/></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0" Type="http://schemas.openxmlformats.org/officeDocument/2006/relationships/notesSlide" Target="../notesSlides/notesSlide49.xml"/><Relationship Id="rId1" Type="http://schemas.openxmlformats.org/officeDocument/2006/relationships/tags" Target="../tags/tag7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1" Type="http://schemas.openxmlformats.org/officeDocument/2006/relationships/notesSlide" Target="../notesSlides/notesSlide50.xml"/><Relationship Id="rId10" Type="http://schemas.openxmlformats.org/officeDocument/2006/relationships/slideLayout" Target="../slideLayouts/slideLayout6.xml"/><Relationship Id="rId1" Type="http://schemas.openxmlformats.org/officeDocument/2006/relationships/tags" Target="../tags/tag79.xml"/></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51.xml"/><Relationship Id="rId6" Type="http://schemas.openxmlformats.org/officeDocument/2006/relationships/slideLayout" Target="../slideLayouts/slideLayout6.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9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5.xml"/><Relationship Id="rId1" Type="http://schemas.openxmlformats.org/officeDocument/2006/relationships/tags" Target="../tags/tag94.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9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tags" Target="../tags/tag96.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98.xml"/><Relationship Id="rId1" Type="http://schemas.openxmlformats.org/officeDocument/2006/relationships/tags" Target="../tags/tag97.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99.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100.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tags" Target="../tags/tag10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tags" Target="../tags/tag10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tags" Target="../tags/tag10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tags" Target="../tags/tag104.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tags" Target="../tags/tag105.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tags" Target="../tags/tag106.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tags" Target="../tags/tag10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tags" Target="../tags/tag108.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tags" Target="../tags/tag109.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tags" Target="../tags/tag110.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11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Ⅱ．词汇</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23265" y="1279009"/>
            <a:ext cx="10274300" cy="3105150"/>
          </a:xfrm>
          <a:prstGeom prst="rect">
            <a:avLst/>
          </a:prstGeom>
          <a:noFill/>
        </p:spPr>
        <p:txBody>
          <a:bodyPr wrap="square" rtlCol="0" anchor="t">
            <a:spAutoFit/>
          </a:bodyPr>
          <a:lstStyle/>
          <a:p>
            <a:pPr algn="just" fontAlgn="auto">
              <a:lnSpc>
                <a:spcPct val="140000"/>
              </a:lnSpc>
            </a:pPr>
            <a:r>
              <a:rPr lang="en-US" altLang="zh-CN" sz="2800" b="1" dirty="0">
                <a:solidFill>
                  <a:schemeClr val="tx1"/>
                </a:solidFill>
                <a:latin typeface="Times New Roman" panose="02020603050405020304" charset="0"/>
                <a:ea typeface="宋体" panose="02010600030101010101" pitchFamily="2" charset="-122"/>
                <a:cs typeface="Times New Roman" panose="02020603050405020304" charset="0"/>
              </a:rPr>
              <a:t>从A、B、C、D中选出句中画线的单词或词组的意义。</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例：We had </a:t>
            </a:r>
            <a:r>
              <a:rPr lang="en-US" altLang="zh-CN" sz="2800" u="sng" dirty="0">
                <a:solidFill>
                  <a:srgbClr val="C00000"/>
                </a:solidFill>
                <a:latin typeface="Times New Roman" panose="02020603050405020304" charset="0"/>
                <a:ea typeface="宋体" panose="02010600030101010101" pitchFamily="2" charset="-122"/>
                <a:cs typeface="Times New Roman" panose="02020603050405020304" charset="0"/>
              </a:rPr>
              <a:t>enough</a:t>
            </a: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A. 很短的 		B. 一半的 		C. 很长的		 D. 足够的</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答案是D。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Ⅱ．词汇</a:t>
            </a:r>
            <a:endParaRPr lang="zh-CN" altLang="en-US" sz="2800" b="1" spc="300" dirty="0">
              <a:latin typeface="+mj-ea"/>
              <a:ea typeface="+mj-ea"/>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05890" y="652264"/>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The writer </a:t>
            </a:r>
            <a:r>
              <a:rPr lang="en-US" altLang="zh-CN" sz="2800" u="sng" dirty="0">
                <a:latin typeface="Times New Roman" panose="02020603050405020304" charset="0"/>
                <a:ea typeface="宋体" panose="02010600030101010101" pitchFamily="2" charset="-122"/>
                <a:cs typeface="Times New Roman" panose="02020603050405020304" charset="0"/>
              </a:rPr>
              <a:t>suggested</a:t>
            </a:r>
            <a:r>
              <a:rPr lang="en-US" altLang="zh-CN" sz="2800" dirty="0">
                <a:latin typeface="Times New Roman" panose="02020603050405020304" charset="0"/>
                <a:ea typeface="宋体" panose="02010600030101010101" pitchFamily="2" charset="-122"/>
                <a:cs typeface="Times New Roman" panose="02020603050405020304" charset="0"/>
              </a:rPr>
              <a:t> that we should read some magazines after school.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暗示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表明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建议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命令</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30555" y="8251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40563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本题考查虚拟语气里suggest的意思。suggest“建议”，结合句意“这个作家建议我们课后多看一些杂志”，故此题正确答案为C。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a:t>
            </a:r>
            <a:r>
              <a:rPr lang="en-US" altLang="zh-CN" sz="2800" u="sng" dirty="0">
                <a:latin typeface="Times New Roman" panose="02020603050405020304" charset="0"/>
                <a:ea typeface="宋体" panose="02010600030101010101" pitchFamily="2" charset="-122"/>
                <a:cs typeface="Times New Roman" panose="02020603050405020304" charset="0"/>
              </a:rPr>
              <a:t>It is said that</a:t>
            </a:r>
            <a:r>
              <a:rPr lang="en-US" altLang="zh-CN" sz="2800" dirty="0">
                <a:latin typeface="Times New Roman" panose="02020603050405020304" charset="0"/>
                <a:ea typeface="宋体" panose="02010600030101010101" pitchFamily="2" charset="-122"/>
                <a:cs typeface="Times New Roman" panose="02020603050405020304" charset="0"/>
              </a:rPr>
              <a:t> his family are all music lovers.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依我所见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总的来说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据说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众所周知</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22580" y="7425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35991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本题考查it固定短语的意思。It is said that “据说”，结合句意“据说他的家人都是音乐爱好者”，故此题正确答案为C。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It looks </a:t>
            </a:r>
            <a:r>
              <a:rPr lang="en-US" altLang="zh-CN" sz="2800" u="sng" dirty="0">
                <a:latin typeface="Times New Roman" panose="02020603050405020304" charset="0"/>
                <a:ea typeface="宋体" panose="02010600030101010101" pitchFamily="2" charset="-122"/>
                <a:cs typeface="Times New Roman" panose="02020603050405020304" charset="0"/>
              </a:rPr>
              <a:t>as if</a:t>
            </a:r>
            <a:r>
              <a:rPr lang="en-US" altLang="zh-CN" sz="2800" dirty="0">
                <a:latin typeface="Times New Roman" panose="02020603050405020304" charset="0"/>
                <a:ea typeface="宋体" panose="02010600030101010101" pitchFamily="2" charset="-122"/>
                <a:cs typeface="Times New Roman" panose="02020603050405020304" charset="0"/>
              </a:rPr>
              <a:t> he knew the bad news.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如果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其实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好像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即使</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76555" y="68262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516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本题考查虚拟语气常考词组。as if “好像”。结合句意“看上去他好像知道了那个坏消息”，故此题正确答案为C。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Jane </a:t>
            </a:r>
            <a:r>
              <a:rPr lang="en-US" altLang="zh-CN" sz="2800" u="sng" dirty="0">
                <a:latin typeface="Times New Roman" panose="02020603050405020304" charset="0"/>
                <a:ea typeface="宋体" panose="02010600030101010101" pitchFamily="2" charset="-122"/>
                <a:cs typeface="Times New Roman" panose="02020603050405020304" charset="0"/>
              </a:rPr>
              <a:t>is fond of</a:t>
            </a:r>
            <a:r>
              <a:rPr lang="en-US" altLang="zh-CN" sz="2800" dirty="0">
                <a:latin typeface="Times New Roman" panose="02020603050405020304" charset="0"/>
                <a:ea typeface="宋体" panose="02010600030101010101" pitchFamily="2" charset="-122"/>
                <a:cs typeface="Times New Roman" panose="02020603050405020304" charset="0"/>
              </a:rPr>
              <a:t> playing the piano.</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寻找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专注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擅长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喜欢</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3695" y="8162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075" y="438721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本题考查动词短语。is fond of“喜欢”。结合句意“简喜欢弹钢琴”，故此题正确答案为D。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6805" y="444500"/>
            <a:ext cx="1053719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The professor, </a:t>
            </a:r>
            <a:r>
              <a:rPr lang="en-US" altLang="zh-CN" sz="2800" u="sng" dirty="0">
                <a:latin typeface="Times New Roman" panose="02020603050405020304" charset="0"/>
                <a:ea typeface="宋体" panose="02010600030101010101" pitchFamily="2" charset="-122"/>
                <a:cs typeface="Times New Roman" panose="02020603050405020304" charset="0"/>
              </a:rPr>
              <a:t>along with</a:t>
            </a:r>
            <a:r>
              <a:rPr lang="en-US" altLang="zh-CN" sz="2800" dirty="0">
                <a:latin typeface="Times New Roman" panose="02020603050405020304" charset="0"/>
                <a:ea typeface="宋体" panose="02010600030101010101" pitchFamily="2" charset="-122"/>
                <a:cs typeface="Times New Roman" panose="02020603050405020304" charset="0"/>
              </a:rPr>
              <a:t> his assistants, is doing an experiment in the lab.</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和……一起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除……以外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跟……相处的好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和……保持联系</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95910" y="62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本题考查主谓一致常考词组。结合句意“教授和他的助理们一起在实验室里做实验”，故此题正确答案为A。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11. It is </a:t>
            </a:r>
            <a:r>
              <a:rPr lang="en-US" altLang="zh-CN" sz="2800" u="sng" dirty="0">
                <a:latin typeface="Times New Roman" panose="02020603050405020304" charset="0"/>
                <a:ea typeface="宋体" panose="02010600030101010101" pitchFamily="2" charset="-122"/>
                <a:cs typeface="Times New Roman" panose="02020603050405020304" charset="0"/>
              </a:rPr>
              <a:t>necessary</a:t>
            </a:r>
            <a:r>
              <a:rPr lang="en-US" altLang="zh-CN" sz="2800" dirty="0">
                <a:latin typeface="Times New Roman" panose="02020603050405020304" charset="0"/>
                <a:ea typeface="宋体" panose="02010600030101010101" pitchFamily="2" charset="-122"/>
                <a:cs typeface="Times New Roman" panose="02020603050405020304" charset="0"/>
              </a:rPr>
              <a:t> that we should go to school on time every 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必要的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急需的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重要的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严格的</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7030" y="806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33260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本题考查虚拟语气常考单词。结合句意“我们每天按时到校是必要的”，故此题正确答案为A。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145"/>
            <a:ext cx="10645775"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12. </a:t>
            </a:r>
            <a:r>
              <a:rPr lang="en-US" altLang="zh-CN" sz="2800" u="sng" dirty="0">
                <a:latin typeface="Times New Roman" panose="02020603050405020304" charset="0"/>
                <a:ea typeface="宋体" panose="02010600030101010101" pitchFamily="2" charset="-122"/>
                <a:cs typeface="Times New Roman" panose="02020603050405020304" charset="0"/>
              </a:rPr>
              <a:t>Hardly</a:t>
            </a:r>
            <a:r>
              <a:rPr lang="en-US" altLang="zh-CN" sz="2800" dirty="0">
                <a:latin typeface="Times New Roman" panose="02020603050405020304" charset="0"/>
                <a:ea typeface="宋体" panose="02010600030101010101" pitchFamily="2" charset="-122"/>
                <a:cs typeface="Times New Roman" panose="02020603050405020304" charset="0"/>
              </a:rPr>
              <a:t> had he got home </a:t>
            </a:r>
            <a:r>
              <a:rPr lang="en-US" altLang="zh-CN" sz="2800" u="sng" dirty="0">
                <a:latin typeface="Times New Roman" panose="02020603050405020304" charset="0"/>
                <a:ea typeface="宋体" panose="02010600030101010101" pitchFamily="2" charset="-122"/>
                <a:cs typeface="Times New Roman" panose="02020603050405020304" charset="0"/>
              </a:rPr>
              <a:t>when</a:t>
            </a:r>
            <a:r>
              <a:rPr lang="en-US" altLang="zh-CN" sz="2800" dirty="0">
                <a:latin typeface="Times New Roman" panose="02020603050405020304" charset="0"/>
                <a:ea typeface="宋体" panose="02010600030101010101" pitchFamily="2" charset="-122"/>
                <a:cs typeface="Times New Roman" panose="02020603050405020304" charset="0"/>
              </a:rPr>
              <a:t> it began to rain.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几乎……之时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一……就……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在……之前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当……之时</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43230" y="8251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43230" y="4370070"/>
            <a:ext cx="1108773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本题考查倒装句常考词组。结合句意“他一到家天就下起雨来了”，故此题正确答案为B。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70940" y="652145"/>
            <a:ext cx="102108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13. </a:t>
            </a:r>
            <a:r>
              <a:rPr lang="en-US" altLang="zh-CN" sz="2800" u="sng" dirty="0">
                <a:latin typeface="Times New Roman" panose="02020603050405020304" charset="0"/>
                <a:ea typeface="宋体" panose="02010600030101010101" pitchFamily="2" charset="-122"/>
                <a:cs typeface="Times New Roman" panose="02020603050405020304" charset="0"/>
              </a:rPr>
              <a:t>If only</a:t>
            </a:r>
            <a:r>
              <a:rPr lang="en-US" altLang="zh-CN" sz="2800" dirty="0">
                <a:latin typeface="Times New Roman" panose="02020603050405020304" charset="0"/>
                <a:ea typeface="宋体" panose="02010600030101010101" pitchFamily="2" charset="-122"/>
                <a:cs typeface="Times New Roman" panose="02020603050405020304" charset="0"/>
              </a:rPr>
              <a:t> I had not made the mistake!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如果 			B. 假如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如果只有 		D. 要是……就好了</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75615"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本题考查虚拟语气常考词组。结合句意“要是我没犯那个错有多好！”，故此题正确答案为D。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491850" y="14160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Ⅰ．补全对话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491851" y="20554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Ⅱ．词汇</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491852" y="27235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Ⅲ．完形填空</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491850" y="33153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Ⅳ．阅读理解</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238751" y="227139"/>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sz="5400" b="1" kern="5000" spc="300" dirty="0">
                <a:solidFill>
                  <a:sysClr val="windowText" lastClr="000000"/>
                </a:solidFill>
                <a:cs typeface="Arial" panose="020B0604020202020204" pitchFamily="34" charset="0"/>
              </a:rPr>
              <a:t>阶段性测试卷三</a:t>
            </a:r>
            <a:endParaRPr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491852" y="3964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Ⅴ．语法填空</a:t>
            </a:r>
            <a:endParaRPr lang="zh-CN" altLang="en-US" sz="3200" dirty="0">
              <a:solidFill>
                <a:schemeClr val="tx1"/>
              </a:solidFill>
              <a:latin typeface="黑体" panose="02010609060101010101" charset="-122"/>
              <a:ea typeface="黑体" panose="02010609060101010101" charset="-122"/>
            </a:endParaRPr>
          </a:p>
        </p:txBody>
      </p:sp>
      <p:sp>
        <p:nvSpPr>
          <p:cNvPr id="8" name="文本框 13">
            <a:hlinkClick r:id="rId9" action="ppaction://hlinksldjump"/>
          </p:cNvPr>
          <p:cNvSpPr txBox="1">
            <a:spLocks noChangeArrowheads="1"/>
          </p:cNvSpPr>
          <p:nvPr>
            <p:custDataLst>
              <p:tags r:id="rId10"/>
            </p:custDataLst>
          </p:nvPr>
        </p:nvSpPr>
        <p:spPr bwMode="auto">
          <a:xfrm>
            <a:off x="5491850" y="4594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VI</a:t>
            </a:r>
            <a:r>
              <a:rPr lang="zh-CN" altLang="en-US" sz="3200" dirty="0">
                <a:solidFill>
                  <a:schemeClr val="tx1"/>
                </a:solidFill>
                <a:latin typeface="黑体" panose="02010609060101010101" charset="-122"/>
                <a:ea typeface="黑体" panose="02010609060101010101" charset="-122"/>
                <a:sym typeface="+mn-ea"/>
              </a:rPr>
              <a:t>．</a:t>
            </a:r>
            <a:r>
              <a:rPr lang="zh-CN" altLang="en-US" sz="3200" dirty="0">
                <a:solidFill>
                  <a:schemeClr val="tx1"/>
                </a:solidFill>
                <a:latin typeface="黑体" panose="02010609060101010101" charset="-122"/>
                <a:ea typeface="黑体" panose="02010609060101010101" charset="-122"/>
              </a:rPr>
              <a:t>完成句子</a:t>
            </a:r>
            <a:endParaRPr lang="zh-CN" altLang="en-US" sz="3200" dirty="0">
              <a:solidFill>
                <a:schemeClr val="tx1"/>
              </a:solidFill>
              <a:latin typeface="黑体" panose="02010609060101010101" charset="-122"/>
              <a:ea typeface="黑体" panose="02010609060101010101" charset="-122"/>
            </a:endParaRPr>
          </a:p>
        </p:txBody>
      </p:sp>
      <p:sp>
        <p:nvSpPr>
          <p:cNvPr id="9" name="文本框 13">
            <a:hlinkClick r:id="rId11" action="ppaction://hlinksldjump"/>
          </p:cNvPr>
          <p:cNvSpPr txBox="1">
            <a:spLocks noChangeArrowheads="1"/>
          </p:cNvSpPr>
          <p:nvPr>
            <p:custDataLst>
              <p:tags r:id="rId12"/>
            </p:custDataLst>
          </p:nvPr>
        </p:nvSpPr>
        <p:spPr bwMode="auto">
          <a:xfrm>
            <a:off x="5238485" y="52431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VII．应用写作</a:t>
            </a:r>
            <a:endParaRPr lang="zh-CN" altLang="en-US" sz="3200" dirty="0">
              <a:solidFill>
                <a:schemeClr val="tx1"/>
              </a:solidFill>
              <a:latin typeface="黑体" panose="02010609060101010101" charset="-122"/>
              <a:ea typeface="黑体" panose="02010609060101010101" charset="-122"/>
            </a:endParaRPr>
          </a:p>
        </p:txBody>
      </p:sp>
      <p:sp>
        <p:nvSpPr>
          <p:cNvPr id="10" name="文本框 13">
            <a:hlinkClick r:id="rId13" action="ppaction://hlinksldjump"/>
          </p:cNvPr>
          <p:cNvSpPr txBox="1">
            <a:spLocks noChangeArrowheads="1"/>
          </p:cNvSpPr>
          <p:nvPr>
            <p:custDataLst>
              <p:tags r:id="rId14"/>
            </p:custDataLst>
          </p:nvPr>
        </p:nvSpPr>
        <p:spPr bwMode="auto">
          <a:xfrm>
            <a:off x="5492115" y="5892165"/>
            <a:ext cx="25990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附加题</a:t>
            </a:r>
            <a:endParaRPr lang="zh-CN" altLang="en-US"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89965" y="652145"/>
            <a:ext cx="1056386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14. </a:t>
            </a:r>
            <a:r>
              <a:rPr lang="en-US" altLang="zh-CN" sz="2800" u="sng" dirty="0">
                <a:latin typeface="Times New Roman" panose="02020603050405020304" charset="0"/>
                <a:ea typeface="宋体" panose="02010600030101010101" pitchFamily="2" charset="-122"/>
                <a:cs typeface="Times New Roman" panose="02020603050405020304" charset="0"/>
              </a:rPr>
              <a:t>Seldom </a:t>
            </a:r>
            <a:r>
              <a:rPr lang="en-US" altLang="zh-CN" sz="2800" dirty="0">
                <a:latin typeface="Times New Roman" panose="02020603050405020304" charset="0"/>
                <a:ea typeface="宋体" panose="02010600030101010101" pitchFamily="2" charset="-122"/>
                <a:cs typeface="Times New Roman" panose="02020603050405020304" charset="0"/>
              </a:rPr>
              <a:t>do they go to the cinema.</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经常 	B. 几乎	C. 偶尔 	D. 很少</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8920" y="8244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本题考查倒装句常考单词。结合句意“他们很少去看电影”，故此题正确答案为D。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89965" y="652145"/>
            <a:ext cx="1056386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15. </a:t>
            </a:r>
            <a:r>
              <a:rPr lang="en-US" altLang="zh-CN" sz="2800" u="sng" dirty="0">
                <a:latin typeface="Times New Roman" panose="02020603050405020304" charset="0"/>
                <a:ea typeface="宋体" panose="02010600030101010101" pitchFamily="2" charset="-122"/>
                <a:cs typeface="Times New Roman" panose="02020603050405020304" charset="0"/>
              </a:rPr>
              <a:t>Either </a:t>
            </a:r>
            <a:r>
              <a:rPr lang="en-US" altLang="zh-CN" sz="2800" dirty="0">
                <a:latin typeface="Times New Roman" panose="02020603050405020304" charset="0"/>
                <a:ea typeface="宋体" panose="02010600030101010101" pitchFamily="2" charset="-122"/>
                <a:cs typeface="Times New Roman" panose="02020603050405020304" charset="0"/>
              </a:rPr>
              <a:t>you </a:t>
            </a:r>
            <a:r>
              <a:rPr lang="en-US" altLang="zh-CN" sz="2800" u="sng" dirty="0">
                <a:latin typeface="Times New Roman" panose="02020603050405020304" charset="0"/>
                <a:ea typeface="宋体" panose="02010600030101010101" pitchFamily="2" charset="-122"/>
                <a:cs typeface="Times New Roman" panose="02020603050405020304" charset="0"/>
              </a:rPr>
              <a:t>or</a:t>
            </a:r>
            <a:r>
              <a:rPr lang="en-US" altLang="zh-CN" sz="2800" dirty="0">
                <a:latin typeface="Times New Roman" panose="02020603050405020304" charset="0"/>
                <a:ea typeface="宋体" panose="02010600030101010101" pitchFamily="2" charset="-122"/>
                <a:cs typeface="Times New Roman" panose="02020603050405020304" charset="0"/>
              </a:rPr>
              <a:t> I am wrong on this point.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既不……也不 		B. 或者……或者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不是……而是 		D. 不仅……而且</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8920" y="8244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本题考查主谓一致常考词组。结合句意“在这一点上，或者是你错，或者是我错”，故此题正确答案为B。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Ⅲ．完形填空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35280" y="1876425"/>
            <a:ext cx="11488420" cy="2027555"/>
          </a:xfrm>
          <a:prstGeom prst="rect">
            <a:avLst/>
          </a:prstGeom>
          <a:noFill/>
        </p:spPr>
        <p:txBody>
          <a:bodyPr wrap="square" rtlCol="0" anchor="t">
            <a:spAutoFit/>
          </a:bodyPr>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Think you can’t be happy? You’ll think again after reading this story.</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Mary hated her feet. They were too big and she always seemed to </a:t>
            </a:r>
            <a:r>
              <a:rPr sz="2800" u="sng" dirty="0">
                <a:latin typeface="Times New Roman" panose="02020603050405020304" charset="0"/>
                <a:ea typeface="宋体" panose="02010600030101010101" pitchFamily="2" charset="-122"/>
                <a:cs typeface="Times New Roman" panose="02020603050405020304" charset="0"/>
              </a:rPr>
              <a:t>16</a:t>
            </a:r>
            <a:r>
              <a:rPr lang="en-US" sz="2800" u="sng" dirty="0">
                <a:latin typeface="Times New Roman" panose="02020603050405020304" charset="0"/>
                <a:ea typeface="宋体" panose="02010600030101010101" pitchFamily="2" charset="-122"/>
                <a:cs typeface="Times New Roman" panose="02020603050405020304" charset="0"/>
              </a:rPr>
              <a:t>  ____</a:t>
            </a:r>
            <a:r>
              <a:rPr sz="2800" dirty="0">
                <a:latin typeface="Times New Roman" panose="02020603050405020304" charset="0"/>
                <a:ea typeface="宋体" panose="02010600030101010101" pitchFamily="2" charset="-122"/>
                <a:cs typeface="Times New Roman" panose="02020603050405020304" charset="0"/>
              </a:rPr>
              <a:t> over them when someone was watching. Come to think of it, her teeth were too big, </a:t>
            </a:r>
            <a:r>
              <a:rPr sz="2800" u="sng" dirty="0">
                <a:latin typeface="Times New Roman" panose="02020603050405020304" charset="0"/>
                <a:ea typeface="宋体" panose="02010600030101010101" pitchFamily="2" charset="-122"/>
                <a:cs typeface="Times New Roman" panose="02020603050405020304" charset="0"/>
              </a:rPr>
              <a:t>17</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 The other kids teased (取笑) her because of the way she looked and because she wanted to be a sportswriter some day.</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17245" y="4087495"/>
            <a:ext cx="7983855" cy="829945"/>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16. A. jump		 B. fall 		C. turn 	D. pass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17. A. neither 		 B. either 	C. too 		D. yet</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Ⅲ．完形填空</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335280" y="899795"/>
            <a:ext cx="11488420" cy="865505"/>
          </a:xfrm>
          <a:prstGeom prst="rect">
            <a:avLst/>
          </a:prstGeom>
          <a:noFill/>
        </p:spPr>
        <p:txBody>
          <a:bodyPr wrap="square" rtlCol="0" anchor="t">
            <a:spAutoFit/>
          </a:bodyPr>
          <a:lstStyle/>
          <a:p>
            <a:pPr indent="0" algn="just" fontAlgn="auto">
              <a:lnSpc>
                <a:spcPct val="90000"/>
              </a:lnSpc>
            </a:pPr>
            <a:r>
              <a:rPr sz="28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sz="2800" b="1"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0892155" y="221615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484505" y="5100955"/>
            <a:ext cx="11339195" cy="11023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本题考查动词词组意思区别。“fall over”意为“摔倒在……，被绊倒”；“jump over”意为“跳跃”；“turn over”意为“翻转”；push一般不与over搭配。从前面她的脚太大可知应选B项。</a:t>
            </a:r>
            <a:endParaRPr sz="2400">
              <a:solidFill>
                <a:srgbClr val="C00000"/>
              </a:solidFill>
              <a:latin typeface="Times New Roman" panose="02020603050405020304" charset="0"/>
              <a:cs typeface="Times New Roman" panose="02020603050405020304" charset="0"/>
              <a:sym typeface="+mn-ea"/>
            </a:endParaRPr>
          </a:p>
        </p:txBody>
      </p:sp>
      <p:sp>
        <p:nvSpPr>
          <p:cNvPr id="7" name="TextBox 4"/>
          <p:cNvSpPr txBox="1"/>
          <p:nvPr>
            <p:custDataLst>
              <p:tags r:id="rId2"/>
            </p:custDataLst>
          </p:nvPr>
        </p:nvSpPr>
        <p:spPr>
          <a:xfrm flipH="1">
            <a:off x="1430020" y="3055620"/>
            <a:ext cx="756285" cy="475615"/>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圆角矩形 9"/>
          <p:cNvSpPr/>
          <p:nvPr>
            <p:custDataLst>
              <p:tags r:id="rId3"/>
            </p:custDataLst>
          </p:nvPr>
        </p:nvSpPr>
        <p:spPr>
          <a:xfrm>
            <a:off x="484505" y="4955540"/>
            <a:ext cx="11339195" cy="14490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连词。根据句意：她自己先是认为自己的双脚太大。此句表达“她认为自己的牙齿也太大了”，判断应选C项，表示“也，也是”。neither，either应该用在否定表达中，yet表达“还没，仍未”，不符合此句意思表达，故选C。</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7" grpId="0"/>
      <p:bldP spid="10" grpId="0" bldLvl="0" animBg="1"/>
      <p:bldP spid="10"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1665" y="2435861"/>
            <a:ext cx="1022667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18.A. silly	 	B. lovely	 C. different	 	D. shy</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19. A. paper 		B. notebook 	 C. computer 		D. laptop</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20. A. because 	B. but		 C. unless 		D. even though</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260985" y="285115"/>
            <a:ext cx="11488420" cy="1814830"/>
          </a:xfrm>
          <a:prstGeom prst="rect">
            <a:avLst/>
          </a:prstGeom>
          <a:noFill/>
        </p:spPr>
        <p:txBody>
          <a:bodyPr wrap="square" rtlCol="0" anchor="t">
            <a:spAutoFit/>
          </a:bodyPr>
          <a:lstStyle/>
          <a:p>
            <a:pPr indent="0" algn="just" fontAlgn="auto">
              <a:lnSpc>
                <a:spcPct val="100000"/>
              </a:lnSpc>
            </a:pPr>
            <a:r>
              <a:rPr sz="2800" dirty="0">
                <a:latin typeface="Times New Roman" panose="02020603050405020304" charset="0"/>
                <a:ea typeface="宋体" panose="02010600030101010101" pitchFamily="2" charset="-122"/>
                <a:cs typeface="Times New Roman" panose="02020603050405020304" charset="0"/>
              </a:rPr>
              <a:t>No matter what she did, she was teased for being “ </a:t>
            </a:r>
            <a:r>
              <a:rPr sz="2800" u="sng" dirty="0">
                <a:latin typeface="Times New Roman" panose="02020603050405020304" charset="0"/>
                <a:ea typeface="宋体" panose="02010600030101010101" pitchFamily="2" charset="-122"/>
                <a:cs typeface="Times New Roman" panose="02020603050405020304" charset="0"/>
              </a:rPr>
              <a:t>18</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 That’s when she started writing down things that she liked in a </a:t>
            </a:r>
            <a:r>
              <a:rPr sz="2800" u="sng" dirty="0">
                <a:latin typeface="Times New Roman" panose="02020603050405020304" charset="0"/>
                <a:ea typeface="宋体" panose="02010600030101010101" pitchFamily="2" charset="-122"/>
                <a:cs typeface="Times New Roman" panose="02020603050405020304" charset="0"/>
              </a:rPr>
              <a:t>19</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 “It was like a friend, and it reminded me that there are good things, </a:t>
            </a:r>
            <a:r>
              <a:rPr sz="2800" u="sng" dirty="0">
                <a:latin typeface="Times New Roman" panose="02020603050405020304" charset="0"/>
                <a:ea typeface="宋体" panose="02010600030101010101" pitchFamily="2" charset="-122"/>
                <a:cs typeface="Times New Roman" panose="02020603050405020304" charset="0"/>
              </a:rPr>
              <a:t>20</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everything around me is unpleasant,” she says.</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8195310" y="285115"/>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621665" y="4282440"/>
            <a:ext cx="11339195" cy="11214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本题考查形容词。根据上下文提及，得知人们嘲笑她，不仅因为她长相“不一样（different)”，而且因为她想法“不一样”，故选C。</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7720330" y="73914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673100" y="4347210"/>
            <a:ext cx="11287760" cy="11849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latin typeface="Times New Roman" panose="02020603050405020304" charset="0"/>
                <a:cs typeface="Times New Roman" panose="02020603050405020304" charset="0"/>
                <a:sym typeface="+mn-ea"/>
              </a:rPr>
              <a:t>19.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本题考查上下文的联系。从第二段最后一句话可以知道她是写在notebook里的，根据下文的提示可排除其他选项，故选B。</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3"/>
            </p:custDataLst>
          </p:nvPr>
        </p:nvSpPr>
        <p:spPr>
          <a:xfrm>
            <a:off x="7945755" y="1143000"/>
            <a:ext cx="4832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4"/>
            </p:custDataLst>
          </p:nvPr>
        </p:nvSpPr>
        <p:spPr>
          <a:xfrm>
            <a:off x="596900" y="4100195"/>
            <a:ext cx="11152505" cy="14859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本题考查连词。作者此处强调的是日记的作用，even though引导让步状语从句，意为“即使”，符合此处的逻辑关系。本题干扰性最大的是but，如果用even though作者想强调的是前者，生活中还有美好的东西；如果用but，作者强调的是后者“一切都不令人愉快”，故选D。</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P spid="8" grpId="0"/>
      <p:bldP spid="11" grpId="0" bldLvl="0" animBg="1"/>
      <p:bldP spid="11"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8755" y="180975"/>
            <a:ext cx="11764010" cy="24149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She copied the list over and over, </a:t>
            </a:r>
            <a:r>
              <a:rPr lang="en-US" altLang="zh-CN" sz="2800" u="sng" dirty="0">
                <a:latin typeface="Times New Roman" panose="02020603050405020304" charset="0"/>
                <a:ea typeface="宋体" panose="02010600030101010101" pitchFamily="2" charset="-122"/>
                <a:cs typeface="Times New Roman" panose="02020603050405020304" charset="0"/>
              </a:rPr>
              <a:t>21        </a:t>
            </a:r>
            <a:r>
              <a:rPr lang="en-US" altLang="zh-CN" sz="2800" dirty="0">
                <a:latin typeface="Times New Roman" panose="02020603050405020304" charset="0"/>
                <a:ea typeface="宋体" panose="02010600030101010101" pitchFamily="2" charset="-122"/>
                <a:cs typeface="Times New Roman" panose="02020603050405020304" charset="0"/>
              </a:rPr>
              <a:t> new things every day. One day, she decided to share her list with some of the girls in her class hoping they would think it was as much fun as she did. But instead, they made her feel </a:t>
            </a:r>
            <a:r>
              <a:rPr lang="en-US" altLang="zh-CN" sz="2800" u="sng" dirty="0">
                <a:latin typeface="Times New Roman" panose="02020603050405020304" charset="0"/>
                <a:ea typeface="宋体" panose="02010600030101010101" pitchFamily="2" charset="-122"/>
                <a:cs typeface="Times New Roman" panose="02020603050405020304" charset="0"/>
              </a:rPr>
              <a:t>22       </a:t>
            </a:r>
            <a:r>
              <a:rPr lang="en-US" altLang="zh-CN" sz="2800" dirty="0">
                <a:latin typeface="Times New Roman" panose="02020603050405020304" charset="0"/>
                <a:ea typeface="宋体" panose="02010600030101010101" pitchFamily="2" charset="-122"/>
                <a:cs typeface="Times New Roman" panose="02020603050405020304" charset="0"/>
              </a:rPr>
              <a:t> again. “They </a:t>
            </a:r>
            <a:r>
              <a:rPr lang="en-US" altLang="zh-CN" sz="2800" u="sng" dirty="0">
                <a:latin typeface="Times New Roman" panose="02020603050405020304" charset="0"/>
                <a:ea typeface="宋体" panose="02010600030101010101" pitchFamily="2" charset="-122"/>
                <a:cs typeface="Times New Roman" panose="02020603050405020304" charset="0"/>
              </a:rPr>
              <a:t>23       </a:t>
            </a:r>
            <a:r>
              <a:rPr lang="en-US" altLang="zh-CN" sz="2800" dirty="0">
                <a:latin typeface="Times New Roman" panose="02020603050405020304" charset="0"/>
                <a:ea typeface="宋体" panose="02010600030101010101" pitchFamily="2" charset="-122"/>
                <a:cs typeface="Times New Roman" panose="02020603050405020304" charset="0"/>
              </a:rPr>
              <a:t> at me,”she remembers. “I was ashamed, and I </a:t>
            </a:r>
            <a:r>
              <a:rPr lang="en-US" altLang="zh-CN" sz="2800" u="sng" dirty="0">
                <a:latin typeface="Times New Roman" panose="02020603050405020304" charset="0"/>
                <a:ea typeface="宋体" panose="02010600030101010101" pitchFamily="2" charset="-122"/>
                <a:cs typeface="Times New Roman" panose="02020603050405020304" charset="0"/>
              </a:rPr>
              <a:t>24       </a:t>
            </a:r>
            <a:r>
              <a:rPr lang="en-US" altLang="zh-CN" sz="2800" dirty="0">
                <a:latin typeface="Times New Roman" panose="02020603050405020304" charset="0"/>
                <a:ea typeface="宋体" panose="02010600030101010101" pitchFamily="2" charset="-122"/>
                <a:cs typeface="Times New Roman" panose="02020603050405020304" charset="0"/>
              </a:rPr>
              <a:t> doing it.” Here comes the cool part. When she was a freshman, Mary found her old notebook and decided to </a:t>
            </a:r>
            <a:r>
              <a:rPr lang="en-US" altLang="zh-CN" sz="2800" u="sng" dirty="0">
                <a:latin typeface="Times New Roman" panose="02020603050405020304" charset="0"/>
                <a:ea typeface="宋体" panose="02010600030101010101" pitchFamily="2" charset="-122"/>
                <a:cs typeface="Times New Roman" panose="02020603050405020304" charset="0"/>
              </a:rPr>
              <a:t>25         </a:t>
            </a:r>
            <a:r>
              <a:rPr lang="en-US" altLang="zh-CN" sz="2800" dirty="0">
                <a:latin typeface="Times New Roman" panose="02020603050405020304" charset="0"/>
                <a:ea typeface="宋体" panose="02010600030101010101" pitchFamily="2" charset="-122"/>
                <a:cs typeface="Times New Roman" panose="02020603050405020304" charset="0"/>
              </a:rPr>
              <a:t> where she left off.</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43940" y="2595880"/>
            <a:ext cx="8621395"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21. A. finding	 	B. making	 C. giving	 D. adding</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22. A. happy 		B. stupid 	 C. excited 	 D. ugly</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23. A. looked 		B. shouted 	 C. laughed 	 D. stare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24. A. continued 	B. stopped 	 C. enjoyed 	 D. gave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25. A. find out	 	B. pick up	 C. think of	 D. give up</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5581080" y="18115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018460" y="8671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413556" y="130888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574675" y="4723130"/>
            <a:ext cx="10981690" cy="11696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本题考查动词。因为是写日记，所以每天都“添加”一些新的东西。从“写日记”这个角度可排除其他选项，故选D。</a:t>
            </a:r>
            <a:endParaRPr sz="2400">
              <a:solidFill>
                <a:srgbClr val="C00000"/>
              </a:solidFill>
              <a:latin typeface="Times New Roman" panose="02020603050405020304" charset="0"/>
              <a:cs typeface="Times New Roman" panose="02020603050405020304" charset="0"/>
              <a:sym typeface="+mn-ea"/>
            </a:endParaRPr>
          </a:p>
        </p:txBody>
      </p:sp>
      <p:sp>
        <p:nvSpPr>
          <p:cNvPr id="14" name="圆角矩形 13"/>
          <p:cNvSpPr/>
          <p:nvPr/>
        </p:nvSpPr>
        <p:spPr>
          <a:xfrm>
            <a:off x="434340" y="4723130"/>
            <a:ext cx="10981690" cy="12395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本题考查形容词。上文提及她想让同学们了解她日记的内容，把有趣的事分享给他们看，此处出现了转折词but instead，故选B。</a:t>
            </a:r>
            <a:endParaRPr sz="2400">
              <a:solidFill>
                <a:srgbClr val="C00000"/>
              </a:solidFill>
              <a:latin typeface="Times New Roman" panose="02020603050405020304" charset="0"/>
              <a:cs typeface="Times New Roman" panose="02020603050405020304" charset="0"/>
              <a:sym typeface="+mn-ea"/>
            </a:endParaRPr>
          </a:p>
        </p:txBody>
      </p:sp>
      <p:sp>
        <p:nvSpPr>
          <p:cNvPr id="15" name="圆角矩形 14"/>
          <p:cNvSpPr/>
          <p:nvPr/>
        </p:nvSpPr>
        <p:spPr>
          <a:xfrm>
            <a:off x="574675" y="4977130"/>
            <a:ext cx="10718800" cy="9156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本题考查动词短语。根据下文的提示，得知他们嘲笑她。故选C。</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9429161" y="1308881"/>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2"/>
            </p:custDataLst>
          </p:nvPr>
        </p:nvSpPr>
        <p:spPr>
          <a:xfrm>
            <a:off x="574675" y="4889500"/>
            <a:ext cx="1071880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本题考查动词。从前面她感到羞愧以及连词and可知，她“停止”了写作，故选B。</a:t>
            </a:r>
            <a:endParaRPr sz="2400">
              <a:solidFill>
                <a:srgbClr val="C00000"/>
              </a:solidFill>
              <a:latin typeface="Times New Roman" panose="02020603050405020304" charset="0"/>
              <a:cs typeface="Times New Roman" panose="02020603050405020304" charset="0"/>
              <a:sym typeface="+mn-ea"/>
            </a:endParaRPr>
          </a:p>
        </p:txBody>
      </p:sp>
      <p:sp>
        <p:nvSpPr>
          <p:cNvPr id="10" name="TextBox 4"/>
          <p:cNvSpPr txBox="1"/>
          <p:nvPr>
            <p:custDataLst>
              <p:tags r:id="rId3"/>
            </p:custDataLst>
          </p:nvPr>
        </p:nvSpPr>
        <p:spPr>
          <a:xfrm>
            <a:off x="4066586" y="2074056"/>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4"/>
            </p:custDataLst>
          </p:nvPr>
        </p:nvSpPr>
        <p:spPr>
          <a:xfrm>
            <a:off x="701675" y="4722495"/>
            <a:ext cx="10718800" cy="13506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本题考查动词短语。pick up意为“重新干，继续”，从前面她一度停止写作可知她开始重新再写。find out意为“弄清事情的真相”；think of意为“想出，想起”；give up意为“放弃”，都不符合题意，故选B。</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3" grpId="0" bldLvl="0" animBg="1"/>
      <p:bldP spid="13" grpId="1" animBg="1"/>
      <p:bldP spid="14" grpId="0" bldLvl="0" animBg="1"/>
      <p:bldP spid="14" grpId="1" animBg="1"/>
      <p:bldP spid="15" grpId="0" bldLvl="0" animBg="1"/>
      <p:bldP spid="15" grpId="1" animBg="1"/>
      <p:bldP spid="2" grpId="0"/>
      <p:bldP spid="8" grpId="0" bldLvl="0" animBg="1"/>
      <p:bldP spid="8" grpId="1" animBg="1"/>
      <p:bldP spid="10" grpId="0"/>
      <p:bldP spid="11" grpId="0" bldLvl="0" animBg="1"/>
      <p:bldP spid="11"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custDataLst>
              <p:tags r:id="rId1"/>
            </p:custDataLst>
          </p:nvPr>
        </p:nvSpPr>
        <p:spPr>
          <a:xfrm>
            <a:off x="469265" y="4300855"/>
            <a:ext cx="10873740" cy="14427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本题考查介词短语。in particular意为“尤其，特别”，此处指她专门向一家公司投稿。in general意为“总的说来”，用于对事物的评价；at last意为“最后”，说明的是最终的结果，at first意为“起初”，含有后来不这样做的意思；故选B。</a:t>
            </a:r>
            <a:endParaRPr sz="2400">
              <a:solidFill>
                <a:srgbClr val="C00000"/>
              </a:solidFill>
              <a:latin typeface="Times New Roman" panose="02020603050405020304" charset="0"/>
              <a:cs typeface="Times New Roman" panose="02020603050405020304" charset="0"/>
              <a:sym typeface="+mn-ea"/>
            </a:endParaRPr>
          </a:p>
        </p:txBody>
      </p:sp>
      <p:sp>
        <p:nvSpPr>
          <p:cNvPr id="17" name="圆角矩形 16"/>
          <p:cNvSpPr/>
          <p:nvPr>
            <p:custDataLst>
              <p:tags r:id="rId2"/>
            </p:custDataLst>
          </p:nvPr>
        </p:nvSpPr>
        <p:spPr>
          <a:xfrm>
            <a:off x="334010" y="4300855"/>
            <a:ext cx="11144250" cy="13982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本题考查动词的被动语态。be supposed to do此处表示“应该”；be made to do为“被迫做”；be advised to do意为“被建议做”，故选A。</a:t>
            </a:r>
            <a:endParaRPr sz="2400">
              <a:solidFill>
                <a:srgbClr val="C00000"/>
              </a:solidFill>
              <a:latin typeface="Times New Roman" panose="02020603050405020304" charset="0"/>
              <a:cs typeface="Times New Roman" panose="02020603050405020304" charset="0"/>
              <a:sym typeface="+mn-ea"/>
            </a:endParaRPr>
          </a:p>
        </p:txBody>
      </p:sp>
      <p:sp>
        <p:nvSpPr>
          <p:cNvPr id="3" name="文本框 2"/>
          <p:cNvSpPr txBox="1"/>
          <p:nvPr/>
        </p:nvSpPr>
        <p:spPr>
          <a:xfrm>
            <a:off x="541655" y="256540"/>
            <a:ext cx="11343640" cy="2414905"/>
          </a:xfrm>
          <a:prstGeom prst="rect">
            <a:avLst/>
          </a:prstGeom>
          <a:noFill/>
        </p:spPr>
        <p:txBody>
          <a:bodyPr wrap="square" rtlCol="0" anchor="t">
            <a:spAutoFit/>
          </a:bodyPr>
          <a:lstStyle/>
          <a:p>
            <a:pPr indent="0" algn="just" fontAlgn="auto">
              <a:lnSpc>
                <a:spcPct val="90000"/>
              </a:lnSpc>
            </a:pPr>
            <a:r>
              <a:rPr lang="en-US" altLang="zh-CN" sz="2800">
                <a:latin typeface="Times New Roman" panose="02020603050405020304" charset="0"/>
                <a:ea typeface="宋体" panose="02010600030101010101" pitchFamily="2" charset="-122"/>
                <a:cs typeface="Times New Roman" panose="02020603050405020304" charset="0"/>
              </a:rPr>
              <a:t>      “It was like a diary, like a photograph of my life,” she says. She started writing to publishers, asking them if they’d be interested in printing her list as a book. She kept writing to one company </a:t>
            </a:r>
            <a:r>
              <a:rPr lang="en-US" altLang="zh-CN" sz="2800" u="sng">
                <a:latin typeface="Times New Roman" panose="02020603050405020304" charset="0"/>
                <a:ea typeface="宋体" panose="02010600030101010101" pitchFamily="2" charset="-122"/>
                <a:cs typeface="Times New Roman" panose="02020603050405020304" charset="0"/>
              </a:rPr>
              <a:t>26       </a:t>
            </a:r>
            <a:r>
              <a:rPr lang="en-US" altLang="zh-CN" sz="2800">
                <a:latin typeface="Times New Roman" panose="02020603050405020304" charset="0"/>
                <a:ea typeface="宋体" panose="02010600030101010101" pitchFamily="2" charset="-122"/>
                <a:cs typeface="Times New Roman" panose="02020603050405020304" charset="0"/>
              </a:rPr>
              <a:t> , because she liked the types of books it printed. The publisher kept saying, “It’s just a list. What am I supposed to do with it?” She said, “You’re not </a:t>
            </a:r>
            <a:r>
              <a:rPr lang="en-US" altLang="zh-CN" sz="2800" u="sng">
                <a:latin typeface="Times New Roman" panose="02020603050405020304" charset="0"/>
                <a:ea typeface="宋体" panose="02010600030101010101" pitchFamily="2" charset="-122"/>
                <a:cs typeface="Times New Roman" panose="02020603050405020304" charset="0"/>
              </a:rPr>
              <a:t>27         </a:t>
            </a:r>
            <a:r>
              <a:rPr lang="en-US" altLang="zh-CN" sz="2800">
                <a:latin typeface="Times New Roman" panose="02020603050405020304" charset="0"/>
                <a:ea typeface="宋体" panose="02010600030101010101" pitchFamily="2" charset="-122"/>
                <a:cs typeface="Times New Roman" panose="02020603050405020304" charset="0"/>
              </a:rPr>
              <a:t> to do anything with it. It’s just supposed to remind people of something they did that was so funny.”</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745490" y="2877185"/>
            <a:ext cx="9168130"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26. A. in general	 B. in particular	 C. at last	 D. at first</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27. A. supposed 	 B. made 		 C. going 	 D. advised</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6846635" y="9673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7545135" y="173595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6" grpId="0" bldLvl="0" animBg="1"/>
      <p:bldP spid="16" grpId="1" animBg="1"/>
      <p:bldP spid="17" grpId="0" bldLvl="0" animBg="1"/>
      <p:bldP spid="17"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4180" y="256540"/>
            <a:ext cx="11343640" cy="2027555"/>
          </a:xfrm>
          <a:prstGeom prst="rect">
            <a:avLst/>
          </a:prstGeom>
          <a:noFill/>
        </p:spPr>
        <p:txBody>
          <a:bodyPr wrap="square" rtlCol="0" anchor="t">
            <a:spAutoFit/>
          </a:bodyPr>
          <a:lstStyle/>
          <a:p>
            <a:pPr indent="0" algn="just" fontAlgn="auto">
              <a:lnSpc>
                <a:spcPct val="90000"/>
              </a:lnSpc>
            </a:pPr>
            <a:r>
              <a:rPr lang="en-US" altLang="zh-CN" sz="2800">
                <a:latin typeface="Times New Roman" panose="02020603050405020304" charset="0"/>
                <a:ea typeface="宋体" panose="02010600030101010101" pitchFamily="2" charset="-122"/>
                <a:cs typeface="Times New Roman" panose="02020603050405020304" charset="0"/>
              </a:rPr>
              <a:t>      Finally, the publisher </a:t>
            </a:r>
            <a:r>
              <a:rPr lang="en-US" altLang="zh-CN" sz="2800" u="sng">
                <a:latin typeface="Times New Roman" panose="02020603050405020304" charset="0"/>
                <a:ea typeface="宋体" panose="02010600030101010101" pitchFamily="2" charset="-122"/>
                <a:cs typeface="Times New Roman" panose="02020603050405020304" charset="0"/>
              </a:rPr>
              <a:t>28         </a:t>
            </a:r>
            <a:r>
              <a:rPr lang="en-US" altLang="zh-CN" sz="2800">
                <a:latin typeface="Times New Roman" panose="02020603050405020304" charset="0"/>
                <a:ea typeface="宋体" panose="02010600030101010101" pitchFamily="2" charset="-122"/>
                <a:cs typeface="Times New Roman" panose="02020603050405020304" charset="0"/>
              </a:rPr>
              <a:t> to turn Mary’s list into a book </a:t>
            </a:r>
            <a:r>
              <a:rPr lang="en-US" altLang="zh-CN" sz="2800" u="sng">
                <a:latin typeface="Times New Roman" panose="02020603050405020304" charset="0"/>
                <a:ea typeface="宋体" panose="02010600030101010101" pitchFamily="2" charset="-122"/>
                <a:cs typeface="Times New Roman" panose="02020603050405020304" charset="0"/>
              </a:rPr>
              <a:t>29        </a:t>
            </a:r>
            <a:r>
              <a:rPr lang="en-US" altLang="zh-CN" sz="2800">
                <a:latin typeface="Times New Roman" panose="02020603050405020304" charset="0"/>
                <a:ea typeface="宋体" panose="02010600030101010101" pitchFamily="2" charset="-122"/>
                <a:cs typeface="Times New Roman" panose="02020603050405020304" charset="0"/>
              </a:rPr>
              <a:t> sold more than 1 million copies. 14,000 Things to Be Happy About even made it to be New York Times Best Sellers List. </a:t>
            </a:r>
            <a:r>
              <a:rPr lang="en-US" altLang="zh-CN" sz="2800" u="sng">
                <a:latin typeface="Times New Roman" panose="02020603050405020304" charset="0"/>
                <a:ea typeface="宋体" panose="02010600030101010101" pitchFamily="2" charset="-122"/>
                <a:cs typeface="Times New Roman" panose="02020603050405020304" charset="0"/>
              </a:rPr>
              <a:t>30        </a:t>
            </a:r>
            <a:r>
              <a:rPr lang="en-US" altLang="zh-CN" sz="2800">
                <a:latin typeface="Times New Roman" panose="02020603050405020304" charset="0"/>
                <a:ea typeface="宋体" panose="02010600030101010101" pitchFamily="2" charset="-122"/>
                <a:cs typeface="Times New Roman" panose="02020603050405020304" charset="0"/>
              </a:rPr>
              <a:t> being a best-selling author, Mary also went to realize her dream of becoming a sports editor at the Chicago Tribune.</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16" name="圆角矩形 15"/>
          <p:cNvSpPr/>
          <p:nvPr>
            <p:custDataLst>
              <p:tags r:id="rId1"/>
            </p:custDataLst>
          </p:nvPr>
        </p:nvSpPr>
        <p:spPr>
          <a:xfrm>
            <a:off x="424180" y="4309110"/>
            <a:ext cx="10873740" cy="14427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本题考查动词。从前面的Finally看，此处指出版商最终“同意（agree）”给她出版。refuse和hope不合题意；consider后面不接不定式形式，故选B。</a:t>
            </a:r>
            <a:endParaRPr sz="2400">
              <a:solidFill>
                <a:srgbClr val="C00000"/>
              </a:solidFill>
              <a:latin typeface="Times New Roman" panose="02020603050405020304" charset="0"/>
              <a:cs typeface="Times New Roman" panose="02020603050405020304" charset="0"/>
              <a:sym typeface="+mn-ea"/>
            </a:endParaRPr>
          </a:p>
        </p:txBody>
      </p:sp>
      <p:sp>
        <p:nvSpPr>
          <p:cNvPr id="17" name="圆角矩形 16"/>
          <p:cNvSpPr/>
          <p:nvPr>
            <p:custDataLst>
              <p:tags r:id="rId2"/>
            </p:custDataLst>
          </p:nvPr>
        </p:nvSpPr>
        <p:spPr>
          <a:xfrm>
            <a:off x="288925" y="4194810"/>
            <a:ext cx="11144250" cy="13982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本题考查定语从句，which指代前面的先行词a book，故选B。</a:t>
            </a:r>
            <a:endParaRPr sz="2400">
              <a:solidFill>
                <a:srgbClr val="C00000"/>
              </a:solidFill>
              <a:latin typeface="Times New Roman" panose="02020603050405020304" charset="0"/>
              <a:cs typeface="Times New Roman" panose="02020603050405020304" charset="0"/>
              <a:sym typeface="+mn-ea"/>
            </a:endParaRPr>
          </a:p>
        </p:txBody>
      </p:sp>
      <p:sp>
        <p:nvSpPr>
          <p:cNvPr id="4" name="文本框 3"/>
          <p:cNvSpPr txBox="1"/>
          <p:nvPr/>
        </p:nvSpPr>
        <p:spPr>
          <a:xfrm>
            <a:off x="745490" y="2655570"/>
            <a:ext cx="916813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28. A. hoped		B. agreed 	C. refused 	D. considered</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29. A. it 		B. which 	C. when 	D. what</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30. A. Instead of 	B. Without 	C. While 	D. Besides</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4500310" y="2567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0109265" y="25640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6513260" y="1009513"/>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圆角矩形 5"/>
          <p:cNvSpPr/>
          <p:nvPr>
            <p:custDataLst>
              <p:tags r:id="rId4"/>
            </p:custDataLst>
          </p:nvPr>
        </p:nvSpPr>
        <p:spPr>
          <a:xfrm>
            <a:off x="415925" y="4321810"/>
            <a:ext cx="11144250" cy="13982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本题考查介词。besides意为“除……之外，还”。本句是说她不仅出版了畅销书，而且还实现了自己当体育编辑的梦想。此处说明的是另一方面的情况，由此可排除其他选项，故选D。</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6" grpId="0" bldLvl="0" animBg="1"/>
      <p:bldP spid="16" grpId="1" animBg="1"/>
      <p:bldP spid="17" grpId="0" bldLvl="0" animBg="1"/>
      <p:bldP spid="17" grpId="1" animBg="1"/>
      <p:bldP spid="2" grpId="0"/>
      <p:bldP spid="6" grpId="0" bldLvl="0" animBg="1"/>
      <p:bldP spid="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Ⅳ．阅读理解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Ⅳ．阅读理解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32410" y="1838960"/>
            <a:ext cx="11704320" cy="4351655"/>
          </a:xfrm>
          <a:prstGeom prst="rect">
            <a:avLst/>
          </a:prstGeom>
          <a:noFill/>
        </p:spPr>
        <p:txBody>
          <a:bodyPr wrap="square" rtlCol="0" anchor="t">
            <a:spAutoFit/>
          </a:bodyPr>
          <a:lstStyle/>
          <a:p>
            <a:pPr indent="0" algn="ctr"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b="1" dirty="0">
                <a:latin typeface="Times New Roman" panose="02020603050405020304" charset="0"/>
                <a:ea typeface="宋体" panose="02010600030101010101" pitchFamily="2" charset="-122"/>
                <a:cs typeface="Times New Roman" panose="02020603050405020304" charset="0"/>
              </a:rPr>
              <a:t>(A)</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 man and a woman had a son many years after they married. They had a happy family and </a:t>
            </a:r>
            <a:r>
              <a:rPr sz="2800" u="sng" dirty="0">
                <a:latin typeface="Times New Roman" panose="02020603050405020304" charset="0"/>
                <a:ea typeface="宋体" panose="02010600030101010101" pitchFamily="2" charset="-122"/>
                <a:cs typeface="Times New Roman" panose="02020603050405020304" charset="0"/>
              </a:rPr>
              <a:t>the boy was the apple of their eyes</a:t>
            </a:r>
            <a:r>
              <a:rPr sz="2800" dirty="0">
                <a:latin typeface="Times New Roman" panose="02020603050405020304" charset="0"/>
                <a:ea typeface="宋体" panose="02010600030101010101" pitchFamily="2" charset="-122"/>
                <a:cs typeface="Times New Roman" panose="02020603050405020304" charset="0"/>
              </a:rPr>
              <a:t>. When the boy was four years old, an accident happened. One</a:t>
            </a:r>
            <a:r>
              <a:rPr lang="en-US" sz="2800" dirty="0">
                <a:latin typeface="Times New Roman" panose="02020603050405020304" charset="0"/>
                <a:ea typeface="宋体" panose="02010600030101010101" pitchFamily="2" charset="-122"/>
                <a:cs typeface="Times New Roman" panose="02020603050405020304" charset="0"/>
              </a:rPr>
              <a:t> night the father was very tired after work, so he asked his wife to meet their son and take him home. The mother was very busy in the kitchen, and she forgot about it.</a:t>
            </a:r>
            <a:endParaRPr lang="en-US"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Later the boy lost his way in the street. When the mother found this, she went to look for him, but she couldn’t find him. Then she went to the police station to ask for help. She was very sad and didn’t know how to face her husband. After hearing the bad news, the father hurried to the police station. When he saw his wife, he didn’t blame her. Instead he said, “I love you, darling!”</a:t>
            </a:r>
            <a:endParaRPr lang="en-US" sz="2800" dirty="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351790" y="1033780"/>
            <a:ext cx="11488420" cy="953135"/>
          </a:xfrm>
          <a:prstGeom prst="rect">
            <a:avLst/>
          </a:prstGeom>
          <a:noFill/>
        </p:spPr>
        <p:txBody>
          <a:bodyPr wrap="square" rtlCol="0" anchor="t">
            <a:spAutoFit/>
          </a:bodyPr>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阅读下列短文，并做短文后的题目。从四个选项中，选出能回答所提问题或完成所给句子的最佳答案。</a:t>
            </a:r>
            <a:endParaRPr sz="28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Ⅰ．补全对话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654685"/>
            <a:ext cx="11334750" cy="353822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“If I had picked him up or found this earlier, this should not have happened,” the father said to himself. He thought there was no point in blaming anyone. His wife also lost her only child. What he could give her was just understanding. Several weeks later, with the help of the police, they finally found their lost son. From then on, they became closer than before.</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sz="2800" dirty="0">
                <a:latin typeface="Times New Roman" panose="02020603050405020304" charset="0"/>
                <a:ea typeface="宋体" panose="02010600030101010101" pitchFamily="2" charset="-122"/>
                <a:cs typeface="Times New Roman" panose="02020603050405020304" charset="0"/>
              </a:rPr>
              <a:t> </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When something bad happens, people always spend lots of time blaming others instead of giving them support. Try to learn to forgive, and then you will find the world is much morewonderful.</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89050" y="521335"/>
            <a:ext cx="10622915"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31. The underlined sentence “the boy was the apple of their eyes” in the first paragraph means________.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the boy’s parents loved him a lot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the boy liked eating apples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the boy’s face was round as an apple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the boy’s eyes were as big as apples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705985" y="9747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1"/>
            </p:custDataLst>
          </p:nvPr>
        </p:nvSpPr>
        <p:spPr>
          <a:xfrm>
            <a:off x="661035" y="387985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词句理解题。“the apple of one’s eyes”指的是极其珍贵的人或物，有“掌上明珠”之意，可见父母多么爱他，故此题正确答案为A。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32. The mother forgot to take her son home because she was busy in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cleaning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working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cooking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watching TV</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577340" y="108331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62610" y="370776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细节理解题。根据文中第一段“The mother was very busy in the kitchen”得知应该在做饭，故此题正确答案为C。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12850" y="765810"/>
            <a:ext cx="1047559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33. The father ________ when he knew the bad news at first.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blamed the mother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looked for his son at once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comforted the mother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blamed the police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642995" y="76581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7880" y="353631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细节理解题。根据第二段“When he saw his wife, he didn’t blame her...”可知，他不仅没有责怪他妻子，反而安慰她，理解她，故此题正确答案为C。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7285" y="431165"/>
            <a:ext cx="1039431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34. Which of the following is NOT true according to the passage?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The father thought he also had fault.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The father got angry with his son.</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The boy was found with the help of the police at last.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The father and mother loved each other more than before.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22935" y="43116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4535" y="362712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细节理解题。根据第三段中“If I had picked him up or found this earlier, this should not have happened”判定A选项正确；根据第三段中“with the help of the police, they finally found their lost son”判定C选项正确，根据第三段中“they became closer than before”判定D选项正确；故此题正确答案为B。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66520" y="584835"/>
            <a:ext cx="10222230"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35. According to the writer’s opinions, when something bad happens, we shouldn’t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understand each other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blame each other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try to learn to forgive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support each other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742055" y="101917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主旨大意题。作者写这篇文章目的主要是表达当不好的事情发生时，不该相互责备，而应相互理解和支持，学会忘记，这样才对解决事情有帮助，故此题正确答案为B。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382905"/>
            <a:ext cx="11334750" cy="5262245"/>
          </a:xfrm>
          <a:prstGeom prst="rect">
            <a:avLst/>
          </a:prstGeom>
          <a:noFill/>
        </p:spPr>
        <p:txBody>
          <a:bodyPr wrap="square" rtlCol="0" anchor="t">
            <a:spAutoFit/>
          </a:bodyPr>
          <a:lstStyle/>
          <a:p>
            <a:pPr indent="0" algn="ctr"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(B)</a:t>
            </a: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As late as just dozens of years ago, dandelions (蒲公英) were widely used as a source (来源) of food. It is an inexpensive green plant which was easily got by anyone who liked to eat</a:t>
            </a:r>
            <a:r>
              <a:rPr lang="en-US" sz="2800" dirty="0">
                <a:latin typeface="Times New Roman" panose="02020603050405020304" charset="0"/>
                <a:ea typeface="宋体" panose="02010600030101010101" pitchFamily="2" charset="-122"/>
                <a:cs typeface="Times New Roman" panose="02020603050405020304" charset="0"/>
              </a:rPr>
              <a:t> them. Even today, dandelions are still valued as medicine for their green leaves, yellow flowers and roots, which are often used to make tea.</a:t>
            </a:r>
            <a:endParaRPr lang="en-US"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Children perhaps find the beauty in the bright yellow dandelion flowers and their magical seed heads that, when blown into the wind, can make wishes come true. One of the main reasons children love dandelions is that they are so easy to pick. Unlike the flowers in our gardens, dandelions can be picked and enjoyed free. No gardener ever shouts at a kid to stop him/her picking the dandelion.</a:t>
            </a:r>
            <a:endParaRPr lang="en-US"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382905"/>
            <a:ext cx="11334750" cy="5692775"/>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Roses have thorns (刺), and they are tough (困难的) for a small child to pick. Dandelions, however, are easy to pick, with their soft stems (茎) and smooth leaves. There are no thorns to hurt little hands. And dandelions are always low to the ground within easy reach of a child’s hands.</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Scientists have long studied the effects of colors on human emotions. Yellow is most commonly about happiness. Few things in nature are brighter and yellower than the flowers of thedandelion.</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When a child brings you a handful of dandelions, they are sharing their happiness with you in a very practical way. Sure, they may be just weeds (野草) to adults, but to little kids their picking a bright yellow flower is a kind of joy that they have found on their own and picked withtheir own hands. Like the old country song from Webb Pierce says, “Let the children pick the flowers; that’s their way of loving you.”</a:t>
            </a:r>
            <a:endParaRPr lang="en-US"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4435" y="1001395"/>
            <a:ext cx="10222230"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36. Which of the following statements is NOT true according to the passage?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Dandelions are of great value.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Dandelions can’t be eaten.</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Dandelions can be used as medicine.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Dandelions’ yellow flowers and roots are often used to make tea.</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80085" y="100139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80085" y="39338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细节理解题。由第一段中的“It is an inexpensive green plant which was easily got by anyone who liked to eat them.”可知，蒲公英可食用，故此题正确答案为B。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919480"/>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37. What is the main reason why children love the dandelion?</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It is of great value as medicine.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It has thorns.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Its seed heads can be blown into the wind.</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It is free and can be easily picked by them.</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28320" y="91948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推理判断题。由第二段及第三段可知，孩子们喜欢蒲公英是因为采摘蒲公英无需花钱，它没刺，长得又矮，孩子们很容易采摘。故此题正确答案为D。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Ⅰ．补全对话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770889" y="1088147"/>
            <a:ext cx="11091545" cy="4310380"/>
          </a:xfrm>
          <a:prstGeom prst="rect">
            <a:avLst/>
          </a:prstGeom>
          <a:noFill/>
        </p:spPr>
        <p:txBody>
          <a:bodyPr wrap="square" rtlCol="0" anchor="t">
            <a:spAutoFit/>
          </a:bodyPr>
          <a:lstStyle/>
          <a:p>
            <a:pPr algn="just" fontAlgn="auto">
              <a:lnSpc>
                <a:spcPct val="140000"/>
              </a:lnSpc>
            </a:pPr>
            <a:r>
              <a:rPr lang="en-US" altLang="zh-CN" sz="2800" b="1" dirty="0">
                <a:solidFill>
                  <a:schemeClr val="tx1"/>
                </a:solidFill>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例：M: How’s everything going?</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        M: ________.</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A. I’m 16 now 		B. Yes, it is good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C. See you then 		D. Oh, not too bad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答案是D。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4435" y="1001395"/>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38. According to Paragraph 4, what does yellow commonly symbolize?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Happiness.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Love.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Wealth.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Health.</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80085" y="100139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	 细节理解题。由第四段中的“Yellow is most commonly about happiness”可知，黄色象征幸福。故此题正确答案为A。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83920"/>
            <a:ext cx="10222230"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39. According to the last paragraph, what do adults usually think of dandelions?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They are expensive.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They are beautiful.</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They are useless.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They are delicious.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07695" y="88392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87921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细节理解题。由最后一段中的“Sure, they may be just weeds to adults”可知，成年人认为蒲公英仅仅是野草，没有特殊的用处。故此题正确答案为C。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4435" y="1001395"/>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40. What’s the best title for this passage?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The Effects of Colors on Human Emotions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Why Do Children Love Dandelions?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Different Uses of Dandelions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Beautiful Colors Are Good for Our Health</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54355" y="100139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78904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主旨大意题。本文主要介绍了孩子们为什么特别喜爱蒲公英，B项做标题符合文章主旨。故此题正确答案为B。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219075"/>
            <a:ext cx="11334750" cy="1640205"/>
          </a:xfrm>
          <a:prstGeom prst="rect">
            <a:avLst/>
          </a:prstGeom>
          <a:noFill/>
        </p:spPr>
        <p:txBody>
          <a:bodyPr wrap="square" rtlCol="0" anchor="t">
            <a:spAutoFit/>
          </a:bodyPr>
          <a:lstStyle/>
          <a:p>
            <a:pPr indent="0" algn="ctr" fontAlgn="auto">
              <a:lnSpc>
                <a:spcPct val="90000"/>
              </a:lnSpc>
            </a:pPr>
            <a:r>
              <a:rPr sz="2800" b="1" dirty="0">
                <a:latin typeface="Times New Roman" panose="02020603050405020304" charset="0"/>
                <a:ea typeface="宋体" panose="02010600030101010101" pitchFamily="2" charset="-122"/>
                <a:cs typeface="Times New Roman" panose="02020603050405020304" charset="0"/>
              </a:rPr>
              <a:t>(C)</a:t>
            </a: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Now students’English handwriting gets worse and worse. That makes their teachers feel worried. Is your English handwriting beautiful? </a:t>
            </a:r>
            <a:r>
              <a:rPr sz="2800" u="sng" dirty="0">
                <a:latin typeface="Times New Roman" panose="02020603050405020304" charset="0"/>
                <a:ea typeface="宋体" panose="02010600030101010101" pitchFamily="2" charset="-122"/>
                <a:cs typeface="Times New Roman" panose="02020603050405020304" charset="0"/>
              </a:rPr>
              <a:t>41</a:t>
            </a:r>
            <a:r>
              <a:rPr lang="en-US" sz="2800" u="sng" dirty="0">
                <a:latin typeface="Times New Roman" panose="02020603050405020304" charset="0"/>
                <a:ea typeface="宋体" panose="02010600030101010101" pitchFamily="2" charset="-122"/>
                <a:cs typeface="Times New Roman" panose="02020603050405020304" charset="0"/>
              </a:rPr>
              <a:t>________</a:t>
            </a:r>
            <a:endParaRPr lang="en-US" sz="2800" u="sng" dirty="0">
              <a:latin typeface="Times New Roman" panose="02020603050405020304" charset="0"/>
              <a:ea typeface="宋体" panose="02010600030101010101" pitchFamily="2" charset="-122"/>
              <a:cs typeface="Times New Roman" panose="02020603050405020304" charset="0"/>
            </a:endParaRPr>
          </a:p>
        </p:txBody>
      </p:sp>
      <p:sp>
        <p:nvSpPr>
          <p:cNvPr id="2" name="TextBox 4"/>
          <p:cNvSpPr txBox="1"/>
          <p:nvPr>
            <p:custDataLst>
              <p:tags r:id="rId1"/>
            </p:custDataLst>
          </p:nvPr>
        </p:nvSpPr>
        <p:spPr>
          <a:xfrm>
            <a:off x="1368425" y="1337945"/>
            <a:ext cx="5143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文本框 3"/>
          <p:cNvSpPr txBox="1"/>
          <p:nvPr>
            <p:custDataLst>
              <p:tags r:id="rId2"/>
            </p:custDataLst>
          </p:nvPr>
        </p:nvSpPr>
        <p:spPr>
          <a:xfrm>
            <a:off x="963930" y="2094548"/>
            <a:ext cx="9422130"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If not, here are four steps that really work.</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Hold your pencil right.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Drawing can improve your handwriting.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Those lines on the paper can help you write words in the right size.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Going slower makes your handwriting clearer.</a:t>
            </a:r>
            <a:endParaRPr lang="en-US" altLang="zh-CN" sz="2400" dirty="0">
              <a:solidFill>
                <a:schemeClr val="tx1"/>
              </a:solidFill>
              <a:latin typeface="Times New Roman" panose="02020603050405020304" charset="0"/>
              <a:cs typeface="Times New Roman" panose="02020603050405020304" charset="0"/>
            </a:endParaRPr>
          </a:p>
        </p:txBody>
      </p:sp>
      <p:sp>
        <p:nvSpPr>
          <p:cNvPr id="8" name="圆角矩形 7"/>
          <p:cNvSpPr/>
          <p:nvPr>
            <p:custDataLst>
              <p:tags r:id="rId3"/>
            </p:custDataLst>
          </p:nvPr>
        </p:nvSpPr>
        <p:spPr>
          <a:xfrm>
            <a:off x="495935" y="4449445"/>
            <a:ext cx="10981690" cy="17094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推理判断题。根据上文提到的问题 Is your English handwriting beautiful?（你的英文书写漂亮吗？）和下面内容可知，文章是在介绍书写英文的步骤，故此题正确答案为 A。</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ldLvl="0" animBg="1"/>
      <p:bldP spid="8"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5120" y="358140"/>
            <a:ext cx="11180445"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*Use paper with lines. When you write English words or sentences, you can use paper with lines. That will make your handwriting straight. </a:t>
            </a:r>
            <a:r>
              <a:rPr lang="en-US" altLang="zh-CN" sz="2800" u="sng" dirty="0">
                <a:latin typeface="Times New Roman" panose="02020603050405020304" charset="0"/>
                <a:ea typeface="宋体" panose="02010600030101010101" pitchFamily="2" charset="-122"/>
                <a:cs typeface="Times New Roman" panose="02020603050405020304" charset="0"/>
              </a:rPr>
              <a:t>42_______</a:t>
            </a:r>
            <a:r>
              <a:rPr lang="en-US" altLang="zh-CN" sz="2800" dirty="0">
                <a:latin typeface="Times New Roman" panose="02020603050405020304" charset="0"/>
                <a:ea typeface="宋体" panose="02010600030101010101" pitchFamily="2" charset="-122"/>
                <a:cs typeface="Times New Roman" panose="02020603050405020304" charset="0"/>
              </a:rPr>
              <a:t> Be sure to fill the lined space completely. And make sure those capital letters are written properly.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079500" y="121983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1"/>
            </p:custDataLst>
          </p:nvPr>
        </p:nvSpPr>
        <p:spPr>
          <a:xfrm>
            <a:off x="605155" y="4699635"/>
            <a:ext cx="10981690" cy="14916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细节判断题。第二段内容主要介绍使用带线的纸，因此本题应与此相关，D 项中提到纸上的那些线条可以帮助你写出适当大小的单词。故此题正确答案为 D。</a:t>
            </a:r>
            <a:endParaRPr sz="2400">
              <a:solidFill>
                <a:srgbClr val="C00000"/>
              </a:solidFill>
              <a:latin typeface="Times New Roman" panose="02020603050405020304" charset="0"/>
              <a:cs typeface="Times New Roman" panose="02020603050405020304" charset="0"/>
              <a:sym typeface="+mn-ea"/>
            </a:endParaRPr>
          </a:p>
        </p:txBody>
      </p:sp>
      <p:sp>
        <p:nvSpPr>
          <p:cNvPr id="2" name="文本框 1"/>
          <p:cNvSpPr txBox="1"/>
          <p:nvPr>
            <p:custDataLst>
              <p:tags r:id="rId2"/>
            </p:custDataLst>
          </p:nvPr>
        </p:nvSpPr>
        <p:spPr>
          <a:xfrm>
            <a:off x="909320" y="2302828"/>
            <a:ext cx="8860790"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If not, here are four steps that really work.</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Hold your pencil right.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Drawing can improve your handwriting.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Those lines on the paper can help you write words in the right size.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Going slower makes your handwriting clearer.</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P spid="8"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8290" y="519430"/>
            <a:ext cx="11298555" cy="125285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*Slow down. If your writing is hard to read, just slow down a little. </a:t>
            </a:r>
            <a:r>
              <a:rPr lang="en-US" altLang="zh-CN" sz="2800" u="sng" dirty="0">
                <a:latin typeface="Times New Roman" panose="02020603050405020304" charset="0"/>
                <a:ea typeface="宋体" panose="02010600030101010101" pitchFamily="2" charset="-122"/>
                <a:cs typeface="Times New Roman" panose="02020603050405020304" charset="0"/>
              </a:rPr>
              <a:t>43______</a:t>
            </a:r>
            <a:r>
              <a:rPr lang="en-US" altLang="zh-CN" sz="2800" dirty="0">
                <a:latin typeface="Times New Roman" panose="02020603050405020304" charset="0"/>
                <a:ea typeface="宋体" panose="02010600030101010101" pitchFamily="2" charset="-122"/>
                <a:cs typeface="Times New Roman" panose="02020603050405020304" charset="0"/>
              </a:rPr>
              <a:t> If you write too quickly, it’s hard for you to stop where you should, and you may make more mistakes easily.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076325" y="88455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1"/>
            </p:custDataLst>
          </p:nvPr>
        </p:nvSpPr>
        <p:spPr>
          <a:xfrm>
            <a:off x="447040" y="4593590"/>
            <a:ext cx="10981690" cy="13442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细节过渡题。根据前文建议慢下来写字可知，该句应与 slow down 相关，E 项意为“慢一点儿会让你的书写变得更清晰”。故此题正确答案为 E。</a:t>
            </a:r>
            <a:endParaRPr sz="2400">
              <a:solidFill>
                <a:srgbClr val="C00000"/>
              </a:solidFill>
              <a:latin typeface="Times New Roman" panose="02020603050405020304" charset="0"/>
              <a:cs typeface="Times New Roman" panose="02020603050405020304" charset="0"/>
              <a:sym typeface="+mn-ea"/>
            </a:endParaRPr>
          </a:p>
        </p:txBody>
      </p:sp>
      <p:sp>
        <p:nvSpPr>
          <p:cNvPr id="2" name="文本框 1"/>
          <p:cNvSpPr txBox="1"/>
          <p:nvPr>
            <p:custDataLst>
              <p:tags r:id="rId2"/>
            </p:custDataLst>
          </p:nvPr>
        </p:nvSpPr>
        <p:spPr>
          <a:xfrm>
            <a:off x="873125" y="2203768"/>
            <a:ext cx="9005570"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If not, here are four steps that really work.</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Hold your pencil right.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Drawing can improve your handwriting.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Those lines on the paper can help you write words in the right size.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Going slower makes your handwriting clearer.</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P spid="8"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2720" y="383540"/>
            <a:ext cx="11337290" cy="202755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 </a:t>
            </a:r>
            <a:r>
              <a:rPr lang="en-US" altLang="zh-CN" sz="2800" u="sng" dirty="0">
                <a:latin typeface="Times New Roman" panose="02020603050405020304" charset="0"/>
                <a:ea typeface="宋体" panose="02010600030101010101" pitchFamily="2" charset="-122"/>
                <a:cs typeface="Times New Roman" panose="02020603050405020304" charset="0"/>
              </a:rPr>
              <a:t>44           </a:t>
            </a:r>
            <a:r>
              <a:rPr lang="en-US" altLang="zh-CN" sz="2800" dirty="0">
                <a:latin typeface="Times New Roman" panose="02020603050405020304" charset="0"/>
                <a:ea typeface="宋体" panose="02010600030101010101" pitchFamily="2" charset="-122"/>
                <a:cs typeface="Times New Roman" panose="02020603050405020304" charset="0"/>
              </a:rPr>
              <a:t> When you hold your pencil in the correct way, writing is much better. Some kids press down really hard when they write. That makes the handwriting bad. Try to be relaxed and don’t hold the pencil so hard. Let your writing appear nice and clean. If you do so, people will guess you are a student with a good habit.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640205" y="30924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1"/>
            </p:custDataLst>
          </p:nvPr>
        </p:nvSpPr>
        <p:spPr>
          <a:xfrm>
            <a:off x="464820" y="4832985"/>
            <a:ext cx="10981690" cy="12369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细节推理题。根据下文 When you hold your pencil in the correct way, writing is much better 可知，本段内容是建议正确握笔，故此题正确答案为 B。</a:t>
            </a:r>
            <a:endParaRPr sz="2400">
              <a:solidFill>
                <a:srgbClr val="C00000"/>
              </a:solidFill>
              <a:latin typeface="Times New Roman" panose="02020603050405020304" charset="0"/>
              <a:cs typeface="Times New Roman" panose="02020603050405020304" charset="0"/>
              <a:sym typeface="+mn-ea"/>
            </a:endParaRPr>
          </a:p>
        </p:txBody>
      </p:sp>
      <p:sp>
        <p:nvSpPr>
          <p:cNvPr id="2" name="文本框 1"/>
          <p:cNvSpPr txBox="1"/>
          <p:nvPr>
            <p:custDataLst>
              <p:tags r:id="rId2"/>
            </p:custDataLst>
          </p:nvPr>
        </p:nvSpPr>
        <p:spPr>
          <a:xfrm>
            <a:off x="691515" y="2561273"/>
            <a:ext cx="8961120"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If not, here are four steps that really work.</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Hold your pencil right.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Drawing can improve your handwriting.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Those lines on the paper can help you write words in the right size.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Going slower makes your handwriting clearer.</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P spid="8"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4650" y="358775"/>
            <a:ext cx="11135360" cy="24149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sym typeface="+mn-ea"/>
              </a:rPr>
              <a:t>      </a:t>
            </a:r>
            <a:r>
              <a:rPr lang="en-US" altLang="zh-CN" sz="2800" dirty="0">
                <a:latin typeface="Times New Roman" panose="02020603050405020304" charset="0"/>
                <a:ea typeface="宋体" panose="02010600030101010101" pitchFamily="2" charset="-122"/>
                <a:cs typeface="Times New Roman" panose="02020603050405020304" charset="0"/>
              </a:rPr>
              <a:t> *Draw more pictures. </a:t>
            </a:r>
            <a:r>
              <a:rPr lang="en-US" altLang="zh-CN" sz="2800" u="sng" dirty="0">
                <a:latin typeface="Times New Roman" panose="02020603050405020304" charset="0"/>
                <a:ea typeface="宋体" panose="02010600030101010101" pitchFamily="2" charset="-122"/>
                <a:cs typeface="Times New Roman" panose="02020603050405020304" charset="0"/>
              </a:rPr>
              <a:t>45      </a:t>
            </a:r>
            <a:r>
              <a:rPr lang="en-US" altLang="zh-CN" sz="2800" dirty="0">
                <a:latin typeface="Times New Roman" panose="02020603050405020304" charset="0"/>
                <a:ea typeface="宋体" panose="02010600030101010101" pitchFamily="2" charset="-122"/>
                <a:cs typeface="Times New Roman" panose="02020603050405020304" charset="0"/>
              </a:rPr>
              <a:t> While you are drawing pictures, you need to use the skills to control your pencil better. Even though you have no chance to draw at school, you can practice by drawing at home.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Handwriting is very important. Imagine you are a famous movie star or a well-known sports player, what do you do when your fans run up to you? Give them your autographs, of course!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8" name="圆角矩形 7"/>
          <p:cNvSpPr/>
          <p:nvPr>
            <p:custDataLst>
              <p:tags r:id="rId1"/>
            </p:custDataLst>
          </p:nvPr>
        </p:nvSpPr>
        <p:spPr>
          <a:xfrm>
            <a:off x="664210" y="5311140"/>
            <a:ext cx="10981690" cy="9105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细节推理题。C 项意为“画画可以改善你的书写能力 ”，与 Draw more pictures 有关，故此题正确答案为 C。</a:t>
            </a:r>
            <a:endParaRPr sz="2400">
              <a:solidFill>
                <a:srgbClr val="C00000"/>
              </a:solidFill>
              <a:latin typeface="Times New Roman" panose="02020603050405020304" charset="0"/>
              <a:cs typeface="Times New Roman" panose="02020603050405020304" charset="0"/>
              <a:sym typeface="+mn-ea"/>
            </a:endParaRPr>
          </a:p>
        </p:txBody>
      </p:sp>
      <p:sp>
        <p:nvSpPr>
          <p:cNvPr id="6" name="TextBox 4"/>
          <p:cNvSpPr txBox="1"/>
          <p:nvPr>
            <p:custDataLst>
              <p:tags r:id="rId2"/>
            </p:custDataLst>
          </p:nvPr>
        </p:nvSpPr>
        <p:spPr>
          <a:xfrm>
            <a:off x="4638040" y="358775"/>
            <a:ext cx="5143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文本框 1"/>
          <p:cNvSpPr txBox="1"/>
          <p:nvPr>
            <p:custDataLst>
              <p:tags r:id="rId3"/>
            </p:custDataLst>
          </p:nvPr>
        </p:nvSpPr>
        <p:spPr>
          <a:xfrm>
            <a:off x="882650" y="2892108"/>
            <a:ext cx="9222740"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If not, here are four steps that really work.</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Hold your pencil right.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Drawing can improve your handwriting.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Those lines on the paper can help you write words in the right size.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Going slower makes your handwriting clearer.</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Ⅴ．语法填空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Ⅴ．语法填空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184785" y="2135505"/>
            <a:ext cx="11868150" cy="215836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Dr. Li Wenliang, one of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eight “whistle blowers” who tried to warn fellow medics (医师) of the novel coronavirus when it first emerged (出现) in Wuhan, died early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Friday. Wuhan Central Hospital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(confirm) in a statement released on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(it) official Weibo account.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480560" y="2200275"/>
            <a:ext cx="10687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351790" y="1033780"/>
            <a:ext cx="11488420" cy="953135"/>
          </a:xfrm>
          <a:prstGeom prst="rect">
            <a:avLst/>
          </a:prstGeom>
          <a:noFill/>
        </p:spPr>
        <p:txBody>
          <a:bodyPr wrap="square" rtlCol="0" anchor="t">
            <a:spAutoFit/>
          </a:bodyPr>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sz="2800" b="1" dirty="0">
              <a:latin typeface="Times New Roman" panose="02020603050405020304" charset="0"/>
              <a:ea typeface="宋体" panose="02010600030101010101" pitchFamily="2" charset="-122"/>
              <a:cs typeface="Times New Roman" panose="02020603050405020304" charset="0"/>
            </a:endParaRPr>
          </a:p>
        </p:txBody>
      </p:sp>
      <p:sp>
        <p:nvSpPr>
          <p:cNvPr id="4" name="圆角矩形 3"/>
          <p:cNvSpPr/>
          <p:nvPr>
            <p:custDataLst>
              <p:tags r:id="rId2"/>
            </p:custDataLst>
          </p:nvPr>
        </p:nvSpPr>
        <p:spPr>
          <a:xfrm>
            <a:off x="426085" y="4785360"/>
            <a:ext cx="10981690" cy="9410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本题考查冠词。根据题意，李文亮是八个“吹哨人”之一，故应填定冠词the。</a:t>
            </a:r>
            <a:endParaRPr sz="2400">
              <a:solidFill>
                <a:srgbClr val="C00000"/>
              </a:solidFill>
              <a:latin typeface="Times New Roman" panose="02020603050405020304" charset="0"/>
              <a:cs typeface="Times New Roman" panose="02020603050405020304" charset="0"/>
              <a:sym typeface="+mn-ea"/>
            </a:endParaRPr>
          </a:p>
        </p:txBody>
      </p:sp>
      <p:sp>
        <p:nvSpPr>
          <p:cNvPr id="5" name="TextBox 4"/>
          <p:cNvSpPr txBox="1"/>
          <p:nvPr>
            <p:custDataLst>
              <p:tags r:id="rId3"/>
            </p:custDataLst>
          </p:nvPr>
        </p:nvSpPr>
        <p:spPr>
          <a:xfrm>
            <a:off x="3256915" y="3240405"/>
            <a:ext cx="9842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on</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4"/>
            </p:custDataLst>
          </p:nvPr>
        </p:nvSpPr>
        <p:spPr>
          <a:xfrm>
            <a:off x="544195" y="4806315"/>
            <a:ext cx="10981690" cy="9201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本题考查介词。具体到某一天应该用介词on。</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5"/>
            </p:custDataLst>
          </p:nvPr>
        </p:nvSpPr>
        <p:spPr>
          <a:xfrm>
            <a:off x="8666480" y="3240405"/>
            <a:ext cx="22161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confirmed</a:t>
            </a:r>
            <a:endParaRPr lang="en-US" sz="2800" dirty="0">
              <a:solidFill>
                <a:srgbClr val="C00000"/>
              </a:solidFill>
              <a:latin typeface="Times New Roman" panose="02020603050405020304" charset="0"/>
              <a:cs typeface="Times New Roman" panose="02020603050405020304" charset="0"/>
            </a:endParaRPr>
          </a:p>
        </p:txBody>
      </p:sp>
      <p:sp>
        <p:nvSpPr>
          <p:cNvPr id="6" name="圆角矩形 5"/>
          <p:cNvSpPr/>
          <p:nvPr>
            <p:custDataLst>
              <p:tags r:id="rId6"/>
            </p:custDataLst>
          </p:nvPr>
        </p:nvSpPr>
        <p:spPr>
          <a:xfrm>
            <a:off x="671195" y="4933315"/>
            <a:ext cx="10981690" cy="9201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本题考查时态，从句子意思知道这件事情确认了，所以用一般过去时。</a:t>
            </a:r>
            <a:endParaRPr sz="2400">
              <a:solidFill>
                <a:srgbClr val="C00000"/>
              </a:solidFill>
              <a:latin typeface="Times New Roman" panose="02020603050405020304" charset="0"/>
              <a:cs typeface="Times New Roman" panose="02020603050405020304" charset="0"/>
              <a:sym typeface="+mn-ea"/>
            </a:endParaRPr>
          </a:p>
        </p:txBody>
      </p:sp>
      <p:sp>
        <p:nvSpPr>
          <p:cNvPr id="9" name="TextBox 4"/>
          <p:cNvSpPr txBox="1"/>
          <p:nvPr>
            <p:custDataLst>
              <p:tags r:id="rId7"/>
            </p:custDataLst>
          </p:nvPr>
        </p:nvSpPr>
        <p:spPr>
          <a:xfrm>
            <a:off x="4129405" y="3771900"/>
            <a:ext cx="141986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its</a:t>
            </a:r>
            <a:endParaRPr lang="en-US" sz="2800" dirty="0">
              <a:solidFill>
                <a:srgbClr val="C00000"/>
              </a:solidFill>
              <a:latin typeface="Times New Roman" panose="02020603050405020304" charset="0"/>
              <a:cs typeface="Times New Roman" panose="02020603050405020304" charset="0"/>
            </a:endParaRPr>
          </a:p>
        </p:txBody>
      </p:sp>
      <p:sp>
        <p:nvSpPr>
          <p:cNvPr id="10" name="圆角矩形 9"/>
          <p:cNvSpPr/>
          <p:nvPr>
            <p:custDataLst>
              <p:tags r:id="rId8"/>
            </p:custDataLst>
          </p:nvPr>
        </p:nvSpPr>
        <p:spPr>
          <a:xfrm>
            <a:off x="798195" y="5060315"/>
            <a:ext cx="10981690" cy="9201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本题考查物主代词。句子意思是：武汉中心医院的官方微博。</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circle(in)">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bldLvl="0" animBg="1"/>
      <p:bldP spid="4" grpId="1" animBg="1"/>
      <p:bldP spid="5" grpId="0"/>
      <p:bldP spid="11" grpId="0" bldLvl="0" animBg="1"/>
      <p:bldP spid="11" grpId="1" animBg="1"/>
      <p:bldP spid="2" grpId="0"/>
      <p:bldP spid="6" grpId="0" bldLvl="0" animBg="1"/>
      <p:bldP spid="6" grpId="1" animBg="1"/>
      <p:bldP spid="9" grpId="0"/>
      <p:bldP spid="10" grpId="0" bldLvl="0" animBg="1"/>
      <p:bldP spid="10"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497840"/>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W: Thank you for helping me carry the luggage.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It doesn’t matter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It’s my pleasure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Of course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No, not thank me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02510" y="12175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本题考查情景交际——感谢与应答。前面的句子说“感谢你帮我提行李”，表示说话人的感激之情，B项“我的荣幸，我很乐意这样做”符合题意和语境，故选B。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264160" y="494665"/>
            <a:ext cx="11563350" cy="3408045"/>
          </a:xfrm>
          <a:prstGeom prst="rect">
            <a:avLst/>
          </a:prstGeom>
          <a:noFill/>
        </p:spPr>
        <p:txBody>
          <a:bodyPr wrap="square">
            <a:spAutoFit/>
          </a:bodyPr>
          <a:p>
            <a:pPr indent="0" algn="just" fontAlgn="auto">
              <a:lnSpc>
                <a:spcPct val="11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“Our hospital’s ophthalmologist (眼科医师) Li Wenliang was unfortunately infected with coronavirus during his work in the fight with the coronavirus,” the statement read,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(add) “He died at 2:58 a.m. on February 7 after attempts to resuscitate (使苏醒) him were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(success).” “After emergency treatment, Li Wenliang passed away. We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(deep) regret and mourn Li’s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(die),” the Central Hospital of Wuhan announced on Weibo.</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TextBox 4"/>
          <p:cNvSpPr txBox="1"/>
          <p:nvPr>
            <p:custDataLst>
              <p:tags r:id="rId2"/>
            </p:custDataLst>
          </p:nvPr>
        </p:nvSpPr>
        <p:spPr>
          <a:xfrm>
            <a:off x="3380105" y="1463675"/>
            <a:ext cx="13912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adding</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6784340" y="1937385"/>
            <a:ext cx="2432685" cy="52197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unsuccessful</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4"/>
            </p:custDataLst>
          </p:nvPr>
        </p:nvSpPr>
        <p:spPr>
          <a:xfrm>
            <a:off x="8349615" y="238510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deeply</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5"/>
            </p:custDataLst>
          </p:nvPr>
        </p:nvSpPr>
        <p:spPr>
          <a:xfrm>
            <a:off x="2882265" y="284230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death</a:t>
            </a:r>
            <a:endParaRPr lang="en-US" sz="2800" dirty="0">
              <a:solidFill>
                <a:srgbClr val="C00000"/>
              </a:solidFill>
              <a:latin typeface="Times New Roman" panose="02020603050405020304" charset="0"/>
              <a:cs typeface="Times New Roman" panose="02020603050405020304" charset="0"/>
            </a:endParaRPr>
          </a:p>
        </p:txBody>
      </p:sp>
      <p:sp>
        <p:nvSpPr>
          <p:cNvPr id="14" name="圆角矩形 13"/>
          <p:cNvSpPr/>
          <p:nvPr>
            <p:custDataLst>
              <p:tags r:id="rId6"/>
            </p:custDataLst>
          </p:nvPr>
        </p:nvSpPr>
        <p:spPr>
          <a:xfrm>
            <a:off x="469900" y="450405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本题考查非谓语动词，这里是现在分词作伴随状态，adding表示“又补充说”。</a:t>
            </a:r>
            <a:endParaRPr sz="2400">
              <a:solidFill>
                <a:srgbClr val="C00000"/>
              </a:solidFill>
              <a:latin typeface="Times New Roman" panose="02020603050405020304" charset="0"/>
              <a:cs typeface="Times New Roman" panose="02020603050405020304" charset="0"/>
              <a:sym typeface="+mn-ea"/>
            </a:endParaRPr>
          </a:p>
        </p:txBody>
      </p:sp>
      <p:sp>
        <p:nvSpPr>
          <p:cNvPr id="11" name="圆角矩形 10"/>
          <p:cNvSpPr/>
          <p:nvPr>
            <p:custDataLst>
              <p:tags r:id="rId7"/>
            </p:custDataLst>
          </p:nvPr>
        </p:nvSpPr>
        <p:spPr>
          <a:xfrm>
            <a:off x="469900" y="4220210"/>
            <a:ext cx="10981690" cy="12992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本题考查词性转换。be后面用形容词作表语，名词success转换成形容词successful，根据句意是：抢救不成功，因此加上前缀un-表示反义词，因此答案为unsuccessful。</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custDataLst>
              <p:tags r:id="rId8"/>
            </p:custDataLst>
          </p:nvPr>
        </p:nvSpPr>
        <p:spPr>
          <a:xfrm>
            <a:off x="469900" y="4350385"/>
            <a:ext cx="10981690" cy="12192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本题考查词性转换。deeply通常修饰带有感情色彩的动词（如hate, dislike, love, regret等）。此处“deeply regret”表示非常遗憾。</a:t>
            </a:r>
            <a:endParaRPr sz="2400">
              <a:solidFill>
                <a:srgbClr val="C00000"/>
              </a:solidFill>
              <a:latin typeface="Times New Roman" panose="02020603050405020304" charset="0"/>
              <a:cs typeface="Times New Roman" panose="02020603050405020304" charset="0"/>
              <a:sym typeface="+mn-ea"/>
            </a:endParaRPr>
          </a:p>
        </p:txBody>
      </p:sp>
      <p:sp>
        <p:nvSpPr>
          <p:cNvPr id="13" name="圆角矩形 12"/>
          <p:cNvSpPr/>
          <p:nvPr>
            <p:custDataLst>
              <p:tags r:id="rId9"/>
            </p:custDataLst>
          </p:nvPr>
        </p:nvSpPr>
        <p:spPr>
          <a:xfrm>
            <a:off x="469900" y="4350385"/>
            <a:ext cx="10981690" cy="122872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本题考查词性转换。动词转换成名词，根据句意是：哀悼李医生的死亡，所以此处应填名词。</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circle(in)">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4" grpId="0" bldLvl="0" animBg="1"/>
      <p:bldP spid="14" grpId="1" animBg="1"/>
      <p:bldP spid="11" grpId="0" bldLvl="0" animBg="1"/>
      <p:bldP spid="11" grpId="1" animBg="1"/>
      <p:bldP spid="12" grpId="0" bldLvl="0" animBg="1"/>
      <p:bldP spid="12" grpId="1" animBg="1"/>
      <p:bldP spid="13" grpId="0" bldLvl="0" animBg="1"/>
      <p:bldP spid="13"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322580" y="572135"/>
            <a:ext cx="11563350" cy="1124585"/>
          </a:xfrm>
          <a:prstGeom prst="rect">
            <a:avLst/>
          </a:prstGeom>
          <a:noFill/>
        </p:spPr>
        <p:txBody>
          <a:bodyPr wrap="square">
            <a:spAutoFit/>
          </a:bodyPr>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Dr. Li is a hero,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will live in our hearts forever. May God bless all the doctors and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(nurse) fighting on the front line.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TextBox 4"/>
          <p:cNvSpPr txBox="1"/>
          <p:nvPr>
            <p:custDataLst>
              <p:tags r:id="rId2"/>
            </p:custDataLst>
          </p:nvPr>
        </p:nvSpPr>
        <p:spPr>
          <a:xfrm>
            <a:off x="3461385" y="572135"/>
            <a:ext cx="139192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who</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3030220" y="1139190"/>
            <a:ext cx="1662430" cy="58483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nurses</a:t>
            </a:r>
            <a:endParaRPr lang="en-US" sz="2800" dirty="0">
              <a:solidFill>
                <a:srgbClr val="C00000"/>
              </a:solidFill>
              <a:latin typeface="Times New Roman" panose="02020603050405020304" charset="0"/>
              <a:cs typeface="Times New Roman" panose="02020603050405020304" charset="0"/>
            </a:endParaRPr>
          </a:p>
        </p:txBody>
      </p:sp>
      <p:sp>
        <p:nvSpPr>
          <p:cNvPr id="14" name="圆角矩形 13"/>
          <p:cNvSpPr/>
          <p:nvPr>
            <p:custDataLst>
              <p:tags r:id="rId4"/>
            </p:custDataLst>
          </p:nvPr>
        </p:nvSpPr>
        <p:spPr>
          <a:xfrm>
            <a:off x="596265" y="3429000"/>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本题考查非限制性定语从句。此处缺主语，主语又是人，所以用who。</a:t>
            </a:r>
            <a:endParaRPr sz="2400">
              <a:solidFill>
                <a:srgbClr val="C00000"/>
              </a:solidFill>
              <a:latin typeface="Times New Roman" panose="02020603050405020304" charset="0"/>
              <a:cs typeface="Times New Roman" panose="02020603050405020304" charset="0"/>
              <a:sym typeface="+mn-ea"/>
            </a:endParaRPr>
          </a:p>
        </p:txBody>
      </p:sp>
      <p:sp>
        <p:nvSpPr>
          <p:cNvPr id="11" name="圆角矩形 10"/>
          <p:cNvSpPr/>
          <p:nvPr>
            <p:custDataLst>
              <p:tags r:id="rId5"/>
            </p:custDataLst>
          </p:nvPr>
        </p:nvSpPr>
        <p:spPr>
          <a:xfrm>
            <a:off x="596265" y="4683760"/>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本题考查名词。从前面句子all the doctors看出应填名词复数。</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4" grpId="0" bldLvl="0" animBg="1"/>
      <p:bldP spid="14" grpId="1" animBg="1"/>
      <p:bldP spid="11" grpId="0" bldLvl="0" animBg="1"/>
      <p:bldP spid="11"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VI. 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VI. 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301625" y="1567815"/>
            <a:ext cx="11584940" cy="4569460"/>
          </a:xfrm>
          <a:prstGeom prst="rect">
            <a:avLst/>
          </a:prstGeom>
          <a:noFill/>
        </p:spPr>
        <p:txBody>
          <a:bodyPr wrap="square" rtlCol="0" anchor="t">
            <a:spAutoFit/>
          </a:bodyPr>
          <a:lstStyle/>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56. The boy rather than his parents _________________</a:t>
            </a:r>
            <a:r>
              <a:rPr lang="en-US" sz="2800" dirty="0">
                <a:latin typeface="Times New Roman" panose="02020603050405020304" charset="0"/>
                <a:ea typeface="宋体" panose="02010600030101010101" pitchFamily="2" charset="-122"/>
                <a:cs typeface="Times New Roman" panose="02020603050405020304" charset="0"/>
              </a:rPr>
              <a:t>_________</a:t>
            </a:r>
            <a:r>
              <a:rPr sz="2800" dirty="0">
                <a:latin typeface="Times New Roman" panose="02020603050405020304" charset="0"/>
                <a:ea typeface="宋体" panose="02010600030101010101" pitchFamily="2" charset="-122"/>
                <a:cs typeface="Times New Roman" panose="02020603050405020304" charset="0"/>
              </a:rPr>
              <a:t>___ (对这起事故负责).</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57. If I had come two minutes earlier, ___________</a:t>
            </a:r>
            <a:r>
              <a:rPr lang="en-US" sz="2800" dirty="0">
                <a:latin typeface="Times New Roman" panose="02020603050405020304" charset="0"/>
                <a:ea typeface="宋体" panose="02010600030101010101" pitchFamily="2" charset="-122"/>
                <a:cs typeface="Times New Roman" panose="02020603050405020304" charset="0"/>
              </a:rPr>
              <a:t>_________</a:t>
            </a:r>
            <a:r>
              <a:rPr sz="2800" dirty="0">
                <a:latin typeface="Times New Roman" panose="02020603050405020304" charset="0"/>
                <a:ea typeface="宋体" panose="02010600030101010101" pitchFamily="2" charset="-122"/>
                <a:cs typeface="Times New Roman" panose="02020603050405020304" charset="0"/>
              </a:rPr>
              <a:t>_________ (我就能赶上第一班火车).</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58. Bread and butter ____________</a:t>
            </a:r>
            <a:r>
              <a:rPr lang="en-US" sz="2800" dirty="0">
                <a:latin typeface="Times New Roman" panose="02020603050405020304" charset="0"/>
                <a:ea typeface="宋体" panose="02010600030101010101" pitchFamily="2" charset="-122"/>
                <a:cs typeface="Times New Roman" panose="02020603050405020304" charset="0"/>
              </a:rPr>
              <a:t>_____</a:t>
            </a:r>
            <a:r>
              <a:rPr sz="2800" dirty="0">
                <a:latin typeface="Times New Roman" panose="02020603050405020304" charset="0"/>
                <a:ea typeface="宋体" panose="02010600030101010101" pitchFamily="2" charset="-122"/>
                <a:cs typeface="Times New Roman" panose="02020603050405020304" charset="0"/>
              </a:rPr>
              <a:t>________ (一直是他最喜欢的食物).</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59.</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Only when you finish your homework __________________</a:t>
            </a:r>
            <a:r>
              <a:rPr lang="en-US" sz="2800" dirty="0">
                <a:latin typeface="Times New Roman" panose="02020603050405020304" charset="0"/>
                <a:ea typeface="宋体" panose="02010600030101010101" pitchFamily="2" charset="-122"/>
                <a:cs typeface="Times New Roman" panose="02020603050405020304" charset="0"/>
              </a:rPr>
              <a:t>_______</a:t>
            </a:r>
            <a:r>
              <a:rPr sz="2800" dirty="0">
                <a:latin typeface="Times New Roman" panose="02020603050405020304" charset="0"/>
                <a:ea typeface="宋体" panose="02010600030101010101" pitchFamily="2" charset="-122"/>
                <a:cs typeface="Times New Roman" panose="02020603050405020304" charset="0"/>
              </a:rPr>
              <a:t>__ (你才被允许看电视).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60. ____________________ (就是在这个办公室) that I came across Mary.</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167630" y="1567815"/>
            <a:ext cx="5755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is responsible for the accident</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687060" y="2777490"/>
            <a:ext cx="58445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 could have caught the first train</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3429000" y="3964305"/>
            <a:ext cx="4434840" cy="349250"/>
          </a:xfrm>
          <a:prstGeom prst="rect">
            <a:avLst/>
          </a:prstGeom>
          <a:noFill/>
        </p:spPr>
        <p:txBody>
          <a:bodyPr wrap="square" rtlCol="0">
            <a:spAutoFit/>
          </a:bodyPr>
          <a:lstStyle/>
          <a:p>
            <a:pPr algn="l">
              <a:lnSpc>
                <a:spcPct val="60000"/>
              </a:lnSpc>
            </a:pPr>
            <a:r>
              <a:rPr lang="en-US" sz="2800" dirty="0">
                <a:solidFill>
                  <a:srgbClr val="C00000"/>
                </a:solidFill>
                <a:latin typeface="Times New Roman" panose="02020603050405020304" charset="0"/>
                <a:cs typeface="Times New Roman" panose="02020603050405020304" charset="0"/>
              </a:rPr>
              <a:t> is always his favorite food</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6665595" y="4384675"/>
            <a:ext cx="50723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can you be allowed to watch TV</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25475" y="5506720"/>
            <a:ext cx="39624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It was in this office</a:t>
            </a:r>
            <a:endParaRPr lang="en-US" sz="2800" dirty="0">
              <a:solidFill>
                <a:srgbClr val="C00000"/>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495300" y="981075"/>
            <a:ext cx="11488420" cy="521970"/>
          </a:xfrm>
          <a:prstGeom prst="rect">
            <a:avLst/>
          </a:prstGeom>
          <a:noFill/>
        </p:spPr>
        <p:txBody>
          <a:bodyPr wrap="square" rtlCol="0" anchor="t">
            <a:spAutoFit/>
          </a:bodyPr>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sz="28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VII．应用写作</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VII．应用写作</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2" name="文本框 1"/>
          <p:cNvSpPr txBox="1"/>
          <p:nvPr>
            <p:custDataLst>
              <p:tags r:id="rId1"/>
            </p:custDataLst>
          </p:nvPr>
        </p:nvSpPr>
        <p:spPr>
          <a:xfrm>
            <a:off x="303530" y="1144270"/>
            <a:ext cx="11584940" cy="4569460"/>
          </a:xfrm>
          <a:prstGeom prst="rect">
            <a:avLst/>
          </a:prstGeom>
          <a:noFill/>
        </p:spPr>
        <p:txBody>
          <a:bodyPr wrap="square" rtlCol="0" anchor="t">
            <a:spAutoFit/>
          </a:bodyPr>
          <a:p>
            <a:pPr indent="0" algn="just" fontAlgn="auto">
              <a:lnSpc>
                <a:spcPct val="130000"/>
              </a:lnSpc>
            </a:pPr>
            <a:r>
              <a:rPr sz="2800" b="1" dirty="0">
                <a:latin typeface="Times New Roman" panose="02020603050405020304" charset="0"/>
                <a:ea typeface="宋体" panose="02010600030101010101" pitchFamily="2" charset="-122"/>
                <a:cs typeface="Times New Roman" panose="02020603050405020304" charset="0"/>
              </a:rPr>
              <a:t>【写作内容】</a:t>
            </a:r>
            <a:r>
              <a:rPr sz="2800" dirty="0">
                <a:latin typeface="Times New Roman" panose="02020603050405020304" charset="0"/>
                <a:ea typeface="宋体" panose="02010600030101010101" pitchFamily="2" charset="-122"/>
                <a:cs typeface="Times New Roman" panose="02020603050405020304" charset="0"/>
              </a:rPr>
              <a:t>假如你是黄华，一位李先生给你的朋友张宏打电话，但是张宏不在。他请你给张宏写个留言条。在留言条中，你需要告诉张宏以下信息：李先生这个星期天上午10点在学校图书馆门口和他见面，如果张宏觉得这个时间点不方便，请今晚7点到8点之间打电话给他，号码是XXXXXXXXXXX。</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b="1" dirty="0">
                <a:latin typeface="Times New Roman" panose="02020603050405020304" charset="0"/>
                <a:ea typeface="宋体" panose="02010600030101010101" pitchFamily="2" charset="-122"/>
                <a:cs typeface="Times New Roman" panose="02020603050405020304" charset="0"/>
              </a:rPr>
              <a:t>【写作要求】</a:t>
            </a:r>
            <a:r>
              <a:rPr sz="2800" dirty="0">
                <a:latin typeface="Times New Roman" panose="02020603050405020304" charset="0"/>
                <a:ea typeface="宋体" panose="02010600030101010101" pitchFamily="2" charset="-122"/>
                <a:cs typeface="Times New Roman" panose="02020603050405020304" charset="0"/>
              </a:rPr>
              <a:t>正文约50个英文单词，文中不可出现你自己的真实姓名、学校名称等信息。</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b="1" dirty="0">
                <a:latin typeface="Times New Roman" panose="02020603050405020304" charset="0"/>
                <a:ea typeface="宋体" panose="02010600030101010101" pitchFamily="2" charset="-122"/>
                <a:cs typeface="Times New Roman" panose="02020603050405020304" charset="0"/>
              </a:rPr>
              <a:t>【评分标准</a:t>
            </a:r>
            <a:r>
              <a:rPr sz="2800" dirty="0">
                <a:latin typeface="Times New Roman" panose="02020603050405020304" charset="0"/>
                <a:ea typeface="宋体" panose="02010600030101010101" pitchFamily="2" charset="-122"/>
                <a:cs typeface="Times New Roman" panose="02020603050405020304" charset="0"/>
              </a:rPr>
              <a:t>】格式正确，信息完整，语言规范，语篇连贯。</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789305" y="1518285"/>
            <a:ext cx="10422890" cy="3107690"/>
          </a:xfrm>
          <a:prstGeom prst="rect">
            <a:avLst/>
          </a:prstGeom>
          <a:noFill/>
        </p:spPr>
        <p:txBody>
          <a:bodyPr wrap="square" rtlCol="0" anchor="t">
            <a:spAutoFit/>
          </a:bodyPr>
          <a:p>
            <a:pPr indent="0" algn="r" fontAlgn="auto">
              <a:lnSpc>
                <a:spcPct val="100000"/>
              </a:lnSpc>
            </a:pPr>
            <a:r>
              <a:rPr sz="2800" dirty="0">
                <a:solidFill>
                  <a:srgbClr val="FF0000"/>
                </a:solidFill>
                <a:latin typeface="Times New Roman" panose="02020603050405020304" charset="0"/>
                <a:ea typeface="宋体" panose="02010600030101010101" pitchFamily="2" charset="-122"/>
                <a:cs typeface="Times New Roman" panose="02020603050405020304" charset="0"/>
              </a:rPr>
              <a:t>April 20th</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sz="2800" dirty="0">
                <a:solidFill>
                  <a:srgbClr val="FF0000"/>
                </a:solidFill>
                <a:latin typeface="Times New Roman" panose="02020603050405020304" charset="0"/>
                <a:ea typeface="宋体" panose="02010600030101010101" pitchFamily="2" charset="-122"/>
                <a:cs typeface="Times New Roman" panose="02020603050405020304" charset="0"/>
              </a:rPr>
              <a:t>Dear Zhang Hong,</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solidFill>
                  <a:srgbClr val="FF0000"/>
                </a:solidFill>
                <a:latin typeface="Times New Roman" panose="02020603050405020304" charset="0"/>
                <a:ea typeface="宋体" panose="02010600030101010101" pitchFamily="2" charset="-122"/>
                <a:cs typeface="Times New Roman" panose="02020603050405020304" charset="0"/>
              </a:rPr>
              <a:t>      </a:t>
            </a:r>
            <a:r>
              <a:rPr sz="2800" dirty="0">
                <a:solidFill>
                  <a:srgbClr val="FF0000"/>
                </a:solidFill>
                <a:latin typeface="Times New Roman" panose="02020603050405020304" charset="0"/>
                <a:ea typeface="宋体" panose="02010600030101010101" pitchFamily="2" charset="-122"/>
                <a:cs typeface="Times New Roman" panose="02020603050405020304" charset="0"/>
              </a:rPr>
              <a:t>A Mr. Li called you this morning but you were not in. He wants to meet you this coming Sunday at 10 a.m. at the gate of the school library. If that is not convenient for you, you are asked to ring him up at any time in the evening from 7:00 p.m. to 8:00 p.m. at 1892868321.</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r" fontAlgn="auto">
              <a:lnSpc>
                <a:spcPct val="100000"/>
              </a:lnSpc>
            </a:pPr>
            <a:r>
              <a:rPr sz="2800" dirty="0">
                <a:solidFill>
                  <a:srgbClr val="FF0000"/>
                </a:solidFill>
                <a:latin typeface="Times New Roman" panose="02020603050405020304" charset="0"/>
                <a:ea typeface="宋体" panose="02010600030101010101" pitchFamily="2" charset="-122"/>
                <a:cs typeface="Times New Roman" panose="02020603050405020304" charset="0"/>
              </a:rPr>
              <a:t>Huang Hua</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2"/>
            </p:custDataLst>
          </p:nvPr>
        </p:nvSpPr>
        <p:spPr>
          <a:xfrm>
            <a:off x="522605" y="352425"/>
            <a:ext cx="2067560" cy="607695"/>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8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附加题</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附加题</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2" name="文本框 1"/>
          <p:cNvSpPr txBox="1"/>
          <p:nvPr>
            <p:custDataLst>
              <p:tags r:id="rId1"/>
            </p:custDataLst>
          </p:nvPr>
        </p:nvSpPr>
        <p:spPr>
          <a:xfrm>
            <a:off x="657860" y="1522095"/>
            <a:ext cx="11584940" cy="3192145"/>
          </a:xfrm>
          <a:prstGeom prst="rect">
            <a:avLst/>
          </a:prstGeom>
          <a:noFill/>
        </p:spPr>
        <p:txBody>
          <a:bodyPr wrap="square" rtlCol="0" anchor="t">
            <a:spAutoFit/>
          </a:bodyPr>
          <a:p>
            <a:pPr indent="0" algn="just" fontAlgn="auto">
              <a:lnSpc>
                <a:spcPct val="120000"/>
              </a:lnSpc>
            </a:pPr>
            <a:r>
              <a:rPr sz="2800" b="1" dirty="0">
                <a:latin typeface="Times New Roman" panose="02020603050405020304" charset="0"/>
                <a:ea typeface="宋体" panose="02010600030101010101" pitchFamily="2" charset="-122"/>
                <a:cs typeface="Times New Roman" panose="02020603050405020304" charset="0"/>
              </a:rPr>
              <a:t>从A、B、C、D中选出可以填入空白处的最佳答案。</a:t>
            </a: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solidFill>
                  <a:srgbClr val="C00000"/>
                </a:solidFill>
                <a:latin typeface="Times New Roman" panose="02020603050405020304" charset="0"/>
                <a:ea typeface="宋体" panose="02010600030101010101" pitchFamily="2" charset="-122"/>
                <a:cs typeface="Times New Roman" panose="02020603050405020304" charset="0"/>
              </a:rPr>
              <a:t>例：It ________ me a long time to finish my homework last night.</a:t>
            </a: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solidFill>
                  <a:srgbClr val="C00000"/>
                </a:solidFill>
                <a:latin typeface="Times New Roman" panose="02020603050405020304" charset="0"/>
                <a:ea typeface="宋体" panose="02010600030101010101" pitchFamily="2" charset="-122"/>
                <a:cs typeface="Times New Roman" panose="02020603050405020304" charset="0"/>
              </a:rPr>
              <a:t>A. take </a:t>
            </a:r>
            <a:r>
              <a:rPr lang="en-US" sz="2800" dirty="0">
                <a:solidFill>
                  <a:srgbClr val="C00000"/>
                </a:solidFill>
                <a:latin typeface="Times New Roman" panose="02020603050405020304" charset="0"/>
                <a:ea typeface="宋体" panose="02010600030101010101" pitchFamily="2" charset="-122"/>
                <a:cs typeface="Times New Roman" panose="02020603050405020304" charset="0"/>
              </a:rPr>
              <a:t>	</a:t>
            </a:r>
            <a:r>
              <a:rPr sz="2800" dirty="0">
                <a:solidFill>
                  <a:srgbClr val="C00000"/>
                </a:solidFill>
                <a:latin typeface="Times New Roman" panose="02020603050405020304" charset="0"/>
                <a:ea typeface="宋体" panose="02010600030101010101" pitchFamily="2" charset="-122"/>
                <a:cs typeface="Times New Roman" panose="02020603050405020304" charset="0"/>
              </a:rPr>
              <a:t>B. took </a:t>
            </a:r>
            <a:r>
              <a:rPr lang="en-US" sz="2800" dirty="0">
                <a:solidFill>
                  <a:srgbClr val="C00000"/>
                </a:solidFill>
                <a:latin typeface="Times New Roman" panose="02020603050405020304" charset="0"/>
                <a:ea typeface="宋体" panose="02010600030101010101" pitchFamily="2" charset="-122"/>
                <a:cs typeface="Times New Roman" panose="02020603050405020304" charset="0"/>
              </a:rPr>
              <a:t>	</a:t>
            </a:r>
            <a:r>
              <a:rPr sz="2800" dirty="0">
                <a:solidFill>
                  <a:srgbClr val="C00000"/>
                </a:solidFill>
                <a:latin typeface="Times New Roman" panose="02020603050405020304" charset="0"/>
                <a:ea typeface="宋体" panose="02010600030101010101" pitchFamily="2" charset="-122"/>
                <a:cs typeface="Times New Roman" panose="02020603050405020304" charset="0"/>
              </a:rPr>
              <a:t>C. has taken </a:t>
            </a:r>
            <a:r>
              <a:rPr lang="en-US" sz="2800" dirty="0">
                <a:solidFill>
                  <a:srgbClr val="C00000"/>
                </a:solidFill>
                <a:latin typeface="Times New Roman" panose="02020603050405020304" charset="0"/>
                <a:ea typeface="宋体" panose="02010600030101010101" pitchFamily="2" charset="-122"/>
                <a:cs typeface="Times New Roman" panose="02020603050405020304" charset="0"/>
              </a:rPr>
              <a:t>	</a:t>
            </a:r>
            <a:r>
              <a:rPr sz="2800" dirty="0">
                <a:solidFill>
                  <a:srgbClr val="C00000"/>
                </a:solidFill>
                <a:latin typeface="Times New Roman" panose="02020603050405020304" charset="0"/>
                <a:ea typeface="宋体" panose="02010600030101010101" pitchFamily="2" charset="-122"/>
                <a:cs typeface="Times New Roman" panose="02020603050405020304" charset="0"/>
              </a:rPr>
              <a:t>D. had taken</a:t>
            </a: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solidFill>
                  <a:srgbClr val="C00000"/>
                </a:solidFill>
                <a:latin typeface="Times New Roman" panose="02020603050405020304" charset="0"/>
                <a:ea typeface="宋体" panose="02010600030101010101" pitchFamily="2" charset="-122"/>
                <a:cs typeface="Times New Roman" panose="02020603050405020304" charset="0"/>
              </a:rPr>
              <a:t>答案是B。</a:t>
            </a: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18515" y="815340"/>
            <a:ext cx="1108900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Many a man and woman in our village ________ in Shanghai since 1986.</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has been 			B. was gone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have been 		D. have gone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823710" y="9667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本题考查主谓一致。主语由“many a+名词”构成，谓语动词用单数形式。结合句意“1980年以来我们村里的很多男男女女都在上海”，故此题正确答案为A。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08050" y="244475"/>
            <a:ext cx="11523980" cy="4009390"/>
          </a:xfrm>
          <a:prstGeom prst="rect">
            <a:avLst/>
          </a:prstGeom>
          <a:noFill/>
        </p:spPr>
        <p:txBody>
          <a:bodyPr wrap="square" rtlCol="0" anchor="t">
            <a:spAutoFit/>
          </a:bodyPr>
          <a:lstStyle/>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2. W: It is raining cats and dogs.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    M: Pardon?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    W: I mean it is raining heavily.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A. Why did you say so?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B. What’s wrong with your cats and dogs?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C. Why do you talk about animals?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D. I didn’t follow you.</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255645" y="8663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820" y="453263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本题考查情景交际——询问与提供信息。由第二行的Pardon?“请你再说一遍”和女士的回答“我的意思是雨下得很大”推理，可知这位男士没听懂这位女士的话。D项I didn’t follow you意为“我没听懂你的意思”符合题意和语境，故选D项。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No sooner ________ she realized it was too late to return home.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it grew dark then 		B. it grew dark when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had it grown dark than 	D. did it grow dark then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084830" y="8149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本题考查倒装句。当no sooner置于句首，要求主句使用部分倒装，即no sooner had+主语+动词过去分词，从句用陈述语序。句子意思为“天一黑，她就意识到回家已经太晚了”，故此题正确答案为C。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________, I would have phoned my mother.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If I knew it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Had I known it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Did I know it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If I know it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706880" y="7616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297045"/>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本题考查虚拟语气。当虚拟条件句中含有should，were或had的时候，可以把if省略，把should，were或had提前，构成倒装。原句应为：If I had known it, I would have phoned my mother.是对过去的虚拟。句子意思为“如果我早知道这件事，我就会打电话给我妈妈了”，故此题正确答案为B。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The number of people invited to the party ________ sixty, but a number of them ________ absent for different reasons.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were; was 		B. was; was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was; were 		D. were; were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983855" y="8174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83565" y="4288155"/>
            <a:ext cx="1110551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本题考查主谓一致。“the number of+复数可数名词”作主语，表示“……的数目(数量)”谓语动词用单数；“a number of+复数可数名词”作主语，表示“许多……”，谓语动词用复数。句子意思为“被邀请去参加晚会的人数是60人，但是他们当中有很多人都因不同原因缺席了”，故此题正确答案为C。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________ happened ________ I saw him enter the room.</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It; that 			B. What; that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It; which 			D. It; when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598295" y="830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本题考查it的用法。It作形式主语，代替后面that引导的主语从句。构成常用句型：It happened that…(碰巧……)。句子意思为“我碰巧看到他进入那房间”，故此题正确答案为A。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923925"/>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Sara is one of the girls who ________ late for class this morning.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was 	B. were 		C. is 		D. are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480050" y="10587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本题考查主谓一致。在“one of +复数名词+定语从句”结构中，定语从句的谓语动词用复数形式。句子意思为“萨拉是今天早上迟到的女孩中的一个”，故此题正确答案为B。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105029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My husband cares little for money.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So do I 			B. Nor do I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Neither do me 		D. So I do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929120" y="11794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本题考查neither/nor引导的倒装句。注意little表示否定意义，所以用neither/nor而不用so。句子意思为“我的丈夫不怎么在乎钱，我也不在乎”，故此题正确答案为B。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104648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It was in the small house ________ was built with stones by his grandfather ________ he spent his childhood.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which; that 		B. that; which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which; which 		D. that; where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580380" y="11978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01320" y="4288155"/>
            <a:ext cx="11287760"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本题考查定语从句及强调句。第一空填which，用以引导定语从句；第二空填that，为强调句的结构词，被强调部分为in the small house（以及修饰它的定语从句which was built with stones by his grandfather）。句子意思为“在这间由他爷爷用石子造的小房子里，他度过了他的童年”，故此题正确答案为A。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27710" y="688340"/>
            <a:ext cx="1096200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________ in your position, I would go.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am 			B. Were I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Had I been 		D. If I am</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407795" y="8276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本题考查虚拟语气及倒装句。虚拟语气中如果省略if，从句变成倒装句，were提到句首。句子意思为“如果我身在你的职位，我会去”，故此题正确答案为B。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552450"/>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All the doctors in the hospital insisted that he ________ badly wounded and that he ________ at once.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should be; be operated on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were; must be operated on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was; should be operated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was; be operated on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737600" y="62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37235" y="4260215"/>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本题考查虚拟语气。insisted 接第一个宾语从句，表示“坚持认为(是怎么回事)”，用陈述语气；接第二个宾语从句，表示“坚决要求(做某事)”，用虚拟语气。句子意思为“医院的所有医生都坚持认为他伤得很重并要求马上动手术”，故此题正确答案为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17270" y="60642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W: Can I speak to Mr. Li, please?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I’m Li. 			B. Who are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Speaking. 		D. I don’t think so.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026285" y="13406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本题考查情景交际——电话用语。从前面的句子有“speak to...”得知是打电话情景，C项“speaking”表示“请讲”，符合题意和语境，故选C项。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45185" y="5760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W: I hope you don’t mind my opening the window.</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 It’s much too hot today.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Never mind 		 B. Certainly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Of course not		 D. All right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59280" y="12650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本题考查情景交际——请求与应答。前面的句子说“我希望你不会介意我开窗子”，对于别人的申诉介不介意一般用“Of course not.”或“Certainly not.”来表示不介意；如果介意用“Sorry.”，再解释介意的原因。因为后面是今天太热，所以当然是不介意。故选C项。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59105" y="575945"/>
            <a:ext cx="1101725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W: See you. Please remember me to your mother.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Yes, I do 			 B. Thank you, I will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Have a good trip	 D. I will remember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687195" y="128281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本题考查情景交际——问候与应答。前面的句子说“请代我向你母亲问好”。回答应表示感谢，B项意为“谢谢，我会的”，故B为正确答案。</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PA" val="v4.0.0"/>
</p:tagLst>
</file>

<file path=ppt/tags/tag112.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UNIT_PLACING_PICTURE_USER_VIEWPORT" val="{&quot;height&quot;:3555,&quot;width&quot;:7110}"/>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UNIT_PLACING_PICTURE_USER_VIEWPORT" val="{&quot;height&quot;:3555,&quot;width&quot;:7110}"/>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UNIT_PLACING_PICTURE_USER_VIEWPORT" val="{&quot;height&quot;:3555,&quot;width&quot;:7110}"/>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PLACING_PICTURE_USER_VIEWPORT" val="{&quot;height&quot;:3555,&quot;width&quot;:7110}"/>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PLACING_PICTURE_USER_VIEWPORT" val="{&quot;height&quot;:3555,&quot;width&quot;:7110}"/>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UNIT_PLACING_PICTURE_USER_VIEWPORT" val="{&quot;height&quot;:3555,&quot;width&quot;:7110}"/>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UNIT_PLACING_PICTURE_USER_VIEWPORT" val="{&quot;height&quot;:3555,&quot;width&quot;:7110}"/>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21206</Words>
  <Application>WPS 演示</Application>
  <PresentationFormat>宽屏</PresentationFormat>
  <Paragraphs>656</Paragraphs>
  <Slides>69</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69</vt:i4>
      </vt:variant>
    </vt:vector>
  </HeadingPairs>
  <TitlesOfParts>
    <vt:vector size="87"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158</cp:revision>
  <dcterms:created xsi:type="dcterms:W3CDTF">2021-08-19T06:32:00Z</dcterms:created>
  <dcterms:modified xsi:type="dcterms:W3CDTF">2023-06-08T01:58:34Z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