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44" r:id="rId27"/>
    <p:sldId id="445" r:id="rId28"/>
    <p:sldId id="447" r:id="rId29"/>
    <p:sldId id="446" r:id="rId30"/>
    <p:sldId id="468" r:id="rId31"/>
    <p:sldId id="469" r:id="rId32"/>
    <p:sldId id="470" r:id="rId33"/>
    <p:sldId id="471" r:id="rId34"/>
    <p:sldId id="301" r:id="rId35"/>
    <p:sldId id="302" r:id="rId36"/>
    <p:sldId id="448" r:id="rId37"/>
    <p:sldId id="449" r:id="rId38"/>
    <p:sldId id="450" r:id="rId39"/>
    <p:sldId id="451" r:id="rId40"/>
    <p:sldId id="452" r:id="rId41"/>
    <p:sldId id="453" r:id="rId42"/>
    <p:sldId id="454" r:id="rId43"/>
    <p:sldId id="455" r:id="rId44"/>
    <p:sldId id="456" r:id="rId45"/>
    <p:sldId id="307" r:id="rId46"/>
    <p:sldId id="308" r:id="rId47"/>
    <p:sldId id="284" r:id="rId48"/>
  </p:sldIdLst>
  <p:sldSz cx="12192000" cy="6858000"/>
  <p:notesSz cx="6858000" cy="9144000"/>
  <p:embeddedFontLst>
    <p:embeddedFont>
      <p:font typeface="方正黑体简体" panose="03000509000000000000" charset="-122"/>
      <p:regular r:id="rId52"/>
    </p:embeddedFont>
    <p:embeddedFont>
      <p:font typeface="微软雅黑" panose="020B0503020204020204" pitchFamily="34" charset="-122"/>
      <p:regular r:id="rId53"/>
    </p:embeddedFont>
    <p:embeddedFont>
      <p:font typeface="Calibri" panose="020F0502020204030204" pitchFamily="34" charset="0"/>
      <p:regular r:id="rId54"/>
      <p:bold r:id="rId55"/>
      <p:italic r:id="rId56"/>
      <p:boldItalic r:id="rId57"/>
    </p:embeddedFont>
    <p:embeddedFont>
      <p:font typeface="Impact" panose="020B0806030902050204" pitchFamily="34" charset="0"/>
      <p:regular r:id="rId58"/>
    </p:embeddedFont>
    <p:embeddedFont>
      <p:font typeface="黑体" panose="02010609060101010101" charset="-122"/>
      <p:regular r:id="rId59"/>
    </p:embeddedFont>
    <p:embeddedFont>
      <p:font typeface="等线"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3" userDrawn="1">
          <p15:clr>
            <a:srgbClr val="A4A3A4"/>
          </p15:clr>
        </p15:guide>
        <p15:guide id="5" orient="horz" pos="39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3"/>
        <p:guide orient="horz" pos="390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56.xml"/><Relationship Id="rId60" Type="http://schemas.openxmlformats.org/officeDocument/2006/relationships/font" Target="fonts/font9.fntdata"/><Relationship Id="rId6" Type="http://schemas.openxmlformats.org/officeDocument/2006/relationships/slide" Target="slides/slide3.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3.xml"/><Relationship Id="rId8" Type="http://schemas.openxmlformats.org/officeDocument/2006/relationships/tags" Target="../tags/tag5.xml"/><Relationship Id="rId7" Type="http://schemas.openxmlformats.org/officeDocument/2006/relationships/slide" Target="slide32.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tags" Target="../tags/tag32.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tags" Target="../tags/tag34.xml"/><Relationship Id="rId1" Type="http://schemas.openxmlformats.org/officeDocument/2006/relationships/tags" Target="../tags/tag33.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—Please give ________ your pen.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—Sorry, ___________ pen isn’t here.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my 			B. mine; I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me; mine 		D. me; my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46500" y="1107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此题考查人称代词和形容词性物主代词的用法。人称代词作宾语或介词宾语时用宾格，give 是谓语动词，后接宾语，用人称代词宾格；形容词性物主代词具有形容词的特性，常放在名词前面作定语，结合句意，故此题正确答案为 D。</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This coat of ________ is much nicer than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your; my 			B. your; mine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yours; my 		D. yours; mine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2933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此题考查名词所有格的用法。名词性物主代词相当于“形容词性物主代词＋名词”，常用来避免重复前面已提及的名词，一般放在动词 be 的前后，或者句尾，或 of+名词所有格 (mine, yours, hers, his, its, ours, theirs)，并且不需要加其他名词。结合句意，故此题正确答案为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You don’t look quite ________ today. What’s the matter with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 			B. your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your own 		D. yourself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98975"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此题考查反身代词的用法。look quite oneself 意为“看起来很好”，结合句意“你今天看起来很不好。你怎么了？”故此题正确答案为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There aren’t ________ eggs in the fridge. Could you go and buy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any; any 			B. some; some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some; any 		D. any; some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11855"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some 和 any 的用法。some/any+ 复数名词和不可数名词，some 一般用于肯定句，any 一般用于否定句和疑问句。在表示请求、要求、建议的疑问句中用some。结合句意“冰箱里没有鸡蛋了。你可以去买一些吗？”故此题正确答案为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_______ teacher will tell you that students learn at different rates.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Any 		B. Other 		C. Little 		D. Few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72895" y="7158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此题考查不定代词的用法。any 接单数名词用于肯定句中，表示“任何”，结合句意，故此题正确答案为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—Would you like some milk in your tea?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—Yes, just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much 		B. a little 		C. a few 		D. little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40685" y="1341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此题考查little，a little，few，a few的用法。（a）few+复数名词；(a) little+不可数名词；a few，a little 表肯定；few，little 表否定。milk 是不可数名词，结合句意，故此题正确答案为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I can’t see ________ without glasses.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something clearly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anything clearly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clearly something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clearly anything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11220" y="7336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此题考查不定代词 something，anything 和形容词的位置关系。修饰 something，anything，everything，nothing 的 形 容 词 必 须 后 置， 即 something，anything，everything，nothing+ 形容词。结合句意“没有眼镜我看不清楚东西”，故此题正确答案为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The population of China is much larger than ________ of Japan.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this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one 		D.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9592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8990" y="4241800"/>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此题考查不定代词 that 的用法。that 既可以替代可数名词单数又可以替代不可数名词。替代可数名词复数用 those，后置定语为 of 引起的介词短语，this 一般作定语后接名词，one 表前面提到的同类事物，即“同名异物”；it 表前面提到的同一事物，即“同名同物”，结合句意“中国的人口比日本的人口多得多”，故此题正确答案为A。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Please give me ________ chance.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other 		B. the other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another 		D. the others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8208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another 的用法。another 表泛指的“（三个或三个以上）另一个”，可作形容词修饰单数可数名词或代词。结合句意，故此题正确答案为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 writer has two daughters, but to his great disappointment, ________ of them likes writing.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either 	B. both 	C. none 	D. neither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55090" y="1341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此题考查不定代词的用法。either 指两者中任一个，both 指两者都，none 指三者或三者以上任何一个都不，neither指两者中任一都不。结合句意“这位作家有两个女儿，但是使他十分失望的是，她们中没有一个喜欢写作”，故此题正确答案为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3 </a:t>
            </a:r>
            <a:r>
              <a:rPr lang="zh-CN" altLang="en-US" sz="5400" b="1" kern="5000" spc="300" dirty="0">
                <a:solidFill>
                  <a:sysClr val="windowText" lastClr="000000"/>
                </a:solidFill>
                <a:cs typeface="Arial" panose="020B0604020202020204" pitchFamily="34" charset="0"/>
              </a:rPr>
              <a:t>代 词</a:t>
            </a:r>
            <a:endParaRPr lang="zh-CN" altLang="en-US"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68525" y="2990215"/>
            <a:ext cx="7493000" cy="17145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in 	B. to 		C. on 		D. of</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 A. How 	B. When 	C. Where 	D. What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3. A. other 	B. others 	C. the other 	D. another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4. A. me 	B. you 		C. him 		D. them</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417830" y="958850"/>
            <a:ext cx="11488420" cy="2158365"/>
          </a:xfrm>
          <a:prstGeom prst="rect">
            <a:avLst/>
          </a:prstGeom>
          <a:noFill/>
        </p:spPr>
        <p:txBody>
          <a:bodyPr wrap="square" rtlCol="0" anchor="t">
            <a:spAutoFit/>
          </a:bodyPr>
          <a:lstStyle/>
          <a:p>
            <a:pPr indent="0" algn="just" fontAlgn="auto">
              <a:lnSpc>
                <a:spcPct val="12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Table manners vary from culture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culture.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is acceptable in one country may be considered extremely rude in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Here we will tell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 about the traditional table manners and the modern table manners in South Korea.</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6184265" y="105410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676275" y="513207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 from... to 意为“从……到”，故选 B。</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257540" y="105410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676275" y="5039360"/>
            <a:ext cx="10981690" cy="1112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本题考查主语从句。“ 2 is acceptable in one country”作主语，根据句意“在一个国家被接受的（餐桌礼仪）可能在另一个国家被认为是相当粗鲁的”，what 在这里指“……的东西”，故选 D。</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7318375" y="157607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676275" y="5224780"/>
            <a:ext cx="1079246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 one... another 意为“一个……另一个”，故选 D。</a:t>
            </a:r>
            <a:endParaRPr sz="2400">
              <a:solidFill>
                <a:srgbClr val="C00000"/>
              </a:solidFill>
              <a:latin typeface="Times New Roman" panose="02020603050405020304" charset="0"/>
              <a:cs typeface="Times New Roman" panose="02020603050405020304" charset="0"/>
              <a:sym typeface="+mn-ea"/>
            </a:endParaRPr>
          </a:p>
        </p:txBody>
      </p:sp>
      <p:sp>
        <p:nvSpPr>
          <p:cNvPr id="10" name="TextBox 4"/>
          <p:cNvSpPr txBox="1"/>
          <p:nvPr>
            <p:custDataLst>
              <p:tags r:id="rId5"/>
            </p:custDataLst>
          </p:nvPr>
        </p:nvSpPr>
        <p:spPr>
          <a:xfrm>
            <a:off x="10948035" y="157607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6"/>
            </p:custDataLst>
          </p:nvPr>
        </p:nvSpPr>
        <p:spPr>
          <a:xfrm>
            <a:off x="676275" y="5132070"/>
            <a:ext cx="1062863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本题考查联系上下文。根据上下文，是告诉你一些传统的餐桌礼仪习俗，故选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0" grpId="0"/>
      <p:bldP spid="11" grpId="0" bldLvl="0" animBg="1"/>
      <p:bldP spid="1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249555"/>
            <a:ext cx="1132205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Traditionally,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was a woman’s job to cook food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set the table. The woman would sit beside </a:t>
            </a:r>
            <a:r>
              <a:rPr lang="en-US" altLang="zh-CN" sz="2800" u="sng" dirty="0">
                <a:latin typeface="Times New Roman" panose="02020603050405020304" charset="0"/>
                <a:ea typeface="宋体" panose="02010600030101010101" pitchFamily="2" charset="-122"/>
                <a:cs typeface="Times New Roman" panose="02020603050405020304" charset="0"/>
              </a:rPr>
              <a:t>7        </a:t>
            </a:r>
            <a:r>
              <a:rPr lang="en-US" altLang="zh-CN" sz="2800" dirty="0">
                <a:latin typeface="Times New Roman" panose="02020603050405020304" charset="0"/>
                <a:ea typeface="宋体" panose="02010600030101010101" pitchFamily="2" charset="-122"/>
                <a:cs typeface="Times New Roman" panose="02020603050405020304" charset="0"/>
              </a:rPr>
              <a:t> husband to make sure that he had </a:t>
            </a:r>
            <a:r>
              <a:rPr lang="en-US" altLang="zh-CN" sz="2800" u="sng" dirty="0">
                <a:latin typeface="Times New Roman" panose="02020603050405020304" charset="0"/>
                <a:ea typeface="宋体" panose="02010600030101010101" pitchFamily="2" charset="-122"/>
                <a:cs typeface="Times New Roman" panose="02020603050405020304" charset="0"/>
              </a:rPr>
              <a:t>8_____          </a:t>
            </a:r>
            <a:r>
              <a:rPr lang="en-US" altLang="zh-CN" sz="2800" dirty="0">
                <a:latin typeface="Times New Roman" panose="02020603050405020304" charset="0"/>
                <a:ea typeface="宋体" panose="02010600030101010101" pitchFamily="2" charset="-122"/>
                <a:cs typeface="Times New Roman" panose="02020603050405020304" charset="0"/>
              </a:rPr>
              <a:t> he needed for </a:t>
            </a:r>
            <a:r>
              <a:rPr lang="en-US" altLang="zh-CN" sz="2800" u="sng" dirty="0">
                <a:latin typeface="Times New Roman" panose="02020603050405020304" charset="0"/>
                <a:ea typeface="宋体" panose="02010600030101010101" pitchFamily="2" charset="-122"/>
                <a:cs typeface="Times New Roman" panose="02020603050405020304" charset="0"/>
              </a:rPr>
              <a:t>9           </a:t>
            </a:r>
            <a:r>
              <a:rPr lang="en-US" altLang="zh-CN" sz="2800" dirty="0">
                <a:latin typeface="Times New Roman" panose="02020603050405020304" charset="0"/>
                <a:ea typeface="宋体" panose="02010600030101010101" pitchFamily="2" charset="-122"/>
                <a:cs typeface="Times New Roman" panose="02020603050405020304" charset="0"/>
              </a:rPr>
              <a:t> pleasant meal. Only after the husband finished would the woman and her </a:t>
            </a:r>
            <a:r>
              <a:rPr lang="en-US" altLang="zh-CN" sz="2800" u="sng" dirty="0">
                <a:latin typeface="Times New Roman" panose="02020603050405020304" charset="0"/>
                <a:ea typeface="宋体" panose="02010600030101010101" pitchFamily="2" charset="-122"/>
                <a:cs typeface="Times New Roman" panose="02020603050405020304" charset="0"/>
              </a:rPr>
              <a:t>10          </a:t>
            </a:r>
            <a:r>
              <a:rPr lang="en-US" altLang="zh-CN" sz="2800" dirty="0">
                <a:latin typeface="Times New Roman" panose="02020603050405020304" charset="0"/>
                <a:ea typeface="宋体" panose="02010600030101010101" pitchFamily="2" charset="-122"/>
                <a:cs typeface="Times New Roman" panose="02020603050405020304" charset="0"/>
              </a:rPr>
              <a:t> eat.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95655" y="2273300"/>
            <a:ext cx="990727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5. A. this 		B. that 			C. it 		D. here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and 		B. or 			C. in 		D. on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his 		B. he 			C. her 		D. she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8. A. everything	B. something 		C. anything 	D. nothing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9. A. the 		B. a 			C. an 		D.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10. A. children 	B. pets 		C. cousins 	D. grandparents</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634045" y="2497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637970" y="2492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609511" y="695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0920776" y="62214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709652" y="10623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258445" y="4697730"/>
            <a:ext cx="10981690" cy="12439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 it 作形式主语。其结构为：It（形式主语）+ 谓语 + 不定式（真正主语），故选 C。</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nvSpPr>
        <p:spPr>
          <a:xfrm>
            <a:off x="258445" y="4711065"/>
            <a:ext cx="10981690" cy="12166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本题考查联系上下文。根据上下文，cook food 和 set the table 表示并列关系，故选 A。</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nvSpPr>
        <p:spPr>
          <a:xfrm>
            <a:off x="258445" y="467106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本题考查人称代词的用法。和本句中前面的 the woman 对应，故选 C。</a:t>
            </a:r>
            <a:endParaRPr sz="2400">
              <a:solidFill>
                <a:srgbClr val="C00000"/>
              </a:solidFill>
              <a:latin typeface="Times New Roman" panose="02020603050405020304" charset="0"/>
              <a:cs typeface="Times New Roman" panose="02020603050405020304" charset="0"/>
              <a:sym typeface="+mn-ea"/>
            </a:endParaRPr>
          </a:p>
        </p:txBody>
      </p:sp>
      <p:sp>
        <p:nvSpPr>
          <p:cNvPr id="9" name="TextBox 4"/>
          <p:cNvSpPr txBox="1"/>
          <p:nvPr>
            <p:custDataLst>
              <p:tags r:id="rId1"/>
            </p:custDataLst>
          </p:nvPr>
        </p:nvSpPr>
        <p:spPr>
          <a:xfrm>
            <a:off x="3578967" y="15423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nvSpPr>
        <p:spPr>
          <a:xfrm>
            <a:off x="258445" y="4716145"/>
            <a:ext cx="10981690" cy="11963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本题考查联系上下文。根据上下文，在传统的韩国餐桌礼仪中，妻子为丈夫做饭、布置餐桌，为她的丈夫准备吃饭前需要的每样东西，everything he needed 意为“他所需要的每样东西”，故选 A。</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258445" y="4706620"/>
            <a:ext cx="10655935" cy="11176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本题考查冠词。a/an + 可数单数名词，a pleasant meal 意为“愉快的一餐”，故选 B。</a:t>
            </a:r>
            <a:endParaRPr sz="2400">
              <a:solidFill>
                <a:srgbClr val="C00000"/>
              </a:solidFill>
              <a:latin typeface="Times New Roman" panose="02020603050405020304" charset="0"/>
              <a:cs typeface="Times New Roman" panose="02020603050405020304" charset="0"/>
              <a:sym typeface="+mn-ea"/>
            </a:endParaRPr>
          </a:p>
        </p:txBody>
      </p:sp>
      <p:sp>
        <p:nvSpPr>
          <p:cNvPr id="10" name="圆角矩形 9"/>
          <p:cNvSpPr/>
          <p:nvPr>
            <p:custDataLst>
              <p:tags r:id="rId2"/>
            </p:custDataLst>
          </p:nvPr>
        </p:nvSpPr>
        <p:spPr>
          <a:xfrm>
            <a:off x="264795" y="4789170"/>
            <a:ext cx="10655935" cy="11176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本题考查联系上下文。根据上下文，只有等丈夫吃完饭才轮到妻子和孩子吃，故选A。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2" grpId="0" bldLvl="0" animBg="1"/>
      <p:bldP spid="2" grpId="1" animBg="1"/>
      <p:bldP spid="8" grpId="0" bldLvl="0" animBg="1"/>
      <p:bldP spid="8" grpId="1" animBg="1"/>
      <p:bldP spid="13" grpId="0" bldLvl="0" animBg="1"/>
      <p:bldP spid="13" grpId="1" animBg="1"/>
      <p:bldP spid="14" grpId="0" bldLvl="0" animBg="1"/>
      <p:bldP spid="14" grpId="1" animBg="1"/>
      <p:bldP spid="15" grpId="0" bldLvl="0" animBg="1"/>
      <p:bldP spid="15" grpId="1" animBg="1"/>
      <p:bldP spid="9" grpId="0"/>
      <p:bldP spid="10" grpId="0" bldLvl="0" animBg="1"/>
      <p:bldP spid="1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a:latin typeface="Times New Roman" panose="02020603050405020304" charset="0"/>
                <a:ea typeface="宋体" panose="02010600030101010101" pitchFamily="2" charset="-122"/>
                <a:cs typeface="Times New Roman" panose="02020603050405020304" charset="0"/>
              </a:rPr>
              <a:t>Nowadays, table manners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a lot. All of the family members </a:t>
            </a:r>
            <a:r>
              <a:rPr lang="en-US" altLang="zh-CN" sz="2800" u="sng">
                <a:latin typeface="Times New Roman" panose="02020603050405020304" charset="0"/>
                <a:ea typeface="宋体" panose="02010600030101010101" pitchFamily="2" charset="-122"/>
                <a:cs typeface="Times New Roman" panose="02020603050405020304" charset="0"/>
              </a:rPr>
              <a:t>12_____</a:t>
            </a:r>
            <a:r>
              <a:rPr lang="en-US" altLang="zh-CN" sz="2800">
                <a:latin typeface="Times New Roman" panose="02020603050405020304" charset="0"/>
                <a:ea typeface="宋体" panose="02010600030101010101" pitchFamily="2" charset="-122"/>
                <a:cs typeface="Times New Roman" panose="02020603050405020304" charset="0"/>
              </a:rPr>
              <a:t> together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the same time. It is common to see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help with the meal, including the husband. One tradition, however, has not changed. </a:t>
            </a:r>
            <a:r>
              <a:rPr lang="en-US" altLang="zh-CN" sz="2800" u="sng">
                <a:latin typeface="Times New Roman" panose="02020603050405020304" charset="0"/>
                <a:ea typeface="宋体" panose="02010600030101010101" pitchFamily="2" charset="-122"/>
                <a:cs typeface="Times New Roman" panose="02020603050405020304" charset="0"/>
              </a:rPr>
              <a:t>15______</a:t>
            </a:r>
            <a:r>
              <a:rPr lang="en-US" altLang="zh-CN" sz="2800">
                <a:latin typeface="Times New Roman" panose="02020603050405020304" charset="0"/>
                <a:ea typeface="宋体" panose="02010600030101010101" pitchFamily="2" charset="-122"/>
                <a:cs typeface="Times New Roman" panose="02020603050405020304" charset="0"/>
              </a:rPr>
              <a:t>is the oldest person that starts the meal first. Staying until the oldest person is finished is considered a basic tradition of South Korean table manners.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095" y="2599690"/>
            <a:ext cx="106711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11. A. have changed 	B. changed 	C. are changing 	D. have been changed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relax 		B. talk 		C. eat 			D. play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in		B. at 		C. on 			D. of</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14. A. someone 	B. anyone 	C. everyone 		D. nobody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This 		B. That 	C. It 			D. These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552505"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67450" y="7324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172518" y="732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9505380" y="7320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667385" y="514985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本题考查时态语态。根据 Nowadays，可排除 B 项。主语是 table manners，和谓语change 之间是主动关系，可排除 D 项。根据句意“如今，餐桌礼仪发生了改变”，可排除 C，故选 A。</a:t>
            </a:r>
            <a:endParaRPr sz="2400">
              <a:solidFill>
                <a:srgbClr val="C00000"/>
              </a:solidFill>
              <a:latin typeface="Times New Roman" panose="02020603050405020304" charset="0"/>
              <a:cs typeface="Times New Roman" panose="02020603050405020304" charset="0"/>
              <a:sym typeface="+mn-ea"/>
            </a:endParaRPr>
          </a:p>
        </p:txBody>
      </p:sp>
      <p:sp>
        <p:nvSpPr>
          <p:cNvPr id="2" name="圆角矩形 1"/>
          <p:cNvSpPr/>
          <p:nvPr/>
        </p:nvSpPr>
        <p:spPr>
          <a:xfrm>
            <a:off x="667385" y="5149850"/>
            <a:ext cx="10981690" cy="12820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本题考查联系上下文。上文提到，传统的韩国餐桌礼仪是让丈夫先吃饭，而妻儿在后。第二段一句表转折，由此可推断出，如今所有的家庭成员都可以在同一时间一起吃饭，故选 C。</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667385" y="5181600"/>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 at the same time 意为“同时”，故选 B。</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667385" y="518160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本题考查联系上下文。根据文章意思和本句中的 including the husband（包括丈夫在内），应选 everyone“每个人”，故选 C。</a:t>
            </a:r>
            <a:endParaRPr sz="2400">
              <a:solidFill>
                <a:srgbClr val="C00000"/>
              </a:solidFill>
              <a:latin typeface="Times New Roman" panose="02020603050405020304" charset="0"/>
              <a:cs typeface="Times New Roman" panose="02020603050405020304" charset="0"/>
              <a:sym typeface="+mn-ea"/>
            </a:endParaRPr>
          </a:p>
        </p:txBody>
      </p:sp>
      <p:sp>
        <p:nvSpPr>
          <p:cNvPr id="9" name="TextBox 4"/>
          <p:cNvSpPr txBox="1"/>
          <p:nvPr>
            <p:custDataLst>
              <p:tags r:id="rId1"/>
            </p:custDataLst>
          </p:nvPr>
        </p:nvSpPr>
        <p:spPr>
          <a:xfrm>
            <a:off x="819215" y="1568313"/>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2"/>
            </p:custDataLst>
          </p:nvPr>
        </p:nvSpPr>
        <p:spPr>
          <a:xfrm>
            <a:off x="667385" y="514985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本题考查强调句。其结构为：It +is /was + 被强调部分 +that + 句子其他成分，故选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3" grpId="0" bldLvl="0" animBg="1"/>
      <p:bldP spid="13" grpId="1" animBg="1"/>
      <p:bldP spid="2" grpId="0" bldLvl="0" animBg="1"/>
      <p:bldP spid="2" grpId="1" animBg="1"/>
      <p:bldP spid="7" grpId="0" bldLvl="0" animBg="1"/>
      <p:bldP spid="7" grpId="1" animBg="1"/>
      <p:bldP spid="12" grpId="0" bldLvl="0" animBg="1"/>
      <p:bldP spid="12" grpId="1" animBg="1"/>
      <p:bldP spid="9" grpId="0"/>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97180" y="1287780"/>
            <a:ext cx="11325225" cy="439991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 thief who dropped a winning lottery ticket (彩票) at the scene of his crime has been given a lesson in honesty. His victim, who picked up the ticket, then claimed the￡25,000 prize, managed to trace him, and handed over the cash. The robbery happened when the 58-year-old maths professor Vinicio Sabbatucci was changing a tyre on an expressway. Another motorist, who stopped “to help”, stole a suitcase from his car and drove off. The professor found the dropped</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ticket and put it in his pocket before driving home.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Next day, he saw the lottery results on TV and, taking out the ticket, realized it was a winner. He claimed the 60 million lire (里拉) prize. </a:t>
            </a:r>
            <a:r>
              <a:rPr lang="en-US" sz="2800" u="sng" dirty="0">
                <a:latin typeface="Times New Roman" panose="02020603050405020304" charset="0"/>
                <a:ea typeface="宋体" panose="02010600030101010101" pitchFamily="2" charset="-122"/>
                <a:cs typeface="Times New Roman" panose="02020603050405020304" charset="0"/>
              </a:rPr>
              <a:t>Then he began a battle with his conscience.</a:t>
            </a:r>
            <a:endParaRPr lang="en-US" sz="2800" u="sng"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64185"/>
            <a:ext cx="11334750" cy="4831080"/>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Finally, he decided he could not keep the money though he had been robbed. He put on advertisements in newspapers and on the radio, saying: “I’m trying to find the man who robbed me. I have 60</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million for him—a lottery win. Please meet me. Anonymity (匿名) guaranteed.”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Professor Sabbatucci received hundreds of calls from people hoping to trick him into handing them the cash. But there was one voice he recognized—and he arranged to meet the man in a park. The robber, a 35-year-old unemployed father of two, gave back the suitcase and burst into tears. He could not believe what was happening. “Why didn’t you keep the money?” he asked. The professor replied: “I couldn’t because it’s not mine.” Then he walked off, refusing the</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thief’s offer of a reward.</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1. Which of the following is NOT the correct understanding of the sentence “Then he began a battle with his conscience” in Paragraph 2?</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He knew what he should do as soon as he saw the lottery results.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He hesitated about keeping the money for some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He thought for a moment of avenging ( 报复 ) himself on the robber.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He came to realize that honesty is more important than money.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1013460" y="450532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句子含义理解题。Then he began a battle with his conscience 的意思是：他开展了一场跟良知的斗争。既然是 “ 斗争”，那肯定是难以抉择的，B、C、D 都表达了这个意思， A 选项中的 as soon as 很明显不符合句意，故选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2. Hundreds of people phoned professor Sabbatucci because they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wanted to make fun of him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hoped to get the money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knew who the robber was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lost the lottery ticket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77950" y="102870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理解题。professor Sabbatucci 捡到了抢劫他的人丢下的彩票，中了 25,000 英镑，他登报要找到这个人，很多人打电话给他，是为了钱而冒充，故选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 The word “refusing” in the last sentence can be replaced by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accepting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claiming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rejecting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canceling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436225" y="5937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词义理解题。refuse 是 “ 拒绝”的意思，跟 reject 是同义词，故此题正确答案为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 Who has been given a lesson about honesty?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Professor Sabbatucci.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An unemployed father of two.</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 newspaper reporter.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lottery seller.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398018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理解题。要做出这题，必须读懂这个故事，故事中教授被一个人抢劫了，抢劫犯遗留了一张彩票，彩票中奖</a:t>
            </a:r>
            <a:r>
              <a:rPr lang="zh-CN" sz="2400">
                <a:solidFill>
                  <a:srgbClr val="C00000"/>
                </a:solidFill>
                <a:latin typeface="Times New Roman" panose="02020603050405020304" charset="0"/>
                <a:cs typeface="Times New Roman" panose="02020603050405020304" charset="0"/>
              </a:rPr>
              <a:t>了</a:t>
            </a:r>
            <a:r>
              <a:rPr sz="2400">
                <a:solidFill>
                  <a:srgbClr val="C00000"/>
                </a:solidFill>
                <a:latin typeface="Times New Roman" panose="02020603050405020304" charset="0"/>
                <a:cs typeface="Times New Roman" panose="02020603050405020304" charset="0"/>
              </a:rPr>
              <a:t>，抢劫犯要承认自己犯了抢劫罪，才能领这笔奖金，所以得到了教训的是抢劫犯，一位有两个孩子的失业父亲。故选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5. If the story appears in a newspaper, the best title might be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 Thief’s Lucky 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 Popular Maths Professor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 Magic Lottery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 Reward of Honesty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0622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411543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主旨大意题。要给文章选择题目，必须要了解文章的主旨大意是什么，文章的主要故事见 4 题的解释，这是一个关于诚实的故事，故此题正确答案为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These keys are ____________ (they), not ____________ (my).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750945" y="172153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93445" y="4266565"/>
            <a:ext cx="10870565" cy="233553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此题考查名词性物主代词的用法。名词性物主代词相当于“形容词性物主代词＋名词”，常用来避免重复前面已提及的名词，一般放在动词be的前后，或者句尾，或 of+ 名词所有格（mine，yours，hers，his，its，ours，theirs），并且不需要加其他名词。根据句意，此题填 theirs 和 mine。</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7372350" y="1721534"/>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mine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 am ____________ (she) classmate.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602105" y="1689735"/>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此题考查形容词性物主代词的用法。形容词性物主代词 + 名词。she 的形容词性物主代词是 her，根据句意，此题填 her。</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Could you pass ____________ (I) some salt?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89687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此题考查人称代词放在及物动词后面作宾语的用法。pass 是及物动词，所以要选人称代词的宾格形式，人称代词 I 的宾格形式是 me，故此题填 me。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On her way home, she met an old friend of ____________ (her).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72973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hers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此题考查名词性物主代词的用法。介词 of 后面要用名词性物主代词，表示“某人拥有物中的一个、几个或一部分”，her 的名词性物主代词是 hers，故此题填 hers。</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They seemed to be enjoying ____________ (they).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87362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themselves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此题考查反身代词。enjoy oneself 意为“过得快活，感到愉快”，故此题填 themselves。</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I don’t have ____________ English book, but I have ____________ Chinese books. (some, any)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6885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any</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some 和 any 的用法。some/any+ 复数名词或不可数名词，some 一般用于肯定句，any 一般用于否定句和疑问句，故此题填 any 和 some。</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794750" y="1689735"/>
            <a:ext cx="288544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some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____________ (some) is wrong with my bike. Can you repair it for 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8138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Something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此题考查不定代词的用法。something 一般用于肯定句，anything 一般用于否定句。There is something wrong with sth. 为固定搭配，意为“某物有问题 / 坏了”，故此题填 Something。</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Mr. Green is ill in hospital. He can’t come to work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don’t think so 				B. Not at all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sorry to hear that 			D. Forget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98869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本题考查同情的应答。当别人告诉你不好的消息时，都用 I’m sorry to hear that 来回答。句意为：格林先生生病住院了。他今天不能上班。</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367596" y="18825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Each of us has ____________ (few) life goals, which will guide us to a bright future.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89750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 few</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此题考查不定代词 a few 的用法。few /a few+ 复数名词 ; few 表否定，a few 表肯定，life goals 是复数名词，根据句意，此题要表达的是肯定含义，故此题填 a few。</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 have two pens. One is blue, ____________ (another) is green.</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87362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 other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此题考查不定代词词组 one... the other 的用法。one... the other 表示“（两个中）一个……另一个……”，故此题填 the other。</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You will have one choice, either staying at home ____________ going to the cinema.</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8981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此题考查不定代词词组 either...or。either…or 表示“或者……或者（指两者中任一）”故此题填 or。</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78765" y="1233170"/>
            <a:ext cx="11792585" cy="4912995"/>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Lucy and Lily are new here. I _____</a:t>
            </a:r>
            <a:r>
              <a:rPr lang="en-US" sz="2800" dirty="0">
                <a:latin typeface="Times New Roman" panose="02020603050405020304" charset="0"/>
                <a:ea typeface="宋体" panose="02010600030101010101" pitchFamily="2" charset="-122"/>
                <a:cs typeface="Times New Roman" panose="02020603050405020304" charset="0"/>
              </a:rPr>
              <a:t>________________</a:t>
            </a:r>
            <a:r>
              <a:rPr sz="2800" dirty="0">
                <a:latin typeface="Times New Roman" panose="02020603050405020304" charset="0"/>
                <a:ea typeface="宋体" panose="02010600030101010101" pitchFamily="2" charset="-122"/>
                <a:cs typeface="Times New Roman" panose="02020603050405020304" charset="0"/>
              </a:rPr>
              <a:t>_______________ (想带她们去参观我们的学校).</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______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 (任何学生) can answer this question.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a:t>
            </a:r>
            <a:r>
              <a:rPr lang="en-US" sz="2800" dirty="0">
                <a:latin typeface="Times New Roman" panose="02020603050405020304" charset="0"/>
                <a:ea typeface="宋体" panose="02010600030101010101" pitchFamily="2" charset="-122"/>
                <a:cs typeface="Times New Roman" panose="02020603050405020304" charset="0"/>
              </a:rPr>
              <a:t>__</a:t>
            </a:r>
            <a:r>
              <a:rPr sz="2800" dirty="0">
                <a:latin typeface="Times New Roman" panose="02020603050405020304" charset="0"/>
                <a:ea typeface="宋体" panose="02010600030101010101" pitchFamily="2" charset="-122"/>
                <a:cs typeface="Times New Roman" panose="02020603050405020304" charset="0"/>
              </a:rPr>
              <a:t>___________________</a:t>
            </a:r>
            <a:r>
              <a:rPr lang="en-US" sz="2800" dirty="0">
                <a:latin typeface="Times New Roman" panose="02020603050405020304" charset="0"/>
                <a:ea typeface="宋体" panose="02010600030101010101" pitchFamily="2" charset="-122"/>
                <a:cs typeface="Times New Roman" panose="02020603050405020304" charset="0"/>
              </a:rPr>
              <a:t>_</a:t>
            </a:r>
            <a:r>
              <a:rPr sz="2800" dirty="0">
                <a:latin typeface="Times New Roman" panose="02020603050405020304" charset="0"/>
                <a:ea typeface="宋体" panose="02010600030101010101" pitchFamily="2" charset="-122"/>
                <a:cs typeface="Times New Roman" panose="02020603050405020304" charset="0"/>
              </a:rPr>
              <a:t>_ (可怕的事情发生了) on my way home yesterday.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Two boys will go to the zoo, and _____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_______________ (其余的留在家里).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The bus hit two cars, but ___________________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a:t>
            </a:r>
            <a:r>
              <a:rPr sz="2800" dirty="0">
                <a:latin typeface="Times New Roman" panose="02020603050405020304" charset="0"/>
                <a:ea typeface="宋体" panose="02010600030101010101" pitchFamily="2" charset="-122"/>
                <a:cs typeface="Times New Roman" panose="02020603050405020304" charset="0"/>
              </a:rPr>
              <a:t>_ (幸运的是，没有乘客受伤).</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06390" y="1354455"/>
            <a:ext cx="58242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want to show them around our school</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91845" y="2544445"/>
            <a:ext cx="25120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Any student</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94665" y="3168015"/>
            <a:ext cx="45065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Something terrible happened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773420" y="3763010"/>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 others will stay at home</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573270" y="4932045"/>
            <a:ext cx="64344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luckily none of the passengers was hurt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Excuse me, could you tell me the way to the railway station?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Never mind 		B. It doesn’t matter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problem 		D. Sorry, I’m a stranger 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本题考查问路的情景。句意为：打扰了，你能告诉我去火车站的路吗？ A 项意为“别在意”，通常是在别人有过失时让别人不要在意，是一种安慰性的话。B 项通常用来回应别人的道歉。C 项意为“没问题”。D 项意为“对不起，我不是本地人”，符合语境。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Have a nice weekend!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All right 			B. The same to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You’re so kind 		D. With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4912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本题考查祝愿的应答。句意为：祝你周末愉快！可用 Have a nice weekend!/ The same to you. 来回答。</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 have a bad cold.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Are you have a bad cold 		B. Are you a student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What’s the matter with you 		D. Can I help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33980" y="6700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本题考查看病的应答。医生问病人：“你哪儿不舒服？”用 What’s wrong/the matter with you? 来表达。</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It’s a pity that you didn’t come to the party last night.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but I had a lot of homework to do.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wish could come 		 B. That’s too bad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Thanks anyway			 D. I’m very sorry to hear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1425" y="14371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本题考查同情的应答。句意为：真遗憾，昨晚你没有来晚会。用“我希望我能来”来委婉地回答。</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UNIT_PLACING_PICTURE_USER_VIEWPORT" val="{&quot;height&quot;:3555,&quot;width&quot;:7110}"/>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UNIT_PLACING_PICTURE_USER_VIEWPORT" val="{&quot;height&quot;:3555,&quot;width&quot;:7110}"/>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UNIT_PLACING_PICTURE_USER_VIEWPORT" val="{&quot;height&quot;:3555,&quot;width&quot;:711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11393</Words>
  <Application>WPS 演示</Application>
  <PresentationFormat>宽屏</PresentationFormat>
  <Paragraphs>395</Paragraphs>
  <Slides>45</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149</cp:revision>
  <dcterms:created xsi:type="dcterms:W3CDTF">2021-08-19T06:32:00Z</dcterms:created>
  <dcterms:modified xsi:type="dcterms:W3CDTF">2023-06-01T02:01:16Z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