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257" r:id="rId5"/>
    <p:sldId id="258" r:id="rId6"/>
    <p:sldId id="259" r:id="rId7"/>
    <p:sldId id="268" r:id="rId8"/>
    <p:sldId id="387" r:id="rId9"/>
    <p:sldId id="388" r:id="rId10"/>
    <p:sldId id="389" r:id="rId11"/>
    <p:sldId id="433" r:id="rId12"/>
    <p:sldId id="390" r:id="rId13"/>
    <p:sldId id="434" r:id="rId14"/>
    <p:sldId id="435" r:id="rId15"/>
    <p:sldId id="436" r:id="rId16"/>
    <p:sldId id="437" r:id="rId17"/>
    <p:sldId id="438" r:id="rId18"/>
    <p:sldId id="439" r:id="rId19"/>
    <p:sldId id="440" r:id="rId20"/>
    <p:sldId id="441" r:id="rId21"/>
    <p:sldId id="442" r:id="rId22"/>
    <p:sldId id="355" r:id="rId23"/>
    <p:sldId id="332" r:id="rId24"/>
    <p:sldId id="295" r:id="rId25"/>
    <p:sldId id="373" r:id="rId26"/>
    <p:sldId id="468" r:id="rId27"/>
    <p:sldId id="469" r:id="rId28"/>
    <p:sldId id="470" r:id="rId29"/>
    <p:sldId id="471" r:id="rId30"/>
    <p:sldId id="444" r:id="rId31"/>
    <p:sldId id="445" r:id="rId32"/>
    <p:sldId id="447" r:id="rId33"/>
    <p:sldId id="446" r:id="rId34"/>
    <p:sldId id="490" r:id="rId35"/>
    <p:sldId id="301" r:id="rId36"/>
    <p:sldId id="302" r:id="rId37"/>
    <p:sldId id="448" r:id="rId38"/>
    <p:sldId id="449" r:id="rId39"/>
    <p:sldId id="450" r:id="rId40"/>
    <p:sldId id="451" r:id="rId41"/>
    <p:sldId id="452" r:id="rId42"/>
    <p:sldId id="453" r:id="rId43"/>
    <p:sldId id="454" r:id="rId44"/>
    <p:sldId id="455" r:id="rId45"/>
    <p:sldId id="456" r:id="rId46"/>
    <p:sldId id="307" r:id="rId47"/>
    <p:sldId id="308" r:id="rId48"/>
    <p:sldId id="284" r:id="rId49"/>
  </p:sldIdLst>
  <p:sldSz cx="12192000" cy="6858000"/>
  <p:notesSz cx="6858000" cy="9144000"/>
  <p:embeddedFontLst>
    <p:embeddedFont>
      <p:font typeface="方正黑体简体" panose="03000509000000000000" charset="-122"/>
      <p:regular r:id="rId53"/>
    </p:embeddedFont>
    <p:embeddedFont>
      <p:font typeface="微软雅黑" panose="020B0503020204020204" pitchFamily="34" charset="-122"/>
      <p:regular r:id="rId54"/>
    </p:embeddedFont>
    <p:embeddedFont>
      <p:font typeface="Calibri" panose="020F0502020204030204" pitchFamily="34" charset="0"/>
      <p:regular r:id="rId55"/>
      <p:bold r:id="rId56"/>
      <p:italic r:id="rId57"/>
      <p:boldItalic r:id="rId58"/>
    </p:embeddedFont>
    <p:embeddedFont>
      <p:font typeface="Impact" panose="020B0806030902050204" pitchFamily="34" charset="0"/>
      <p:regular r:id="rId59"/>
    </p:embeddedFont>
    <p:embeddedFont>
      <p:font typeface="黑体" panose="02010609060101010101" charset="-122"/>
      <p:regular r:id="rId60"/>
    </p:embeddedFont>
    <p:embeddedFont>
      <p:font typeface="等线" panose="02010600030101010101" charset="-122"/>
      <p:regular r:id="rId61"/>
    </p:embeddedFont>
  </p:embeddedFontLst>
  <p:custDataLst>
    <p:tags r:id="rId6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3" userDrawn="1">
          <p15:clr>
            <a:srgbClr val="A4A3A4"/>
          </p15:clr>
        </p15:guide>
        <p15:guide id="2" orient="horz" pos="4204" userDrawn="1">
          <p15:clr>
            <a:srgbClr val="A4A3A4"/>
          </p15:clr>
        </p15:guide>
        <p15:guide id="3" pos="88" userDrawn="1">
          <p15:clr>
            <a:srgbClr val="A4A3A4"/>
          </p15:clr>
        </p15:guide>
        <p15:guide id="4" pos="7405" userDrawn="1">
          <p15:clr>
            <a:srgbClr val="A4A3A4"/>
          </p15:clr>
        </p15:guide>
        <p15:guide id="5" orient="horz" pos="395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F2B3"/>
    <a:srgbClr val="EFE879"/>
    <a:srgbClr val="F7F4BC"/>
    <a:srgbClr val="E6DC32"/>
    <a:srgbClr val="DDDB1F"/>
    <a:srgbClr val="E18787"/>
    <a:srgbClr val="209874"/>
    <a:srgbClr val="2E916A"/>
    <a:srgbClr val="ACD9C7"/>
    <a:srgbClr val="2D9C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18" autoAdjust="0"/>
  </p:normalViewPr>
  <p:slideViewPr>
    <p:cSldViewPr snapToGrid="0" showGuides="1">
      <p:cViewPr varScale="1">
        <p:scale>
          <a:sx n="62" d="100"/>
          <a:sy n="62" d="100"/>
        </p:scale>
        <p:origin x="704" y="28"/>
      </p:cViewPr>
      <p:guideLst>
        <p:guide orient="horz" pos="123"/>
        <p:guide orient="horz" pos="4204"/>
        <p:guide pos="88"/>
        <p:guide pos="7405"/>
        <p:guide orient="horz" pos="395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2" Type="http://schemas.openxmlformats.org/officeDocument/2006/relationships/tags" Target="tags/tag56.xml"/><Relationship Id="rId61" Type="http://schemas.openxmlformats.org/officeDocument/2006/relationships/font" Target="fonts/font9.fntdata"/><Relationship Id="rId60" Type="http://schemas.openxmlformats.org/officeDocument/2006/relationships/font" Target="fonts/font8.fntdata"/><Relationship Id="rId6" Type="http://schemas.openxmlformats.org/officeDocument/2006/relationships/slide" Target="slides/slide3.xml"/><Relationship Id="rId59" Type="http://schemas.openxmlformats.org/officeDocument/2006/relationships/font" Target="fonts/font7.fntdata"/><Relationship Id="rId58" Type="http://schemas.openxmlformats.org/officeDocument/2006/relationships/font" Target="fonts/font6.fntdata"/><Relationship Id="rId57" Type="http://schemas.openxmlformats.org/officeDocument/2006/relationships/font" Target="fonts/font5.fntdata"/><Relationship Id="rId56" Type="http://schemas.openxmlformats.org/officeDocument/2006/relationships/font" Target="fonts/font4.fntdata"/><Relationship Id="rId55" Type="http://schemas.openxmlformats.org/officeDocument/2006/relationships/font" Target="fonts/font3.fntdata"/><Relationship Id="rId54" Type="http://schemas.openxmlformats.org/officeDocument/2006/relationships/font" Target="fonts/font2.fntdata"/><Relationship Id="rId53" Type="http://schemas.openxmlformats.org/officeDocument/2006/relationships/font" Target="fonts/font1.fntdata"/><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1" name="文本框 10">
            <a:hlinkClick r:id="rId2" action="ppaction://hlinksldjump"/>
          </p:cNvPr>
          <p:cNvSpPr txBox="1"/>
          <p:nvPr userDrawn="1">
            <p:custDataLst>
              <p:tags r:id="rId3"/>
            </p:custDataLst>
          </p:nvPr>
        </p:nvSpPr>
        <p:spPr>
          <a:xfrm>
            <a:off x="0" y="6246495"/>
            <a:ext cx="1475740" cy="611505"/>
          </a:xfrm>
          <a:prstGeom prst="rect">
            <a:avLst/>
          </a:prstGeom>
          <a:solidFill>
            <a:schemeClr val="accent6"/>
          </a:solidFill>
          <a:effectLst>
            <a:outerShdw blurRad="50800" dist="38100" dir="2700000" algn="tl" rotWithShape="0">
              <a:prstClr val="black">
                <a:alpha val="40000"/>
              </a:prstClr>
            </a:outerShdw>
          </a:effectLst>
        </p:spPr>
        <p:txBody>
          <a:bodyPr wrap="square" rtlCol="0">
            <a:noAutofit/>
          </a:bodyPr>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2" name="文本框 11">
            <a:hlinkClick r:id="" action="ppaction://hlinkshowjump?jump=nextslide"/>
          </p:cNvPr>
          <p:cNvSpPr txBox="1"/>
          <p:nvPr userDrawn="1">
            <p:custDataLst>
              <p:tags r:id="rId4"/>
            </p:custDataLst>
          </p:nvPr>
        </p:nvSpPr>
        <p:spPr>
          <a:xfrm>
            <a:off x="10715625"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nvSpPr>
        <p:spPr>
          <a:xfrm>
            <a:off x="-12065" y="0"/>
            <a:ext cx="12215495" cy="732790"/>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0" y="930275"/>
            <a:ext cx="12208510" cy="0"/>
          </a:xfrm>
          <a:prstGeom prst="line">
            <a:avLst/>
          </a:prstGeom>
          <a:ln w="38100">
            <a:solidFill>
              <a:srgbClr val="E6DC32"/>
            </a:solidFill>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12065" y="4220210"/>
            <a:ext cx="12192000" cy="263779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2" name="文本框 11">
            <a:hlinkClick r:id="" action="ppaction://hlinkshowjump?jump=nextslide"/>
          </p:cNvPr>
          <p:cNvSpPr txBox="1"/>
          <p:nvPr userDrawn="1"/>
        </p:nvSpPr>
        <p:spPr>
          <a:xfrm>
            <a:off x="10715625"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5" name="矩形 4"/>
          <p:cNvSpPr/>
          <p:nvPr userDrawn="1"/>
        </p:nvSpPr>
        <p:spPr>
          <a:xfrm>
            <a:off x="-11430" y="4210685"/>
            <a:ext cx="12192000" cy="263779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04830" y="6237605"/>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5" name="矩形 4"/>
          <p:cNvSpPr/>
          <p:nvPr userDrawn="1"/>
        </p:nvSpPr>
        <p:spPr>
          <a:xfrm>
            <a:off x="0" y="930910"/>
            <a:ext cx="12232005" cy="5917565"/>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24130" y="0"/>
            <a:ext cx="12215495" cy="732790"/>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23495" y="831850"/>
            <a:ext cx="1220851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0" name="文本框 9">
            <a:hlinkClick r:id="rId2" action="ppaction://hlinksldjump"/>
          </p:cNvPr>
          <p:cNvSpPr txBox="1"/>
          <p:nvPr userDrawn="1"/>
        </p:nvSpPr>
        <p:spPr>
          <a:xfrm>
            <a:off x="-2413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4" name="文本框 13">
            <a:hlinkClick r:id="" action="ppaction://hlinkshowjump?jump=nextslide"/>
          </p:cNvPr>
          <p:cNvSpPr txBox="1"/>
          <p:nvPr userDrawn="1"/>
        </p:nvSpPr>
        <p:spPr>
          <a:xfrm>
            <a:off x="10704830" y="6237605"/>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过度页1">
    <p:bg>
      <p:bgPr>
        <a:solidFill>
          <a:srgbClr val="E6DC32">
            <a:alpha val="50000"/>
          </a:srgbClr>
        </a:solidFill>
        <a:effectLst/>
      </p:bgPr>
    </p:bg>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6DC3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1626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_过度页1">
    <p:bg>
      <p:bgPr>
        <a:solidFill>
          <a:srgbClr val="E6DC32">
            <a:alpha val="50000"/>
          </a:srgbClr>
        </a:solidFill>
        <a:effectLst/>
      </p:bgPr>
    </p:bg>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xml"/><Relationship Id="rId2" Type="http://schemas.openxmlformats.org/officeDocument/2006/relationships/tags" Target="../tags/tag14.xml"/><Relationship Id="rId1" Type="http://schemas.openxmlformats.org/officeDocument/2006/relationships/tags" Target="../tags/tag1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16.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2.xml.rels><?xml version="1.0" encoding="UTF-8" standalone="yes"?>
<Relationships xmlns="http://schemas.openxmlformats.org/package/2006/relationships"><Relationship Id="rId9" Type="http://schemas.openxmlformats.org/officeDocument/2006/relationships/slide" Target="slide44.xml"/><Relationship Id="rId8" Type="http://schemas.openxmlformats.org/officeDocument/2006/relationships/tags" Target="../tags/tag5.xml"/><Relationship Id="rId7" Type="http://schemas.openxmlformats.org/officeDocument/2006/relationships/slide" Target="slide33.xml"/><Relationship Id="rId6" Type="http://schemas.openxmlformats.org/officeDocument/2006/relationships/tags" Target="../tags/tag4.xml"/><Relationship Id="rId5" Type="http://schemas.openxmlformats.org/officeDocument/2006/relationships/image" Target="../media/image1.png"/><Relationship Id="rId4" Type="http://schemas.openxmlformats.org/officeDocument/2006/relationships/slide" Target="slide28.xml"/><Relationship Id="rId3" Type="http://schemas.openxmlformats.org/officeDocument/2006/relationships/slide" Target="slide20.xml"/><Relationship Id="rId2" Type="http://schemas.openxmlformats.org/officeDocument/2006/relationships/slide" Target="slide9.xml"/><Relationship Id="rId12" Type="http://schemas.openxmlformats.org/officeDocument/2006/relationships/notesSlide" Target="../notesSlides/notesSlide2.xml"/><Relationship Id="rId11" Type="http://schemas.openxmlformats.org/officeDocument/2006/relationships/slideLayout" Target="../slideLayouts/slideLayout1.xml"/><Relationship Id="rId10" Type="http://schemas.openxmlformats.org/officeDocument/2006/relationships/tags" Target="../tags/tag6.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2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xml"/><Relationship Id="rId1" Type="http://schemas.openxmlformats.org/officeDocument/2006/relationships/tags" Target="../tags/tag25.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tags" Target="../tags/tag26.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xml"/><Relationship Id="rId1" Type="http://schemas.openxmlformats.org/officeDocument/2006/relationships/tags" Target="../tags/tag2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tags" Target="../tags/tag28.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tags" Target="../tags/tag29.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30.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5.xml"/><Relationship Id="rId1" Type="http://schemas.openxmlformats.org/officeDocument/2006/relationships/tags" Target="../tags/tag31.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7.xml"/></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30.xml"/><Relationship Id="rId4" Type="http://schemas.openxmlformats.org/officeDocument/2006/relationships/slideLayout" Target="../slideLayouts/slideLayout6.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6.xml"/><Relationship Id="rId1" Type="http://schemas.openxmlformats.org/officeDocument/2006/relationships/tags" Target="../tags/tag35.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6.xml"/><Relationship Id="rId1" Type="http://schemas.openxmlformats.org/officeDocument/2006/relationships/tags" Target="../tags/tag36.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37.xml"/></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3.xml"/><Relationship Id="rId2" Type="http://schemas.openxmlformats.org/officeDocument/2006/relationships/tags" Target="../tags/tag39.xml"/><Relationship Id="rId1" Type="http://schemas.openxmlformats.org/officeDocument/2006/relationships/tags" Target="../tags/tag38.xml"/></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4.xml"/><Relationship Id="rId2" Type="http://schemas.openxmlformats.org/officeDocument/2006/relationships/tags" Target="../tags/tag41.xml"/><Relationship Id="rId1" Type="http://schemas.openxmlformats.org/officeDocument/2006/relationships/tags" Target="../tags/tag40.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tags" Target="../tags/tag42.xml"/></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4.xml"/><Relationship Id="rId2" Type="http://schemas.openxmlformats.org/officeDocument/2006/relationships/tags" Target="../tags/tag44.xml"/><Relationship Id="rId1" Type="http://schemas.openxmlformats.org/officeDocument/2006/relationships/tags" Target="../tags/tag43.xml"/></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4.xml"/><Relationship Id="rId2" Type="http://schemas.openxmlformats.org/officeDocument/2006/relationships/tags" Target="../tags/tag46.xml"/><Relationship Id="rId1" Type="http://schemas.openxmlformats.org/officeDocument/2006/relationships/tags" Target="../tags/tag45.xml"/></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4.xml"/><Relationship Id="rId2" Type="http://schemas.openxmlformats.org/officeDocument/2006/relationships/tags" Target="../tags/tag48.xml"/><Relationship Id="rId1" Type="http://schemas.openxmlformats.org/officeDocument/2006/relationships/tags" Target="../tags/tag4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4.xml"/><Relationship Id="rId2" Type="http://schemas.openxmlformats.org/officeDocument/2006/relationships/tags" Target="../tags/tag50.xml"/><Relationship Id="rId1" Type="http://schemas.openxmlformats.org/officeDocument/2006/relationships/tags" Target="../tags/tag49.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tags" Target="../tags/tag51.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tags" Target="../tags/tag52.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4.xml"/><Relationship Id="rId1" Type="http://schemas.openxmlformats.org/officeDocument/2006/relationships/tags" Target="../tags/tag53.xml"/></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5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46.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5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339725" y="1017588"/>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rPr>
              <a:t>英语基础篇同步练习册</a:t>
            </a:r>
            <a:endParaRPr lang="zh-CN" altLang="en-US" sz="5400" b="1" kern="5000" spc="300" dirty="0">
              <a:solidFill>
                <a:sysClr val="windowText" lastClr="000000"/>
              </a:solidFill>
              <a:cs typeface="Arial" panose="020B0604020202020204" pitchFamily="34" charset="0"/>
            </a:endParaRPr>
          </a:p>
        </p:txBody>
      </p:sp>
      <p:sp>
        <p:nvSpPr>
          <p:cNvPr id="19" name="文本框 18"/>
          <p:cNvSpPr txBox="1"/>
          <p:nvPr/>
        </p:nvSpPr>
        <p:spPr>
          <a:xfrm>
            <a:off x="448310" y="2237105"/>
            <a:ext cx="7385050" cy="553085"/>
          </a:xfrm>
          <a:prstGeom prst="rect">
            <a:avLst/>
          </a:prstGeom>
          <a:noFill/>
        </p:spPr>
        <p:txBody>
          <a:bodyPr wrap="square" rtlCol="0" anchor="t">
            <a:spAutoFit/>
          </a:bodyPr>
          <a:lstStyle/>
          <a:p>
            <a:pPr>
              <a:lnSpc>
                <a:spcPct val="120000"/>
              </a:lnSpc>
            </a:pPr>
            <a:r>
              <a:rPr lang="en-US" altLang="zh-CN" sz="2500" spc="100" dirty="0">
                <a:solidFill>
                  <a:schemeClr val="bg1">
                    <a:lumMod val="65000"/>
                  </a:schemeClr>
                </a:solidFill>
                <a:uFillTx/>
                <a:cs typeface="+mn-lt"/>
              </a:rPr>
              <a:t>YINGYU JICHUPIAN TONGBU LIANXICE</a:t>
            </a:r>
            <a:endParaRPr lang="en-US" altLang="zh-CN" sz="2500" spc="100" dirty="0">
              <a:solidFill>
                <a:schemeClr val="bg1">
                  <a:lumMod val="65000"/>
                </a:schemeClr>
              </a:solidFill>
              <a:uFillTx/>
              <a:cs typeface="+mn-lt"/>
            </a:endParaRPr>
          </a:p>
        </p:txBody>
      </p:sp>
      <p:cxnSp>
        <p:nvCxnSpPr>
          <p:cNvPr id="20" name="直接连接符 19"/>
          <p:cNvCxnSpPr/>
          <p:nvPr/>
        </p:nvCxnSpPr>
        <p:spPr>
          <a:xfrm>
            <a:off x="339725" y="208915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3" name="矩形 12"/>
          <p:cNvSpPr/>
          <p:nvPr/>
        </p:nvSpPr>
        <p:spPr>
          <a:xfrm>
            <a:off x="-13970" y="635"/>
            <a:ext cx="4542155" cy="348615"/>
          </a:xfrm>
          <a:prstGeom prst="rect">
            <a:avLst/>
          </a:prstGeom>
          <a:solidFill>
            <a:srgbClr val="DDD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3970" y="4453255"/>
            <a:ext cx="12192000" cy="240474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5291455"/>
            <a:ext cx="12192000" cy="1579245"/>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5279390" y="1821815"/>
            <a:ext cx="6891655" cy="4630420"/>
            <a:chOff x="8314" y="2869"/>
            <a:chExt cx="10853" cy="7292"/>
          </a:xfrm>
        </p:grpSpPr>
        <p:sp>
          <p:nvSpPr>
            <p:cNvPr id="4" name="椭圆 3"/>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2">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
        <p:nvSpPr>
          <p:cNvPr id="3" name="文本框 2"/>
          <p:cNvSpPr txBox="1"/>
          <p:nvPr/>
        </p:nvSpPr>
        <p:spPr>
          <a:xfrm>
            <a:off x="659130" y="5611813"/>
            <a:ext cx="4314190" cy="534035"/>
          </a:xfrm>
          <a:prstGeom prst="rect">
            <a:avLst/>
          </a:prstGeom>
          <a:noFill/>
        </p:spPr>
        <p:txBody>
          <a:bodyPr wrap="none" rtlCol="0" anchor="ctr">
            <a:spAutoFit/>
          </a:bodyPr>
          <a:p>
            <a:pPr algn="l">
              <a:lnSpc>
                <a:spcPct val="120000"/>
              </a:lnSpc>
            </a:pPr>
            <a:r>
              <a:rPr lang="zh-CN" altLang="en-US" sz="2400" b="1" dirty="0" smtClean="0">
                <a:solidFill>
                  <a:schemeClr val="tx1"/>
                </a:solidFill>
              </a:rPr>
              <a:t>主　编　马智利 谢碧玲 李丽华</a:t>
            </a:r>
            <a:endParaRPr lang="zh-CN" altLang="en-US" sz="2400" b="1" dirty="0" smtClean="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144982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 We chose her ________ this term.</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a monitor 		B. monitor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monitors 			D. the monitor</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623310" y="154076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本题考查宾语补足语。职位前不加冠词，monitor 在句中作宾语补足语，补充说明。</a:t>
            </a:r>
            <a:endParaRPr sz="2400">
              <a:solidFill>
                <a:srgbClr val="C00000"/>
              </a:solidFill>
              <a:latin typeface="Times New Roman" panose="02020603050405020304" charset="0"/>
              <a:cs typeface="Times New Roman" panose="02020603050405020304" charset="0"/>
            </a:endParaRPr>
          </a:p>
        </p:txBody>
      </p:sp>
      <p:sp>
        <p:nvSpPr>
          <p:cNvPr id="25" name="文本框 24"/>
          <p:cNvSpPr txBox="1"/>
          <p:nvPr>
            <p:custDataLst>
              <p:tags r:id="rId2"/>
            </p:custDataLst>
          </p:nvPr>
        </p:nvSpPr>
        <p:spPr>
          <a:xfrm>
            <a:off x="374015" y="33020"/>
            <a:ext cx="7528560" cy="607695"/>
          </a:xfrm>
          <a:prstGeom prst="rect">
            <a:avLst/>
          </a:prstGeom>
          <a:noFill/>
        </p:spPr>
        <p:txBody>
          <a:bodyPr wrap="square" rtlCol="0">
            <a:spAutoFit/>
          </a:bodyPr>
          <a:p>
            <a:pPr algn="l">
              <a:lnSpc>
                <a:spcPct val="120000"/>
              </a:lnSpc>
            </a:pPr>
            <a:r>
              <a:rPr lang="zh-CN" altLang="en-US" sz="2800" b="1" spc="300" dirty="0">
                <a:latin typeface="+mj-ea"/>
                <a:ea typeface="+mj-ea"/>
                <a:sym typeface="+mn-ea"/>
              </a:rPr>
              <a:t>二、选择正确答案</a:t>
            </a:r>
            <a:endParaRPr lang="zh-CN" altLang="en-US" sz="2800" b="1"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43940" y="91515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2. In order to celebrate his daughter’s birthday, the boss bought a car 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to her 		B. with her 		C. for her		 D. her</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476375" y="16036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本题考查间接宾语。动词 bought 后已有宾语 a car，介词 for 引出间接宾语 her。buy sth. for sb. 为固定搭配。</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58850" y="932934"/>
            <a:ext cx="1027430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3. He is the greatest writer 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living 	B. alive 	C. live	 D. lively</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844415" y="111340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本题考查后置定语。alive 意为“活着的”，放在修饰的名词之后；living 意为“活着的”，放在修饰的名词之前；live 意为“现场直播的”，放在修饰的名词之前；lively 意为“活泼的”，放在修饰的名词之前。</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81380" y="54431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4. Although it was 1:00 a.m., he went on ________.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to work 		B. work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worked 		D. working</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7016750" y="54444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本题考查不定式和动名词作动词宾语的区别。go on doing 表示继续做同一件事，go on to do 表示去做另外一件事。根据句意可知，尽管已经是凌晨 1 点了，他继续工作，表示的是同一件事情。</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92404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5. —Have you ever heard this piece of music?</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—Yes, it ________ beautiful.</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looks 	B. sounds 		C. hears		 D. listens</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834005" y="16182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本题考查系表结构。感官动词 look 和 sound 后跟形容词构成系表结构；hear 强调有听的能力，listen 表示听，是不及物动词。根据句意，曲子应该是听起来优美，所以选 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90245" y="860425"/>
            <a:ext cx="10627995"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6. ________ physics well is not easy.</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Learn 		B. Learns 		C. Learnt 		D. To learn</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367790" y="9425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53975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本题考查不定式作主语，故选择 to learn。</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45795" y="923925"/>
            <a:ext cx="10735945"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7. He was the only one passenger ________ at that moment.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wake 	B. woke 	C. to wake 		D. awake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896610" y="107911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99465" y="4378325"/>
            <a:ext cx="10870565" cy="53975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本题考查后置定语。awake 意为“醒着”，修饰名词时，放在名词的后面。</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58850" y="978019"/>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8. I have ________ to share with you.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important something 		B. something important</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anything important 		D. important anything</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550160" y="109626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本题考查形容词作后置定语。当形容词修饰 something，anything 等不定代时，形容词放在后面；而且该句子是肯定句，故选 something important。</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842129"/>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9. He ________ much older than he really is.</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appears 			B. grows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becomes 			D. turns</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343150" y="9952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本题考查谓语动词的辨析。四个动词均适用于系表结构。根据句意，他看上去比他的实际年龄要老得多，只能选 appear，指“外貌显得……”。</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696720" y="915035"/>
            <a:ext cx="968502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10. ________, I don’t think much of him.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Honest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To be honest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Honesty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Be honest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459990" y="10238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661035" y="4460240"/>
            <a:ext cx="10870565" cy="53975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本题考查插入语。“老实说”对应的英文表达是 to be honest。</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4686300" cy="6858000"/>
          </a:xfrm>
          <a:prstGeom prst="rect">
            <a:avLst/>
          </a:prstGeom>
          <a:solidFill>
            <a:srgbClr val="DDDB1F">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4239260"/>
            <a:ext cx="4686300" cy="261239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568050" y="171894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一、补全对话</a:t>
            </a:r>
            <a:endParaRPr lang="zh-CN" altLang="en-US" sz="3200" dirty="0">
              <a:solidFill>
                <a:schemeClr val="tx1"/>
              </a:solidFill>
              <a:latin typeface="黑体" panose="02010609060101010101" charset="-122"/>
              <a:ea typeface="黑体" panose="02010609060101010101" charset="-122"/>
            </a:endParaRPr>
          </a:p>
        </p:txBody>
      </p:sp>
      <p:sp>
        <p:nvSpPr>
          <p:cNvPr id="3" name="文本框 13">
            <a:hlinkClick r:id="rId2" action="ppaction://hlinksldjump"/>
          </p:cNvPr>
          <p:cNvSpPr txBox="1">
            <a:spLocks noChangeArrowheads="1"/>
          </p:cNvSpPr>
          <p:nvPr/>
        </p:nvSpPr>
        <p:spPr bwMode="auto">
          <a:xfrm>
            <a:off x="5568051" y="253428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二、选择正确答案</a:t>
            </a:r>
            <a:endParaRPr lang="zh-CN" altLang="en-US" sz="3200" dirty="0">
              <a:solidFill>
                <a:schemeClr val="tx1"/>
              </a:solidFill>
              <a:latin typeface="黑体" panose="02010609060101010101" charset="-122"/>
              <a:ea typeface="黑体" panose="02010609060101010101" charset="-122"/>
            </a:endParaRPr>
          </a:p>
        </p:txBody>
      </p:sp>
      <p:sp>
        <p:nvSpPr>
          <p:cNvPr id="4" name="文本框 13">
            <a:hlinkClick r:id="rId3" action="ppaction://hlinksldjump"/>
          </p:cNvPr>
          <p:cNvSpPr txBox="1">
            <a:spLocks noChangeArrowheads="1"/>
          </p:cNvSpPr>
          <p:nvPr/>
        </p:nvSpPr>
        <p:spPr bwMode="auto">
          <a:xfrm>
            <a:off x="5568052" y="33496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三、阅读理解</a:t>
            </a:r>
            <a:endParaRPr lang="zh-CN" altLang="en-US" sz="3200" dirty="0">
              <a:solidFill>
                <a:schemeClr val="tx1"/>
              </a:solidFill>
              <a:latin typeface="黑体" panose="02010609060101010101" charset="-122"/>
              <a:ea typeface="黑体" panose="02010609060101010101" charset="-122"/>
            </a:endParaRPr>
          </a:p>
        </p:txBody>
      </p:sp>
      <p:sp>
        <p:nvSpPr>
          <p:cNvPr id="5" name="文本框 13">
            <a:hlinkClick r:id="rId4" action="ppaction://hlinksldjump"/>
          </p:cNvPr>
          <p:cNvSpPr txBox="1">
            <a:spLocks noChangeArrowheads="1"/>
          </p:cNvSpPr>
          <p:nvPr/>
        </p:nvSpPr>
        <p:spPr bwMode="auto">
          <a:xfrm>
            <a:off x="5568050" y="416496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四、5选5阅读</a:t>
            </a:r>
            <a:endParaRPr lang="zh-CN" altLang="en-US" sz="3200" dirty="0">
              <a:solidFill>
                <a:schemeClr val="tx1"/>
              </a:solidFill>
              <a:latin typeface="黑体" panose="02010609060101010101" charset="-122"/>
              <a:ea typeface="黑体" panose="02010609060101010101" charset="-122"/>
            </a:endParaRPr>
          </a:p>
        </p:txBody>
      </p:sp>
      <p:grpSp>
        <p:nvGrpSpPr>
          <p:cNvPr id="2" name="组合 1"/>
          <p:cNvGrpSpPr/>
          <p:nvPr/>
        </p:nvGrpSpPr>
        <p:grpSpPr>
          <a:xfrm>
            <a:off x="92710" y="2811780"/>
            <a:ext cx="4497070" cy="3509010"/>
            <a:chOff x="8314" y="2869"/>
            <a:chExt cx="10853" cy="7292"/>
          </a:xfrm>
        </p:grpSpPr>
        <p:sp>
          <p:nvSpPr>
            <p:cNvPr id="12" name="椭圆 11"/>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userDrawn="1"/>
          </p:nvPicPr>
          <p:blipFill>
            <a:blip r:embed="rId5">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
        <p:nvSpPr>
          <p:cNvPr id="6" name="PA_矩形 259"/>
          <p:cNvSpPr>
            <a:spLocks noChangeArrowheads="1"/>
          </p:cNvSpPr>
          <p:nvPr>
            <p:custDataLst>
              <p:tags r:id="rId6"/>
            </p:custDataLst>
          </p:nvPr>
        </p:nvSpPr>
        <p:spPr bwMode="auto">
          <a:xfrm>
            <a:off x="4994276" y="216979"/>
            <a:ext cx="6057900" cy="1217295"/>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ctr">
              <a:lnSpc>
                <a:spcPct val="80000"/>
              </a:lnSpc>
              <a:buNone/>
            </a:pPr>
            <a:r>
              <a:rPr sz="4400" b="1" kern="5000" spc="300" dirty="0">
                <a:solidFill>
                  <a:sysClr val="windowText" lastClr="000000"/>
                </a:solidFill>
                <a:cs typeface="Arial" panose="020B0604020202020204" pitchFamily="34" charset="0"/>
              </a:rPr>
              <a:t>Unit 12 </a:t>
            </a:r>
            <a:endParaRPr sz="4400" b="1" kern="5000" spc="300" dirty="0">
              <a:solidFill>
                <a:sysClr val="windowText" lastClr="000000"/>
              </a:solidFill>
              <a:cs typeface="Arial" panose="020B0604020202020204" pitchFamily="34" charset="0"/>
            </a:endParaRPr>
          </a:p>
          <a:p>
            <a:pPr indent="0" algn="ctr">
              <a:lnSpc>
                <a:spcPct val="80000"/>
              </a:lnSpc>
              <a:buNone/>
            </a:pPr>
            <a:r>
              <a:rPr sz="4400" b="1" kern="5000" spc="300" dirty="0">
                <a:solidFill>
                  <a:sysClr val="windowText" lastClr="000000"/>
                </a:solidFill>
                <a:cs typeface="Arial" panose="020B0604020202020204" pitchFamily="34" charset="0"/>
              </a:rPr>
              <a:t>句子成分和基本句型</a:t>
            </a:r>
            <a:endParaRPr sz="4400" b="1" kern="5000" spc="300" dirty="0">
              <a:solidFill>
                <a:sysClr val="windowText" lastClr="000000"/>
              </a:solidFill>
              <a:cs typeface="Arial" panose="020B0604020202020204" pitchFamily="34" charset="0"/>
            </a:endParaRPr>
          </a:p>
        </p:txBody>
      </p:sp>
      <p:sp>
        <p:nvSpPr>
          <p:cNvPr id="7" name="文本框 13">
            <a:hlinkClick r:id="rId7" action="ppaction://hlinksldjump"/>
          </p:cNvPr>
          <p:cNvSpPr txBox="1">
            <a:spLocks noChangeArrowheads="1"/>
          </p:cNvSpPr>
          <p:nvPr>
            <p:custDataLst>
              <p:tags r:id="rId8"/>
            </p:custDataLst>
          </p:nvPr>
        </p:nvSpPr>
        <p:spPr bwMode="auto">
          <a:xfrm>
            <a:off x="5568052" y="498030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五、语法填空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9" action="ppaction://hlinksldjump"/>
          </p:cNvPr>
          <p:cNvSpPr txBox="1">
            <a:spLocks noChangeArrowheads="1"/>
          </p:cNvSpPr>
          <p:nvPr>
            <p:custDataLst>
              <p:tags r:id="rId10"/>
            </p:custDataLst>
          </p:nvPr>
        </p:nvSpPr>
        <p:spPr bwMode="auto">
          <a:xfrm>
            <a:off x="5568050" y="57372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六、完成句子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ppt_x"/>
                                          </p:val>
                                        </p:tav>
                                        <p:tav tm="100000">
                                          <p:val>
                                            <p:strVal val="#ppt_x"/>
                                          </p:val>
                                        </p:tav>
                                      </p:tavLst>
                                    </p:anim>
                                    <p:anim calcmode="lin" valueType="num">
                                      <p:cBhvr additive="base">
                                        <p:cTn id="29" dur="500" fill="hold"/>
                                        <p:tgtEl>
                                          <p:spTgt spid="5"/>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ppt_x"/>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3" grpId="0"/>
      <p:bldP spid="4" grpId="0"/>
      <p:bldP spid="5"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1709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三、阅读理解</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cs typeface="方正黑体简体" panose="03000509000000000000" charset="-122"/>
                <a:sym typeface="iekie pocangqiong" panose="02000503000000000000" pitchFamily="2" charset="-122"/>
              </a:rPr>
              <a:t>三、阅读理解</a:t>
            </a:r>
            <a:endParaRPr lang="zh-CN" altLang="en-US" sz="2800" b="1" dirty="0">
              <a:solidFill>
                <a:schemeClr val="tx1"/>
              </a:solidFill>
              <a:cs typeface="方正黑体简体" panose="03000509000000000000" charset="-122"/>
              <a:sym typeface="iekie pocangqiong" panose="02000503000000000000" pitchFamily="2" charset="-122"/>
            </a:endParaRPr>
          </a:p>
        </p:txBody>
      </p:sp>
      <p:sp>
        <p:nvSpPr>
          <p:cNvPr id="5" name="文本框 4"/>
          <p:cNvSpPr txBox="1"/>
          <p:nvPr/>
        </p:nvSpPr>
        <p:spPr>
          <a:xfrm>
            <a:off x="232410" y="1135380"/>
            <a:ext cx="11560810" cy="5125720"/>
          </a:xfrm>
          <a:prstGeom prst="rect">
            <a:avLst/>
          </a:prstGeom>
          <a:noFill/>
        </p:spPr>
        <p:txBody>
          <a:bodyPr wrap="square" rtlCol="0" anchor="t">
            <a:spAutoFit/>
          </a:bodyPr>
          <a:lstStyle/>
          <a:p>
            <a:pPr indent="0" algn="just" fontAlgn="auto">
              <a:lnSpc>
                <a:spcPct val="9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I teach English as a Second Language in Taiwan, China, so I see native Mandarin speakers struggle with English every day. Below are some of the things my students do that make learning English more difficult: Not having a clear idea of why they are learning English, or how to make a study plan to help them reach the goal. </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9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When I ask them their goal, every single reply is the same: I want to be fluent in English. It sounds awesome, but it probably won’t happen.</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9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You probably won’t, or don’t need to be fluent, so relax and focus on your specific goal. Figure out why you want or need to study English and go from there.</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90000"/>
              </a:lnSpc>
            </a:pPr>
            <a:r>
              <a:rPr lang="en-US" sz="2800" dirty="0">
                <a:latin typeface="Times New Roman" panose="02020603050405020304" charset="0"/>
                <a:ea typeface="宋体" panose="02010600030101010101" pitchFamily="2" charset="-122"/>
                <a:cs typeface="Times New Roman" panose="02020603050405020304" charset="0"/>
              </a:rPr>
              <a:t>      Learning a language is a journey—not a destination. If you are like my students, you have probably studied English for years, but still don’t feel confident using English.</a:t>
            </a:r>
            <a:endParaRPr lang="en-US" sz="2800"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75285" y="503555"/>
            <a:ext cx="11532870" cy="5125720"/>
          </a:xfrm>
          <a:prstGeom prst="rect">
            <a:avLst/>
          </a:prstGeom>
          <a:noFill/>
        </p:spPr>
        <p:txBody>
          <a:bodyPr wrap="square" rtlCol="0" anchor="t">
            <a:spAutoFit/>
          </a:bodyPr>
          <a:lstStyle/>
          <a:p>
            <a:pPr indent="0" algn="just" fontAlgn="auto">
              <a:lnSpc>
                <a:spcPct val="90000"/>
              </a:lnSpc>
            </a:pPr>
            <a:r>
              <a:rPr lang="en-US" sz="2800" dirty="0">
                <a:latin typeface="Times New Roman" panose="02020603050405020304" charset="0"/>
                <a:ea typeface="宋体" panose="02010600030101010101" pitchFamily="2" charset="-122"/>
                <a:cs typeface="Times New Roman" panose="02020603050405020304" charset="0"/>
                <a:sym typeface="+mn-ea"/>
              </a:rPr>
              <a:t>      </a:t>
            </a:r>
            <a:r>
              <a:rPr sz="2800" dirty="0">
                <a:latin typeface="Times New Roman" panose="02020603050405020304" charset="0"/>
                <a:ea typeface="宋体" panose="02010600030101010101" pitchFamily="2" charset="-122"/>
                <a:cs typeface="Times New Roman" panose="02020603050405020304" charset="0"/>
                <a:sym typeface="+mn-ea"/>
              </a:rPr>
              <a:t>Make English a fun part of your daily life and you will learn and enjoy the process.</a:t>
            </a:r>
            <a:endParaRPr sz="2800" dirty="0">
              <a:latin typeface="Times New Roman" panose="02020603050405020304" charset="0"/>
              <a:ea typeface="宋体" panose="02010600030101010101" pitchFamily="2" charset="-122"/>
              <a:cs typeface="Times New Roman" panose="02020603050405020304" charset="0"/>
              <a:sym typeface="+mn-ea"/>
            </a:endParaRPr>
          </a:p>
          <a:p>
            <a:pPr indent="0" algn="just" fontAlgn="auto">
              <a:lnSpc>
                <a:spcPct val="90000"/>
              </a:lnSpc>
            </a:pPr>
            <a:r>
              <a:rPr lang="en-US" sz="2800" dirty="0">
                <a:latin typeface="Times New Roman" panose="02020603050405020304" charset="0"/>
                <a:ea typeface="宋体" panose="02010600030101010101" pitchFamily="2" charset="-122"/>
                <a:cs typeface="Times New Roman" panose="02020603050405020304" charset="0"/>
                <a:sym typeface="+mn-ea"/>
              </a:rPr>
              <a:t>      </a:t>
            </a:r>
            <a:r>
              <a:rPr sz="2800" dirty="0">
                <a:latin typeface="Times New Roman" panose="02020603050405020304" charset="0"/>
                <a:ea typeface="宋体" panose="02010600030101010101" pitchFamily="2" charset="-122"/>
                <a:cs typeface="Times New Roman" panose="02020603050405020304" charset="0"/>
                <a:sym typeface="+mn-ea"/>
              </a:rPr>
              <a:t>When something becomes a habit, we no longer think about it; we just do it.</a:t>
            </a:r>
            <a:endParaRPr sz="2800" dirty="0">
              <a:latin typeface="Times New Roman" panose="02020603050405020304" charset="0"/>
              <a:ea typeface="宋体" panose="02010600030101010101" pitchFamily="2" charset="-122"/>
              <a:cs typeface="Times New Roman" panose="02020603050405020304" charset="0"/>
              <a:sym typeface="+mn-ea"/>
            </a:endParaRPr>
          </a:p>
          <a:p>
            <a:pPr indent="0" algn="just" fontAlgn="auto">
              <a:lnSpc>
                <a:spcPct val="90000"/>
              </a:lnSpc>
            </a:pPr>
            <a:r>
              <a:rPr lang="en-US" sz="2800" dirty="0">
                <a:latin typeface="Times New Roman" panose="02020603050405020304" charset="0"/>
                <a:ea typeface="宋体" panose="02010600030101010101" pitchFamily="2" charset="-122"/>
                <a:cs typeface="Times New Roman" panose="02020603050405020304" charset="0"/>
                <a:sym typeface="+mn-ea"/>
              </a:rPr>
              <a:t>      </a:t>
            </a:r>
            <a:r>
              <a:rPr sz="2800" b="1" dirty="0">
                <a:latin typeface="Times New Roman" panose="02020603050405020304" charset="0"/>
                <a:ea typeface="宋体" panose="02010600030101010101" pitchFamily="2" charset="-122"/>
                <a:cs typeface="Times New Roman" panose="02020603050405020304" charset="0"/>
                <a:sym typeface="+mn-ea"/>
              </a:rPr>
              <a:t>Daily:</a:t>
            </a:r>
            <a:r>
              <a:rPr sz="2800" dirty="0">
                <a:latin typeface="Times New Roman" panose="02020603050405020304" charset="0"/>
                <a:ea typeface="宋体" panose="02010600030101010101" pitchFamily="2" charset="-122"/>
                <a:cs typeface="Times New Roman" panose="02020603050405020304" charset="0"/>
                <a:sym typeface="+mn-ea"/>
              </a:rPr>
              <a:t> Start with 10 minutes a day. Making daily contact with English depends on your personality and schedule.</a:t>
            </a:r>
            <a:endParaRPr sz="2800" dirty="0">
              <a:latin typeface="Times New Roman" panose="02020603050405020304" charset="0"/>
              <a:ea typeface="宋体" panose="02010600030101010101" pitchFamily="2" charset="-122"/>
              <a:cs typeface="Times New Roman" panose="02020603050405020304" charset="0"/>
              <a:sym typeface="+mn-ea"/>
            </a:endParaRPr>
          </a:p>
          <a:p>
            <a:pPr indent="0" algn="just" fontAlgn="auto">
              <a:lnSpc>
                <a:spcPct val="90000"/>
              </a:lnSpc>
            </a:pPr>
            <a:r>
              <a:rPr lang="en-US" sz="2800" dirty="0">
                <a:latin typeface="Times New Roman" panose="02020603050405020304" charset="0"/>
                <a:ea typeface="宋体" panose="02010600030101010101" pitchFamily="2" charset="-122"/>
                <a:cs typeface="Times New Roman" panose="02020603050405020304" charset="0"/>
                <a:sym typeface="+mn-ea"/>
              </a:rPr>
              <a:t>      </a:t>
            </a:r>
            <a:r>
              <a:rPr sz="2800" b="1" dirty="0">
                <a:latin typeface="Times New Roman" panose="02020603050405020304" charset="0"/>
                <a:ea typeface="宋体" panose="02010600030101010101" pitchFamily="2" charset="-122"/>
                <a:cs typeface="Times New Roman" panose="02020603050405020304" charset="0"/>
                <a:sym typeface="+mn-ea"/>
              </a:rPr>
              <a:t>Schedule:</a:t>
            </a:r>
            <a:r>
              <a:rPr sz="2800" dirty="0">
                <a:latin typeface="Times New Roman" panose="02020603050405020304" charset="0"/>
                <a:ea typeface="宋体" panose="02010600030101010101" pitchFamily="2" charset="-122"/>
                <a:cs typeface="Times New Roman" panose="02020603050405020304" charset="0"/>
                <a:sym typeface="+mn-ea"/>
              </a:rPr>
              <a:t> Can you wake up 10 minutes earlier in the morning and read English aloud? Do you have 10 minutes on your way to/from work or school to listen to English, write in a journal, or use a learning app? Find your 10 minutes each day.</a:t>
            </a:r>
            <a:endParaRPr sz="2800" dirty="0">
              <a:latin typeface="Times New Roman" panose="02020603050405020304" charset="0"/>
              <a:ea typeface="宋体" panose="02010600030101010101" pitchFamily="2" charset="-122"/>
              <a:cs typeface="Times New Roman" panose="02020603050405020304" charset="0"/>
              <a:sym typeface="+mn-ea"/>
            </a:endParaRPr>
          </a:p>
          <a:p>
            <a:pPr indent="0" algn="just" fontAlgn="auto">
              <a:lnSpc>
                <a:spcPct val="90000"/>
              </a:lnSpc>
            </a:pPr>
            <a:r>
              <a:rPr lang="en-US" sz="2800" dirty="0">
                <a:latin typeface="Times New Roman" panose="02020603050405020304" charset="0"/>
                <a:ea typeface="宋体" panose="02010600030101010101" pitchFamily="2" charset="-122"/>
                <a:cs typeface="Times New Roman" panose="02020603050405020304" charset="0"/>
                <a:sym typeface="+mn-ea"/>
              </a:rPr>
              <a:t>      </a:t>
            </a:r>
            <a:r>
              <a:rPr sz="2800" b="1" dirty="0">
                <a:latin typeface="Times New Roman" panose="02020603050405020304" charset="0"/>
                <a:ea typeface="宋体" panose="02010600030101010101" pitchFamily="2" charset="-122"/>
                <a:cs typeface="Times New Roman" panose="02020603050405020304" charset="0"/>
                <a:sym typeface="+mn-ea"/>
              </a:rPr>
              <a:t>Personality:</a:t>
            </a:r>
            <a:r>
              <a:rPr sz="2800" dirty="0">
                <a:latin typeface="Times New Roman" panose="02020603050405020304" charset="0"/>
                <a:ea typeface="宋体" panose="02010600030101010101" pitchFamily="2" charset="-122"/>
                <a:cs typeface="Times New Roman" panose="02020603050405020304" charset="0"/>
                <a:sym typeface="+mn-ea"/>
              </a:rPr>
              <a:t> If you’re not very motivated, start with an app that will remind you to study. Challenge a friend or classmate to study for 10 minutes a day and do it together. The point is: If you don’t have an English environment, you can make your own. If it interests you, you’ll </a:t>
            </a:r>
            <a:r>
              <a:rPr sz="2800" u="sng" dirty="0">
                <a:latin typeface="Times New Roman" panose="02020603050405020304" charset="0"/>
                <a:ea typeface="宋体" panose="02010600030101010101" pitchFamily="2" charset="-122"/>
                <a:cs typeface="Times New Roman" panose="02020603050405020304" charset="0"/>
                <a:sym typeface="+mn-ea"/>
              </a:rPr>
              <a:t>stick with</a:t>
            </a:r>
            <a:r>
              <a:rPr sz="2800" dirty="0">
                <a:latin typeface="Times New Roman" panose="02020603050405020304" charset="0"/>
                <a:ea typeface="宋体" panose="02010600030101010101" pitchFamily="2" charset="-122"/>
                <a:cs typeface="Times New Roman" panose="02020603050405020304" charset="0"/>
                <a:sym typeface="+mn-ea"/>
              </a:rPr>
              <a:t> it!</a:t>
            </a:r>
            <a:endParaRPr sz="2800" dirty="0">
              <a:latin typeface="Times New Roman" panose="02020603050405020304" charset="0"/>
              <a:ea typeface="宋体" panose="02010600030101010101" pitchFamily="2" charset="-122"/>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46480" y="541655"/>
            <a:ext cx="10739755" cy="2675255"/>
          </a:xfrm>
          <a:prstGeom prst="rect">
            <a:avLst/>
          </a:prstGeom>
          <a:noFill/>
        </p:spPr>
        <p:txBody>
          <a:bodyPr wrap="square" rtlCol="0" anchor="t">
            <a:spAutoFit/>
          </a:bodyPr>
          <a:lstStyle/>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1. According to the passage, which of the following statements is TRUE?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A. People in Taiwan region are easy to learn English well.</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B. The writer’s students have difficulties in learning English.</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C. People who speak Mandarin are good at learning English.</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D. Mandarin speakers are interested in learning English.</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326390" y="622935"/>
            <a:ext cx="8318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1"/>
            </p:custDataLst>
          </p:nvPr>
        </p:nvSpPr>
        <p:spPr>
          <a:xfrm>
            <a:off x="661035" y="4197350"/>
            <a:ext cx="10870565" cy="188658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细节理解题。根据第一段第一句“…so I see native Mandarin speakers struggle with English every day.”（……所以我看到当地人平时学英语遇到的困难）得知，B 项作者的学生在英语学习上存在的困难与原文意思一致，重点理解 struggle with，故选 B 项。</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62025" y="617855"/>
            <a:ext cx="10748645" cy="2934335"/>
          </a:xfrm>
          <a:prstGeom prst="rect">
            <a:avLst/>
          </a:prstGeom>
          <a:noFill/>
        </p:spPr>
        <p:txBody>
          <a:bodyPr wrap="square" rtlCol="0" anchor="t">
            <a:spAutoFit/>
          </a:bodyPr>
          <a:lstStyle/>
          <a:p>
            <a:pPr indent="0" algn="just" fontAlgn="auto">
              <a:lnSpc>
                <a:spcPct val="110000"/>
              </a:lnSpc>
            </a:pPr>
            <a:r>
              <a:rPr lang="en-US" altLang="zh-CN" sz="2800">
                <a:latin typeface="Times New Roman" panose="02020603050405020304" charset="0"/>
                <a:ea typeface="宋体" panose="02010600030101010101" pitchFamily="2" charset="-122"/>
                <a:cs typeface="Times New Roman" panose="02020603050405020304" charset="0"/>
              </a:rPr>
              <a:t>2. According to the passage, which of the following statements is NOT true?</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10000"/>
              </a:lnSpc>
            </a:pPr>
            <a:r>
              <a:rPr lang="en-US" altLang="zh-CN" sz="2800">
                <a:latin typeface="Times New Roman" panose="02020603050405020304" charset="0"/>
                <a:ea typeface="宋体" panose="02010600030101010101" pitchFamily="2" charset="-122"/>
                <a:cs typeface="Times New Roman" panose="02020603050405020304" charset="0"/>
              </a:rPr>
              <a:t>A. English learning is a long journey.</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10000"/>
              </a:lnSpc>
            </a:pPr>
            <a:r>
              <a:rPr lang="en-US" altLang="zh-CN" sz="2800">
                <a:latin typeface="Times New Roman" panose="02020603050405020304" charset="0"/>
                <a:ea typeface="宋体" panose="02010600030101010101" pitchFamily="2" charset="-122"/>
                <a:cs typeface="Times New Roman" panose="02020603050405020304" charset="0"/>
              </a:rPr>
              <a:t>B. English learning needs planning well.</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10000"/>
              </a:lnSpc>
            </a:pPr>
            <a:r>
              <a:rPr lang="en-US" altLang="zh-CN" sz="2800">
                <a:latin typeface="Times New Roman" panose="02020603050405020304" charset="0"/>
                <a:ea typeface="宋体" panose="02010600030101010101" pitchFamily="2" charset="-122"/>
                <a:cs typeface="Times New Roman" panose="02020603050405020304" charset="0"/>
              </a:rPr>
              <a:t>C. It’s a long way to reach the goal of English learning.</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10000"/>
              </a:lnSpc>
            </a:pPr>
            <a:r>
              <a:rPr lang="en-US" altLang="zh-CN" sz="2800">
                <a:latin typeface="Times New Roman" panose="02020603050405020304" charset="0"/>
                <a:ea typeface="宋体" panose="02010600030101010101" pitchFamily="2" charset="-122"/>
                <a:cs typeface="Times New Roman" panose="02020603050405020304" charset="0"/>
              </a:rPr>
              <a:t>D. English learning is a destination.</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270510" y="681355"/>
            <a:ext cx="8318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1"/>
            </p:custDataLst>
          </p:nvPr>
        </p:nvSpPr>
        <p:spPr>
          <a:xfrm>
            <a:off x="534670" y="4532630"/>
            <a:ext cx="10870565" cy="143764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细节理解题。根据第四段第一句“Learning a language is a journey—not a destination.”（学习一门语言是一次旅行，没有终点。），答案 D 英语学习是终点与原文不符，故选 D 项。</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60780" y="840740"/>
            <a:ext cx="10803890" cy="3192145"/>
          </a:xfrm>
          <a:prstGeom prst="rect">
            <a:avLst/>
          </a:prstGeom>
          <a:noFill/>
        </p:spPr>
        <p:txBody>
          <a:bodyPr wrap="square" rtlCol="0" anchor="t">
            <a:spAutoFit/>
          </a:bodyPr>
          <a:lstStyle/>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3. What is the writer’s suggestion for English learning?</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A. The writer suggests that people should practice English for a long time every day.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B. It’s not necessary to have an English environment.</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C. You could make good use of an app when you learn English.</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D. You’d better learn English by yourself.</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434405" y="91334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1"/>
            </p:custDataLst>
          </p:nvPr>
        </p:nvSpPr>
        <p:spPr>
          <a:xfrm>
            <a:off x="597535" y="4197350"/>
            <a:ext cx="10870565" cy="143764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细节理解题。根据最后一段“If you’re not very motivated, start with an app that will remind you to study.”（如果你不是很有动力，可以借助 App 提醒自己学习。），作者的建议是在英语学习中使用 App，故选 C 项。</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42670" y="840740"/>
            <a:ext cx="10922000" cy="3192145"/>
          </a:xfrm>
          <a:prstGeom prst="rect">
            <a:avLst/>
          </a:prstGeom>
          <a:noFill/>
        </p:spPr>
        <p:txBody>
          <a:bodyPr wrap="square" rtlCol="0" anchor="t">
            <a:spAutoFit/>
          </a:bodyPr>
          <a:lstStyle/>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4. What does the phrase “If it interests you, you’ll </a:t>
            </a:r>
            <a:r>
              <a:rPr lang="en-US" altLang="zh-CN" sz="2800" u="sng">
                <a:latin typeface="Times New Roman" panose="02020603050405020304" charset="0"/>
                <a:ea typeface="宋体" panose="02010600030101010101" pitchFamily="2" charset="-122"/>
                <a:cs typeface="Times New Roman" panose="02020603050405020304" charset="0"/>
              </a:rPr>
              <a:t>stick with</a:t>
            </a:r>
            <a:r>
              <a:rPr lang="en-US" altLang="zh-CN" sz="2800">
                <a:latin typeface="Times New Roman" panose="02020603050405020304" charset="0"/>
                <a:ea typeface="宋体" panose="02010600030101010101" pitchFamily="2" charset="-122"/>
                <a:cs typeface="Times New Roman" panose="02020603050405020304" charset="0"/>
              </a:rPr>
              <a:t> it!” in the last paragraph mean?</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A. You will keep on learning English if you are interested in English.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B. If you dislike English, please forget it.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C. You could practice English when you feel happy.</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D. If you are not interested in English, just give it up.</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405765" y="895350"/>
            <a:ext cx="7505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1"/>
            </p:custDataLst>
          </p:nvPr>
        </p:nvSpPr>
        <p:spPr>
          <a:xfrm>
            <a:off x="661035" y="4287520"/>
            <a:ext cx="10870565" cy="53975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词义辨析题。stick with 的意思是“坚持”，故选 A 项。</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95350" y="840740"/>
            <a:ext cx="11069320" cy="2675255"/>
          </a:xfrm>
          <a:prstGeom prst="rect">
            <a:avLst/>
          </a:prstGeom>
          <a:noFill/>
        </p:spPr>
        <p:txBody>
          <a:bodyPr wrap="square" rtlCol="0" anchor="t">
            <a:spAutoFit/>
          </a:bodyPr>
          <a:lstStyle/>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5. What’s the main idea of the passage?</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A. The writer helps people speak English well.</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B. The writer asks people to learn English for ten minutes per day.</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C. The writer gives some advice on learning English effectively.</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D. The writer suggests that we should learn English only with our friends.</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295910" y="895350"/>
            <a:ext cx="8674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1"/>
            </p:custDataLst>
          </p:nvPr>
        </p:nvSpPr>
        <p:spPr>
          <a:xfrm>
            <a:off x="661035" y="4297045"/>
            <a:ext cx="10870565" cy="98869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主旨大意题。文章的大意是作者提供了一些有效学习英语的方法，故选 C 项。</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1709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四、5选5阅读</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2425" y="2858771"/>
            <a:ext cx="11334750" cy="2306955"/>
          </a:xfrm>
          <a:prstGeom prst="rect">
            <a:avLst/>
          </a:prstGeom>
          <a:solidFill>
            <a:schemeClr val="bg1"/>
          </a:solidFill>
        </p:spPr>
        <p:txBody>
          <a:bodyPr wrap="square" rtlCol="0" anchor="ctr">
            <a:spAutoFit/>
          </a:bodyPr>
          <a:lstStyle/>
          <a:p>
            <a:pPr>
              <a:lnSpc>
                <a:spcPct val="100000"/>
              </a:lnSpc>
            </a:pPr>
            <a:r>
              <a:rPr lang="en-US" altLang="zh-CN" sz="2400" dirty="0">
                <a:solidFill>
                  <a:schemeClr val="tx1"/>
                </a:solidFill>
                <a:latin typeface="Times New Roman" panose="02020603050405020304" charset="0"/>
                <a:cs typeface="Times New Roman" panose="02020603050405020304" charset="0"/>
              </a:rPr>
              <a:t>A. Use words, not complete sentences.</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B. That means you must first decide what is important enough to include in your notes.</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C. First, the simple act of writing something down makes it easier for you to understand </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    and remember it.</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D. Otherwise, you may not be able to read your notes later.</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E. You will also want to develop your own method for taking notes.</a:t>
            </a:r>
            <a:endParaRPr lang="en-US" altLang="zh-CN" sz="2400" dirty="0">
              <a:solidFill>
                <a:schemeClr val="tx1"/>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cs typeface="方正黑体简体" panose="03000509000000000000" charset="-122"/>
                <a:sym typeface="iekie pocangqiong" panose="02000503000000000000" pitchFamily="2" charset="-122"/>
              </a:rPr>
              <a:t>四、5选5阅读</a:t>
            </a:r>
            <a:endParaRPr lang="zh-CN" altLang="en-US" sz="2800" b="1" dirty="0">
              <a:solidFill>
                <a:schemeClr val="tx1"/>
              </a:solidFill>
              <a:cs typeface="方正黑体简体" panose="03000509000000000000" charset="-122"/>
              <a:sym typeface="iekie pocangqiong" panose="02000503000000000000" pitchFamily="2" charset="-122"/>
            </a:endParaRPr>
          </a:p>
        </p:txBody>
      </p:sp>
      <p:sp>
        <p:nvSpPr>
          <p:cNvPr id="5" name="文本框 4"/>
          <p:cNvSpPr txBox="1"/>
          <p:nvPr/>
        </p:nvSpPr>
        <p:spPr>
          <a:xfrm>
            <a:off x="231775" y="1052830"/>
            <a:ext cx="11715115" cy="181483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Taking good notes is a timesaving skill that will help you become a better student in several ways. </a:t>
            </a:r>
            <a:r>
              <a:rPr sz="2800" u="sng" dirty="0">
                <a:latin typeface="Times New Roman" panose="02020603050405020304" charset="0"/>
                <a:ea typeface="宋体" panose="02010600030101010101" pitchFamily="2" charset="-122"/>
                <a:cs typeface="Times New Roman" panose="02020603050405020304" charset="0"/>
              </a:rPr>
              <a:t>1</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Second, your notes are excellent materials to refer to when you are studying for a test.Third, notetaking offers variety to your study time and helps you hold your interest.</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4" name="圆角矩形 3"/>
          <p:cNvSpPr/>
          <p:nvPr/>
        </p:nvSpPr>
        <p:spPr>
          <a:xfrm>
            <a:off x="352425" y="5346700"/>
            <a:ext cx="11334750" cy="76708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推理判断题。根据后文的 Second 和 Third 可知，这里缺了 First，C 项符合。</a:t>
            </a:r>
            <a:endParaRPr sz="2400">
              <a:solidFill>
                <a:srgbClr val="C00000"/>
              </a:solidFill>
              <a:latin typeface="Times New Roman" panose="02020603050405020304" charset="0"/>
              <a:cs typeface="Times New Roman" panose="02020603050405020304" charset="0"/>
              <a:sym typeface="+mn-ea"/>
            </a:endParaRPr>
          </a:p>
        </p:txBody>
      </p:sp>
      <p:sp>
        <p:nvSpPr>
          <p:cNvPr id="3" name="TextBox 4"/>
          <p:cNvSpPr txBox="1"/>
          <p:nvPr>
            <p:custDataLst>
              <p:tags r:id="rId1"/>
            </p:custDataLst>
          </p:nvPr>
        </p:nvSpPr>
        <p:spPr>
          <a:xfrm>
            <a:off x="4151982" y="1515739"/>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animBg="1"/>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一、补全对话</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48285" y="255905"/>
            <a:ext cx="11442700" cy="1383665"/>
          </a:xfrm>
          <a:prstGeom prst="rect">
            <a:avLst/>
          </a:prstGeom>
          <a:noFill/>
        </p:spPr>
        <p:txBody>
          <a:bodyPr wrap="square" rtlCol="0" anchor="t">
            <a:spAutoFit/>
          </a:bodyPr>
          <a:lstStyle/>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sym typeface="+mn-ea"/>
              </a:rPr>
              <a:t>     </a:t>
            </a:r>
            <a:r>
              <a:rPr sz="2800" dirty="0">
                <a:latin typeface="Times New Roman" panose="02020603050405020304" charset="0"/>
                <a:ea typeface="宋体" panose="02010600030101010101" pitchFamily="2" charset="-122"/>
                <a:cs typeface="Times New Roman" panose="02020603050405020304" charset="0"/>
                <a:sym typeface="+mn-ea"/>
              </a:rPr>
              <a:t>You will want to take notes during classroom discussions and while reading a textbook or doing research for a report. </a:t>
            </a:r>
            <a:r>
              <a:rPr sz="2800" u="sng" dirty="0">
                <a:latin typeface="Times New Roman" panose="02020603050405020304" charset="0"/>
                <a:ea typeface="宋体" panose="02010600030101010101" pitchFamily="2" charset="-122"/>
                <a:cs typeface="Times New Roman" panose="02020603050405020304" charset="0"/>
                <a:sym typeface="+mn-ea"/>
              </a:rPr>
              <a:t>2</a:t>
            </a:r>
            <a:r>
              <a:rPr lang="en-US" sz="2800" u="sng" dirty="0">
                <a:latin typeface="Times New Roman" panose="02020603050405020304" charset="0"/>
                <a:ea typeface="宋体" panose="02010600030101010101" pitchFamily="2" charset="-122"/>
                <a:cs typeface="Times New Roman" panose="02020603050405020304" charset="0"/>
                <a:sym typeface="+mn-ea"/>
              </a:rPr>
              <a:t>           </a:t>
            </a:r>
            <a:r>
              <a:rPr sz="2800" dirty="0">
                <a:latin typeface="Times New Roman" panose="02020603050405020304" charset="0"/>
                <a:ea typeface="宋体" panose="02010600030101010101" pitchFamily="2" charset="-122"/>
                <a:cs typeface="Times New Roman" panose="02020603050405020304" charset="0"/>
                <a:sym typeface="+mn-ea"/>
              </a:rPr>
              <a:t> Whenever or however you take notes, keep in mind that notetaking is a selective process. </a:t>
            </a:r>
            <a:r>
              <a:rPr sz="2800" u="sng" dirty="0">
                <a:latin typeface="Times New Roman" panose="02020603050405020304" charset="0"/>
                <a:ea typeface="宋体" panose="02010600030101010101" pitchFamily="2" charset="-122"/>
                <a:cs typeface="Times New Roman" panose="02020603050405020304" charset="0"/>
                <a:sym typeface="+mn-ea"/>
              </a:rPr>
              <a:t>3</a:t>
            </a:r>
            <a:r>
              <a:rPr lang="en-US" sz="2800" u="sng" dirty="0">
                <a:latin typeface="Times New Roman" panose="02020603050405020304" charset="0"/>
                <a:ea typeface="宋体" panose="02010600030101010101" pitchFamily="2" charset="-122"/>
                <a:cs typeface="Times New Roman" panose="02020603050405020304" charset="0"/>
                <a:sym typeface="+mn-ea"/>
              </a:rPr>
              <a:t>_______</a:t>
            </a:r>
            <a:endParaRPr lang="en-US" sz="2800" u="sng" dirty="0">
              <a:latin typeface="Times New Roman" panose="02020603050405020304" charset="0"/>
              <a:ea typeface="宋体" panose="02010600030101010101" pitchFamily="2" charset="-122"/>
              <a:cs typeface="Times New Roman" panose="02020603050405020304" charset="0"/>
              <a:sym typeface="+mn-ea"/>
            </a:endParaRPr>
          </a:p>
        </p:txBody>
      </p:sp>
      <p:sp>
        <p:nvSpPr>
          <p:cNvPr id="6" name="TextBox 4"/>
          <p:cNvSpPr txBox="1"/>
          <p:nvPr/>
        </p:nvSpPr>
        <p:spPr>
          <a:xfrm>
            <a:off x="6456397" y="6864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
        <p:nvSpPr>
          <p:cNvPr id="4" name="圆角矩形 3"/>
          <p:cNvSpPr/>
          <p:nvPr/>
        </p:nvSpPr>
        <p:spPr>
          <a:xfrm>
            <a:off x="428625" y="4667885"/>
            <a:ext cx="11470640" cy="120269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推理判断题。根据 E 项中的 also 可知，前文应该已经提到过你想在上面时候记笔记。</a:t>
            </a:r>
            <a:endParaRPr sz="2400">
              <a:solidFill>
                <a:srgbClr val="C00000"/>
              </a:solidFill>
              <a:latin typeface="Times New Roman" panose="02020603050405020304" charset="0"/>
              <a:cs typeface="Times New Roman" panose="02020603050405020304" charset="0"/>
              <a:sym typeface="+mn-ea"/>
            </a:endParaRPr>
          </a:p>
        </p:txBody>
      </p:sp>
      <p:sp>
        <p:nvSpPr>
          <p:cNvPr id="3" name="TextBox 4"/>
          <p:cNvSpPr txBox="1"/>
          <p:nvPr>
            <p:custDataLst>
              <p:tags r:id="rId1"/>
            </p:custDataLst>
          </p:nvPr>
        </p:nvSpPr>
        <p:spPr>
          <a:xfrm>
            <a:off x="9445977" y="1116959"/>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7" name="圆角矩形 6"/>
          <p:cNvSpPr/>
          <p:nvPr>
            <p:custDataLst>
              <p:tags r:id="rId2"/>
            </p:custDataLst>
          </p:nvPr>
        </p:nvSpPr>
        <p:spPr>
          <a:xfrm>
            <a:off x="428625" y="4822825"/>
            <a:ext cx="11551285" cy="118173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3.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细节理解题。B 项意为“这意味着你必须首先决定什么是足够重要的”，解释说明了前一句中 selective 的意思。</a:t>
            </a:r>
            <a:endParaRPr sz="2400">
              <a:solidFill>
                <a:srgbClr val="C00000"/>
              </a:solidFill>
              <a:latin typeface="Times New Roman" panose="02020603050405020304" charset="0"/>
              <a:cs typeface="Times New Roman" panose="02020603050405020304" charset="0"/>
              <a:sym typeface="+mn-ea"/>
            </a:endParaRPr>
          </a:p>
        </p:txBody>
      </p:sp>
      <p:sp>
        <p:nvSpPr>
          <p:cNvPr id="8" name="文本框 7"/>
          <p:cNvSpPr txBox="1"/>
          <p:nvPr>
            <p:custDataLst>
              <p:tags r:id="rId3"/>
            </p:custDataLst>
          </p:nvPr>
        </p:nvSpPr>
        <p:spPr>
          <a:xfrm>
            <a:off x="428625" y="2054226"/>
            <a:ext cx="11334750" cy="2306955"/>
          </a:xfrm>
          <a:prstGeom prst="rect">
            <a:avLst/>
          </a:prstGeom>
          <a:solidFill>
            <a:schemeClr val="bg1"/>
          </a:solidFill>
        </p:spPr>
        <p:txBody>
          <a:bodyPr wrap="square" rtlCol="0" anchor="ctr">
            <a:spAutoFit/>
          </a:bodyPr>
          <a:p>
            <a:pPr>
              <a:lnSpc>
                <a:spcPct val="100000"/>
              </a:lnSpc>
            </a:pPr>
            <a:r>
              <a:rPr lang="en-US" altLang="zh-CN" sz="2400" dirty="0">
                <a:solidFill>
                  <a:schemeClr val="tx1"/>
                </a:solidFill>
                <a:latin typeface="Times New Roman" panose="02020603050405020304" charset="0"/>
                <a:cs typeface="Times New Roman" panose="02020603050405020304" charset="0"/>
              </a:rPr>
              <a:t>A. Use words, not complete sentences.</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B. That means you must first decide what is important enough to include in your notes.</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C. First, the simple act of writing something down makes it easier for you to understand </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    and remember it.</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D. Otherwise, you may not be able to read your notes later.</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E. You will also want to develop your own method for taking notes.</a:t>
            </a:r>
            <a:endParaRPr lang="en-US" altLang="zh-CN" sz="2400" dirty="0">
              <a:solidFill>
                <a:schemeClr val="tx1"/>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bldLvl="0" animBg="1"/>
      <p:bldP spid="4" grpId="1" animBg="1"/>
      <p:bldP spid="3" grpId="0"/>
      <p:bldP spid="7" grpId="0" bldLvl="0" animBg="1"/>
      <p:bldP spid="7"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71145" y="205740"/>
            <a:ext cx="11687810" cy="2414905"/>
          </a:xfrm>
          <a:prstGeom prst="rect">
            <a:avLst/>
          </a:prstGeom>
          <a:noFill/>
        </p:spPr>
        <p:txBody>
          <a:bodyPr wrap="square" rtlCol="0" anchor="t">
            <a:spAutoFit/>
          </a:bodyPr>
          <a:lstStyle/>
          <a:p>
            <a:pPr indent="0" algn="just" fontAlgn="auto">
              <a:lnSpc>
                <a:spcPct val="90000"/>
              </a:lnSpc>
            </a:pPr>
            <a:r>
              <a:rPr lang="en-US" altLang="zh-CN" sz="2800" dirty="0">
                <a:latin typeface="Times New Roman" panose="02020603050405020304" charset="0"/>
                <a:ea typeface="宋体" panose="02010600030101010101" pitchFamily="2" charset="-122"/>
                <a:cs typeface="Times New Roman" panose="02020603050405020304" charset="0"/>
              </a:rPr>
              <a:t>      The following methods may work best for you.</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90000"/>
              </a:lnSpc>
            </a:pPr>
            <a:r>
              <a:rPr lang="en-US" altLang="zh-CN" sz="2800" dirty="0">
                <a:latin typeface="Times New Roman" panose="02020603050405020304" charset="0"/>
                <a:ea typeface="宋体" panose="02010600030101010101" pitchFamily="2" charset="-122"/>
                <a:cs typeface="Times New Roman" panose="02020603050405020304" charset="0"/>
              </a:rPr>
              <a:t>     *Read the text quickly to find the main facts and ideas in it.</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90000"/>
              </a:lnSpc>
            </a:pPr>
            <a:r>
              <a:rPr lang="en-US" altLang="zh-CN" sz="2800" dirty="0">
                <a:latin typeface="Times New Roman" panose="02020603050405020304" charset="0"/>
                <a:ea typeface="宋体" panose="02010600030101010101" pitchFamily="2" charset="-122"/>
                <a:cs typeface="Times New Roman" panose="02020603050405020304" charset="0"/>
              </a:rPr>
              <a:t>     *Carefully read the text and watch for the words that can show main points and support facts.</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90000"/>
              </a:lnSpc>
            </a:pPr>
            <a:r>
              <a:rPr lang="en-US" altLang="zh-CN" sz="2800" dirty="0">
                <a:latin typeface="Times New Roman" panose="02020603050405020304" charset="0"/>
                <a:ea typeface="宋体" panose="02010600030101010101" pitchFamily="2" charset="-122"/>
                <a:cs typeface="Times New Roman" panose="02020603050405020304" charset="0"/>
              </a:rPr>
              <a:t>     *Write your notes in your own words.</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90000"/>
              </a:lnSpc>
            </a:pPr>
            <a:r>
              <a:rPr lang="en-US" altLang="zh-CN" sz="2800" dirty="0">
                <a:latin typeface="Times New Roman" panose="02020603050405020304" charset="0"/>
                <a:ea typeface="宋体" panose="02010600030101010101" pitchFamily="2" charset="-122"/>
                <a:cs typeface="Times New Roman" panose="02020603050405020304" charset="0"/>
              </a:rPr>
              <a:t>     * </a:t>
            </a:r>
            <a:r>
              <a:rPr lang="en-US" altLang="zh-CN" sz="2800" u="sng" dirty="0">
                <a:latin typeface="Times New Roman" panose="02020603050405020304" charset="0"/>
                <a:ea typeface="宋体" panose="02010600030101010101" pitchFamily="2" charset="-122"/>
                <a:cs typeface="Times New Roman" panose="02020603050405020304" charset="0"/>
              </a:rPr>
              <a:t>4_________</a:t>
            </a:r>
            <a:endParaRPr lang="en-US" altLang="zh-CN" sz="2800" u="sng"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1383730" y="209885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圆角矩形 1"/>
          <p:cNvSpPr/>
          <p:nvPr/>
        </p:nvSpPr>
        <p:spPr>
          <a:xfrm>
            <a:off x="480060" y="5222240"/>
            <a:ext cx="10981690" cy="102679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推理判断题。A 项意为“用单词（记录），而不是句子”，是记笔记的方法之一。</a:t>
            </a:r>
            <a:endParaRPr sz="2400">
              <a:solidFill>
                <a:srgbClr val="C00000"/>
              </a:solidFill>
              <a:latin typeface="Times New Roman" panose="02020603050405020304" charset="0"/>
              <a:cs typeface="Times New Roman" panose="02020603050405020304" charset="0"/>
              <a:sym typeface="+mn-ea"/>
            </a:endParaRPr>
          </a:p>
        </p:txBody>
      </p:sp>
      <p:sp>
        <p:nvSpPr>
          <p:cNvPr id="4" name="文本框 3"/>
          <p:cNvSpPr txBox="1"/>
          <p:nvPr>
            <p:custDataLst>
              <p:tags r:id="rId1"/>
            </p:custDataLst>
          </p:nvPr>
        </p:nvSpPr>
        <p:spPr>
          <a:xfrm>
            <a:off x="480060" y="2767966"/>
            <a:ext cx="11334750" cy="2306955"/>
          </a:xfrm>
          <a:prstGeom prst="rect">
            <a:avLst/>
          </a:prstGeom>
          <a:solidFill>
            <a:schemeClr val="bg1"/>
          </a:solidFill>
        </p:spPr>
        <p:txBody>
          <a:bodyPr wrap="square" rtlCol="0" anchor="ctr">
            <a:spAutoFit/>
          </a:bodyPr>
          <a:lstStyle/>
          <a:p>
            <a:pPr>
              <a:lnSpc>
                <a:spcPct val="100000"/>
              </a:lnSpc>
            </a:pPr>
            <a:r>
              <a:rPr lang="en-US" altLang="zh-CN" sz="2400" dirty="0">
                <a:solidFill>
                  <a:schemeClr val="tx1"/>
                </a:solidFill>
                <a:latin typeface="Times New Roman" panose="02020603050405020304" charset="0"/>
                <a:cs typeface="Times New Roman" panose="02020603050405020304" charset="0"/>
              </a:rPr>
              <a:t>A. Use words, not complete sentences.</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B. That means you must first decide what is important enough to include in your notes.</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C. First, the simple act of writing something down makes it easier for you to understand </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    and remember it.</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D. Otherwise, you may not be able to read your notes later.</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E. You will also want to develop your own method for taking notes.</a:t>
            </a:r>
            <a:endParaRPr lang="en-US" altLang="zh-CN" sz="2400" dirty="0">
              <a:solidFill>
                <a:schemeClr val="tx1"/>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bldLvl="0" animBg="1"/>
      <p:bldP spid="2"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71145" y="421005"/>
            <a:ext cx="11544300" cy="1640205"/>
          </a:xfrm>
          <a:prstGeom prst="rect">
            <a:avLst/>
          </a:prstGeom>
          <a:noFill/>
        </p:spPr>
        <p:txBody>
          <a:bodyPr wrap="square" rtlCol="0" anchor="t">
            <a:spAutoFit/>
          </a:bodyPr>
          <a:lstStyle/>
          <a:p>
            <a:pPr indent="0" algn="just" fontAlgn="auto">
              <a:lnSpc>
                <a:spcPct val="9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lang="en-US" altLang="zh-CN" sz="2800" dirty="0">
                <a:latin typeface="Times New Roman" panose="02020603050405020304" charset="0"/>
                <a:ea typeface="宋体" panose="02010600030101010101" pitchFamily="2" charset="-122"/>
                <a:cs typeface="Times New Roman" panose="02020603050405020304" charset="0"/>
                <a:sym typeface="+mn-ea"/>
              </a:rPr>
              <a:t>Note any questions or ideas you may have about what was said or written. As you take notes, you may want to use your own shorthand ( 速记 ). When you do, be sure that you understand your symbols and that you use them all the time. </a:t>
            </a:r>
            <a:r>
              <a:rPr lang="en-US" altLang="zh-CN" sz="2800" u="sng" dirty="0">
                <a:latin typeface="Times New Roman" panose="02020603050405020304" charset="0"/>
                <a:ea typeface="宋体" panose="02010600030101010101" pitchFamily="2" charset="-122"/>
                <a:cs typeface="Times New Roman" panose="02020603050405020304" charset="0"/>
                <a:sym typeface="+mn-ea"/>
              </a:rPr>
              <a:t>5 _____</a:t>
            </a:r>
            <a:endParaRPr lang="en-US" altLang="zh-CN" sz="2800" u="sng" dirty="0">
              <a:latin typeface="Times New Roman" panose="02020603050405020304" charset="0"/>
              <a:ea typeface="宋体" panose="02010600030101010101" pitchFamily="2" charset="-122"/>
              <a:cs typeface="Times New Roman" panose="02020603050405020304" charset="0"/>
              <a:sym typeface="+mn-ea"/>
            </a:endParaRPr>
          </a:p>
        </p:txBody>
      </p:sp>
      <p:sp>
        <p:nvSpPr>
          <p:cNvPr id="5" name="TextBox 4"/>
          <p:cNvSpPr txBox="1"/>
          <p:nvPr/>
        </p:nvSpPr>
        <p:spPr>
          <a:xfrm>
            <a:off x="1280225" y="153942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圆角矩形 1"/>
          <p:cNvSpPr/>
          <p:nvPr/>
        </p:nvSpPr>
        <p:spPr>
          <a:xfrm>
            <a:off x="389255" y="4735830"/>
            <a:ext cx="10981690" cy="134175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5.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细节理解题。根据 D 项中 Otherwise 可知，句意发生了转折。D 项意为“否则，不久后你就有可能读不懂自己的笔记了”，可见前一句的意思应该是我们在记笔记的时候要理解自己做的符号。</a:t>
            </a:r>
            <a:endParaRPr sz="2400">
              <a:solidFill>
                <a:srgbClr val="C00000"/>
              </a:solidFill>
              <a:latin typeface="Times New Roman" panose="02020603050405020304" charset="0"/>
              <a:cs typeface="Times New Roman" panose="02020603050405020304" charset="0"/>
              <a:sym typeface="+mn-ea"/>
            </a:endParaRPr>
          </a:p>
        </p:txBody>
      </p:sp>
      <p:sp>
        <p:nvSpPr>
          <p:cNvPr id="4" name="文本框 3"/>
          <p:cNvSpPr txBox="1"/>
          <p:nvPr>
            <p:custDataLst>
              <p:tags r:id="rId1"/>
            </p:custDataLst>
          </p:nvPr>
        </p:nvSpPr>
        <p:spPr>
          <a:xfrm>
            <a:off x="389255" y="2166621"/>
            <a:ext cx="11334750" cy="2306955"/>
          </a:xfrm>
          <a:prstGeom prst="rect">
            <a:avLst/>
          </a:prstGeom>
          <a:solidFill>
            <a:schemeClr val="bg1"/>
          </a:solidFill>
        </p:spPr>
        <p:txBody>
          <a:bodyPr wrap="square" rtlCol="0" anchor="ctr">
            <a:spAutoFit/>
          </a:bodyPr>
          <a:lstStyle/>
          <a:p>
            <a:pPr>
              <a:lnSpc>
                <a:spcPct val="100000"/>
              </a:lnSpc>
            </a:pPr>
            <a:r>
              <a:rPr lang="en-US" altLang="zh-CN" sz="2400" dirty="0">
                <a:solidFill>
                  <a:schemeClr val="tx1"/>
                </a:solidFill>
                <a:latin typeface="Times New Roman" panose="02020603050405020304" charset="0"/>
                <a:cs typeface="Times New Roman" panose="02020603050405020304" charset="0"/>
              </a:rPr>
              <a:t>A. Use words, not complete sentences.</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B. That means you must first decide what is important enough to include in your notes.</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C. First, the simple act of writing something down makes it easier for you to understand </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    and remember it.</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D. Otherwise, you may not be able to read your notes later.</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E. You will also want to develop your own method for taking notes.</a:t>
            </a:r>
            <a:endParaRPr lang="en-US" altLang="zh-CN" sz="2400" dirty="0">
              <a:solidFill>
                <a:schemeClr val="tx1"/>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bldLvl="0" animBg="1"/>
      <p:bldP spid="2"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090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五、语法填空</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五、语法填空</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7" name="矩形 6"/>
          <p:cNvSpPr/>
          <p:nvPr/>
        </p:nvSpPr>
        <p:spPr>
          <a:xfrm>
            <a:off x="785495" y="1963077"/>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 We get used ____________ (have) a picnic every Saturday.</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本题考查谓语动词短语 get used 的用法。get used 后接 to doing sth.，意为“习惯做某事”。</a:t>
            </a:r>
            <a:endParaRPr sz="280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2"/>
            </p:custDataLst>
          </p:nvPr>
        </p:nvSpPr>
        <p:spPr>
          <a:xfrm>
            <a:off x="2993390" y="1962785"/>
            <a:ext cx="21107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to having</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727075" y="1514767"/>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 I feel so tired. Why not stop ____________ (rest) for a while?</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本题考查不定式和动名词作动词宾语的区别。根据句意，此处要表达的是停下来去休息，停下手头的事去做另一件事用 stop to do。</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5245100" y="1514475"/>
            <a:ext cx="214376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to rest</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 May did her homework ____________ (care).</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4264660" y="1604010"/>
            <a:ext cx="210693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carefully</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53975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本题考查副词作状语。care 对应的副词是 carefully。</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00710" y="1703705"/>
            <a:ext cx="10582275" cy="112458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 Sorry, I can’t help you because I have a lot of things ____________ (do).</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本题考查动词不定式作定语。本句意为“对不起，我无法帮你，因为我有很多事情要做”。</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8432800" y="1776095"/>
            <a:ext cx="250126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to do</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 Do you have any clothes ____________ (wash) by me?</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TextBox 4"/>
          <p:cNvSpPr txBox="1"/>
          <p:nvPr>
            <p:custDataLst>
              <p:tags r:id="rId1"/>
            </p:custDataLst>
          </p:nvPr>
        </p:nvSpPr>
        <p:spPr>
          <a:xfrm>
            <a:off x="881380" y="4505325"/>
            <a:ext cx="10870565" cy="53975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本题考查动词不定式作定语。注意要用被动语态。</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4337050" y="1604010"/>
            <a:ext cx="283210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to be washed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 They look ____________ (happy) at each other.</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TextBox 4"/>
          <p:cNvSpPr txBox="1"/>
          <p:nvPr>
            <p:custDataLst>
              <p:tags r:id="rId1"/>
            </p:custDataLst>
          </p:nvPr>
        </p:nvSpPr>
        <p:spPr>
          <a:xfrm>
            <a:off x="808355" y="434911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本题考查副词作状语。注意不要将这里的 look 看作感官动词，错误地以为考查的是系表结构。</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2491740" y="1604010"/>
            <a:ext cx="252730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happily</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一、补全对话</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4" name="文本框 3"/>
          <p:cNvSpPr txBox="1"/>
          <p:nvPr/>
        </p:nvSpPr>
        <p:spPr>
          <a:xfrm>
            <a:off x="881379" y="1208797"/>
            <a:ext cx="11091545"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 M: Would you like some coffee?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No, thanks 			B. A cup of tea, please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No, you needn’t 		D. I don’t like it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751205" y="4523105"/>
            <a:ext cx="10870565" cy="1437640"/>
          </a:xfrm>
          <a:prstGeom prst="rect">
            <a:avLst/>
          </a:prstGeom>
          <a:noFill/>
        </p:spPr>
        <p:txBody>
          <a:bodyPr wrap="square" rtlCol="0">
            <a:spAutoFit/>
          </a:bodyPr>
          <a:lstStyle/>
          <a:p>
            <a:pPr marL="899795" indent="-8999855"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本题考查提供服务时的回应。询问是否要咖啡？ A 项意为“不需要，谢谢！”，符合题意。B 项意为“一杯茶，谢谢”；C 项意为“不，你不需要”；D 项意为“我不喜欢它”。</a:t>
            </a:r>
            <a:endParaRPr sz="240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2191701" y="191682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7. It’s no use ____________ (cry) over spilt milk.</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TextBox 4"/>
          <p:cNvSpPr txBox="1"/>
          <p:nvPr>
            <p:custDataLst>
              <p:tags r:id="rId1"/>
            </p:custDataLst>
          </p:nvPr>
        </p:nvSpPr>
        <p:spPr>
          <a:xfrm>
            <a:off x="656590" y="455866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 it 作为形式主语的句型。It’s no use doing sth. 意为“做某事是没用的”。</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2527300" y="1604010"/>
            <a:ext cx="221424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crying</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8. Her job is ____________ (teach) Maths.</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2446655" y="1689735"/>
            <a:ext cx="24784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to teach</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53975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本题考查动词不定式作表语。本句意为“她的工作是教数学”。</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9. Mr. Smith felt ____________ (relax) after a short break.</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2800350" y="1604010"/>
            <a:ext cx="31426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relaxed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46125" y="4390390"/>
            <a:ext cx="10870565" cy="53975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本题考查表语。一般情况下，ed 结尾的形容词修饰人。</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09600" y="142269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10. He made some toys ____________ (please) his little son.</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3686175" y="1422400"/>
            <a:ext cx="30403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to please</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66445" y="440118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本题考查动词不定式作目的状语。他做玩具的目的是取悦他的小儿子。</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548275" y="22185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六、完成句子</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六、完成句子</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6" name="文本框 5"/>
          <p:cNvSpPr txBox="1"/>
          <p:nvPr/>
        </p:nvSpPr>
        <p:spPr>
          <a:xfrm>
            <a:off x="474980" y="1600200"/>
            <a:ext cx="11468100" cy="4009390"/>
          </a:xfrm>
          <a:prstGeom prst="rect">
            <a:avLst/>
          </a:prstGeom>
          <a:noFill/>
        </p:spPr>
        <p:txBody>
          <a:bodyPr wrap="square" rtlCol="0" anchor="t">
            <a:spAutoFit/>
          </a:bodyPr>
          <a:lstStyle/>
          <a:p>
            <a:pPr indent="0" algn="just" fontAlgn="auto">
              <a:lnSpc>
                <a:spcPct val="130000"/>
              </a:lnSpc>
            </a:pPr>
            <a:r>
              <a:rPr sz="2800" dirty="0">
                <a:latin typeface="Times New Roman" panose="02020603050405020304" charset="0"/>
                <a:ea typeface="宋体" panose="02010600030101010101" pitchFamily="2" charset="-122"/>
                <a:cs typeface="Times New Roman" panose="02020603050405020304" charset="0"/>
              </a:rPr>
              <a:t>1. Alex ___________________</a:t>
            </a:r>
            <a:r>
              <a:rPr lang="en-US" sz="2800" dirty="0">
                <a:latin typeface="Times New Roman" panose="02020603050405020304" charset="0"/>
                <a:ea typeface="宋体" panose="02010600030101010101" pitchFamily="2" charset="-122"/>
                <a:cs typeface="Times New Roman" panose="02020603050405020304" charset="0"/>
              </a:rPr>
              <a:t>_____________________________________</a:t>
            </a:r>
            <a:r>
              <a:rPr sz="2800" dirty="0">
                <a:latin typeface="Times New Roman" panose="02020603050405020304" charset="0"/>
                <a:ea typeface="宋体" panose="02010600030101010101" pitchFamily="2" charset="-122"/>
                <a:cs typeface="Times New Roman" panose="02020603050405020304" charset="0"/>
              </a:rPr>
              <a:t>_ (给妈妈画了一幅画).</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30000"/>
              </a:lnSpc>
            </a:pPr>
            <a:r>
              <a:rPr sz="2800" dirty="0">
                <a:latin typeface="Times New Roman" panose="02020603050405020304" charset="0"/>
                <a:ea typeface="宋体" panose="02010600030101010101" pitchFamily="2" charset="-122"/>
                <a:cs typeface="Times New Roman" panose="02020603050405020304" charset="0"/>
              </a:rPr>
              <a:t>2. Johnson </a:t>
            </a:r>
            <a:r>
              <a:rPr lang="en-US" sz="2800" dirty="0">
                <a:latin typeface="Times New Roman" panose="02020603050405020304" charset="0"/>
                <a:ea typeface="宋体" panose="02010600030101010101" pitchFamily="2" charset="-122"/>
                <a:cs typeface="Times New Roman" panose="02020603050405020304" charset="0"/>
              </a:rPr>
              <a:t>______</a:t>
            </a:r>
            <a:r>
              <a:rPr sz="2800" dirty="0">
                <a:latin typeface="Times New Roman" panose="02020603050405020304" charset="0"/>
                <a:ea typeface="宋体" panose="02010600030101010101" pitchFamily="2" charset="-122"/>
                <a:cs typeface="Times New Roman" panose="02020603050405020304" charset="0"/>
              </a:rPr>
              <a:t>______________</a:t>
            </a:r>
            <a:r>
              <a:rPr lang="en-US" sz="2800" dirty="0">
                <a:latin typeface="Times New Roman" panose="02020603050405020304" charset="0"/>
                <a:ea typeface="宋体" panose="02010600030101010101" pitchFamily="2" charset="-122"/>
                <a:cs typeface="Times New Roman" panose="02020603050405020304" charset="0"/>
              </a:rPr>
              <a:t>____________</a:t>
            </a:r>
            <a:r>
              <a:rPr sz="2800" dirty="0">
                <a:latin typeface="Times New Roman" panose="02020603050405020304" charset="0"/>
                <a:ea typeface="宋体" panose="02010600030101010101" pitchFamily="2" charset="-122"/>
                <a:cs typeface="Times New Roman" panose="02020603050405020304" charset="0"/>
              </a:rPr>
              <a:t>______ (借给我3 000元) last year.</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30000"/>
              </a:lnSpc>
            </a:pPr>
            <a:r>
              <a:rPr sz="2800" dirty="0">
                <a:latin typeface="Times New Roman" panose="02020603050405020304" charset="0"/>
                <a:ea typeface="宋体" panose="02010600030101010101" pitchFamily="2" charset="-122"/>
                <a:cs typeface="Times New Roman" panose="02020603050405020304" charset="0"/>
              </a:rPr>
              <a:t>3. We think it difficult ___________________ (完成这项工作) in a short time.</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30000"/>
              </a:lnSpc>
            </a:pPr>
            <a:r>
              <a:rPr sz="2800" dirty="0">
                <a:latin typeface="Times New Roman" panose="02020603050405020304" charset="0"/>
                <a:ea typeface="宋体" panose="02010600030101010101" pitchFamily="2" charset="-122"/>
                <a:cs typeface="Times New Roman" panose="02020603050405020304" charset="0"/>
              </a:rPr>
              <a:t>4. The basketball players ____________________ (不希望输) the game.</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30000"/>
              </a:lnSpc>
            </a:pPr>
            <a:r>
              <a:rPr sz="2800" dirty="0">
                <a:latin typeface="Times New Roman" panose="02020603050405020304" charset="0"/>
                <a:ea typeface="宋体" panose="02010600030101010101" pitchFamily="2" charset="-122"/>
                <a:cs typeface="Times New Roman" panose="02020603050405020304" charset="0"/>
              </a:rPr>
              <a:t>5. The story ___________</a:t>
            </a:r>
            <a:r>
              <a:rPr lang="en-US" sz="2800" dirty="0">
                <a:latin typeface="Times New Roman" panose="02020603050405020304" charset="0"/>
                <a:ea typeface="宋体" panose="02010600030101010101" pitchFamily="2" charset="-122"/>
                <a:cs typeface="Times New Roman" panose="02020603050405020304" charset="0"/>
              </a:rPr>
              <a:t>_______</a:t>
            </a:r>
            <a:r>
              <a:rPr sz="2800" dirty="0">
                <a:latin typeface="Times New Roman" panose="02020603050405020304" charset="0"/>
                <a:ea typeface="宋体" panose="02010600030101010101" pitchFamily="2" charset="-122"/>
                <a:cs typeface="Times New Roman" panose="02020603050405020304" charset="0"/>
              </a:rPr>
              <a:t>_________ (听起来很有趣).</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1741805" y="1631315"/>
            <a:ext cx="91821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drew a picture for his mother / drew his mother a picture</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2310765" y="2778125"/>
            <a:ext cx="65532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lent me 3,000 yuan / lent 3,000 yuan to me</a:t>
            </a:r>
            <a:endParaRPr lang="en-US" sz="2800" dirty="0">
              <a:solidFill>
                <a:srgbClr val="C00000"/>
              </a:solidFill>
              <a:latin typeface="Times New Roman" panose="02020603050405020304" charset="0"/>
              <a:cs typeface="Times New Roman" panose="02020603050405020304" charset="0"/>
            </a:endParaRPr>
          </a:p>
        </p:txBody>
      </p:sp>
      <p:sp>
        <p:nvSpPr>
          <p:cNvPr id="10" name="TextBox 4"/>
          <p:cNvSpPr txBox="1"/>
          <p:nvPr/>
        </p:nvSpPr>
        <p:spPr>
          <a:xfrm>
            <a:off x="4036060" y="3862705"/>
            <a:ext cx="30270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to finish the job</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4354830" y="4384675"/>
            <a:ext cx="314833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hoped not to lose</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2310765" y="4947285"/>
            <a:ext cx="47764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sounds/sounded interesting</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ircle(i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circle(in)">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2" grpId="0"/>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13970" y="4453255"/>
            <a:ext cx="12192000" cy="240474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PA_矩形 259"/>
          <p:cNvSpPr>
            <a:spLocks noChangeArrowheads="1"/>
          </p:cNvSpPr>
          <p:nvPr>
            <p:custDataLst>
              <p:tags r:id="rId1"/>
            </p:custDataLst>
          </p:nvPr>
        </p:nvSpPr>
        <p:spPr bwMode="auto">
          <a:xfrm>
            <a:off x="756285" y="2067986"/>
            <a:ext cx="5325745"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
        <p:nvSpPr>
          <p:cNvPr id="14" name="矩形 13"/>
          <p:cNvSpPr/>
          <p:nvPr/>
        </p:nvSpPr>
        <p:spPr>
          <a:xfrm>
            <a:off x="-13970" y="635"/>
            <a:ext cx="4542155" cy="348615"/>
          </a:xfrm>
          <a:prstGeom prst="rect">
            <a:avLst/>
          </a:prstGeom>
          <a:solidFill>
            <a:srgbClr val="DDD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5291455"/>
            <a:ext cx="12192000" cy="1579245"/>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5279390" y="1821815"/>
            <a:ext cx="6891655" cy="4630420"/>
            <a:chOff x="8314" y="2869"/>
            <a:chExt cx="10853" cy="7292"/>
          </a:xfrm>
        </p:grpSpPr>
        <p:sp>
          <p:nvSpPr>
            <p:cNvPr id="18" name="椭圆 17"/>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userDrawn="1"/>
          </p:nvPicPr>
          <p:blipFill>
            <a:blip r:embed="rId2">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58850" y="508000"/>
            <a:ext cx="10274300" cy="2330450"/>
          </a:xfrm>
          <a:prstGeom prst="rect">
            <a:avLst/>
          </a:prstGeom>
          <a:noFill/>
        </p:spPr>
        <p:txBody>
          <a:bodyPr wrap="square" rtlCol="0" anchor="t">
            <a:spAutoFit/>
          </a:bodyPr>
          <a:lstStyle/>
          <a:p>
            <a:pPr algn="just" fontAlgn="auto">
              <a:lnSpc>
                <a:spcPct val="130000"/>
              </a:lnSpc>
            </a:pPr>
            <a:r>
              <a:rPr lang="en-US" altLang="zh-CN" sz="2800" dirty="0">
                <a:latin typeface="Times New Roman" panose="02020603050405020304" charset="0"/>
                <a:ea typeface="宋体" panose="02010600030101010101" pitchFamily="2" charset="-122"/>
                <a:cs typeface="Times New Roman" panose="02020603050405020304" charset="0"/>
              </a:rPr>
              <a:t>2. M: I got five As in my final examination.</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3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30000"/>
              </a:lnSpc>
            </a:pPr>
            <a:r>
              <a:rPr lang="en-US" altLang="zh-CN" sz="2800" dirty="0">
                <a:latin typeface="Times New Roman" panose="02020603050405020304" charset="0"/>
                <a:ea typeface="宋体" panose="02010600030101010101" pitchFamily="2" charset="-122"/>
                <a:cs typeface="Times New Roman" panose="02020603050405020304" charset="0"/>
              </a:rPr>
              <a:t>A. Forget it. 			B. Pardon?</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30000"/>
              </a:lnSpc>
            </a:pPr>
            <a:r>
              <a:rPr lang="en-US" altLang="zh-CN" sz="2800" dirty="0">
                <a:latin typeface="Times New Roman" panose="02020603050405020304" charset="0"/>
                <a:ea typeface="宋体" panose="02010600030101010101" pitchFamily="2" charset="-122"/>
                <a:cs typeface="Times New Roman" panose="02020603050405020304" charset="0"/>
              </a:rPr>
              <a:t>C. Thank you. 		D. Congratulations.</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383790" y="12194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339090" y="4278630"/>
            <a:ext cx="11349990" cy="143764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本题考查讲话人告知好消息时的回应。A 项意为“忘记它”，B 项意为“再说一遍”，用于没有听清楚时，要求对方再说一遍，C 项意为“谢谢”，D 项意为“恭喜”，符合题意。</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72490" y="499110"/>
            <a:ext cx="10274300" cy="370776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3. M: I’m afraid Miss Taylor is out.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OK. Please tell her call me at 13502xxxxxx.</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Please take a message.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Would you like to leave a message?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Do you call her back?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Hang on, please.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496685" y="5761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27710" y="420687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本题考查打电话时所找的人不在时的回应。A 项要求来电者记录留言，B 项询问对方是否愿意留言，符合题意。C 项意为“你想再打电话给她吗？”，D 项意为“请勿挂机，谢谢”。</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18820" y="606425"/>
            <a:ext cx="10572750" cy="370776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4. M: How about going to see a movie tonight?</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 stay at home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My pleasure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I’d love to, but I have to work overnight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I listen to music</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235200" y="13139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19455" y="43148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本题考查邀请某人做某事的回答。A 项意为“我在家”；B 项意为“我的荣幸”，用于回应他人的感谢；C 项意为“我很想去，但是我要加班”，很委婉地拒绝邀请，符合题意。D 项意为“我听音乐”。</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5. M: Thank you for your help.</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We are always at your service 		B. Never mind</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I would take a message for you 		D. Nice to meet you</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791460" y="1359019"/>
            <a:ext cx="1030605"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646430" y="4305300"/>
            <a:ext cx="10137140" cy="188658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本题考查应对感谢时的回应。男士表示感谢您的帮助，A 项意为“我们随时为您效劳”，符合题意；B 项意为“没关系”，用于对别人道歉时的回应；C 项意为“我帮您留言”，用于打电话；D 项意为“很高兴认识见到你”。</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bldLvl="0" animBg="1"/>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二、选择正确答案</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UNIT_PLACING_PICTURE_USER_VIEWPORT" val="{&quot;height&quot;:3555,&quot;width&quot;:7110}"/>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UNIT_PLACING_PICTURE_USER_VIEWPORT" val="{&quot;height&quot;:3555,&quot;width&quot;:7110}"/>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PA" val="v4.0.0"/>
</p:tagLst>
</file>

<file path=ppt/tags/tag30.xml><?xml version="1.0" encoding="utf-8"?>
<p:tagLst xmlns:p="http://schemas.openxmlformats.org/presentationml/2006/main">
  <p:tag name="KSO_WM_UNIT_PLACING_PICTURE_USER_VIEWPORT" val="{&quot;height&quot;:3555,&quot;width&quot;:7110}"/>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UNIT_PLACING_PICTURE_USER_VIEWPORT" val="{&quot;height&quot;:3555,&quot;width&quot;:7110}"/>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PA" val="v4.0.0"/>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UNIT_PLACING_PICTURE_USER_VIEWPORT" val="{&quot;height&quot;:3555,&quot;width&quot;:7110}"/>
</p:tagLst>
</file>

<file path=ppt/tags/tag55.xml><?xml version="1.0" encoding="utf-8"?>
<p:tagLst xmlns:p="http://schemas.openxmlformats.org/presentationml/2006/main">
  <p:tag name="PA" val="v4.0.0"/>
</p:tagLst>
</file>

<file path=ppt/tags/tag56.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KSO_WPP_MARK_KEY" val="baed8549-8825-423c-ac38-75c655e7c2fe"/>
  <p:tag name="COMMONDATA" val="eyJoZGlkIjoiMjlmOWU1Yjc1ODQ3ZTVhN2I1Nzg2Mzg0OTEyYWY5NGYifQ=="/>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UNIT_PLACING_PICTURE_USER_VIEWPORT" val="{&quot;height&quot;:3555,&quot;width&quot;:7110}"/>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11119</Words>
  <Application>WPS 演示</Application>
  <PresentationFormat>宽屏</PresentationFormat>
  <Paragraphs>373</Paragraphs>
  <Slides>46</Slides>
  <Notes>51</Notes>
  <HiddenSlides>4</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46</vt:i4>
      </vt:variant>
    </vt:vector>
  </HeadingPairs>
  <TitlesOfParts>
    <vt:vector size="64" baseType="lpstr">
      <vt:lpstr>Arial</vt:lpstr>
      <vt:lpstr>宋体</vt:lpstr>
      <vt:lpstr>Wingdings</vt:lpstr>
      <vt:lpstr>方正黑体简体</vt:lpstr>
      <vt:lpstr>iekie pocangqiong</vt:lpstr>
      <vt:lpstr>微软雅黑</vt:lpstr>
      <vt:lpstr>Calibri</vt:lpstr>
      <vt:lpstr>Impact</vt:lpstr>
      <vt:lpstr>Kozuka Gothic Pro M</vt:lpstr>
      <vt:lpstr>Yu Gothic UI Semibold</vt:lpstr>
      <vt:lpstr>Helvetica-Roman-SemiB</vt:lpstr>
      <vt:lpstr>SimSun-ExtB</vt:lpstr>
      <vt:lpstr>黑体</vt:lpstr>
      <vt:lpstr>Times New Roman</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赵时运</cp:lastModifiedBy>
  <cp:revision>152</cp:revision>
  <dcterms:created xsi:type="dcterms:W3CDTF">2021-08-19T06:32:00Z</dcterms:created>
  <dcterms:modified xsi:type="dcterms:W3CDTF">2023-06-01T03:21:44Z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2052-11.1.0.14309</vt:lpwstr>
  </property>
</Properties>
</file>