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90" r:id="rId34"/>
    <p:sldId id="301" r:id="rId35"/>
    <p:sldId id="302" r:id="rId36"/>
    <p:sldId id="448" r:id="rId37"/>
    <p:sldId id="449" r:id="rId38"/>
    <p:sldId id="450" r:id="rId39"/>
    <p:sldId id="451" r:id="rId40"/>
    <p:sldId id="452" r:id="rId41"/>
    <p:sldId id="453" r:id="rId42"/>
    <p:sldId id="454" r:id="rId43"/>
    <p:sldId id="455" r:id="rId44"/>
    <p:sldId id="456" r:id="rId45"/>
    <p:sldId id="307" r:id="rId46"/>
    <p:sldId id="308" r:id="rId47"/>
    <p:sldId id="284" r:id="rId48"/>
  </p:sldIdLst>
  <p:sldSz cx="12192000" cy="6858000"/>
  <p:notesSz cx="6858000" cy="9144000"/>
  <p:embeddedFontLst>
    <p:embeddedFont>
      <p:font typeface="方正黑体简体" panose="03000509000000000000" charset="-122"/>
      <p:regular r:id="rId52"/>
    </p:embeddedFont>
    <p:embeddedFont>
      <p:font typeface="微软雅黑" panose="020B0503020204020204" pitchFamily="34" charset="-122"/>
      <p:regular r:id="rId53"/>
    </p:embeddedFont>
    <p:embeddedFont>
      <p:font typeface="Calibri" panose="020F0502020204030204" pitchFamily="34" charset="0"/>
      <p:regular r:id="rId54"/>
      <p:bold r:id="rId55"/>
      <p:italic r:id="rId56"/>
      <p:boldItalic r:id="rId57"/>
    </p:embeddedFont>
    <p:embeddedFont>
      <p:font typeface="Impact" panose="020B0806030902050204" pitchFamily="34" charset="0"/>
      <p:regular r:id="rId58"/>
    </p:embeddedFont>
    <p:embeddedFont>
      <p:font typeface="黑体" panose="02010609060101010101" charset="-122"/>
      <p:regular r:id="rId59"/>
    </p:embeddedFont>
    <p:embeddedFont>
      <p:font typeface="等线" panose="02010600030101010101"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7" userDrawn="1">
          <p15:clr>
            <a:srgbClr val="A4A3A4"/>
          </p15:clr>
        </p15:guide>
        <p15:guide id="2" orient="horz" pos="4204" userDrawn="1">
          <p15:clr>
            <a:srgbClr val="A4A3A4"/>
          </p15:clr>
        </p15:guide>
        <p15:guide id="3" pos="82" userDrawn="1">
          <p15:clr>
            <a:srgbClr val="A4A3A4"/>
          </p15:clr>
        </p15:guide>
        <p15:guide id="4" pos="7405" userDrawn="1">
          <p15:clr>
            <a:srgbClr val="A4A3A4"/>
          </p15:clr>
        </p15:guide>
        <p15:guide id="5" orient="horz" pos="39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97"/>
        <p:guide orient="horz" pos="4204"/>
        <p:guide pos="82"/>
        <p:guide pos="7405"/>
        <p:guide orient="horz" pos="395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58.xml"/><Relationship Id="rId60" Type="http://schemas.openxmlformats.org/officeDocument/2006/relationships/font" Target="fonts/font9.fntdata"/><Relationship Id="rId6" Type="http://schemas.openxmlformats.org/officeDocument/2006/relationships/slide" Target="slides/slide3.xml"/><Relationship Id="rId59" Type="http://schemas.openxmlformats.org/officeDocument/2006/relationships/font" Target="fonts/font8.fntdata"/><Relationship Id="rId58" Type="http://schemas.openxmlformats.org/officeDocument/2006/relationships/font" Target="fonts/font7.fntdata"/><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3.xml"/><Relationship Id="rId8" Type="http://schemas.openxmlformats.org/officeDocument/2006/relationships/tags" Target="../tags/tag5.xml"/><Relationship Id="rId7" Type="http://schemas.openxmlformats.org/officeDocument/2006/relationships/slide" Target="slide32.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6.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9.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3.xml"/><Relationship Id="rId2" Type="http://schemas.openxmlformats.org/officeDocument/2006/relationships/tags" Target="../tags/tag41.xml"/><Relationship Id="rId1" Type="http://schemas.openxmlformats.org/officeDocument/2006/relationships/tags" Target="../tags/tag40.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4.xml"/><Relationship Id="rId2" Type="http://schemas.openxmlformats.org/officeDocument/2006/relationships/tags" Target="../tags/tag43.xml"/><Relationship Id="rId1" Type="http://schemas.openxmlformats.org/officeDocument/2006/relationships/tags" Target="../tags/tag4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tags" Target="../tags/tag45.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48.xml"/><Relationship Id="rId1" Type="http://schemas.openxmlformats.org/officeDocument/2006/relationships/tags" Target="../tags/tag47.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50.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52.xml"/><Relationship Id="rId1" Type="http://schemas.openxmlformats.org/officeDocument/2006/relationships/tags" Target="../tags/tag5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270" y="15406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Look!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Here the bus comes 		B. Here is the bus coming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Here comes the bus 		D. Here the bus is coming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18385" y="16188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本题考查全部倒装。副词 here 放在句首，使用全部倒装句式，即把动词 comes 放到单数名词主语 the bus 的前面，所以答案是 C。</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Child ________ Mary is, she can tell a lot of interesting stories.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however 			B. as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although 			D. but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35580" y="10816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本题考查部分倒装。选项 A、C、D 都不可用于倒装形式，所以选 B。本句意为“尽管玛丽是个孩子，但她能讲很多有趣的故事”。</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32815"/>
            <a:ext cx="1079373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Seldom________ him recently.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met 			B. I have met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have I met 		D. did I meet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814955" y="10683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本题考查部分倒装。否定副词 seldom 放在句首，句子要求部分倒装，即 seldom+助动词 / 情态动词 + 主语 + 实义动词句中有 recently，要用现在完成时，所以答案是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54431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Only when the rain stopped ________ again.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match started 		B. does the match start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did the match start 		D. the match had started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03545" y="680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本题考查部分倒装。only+ 状语从句放在句首，主句要部分倒装，即助动词 / 情态动词 + 主语 + 实义动词。所以答案是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923925"/>
            <a:ext cx="1082675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In ________ and the lesson began.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he came 		B. came he		 C. he comes	 D. comes he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583690"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0593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本题考查主语是代词，主谓不倒装的情况。副词 in 放在句首，主语 he 是代词，句子不用倒装。and 连接两个并列句，后句谓语动词 began 是过去时，前句谓语也应该是过去时。所以答案是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5155" y="552450"/>
            <a:ext cx="1098169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Only by practicing a few hours every day ________ be able to master the language.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you can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can you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 will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will you</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020560" y="679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本题考查部分倒装。only+ 介词短语放在句首，句子要求部分倒装。can 和 be able to不能连用，所以答案是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Little ________ about his own health though he was very ill.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he cared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did he care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doe she care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he cares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91690" y="1097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本题考查部分倒装。否定副词 little 放在句首，句子要求部分倒装，即 little+ 助动词 / 情态动词 + 主语 + 实义动词，后面谓语动词是 was，前面也用过去时，所以答案是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78019"/>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Not only ________ polluted but ________ crowded.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was the city; were the street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the city was; were the street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was the city; the streets were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the city was; the streets were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867025"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本题考查部分倒装。not only...but also 位于句首并且连接两个句子时，第一个句子要求部分倒装，后一个句子用陈述语序，所以答案是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Seldom ________ they go to the cinema.</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 		B. does 	C. are		 D. is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720340" y="995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本题考查部分倒装。否定副词 seldom 放在句首，句子要求部分倒装，即 seldom+助动词 / 情态动词 + 主语 + 实义动词，句中动词是 go，前面只能用助动词 do/does形式，因主语是 they，所以答案是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0400" y="915035"/>
            <a:ext cx="1072134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Not until then ________ that he was going abroad.</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did I hear 		B. I heard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 I hear 			D. I hear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465830" y="108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本题考查部分倒装。not until 位于句首时，主句要求部分倒装，not until 引导的时间状语从句用陈述语序。宾语从句的谓语为 was，前面也应用过去的时态，所以答案是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139056" y="269684"/>
            <a:ext cx="6057900" cy="121729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80000"/>
              </a:lnSpc>
              <a:buNone/>
            </a:pPr>
            <a:r>
              <a:rPr sz="4400" b="1" kern="5000" spc="300" dirty="0">
                <a:solidFill>
                  <a:sysClr val="windowText" lastClr="000000"/>
                </a:solidFill>
                <a:cs typeface="Arial" panose="020B0604020202020204" pitchFamily="34" charset="0"/>
              </a:rPr>
              <a:t>Unit 18 </a:t>
            </a:r>
            <a:endParaRPr sz="4400" b="1" kern="5000" spc="300" dirty="0">
              <a:solidFill>
                <a:sysClr val="windowText" lastClr="000000"/>
              </a:solidFill>
              <a:cs typeface="Arial" panose="020B0604020202020204" pitchFamily="34" charset="0"/>
            </a:endParaRPr>
          </a:p>
          <a:p>
            <a:pPr indent="0" algn="ctr">
              <a:lnSpc>
                <a:spcPct val="80000"/>
              </a:lnSpc>
              <a:buNone/>
            </a:pPr>
            <a:r>
              <a:rPr sz="4400" b="1" kern="5000" spc="300" dirty="0">
                <a:solidFill>
                  <a:sysClr val="windowText" lastClr="000000"/>
                </a:solidFill>
                <a:cs typeface="Arial" panose="020B0604020202020204" pitchFamily="34" charset="0"/>
              </a:rPr>
              <a:t>特殊句式——倒装句</a:t>
            </a:r>
            <a:endParaRPr sz="4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15595" y="1017905"/>
            <a:ext cx="11560810" cy="526224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Many people think that nothing happens when they sleep. The doctors who have studied sleep for many years believe that a lot happens when you sleep.</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Doctors say that people have five stages of sleep and they go through the five stages about</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every 90 minutes. During the first two stages you do not sleep deeply. Sounds and lights may</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disturb your sleep and wake you up. Sleepers at these two stages breathe slowly and their hearts beat slowly. During stage three and four you sleep deeply. Your heart beats more slowly than in stage one and two. You do not hear sounds or see lights. You do not wake up either if someone touches you softly. The last stage of sleep is called REM (Rapid Eye Movement). During REM sleep, people breathe faster and their hearts beats faster than in stage one through four. Their eyes move rapidly. All of this happens because they are making dreams.</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5285" y="503555"/>
            <a:ext cx="11532870" cy="353822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Doctors say that everyone dreams four to six times a night. The first dream of the night may</a:t>
            </a:r>
            <a:r>
              <a:rPr lang="en-US" sz="2800" dirty="0">
                <a:latin typeface="Times New Roman" panose="02020603050405020304" charset="0"/>
                <a:ea typeface="宋体" panose="02010600030101010101" pitchFamily="2" charset="-122"/>
                <a:cs typeface="Times New Roman" panose="02020603050405020304" charset="0"/>
                <a:sym typeface="+mn-ea"/>
              </a:rPr>
              <a:t> last about ten minutes. Then each dream gets a little longer. The last dream of the night may be an hour long. People need their dreams. Children spend more time making dreams. Doctor gave some people sleeping pills which did not let them go into REM sleep. After a few nights without dreams, they began to feel bad. They worried a lot. They became angry easily and quarreled with everyone. When they stopped taking sleeping pills, they began to dream all night.</a:t>
            </a:r>
            <a:endParaRPr lang="en-US" sz="2800"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1090" y="913130"/>
            <a:ext cx="10739755" cy="112458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People have _________ stages of sleep.</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one 	 	  B. three 	 	 C. five 	 D. seven</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22040" y="98806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42925" y="383476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细节理解题。根据第二段第一句“Doctors say that people have five stages of sleep and they go through the five stages about every 90 minutes.”（医生说，人的睡眠分为五个阶段，每90分钟经历一次这五个阶段。）可知答案，故选C项。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62025" y="617855"/>
            <a:ext cx="10748645" cy="1986280"/>
          </a:xfrm>
          <a:prstGeom prst="rect">
            <a:avLst/>
          </a:prstGeom>
          <a:noFill/>
        </p:spPr>
        <p:txBody>
          <a:bodyPr wrap="square" rtlCol="0" anchor="t">
            <a:spAutoFit/>
          </a:bodyPr>
          <a:lstStyle/>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2. People could be disturbed by sounds and lights in the _________ stages.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A. first and second 	 B. second and third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C. third and fourth 	 	D. fourth and fifth</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0208260" y="68135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335470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细节理解题。根据第二段第二、第三句“During the first two stages you do not sleep deeply. Sounds and lights may disturb your sleep and wake you up.”（在前两个阶段，你不会睡得很沉。声音和灯光可能会干扰你的睡眠，把你吵醒。）可知答案，故选A项。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06780" y="1017905"/>
            <a:ext cx="10803890" cy="112458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People breathe faster in the _________ stage.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first 	 	 	B. third 	 	 C. fifth 	 D. seventh</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580445" y="10181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498475" y="3538220"/>
            <a:ext cx="10952480" cy="1630045"/>
          </a:xfrm>
          <a:prstGeom prst="rect">
            <a:avLst/>
          </a:prstGeom>
          <a:noFill/>
        </p:spPr>
        <p:txBody>
          <a:bodyPr wrap="square" rtlCol="0">
            <a:spAutoFit/>
          </a:bodyPr>
          <a:p>
            <a:pPr marL="935990" indent="-935990" algn="just" fontAlgn="auto">
              <a:lnSpc>
                <a:spcPts val="30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细节理解题。根据第二段倒数第三句“During REM sleep, people breathe faster and their hearts beats faster than in stage one through four.”（在快速眼动睡眠期中，人们比第一阶段到第四阶段呼吸更快，心跳更快。）可知答案，故选C项。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112458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People make dreams in the _________ stage.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second 	 	 B. third 	 	 C. fourth 	 	D. fifth</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796280"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397065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细节理解题。根据第二段“During REM sleep, people breathe faster and their hearts beats faster than in stage one through four. Their eyes move rapidly. All of this happens because they are making dreams.”可知答案，故选D项。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3320" y="840740"/>
            <a:ext cx="1080135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If people can’t get into REM sleep, they _________.</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feel better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take sleeping pills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feel bad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are as usual</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79995" y="840740"/>
            <a:ext cx="831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5193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细节理解题。根据文章第三段倒数第四句“After a few nights without dreams, they began to feel bad.”（在几晚没有做梦之后，他们开始感觉很糟糕。）可知答案，故选C项。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9710" y="2858453"/>
            <a:ext cx="1175258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Reading is hardly out of date!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Good readers are most likely to be good writers, too.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You can always keep yourself amused if you like reading.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Reading is a convenient hobby as it is easy to stop and then start again.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This means that you will read faster and will become better at understanding what you read.</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499110" y="1043940"/>
            <a:ext cx="1118806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Reading books is a good hobby for all kinds of reasons.</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First, reading books is fun.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This is especially useful when the weather is bad. It is a relaxing hobby, too. You can really become lost in a book.</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352425" y="4963795"/>
            <a:ext cx="11334750" cy="996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推理判断题。根据第二段First, reading books is fun（第一，读书有趣）可以推断出答案。</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5503897" y="151002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8285" y="154305"/>
            <a:ext cx="11731625" cy="2027555"/>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Next, you can read a book anywhere: In a car, in a waiting-room, on a plane, in bed—even in the bath. All you need is a book! </a:t>
            </a:r>
            <a:r>
              <a:rPr sz="2800" u="sng" dirty="0">
                <a:latin typeface="Times New Roman" panose="02020603050405020304" charset="0"/>
                <a:ea typeface="宋体" panose="02010600030101010101" pitchFamily="2" charset="-122"/>
                <a:cs typeface="Times New Roman" panose="02020603050405020304" charset="0"/>
                <a:sym typeface="+mn-ea"/>
              </a:rPr>
              <a:t>2</a:t>
            </a:r>
            <a:r>
              <a:rPr lang="en-US" sz="2800" u="sng" dirty="0">
                <a:latin typeface="Times New Roman" panose="02020603050405020304" charset="0"/>
                <a:ea typeface="宋体" panose="02010600030101010101" pitchFamily="2" charset="-122"/>
                <a:cs typeface="Times New Roman" panose="02020603050405020304" charset="0"/>
                <a:sym typeface="+mn-ea"/>
              </a:rPr>
              <a:t>_____</a:t>
            </a:r>
            <a:r>
              <a:rPr lang="en-US" sz="2800" u="sng" dirty="0">
                <a:latin typeface="Times New Roman" panose="02020603050405020304" charset="0"/>
                <a:ea typeface="宋体" panose="02010600030101010101" pitchFamily="2" charset="-122"/>
                <a:cs typeface="Times New Roman" panose="02020603050405020304" charset="0"/>
                <a:sym typeface="+mn-ea"/>
              </a:rPr>
              <a:t> </a:t>
            </a:r>
            <a:endParaRPr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Another good reason for reading books is that it is useful. If you read as a hobby, you will get better and better at it. </a:t>
            </a:r>
            <a:r>
              <a:rPr lang="en-US" sz="2800" u="sng" dirty="0">
                <a:latin typeface="Times New Roman" panose="02020603050405020304" charset="0"/>
                <a:ea typeface="宋体" panose="02010600030101010101" pitchFamily="2" charset="-122"/>
                <a:cs typeface="Times New Roman" panose="02020603050405020304" charset="0"/>
                <a:sym typeface="+mn-ea"/>
              </a:rPr>
              <a:t>3          </a:t>
            </a:r>
            <a:r>
              <a:rPr lang="en-US" sz="2800" dirty="0">
                <a:latin typeface="Times New Roman" panose="02020603050405020304" charset="0"/>
                <a:ea typeface="宋体" panose="02010600030101010101" pitchFamily="2" charset="-122"/>
                <a:cs typeface="Times New Roman" panose="02020603050405020304" charset="0"/>
                <a:sym typeface="+mn-ea"/>
              </a:rPr>
              <a:t> Many school subjects depend on good reading and, as you read, you learn more and more.</a:t>
            </a:r>
            <a:endParaRPr lang="en-US"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248285" y="4522470"/>
            <a:ext cx="11470640" cy="13290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推理判断题。根据第三段 you can read a book anywhere: In a car, in a waiting-room, on a plane, in bed—even in the bath 和 All you need is a book! 这两句，推断出读书是一种容易开始和结束的爱好，非常便捷。</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7616190" y="480695"/>
            <a:ext cx="8413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2"/>
            </p:custDataLst>
          </p:nvPr>
        </p:nvSpPr>
        <p:spPr>
          <a:xfrm>
            <a:off x="6565265" y="1232535"/>
            <a:ext cx="8413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7" name="文本框 6"/>
          <p:cNvSpPr txBox="1"/>
          <p:nvPr>
            <p:custDataLst>
              <p:tags r:id="rId3"/>
            </p:custDataLst>
          </p:nvPr>
        </p:nvSpPr>
        <p:spPr>
          <a:xfrm>
            <a:off x="303530" y="2342198"/>
            <a:ext cx="11752580" cy="1938020"/>
          </a:xfrm>
          <a:prstGeom prst="rect">
            <a:avLst/>
          </a:prstGeom>
          <a:solidFill>
            <a:schemeClr val="bg1"/>
          </a:solidFill>
        </p:spPr>
        <p:txBody>
          <a:bodyPr wrap="square" rtlCol="0" anchor="ctr">
            <a:spAutoFit/>
          </a:bodyPr>
          <a:p>
            <a:pPr>
              <a:lnSpc>
                <a:spcPct val="100000"/>
              </a:lnSpc>
            </a:pPr>
            <a:r>
              <a:rPr lang="en-US" altLang="zh-CN" sz="2400" dirty="0">
                <a:solidFill>
                  <a:schemeClr val="tx1"/>
                </a:solidFill>
                <a:latin typeface="Times New Roman" panose="02020603050405020304" charset="0"/>
                <a:cs typeface="Times New Roman" panose="02020603050405020304" charset="0"/>
              </a:rPr>
              <a:t>A. Reading is hardly out of date!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Good readers are most likely to be good writers, too.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You can always keep yourself amused if you like reading.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Reading is a convenient hobby as it is easy to stop and then start again.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This means that you will read faster and will become better at understanding what you read.</a:t>
            </a:r>
            <a:endParaRPr lang="en-US" altLang="zh-CN" sz="2400" dirty="0">
              <a:solidFill>
                <a:schemeClr val="tx1"/>
              </a:solidFill>
              <a:latin typeface="Times New Roman" panose="02020603050405020304" charset="0"/>
              <a:cs typeface="Times New Roman" panose="02020603050405020304" charset="0"/>
            </a:endParaRPr>
          </a:p>
        </p:txBody>
      </p:sp>
      <p:sp>
        <p:nvSpPr>
          <p:cNvPr id="8" name="圆角矩形 7"/>
          <p:cNvSpPr/>
          <p:nvPr>
            <p:custDataLst>
              <p:tags r:id="rId4"/>
            </p:custDataLst>
          </p:nvPr>
        </p:nvSpPr>
        <p:spPr>
          <a:xfrm>
            <a:off x="375285" y="4649470"/>
            <a:ext cx="11470640" cy="13290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事实细节题。根据第四段 If you read as a hobby, you will get better and better at it 可知答案。</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P spid="6" grpId="0"/>
      <p:bldP spid="8" grpId="0" bldLvl="0" animBg="1"/>
      <p:bldP spid="8"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189865"/>
            <a:ext cx="11544300" cy="24149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sym typeface="+mn-ea"/>
              </a:rPr>
              <a:t>      Some people say that reading is out of date. This is not true. You have to be able to read to use a computer and, the better you read, the better your computer skills will be. </a:t>
            </a:r>
            <a:r>
              <a:rPr lang="en-US" altLang="zh-CN" sz="2800" u="sng" dirty="0">
                <a:latin typeface="Times New Roman" panose="02020603050405020304" charset="0"/>
                <a:ea typeface="宋体" panose="02010600030101010101" pitchFamily="2" charset="-122"/>
                <a:cs typeface="Times New Roman" panose="02020603050405020304" charset="0"/>
                <a:sym typeface="+mn-ea"/>
              </a:rPr>
              <a:t>4______</a:t>
            </a:r>
            <a:r>
              <a:rPr lang="en-US" altLang="zh-CN" sz="2800" dirty="0">
                <a:latin typeface="Times New Roman" panose="02020603050405020304" charset="0"/>
                <a:ea typeface="宋体" panose="02010600030101010101" pitchFamily="2" charset="-122"/>
                <a:cs typeface="Times New Roman" panose="02020603050405020304" charset="0"/>
                <a:sym typeface="+mn-ea"/>
              </a:rPr>
              <a:t> </a:t>
            </a:r>
            <a:endParaRPr lang="en-US" altLang="zh-CN" sz="28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sym typeface="+mn-ea"/>
              </a:rPr>
              <a:t>      </a:t>
            </a:r>
            <a:r>
              <a:rPr lang="en-US" altLang="zh-CN" sz="2800" u="sng" dirty="0">
                <a:latin typeface="Times New Roman" panose="02020603050405020304" charset="0"/>
                <a:ea typeface="宋体" panose="02010600030101010101" pitchFamily="2" charset="-122"/>
                <a:cs typeface="Times New Roman" panose="02020603050405020304" charset="0"/>
                <a:sym typeface="+mn-ea"/>
              </a:rPr>
              <a:t>5          </a:t>
            </a:r>
            <a:r>
              <a:rPr lang="en-US" altLang="zh-CN" sz="2800" dirty="0">
                <a:latin typeface="Times New Roman" panose="02020603050405020304" charset="0"/>
                <a:ea typeface="宋体" panose="02010600030101010101" pitchFamily="2" charset="-122"/>
                <a:cs typeface="Times New Roman" panose="02020603050405020304" charset="0"/>
                <a:sym typeface="+mn-ea"/>
              </a:rPr>
              <a:t> They are usually good at spelling as well, and have more things to write about. Reading books is a wonderful hobby, one of the best. What other hobby could be more useful, or more enjoyable?</a:t>
            </a:r>
            <a:endParaRPr lang="en-US" altLang="zh-CN"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5" name="TextBox 4"/>
          <p:cNvSpPr txBox="1"/>
          <p:nvPr/>
        </p:nvSpPr>
        <p:spPr>
          <a:xfrm>
            <a:off x="3951670" y="9456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552450" y="4864100"/>
            <a:ext cx="10981690" cy="10655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事实细节题。根据第五段 Some people say that reading is out of date. This is not true.可知答案。</a:t>
            </a:r>
            <a:endParaRPr sz="2400">
              <a:solidFill>
                <a:srgbClr val="C00000"/>
              </a:solidFill>
              <a:latin typeface="Times New Roman" panose="02020603050405020304" charset="0"/>
              <a:cs typeface="Times New Roman" panose="02020603050405020304" charset="0"/>
              <a:sym typeface="+mn-ea"/>
            </a:endParaRPr>
          </a:p>
        </p:txBody>
      </p:sp>
      <p:sp>
        <p:nvSpPr>
          <p:cNvPr id="4" name="TextBox 4"/>
          <p:cNvSpPr txBox="1"/>
          <p:nvPr>
            <p:custDataLst>
              <p:tags r:id="rId1"/>
            </p:custDataLst>
          </p:nvPr>
        </p:nvSpPr>
        <p:spPr>
          <a:xfrm>
            <a:off x="972885" y="1276531"/>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552450" y="4864100"/>
            <a:ext cx="10981690" cy="11487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推理判断题。根据第六段 They are usually good at spelling as well, and have more things to write about 可以推断出答案。</a:t>
            </a:r>
            <a:endParaRPr sz="2400">
              <a:solidFill>
                <a:srgbClr val="C00000"/>
              </a:solidFill>
              <a:latin typeface="Times New Roman" panose="02020603050405020304" charset="0"/>
              <a:cs typeface="Times New Roman" panose="02020603050405020304" charset="0"/>
              <a:sym typeface="+mn-ea"/>
            </a:endParaRPr>
          </a:p>
        </p:txBody>
      </p:sp>
      <p:sp>
        <p:nvSpPr>
          <p:cNvPr id="8" name="文本框 7"/>
          <p:cNvSpPr txBox="1"/>
          <p:nvPr>
            <p:custDataLst>
              <p:tags r:id="rId3"/>
            </p:custDataLst>
          </p:nvPr>
        </p:nvSpPr>
        <p:spPr>
          <a:xfrm>
            <a:off x="219710" y="2713673"/>
            <a:ext cx="11752580"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Reading is hardly out of date!</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Good readers are most likely to be good writers, too.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You can always keep yourself amused if you like reading.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Reading is a convenient hobby as it is easy to stop and then start again. </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This means that you will read faster and will become better at understanding what you read.</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P spid="4" grpId="0"/>
      <p:bldP spid="7" grpId="0" bldLvl="0" animBg="1"/>
      <p:bldP spid="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He has been to Beijing. So ____________ I.</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464820" y="4324350"/>
            <a:ext cx="10870565" cy="233553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本题考查部分倒装。本题没有给出提示词，按照规则只能用冠词、介词、助动词和连词进行填空。前面一句是肯定句：He has been to Beijing ( 他去过北京 )，有助动词 has，表示现在完成时，后一句“我也一样”用 so+ 助动词 / 情态动词 + 主语。第二句主语是 I，谓语动词单复数要变化，所以填写助动词 have。</a:t>
            </a:r>
            <a:endParaRPr sz="280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2"/>
            </p:custDataLst>
          </p:nvPr>
        </p:nvSpPr>
        <p:spPr>
          <a:xfrm>
            <a:off x="4844415" y="1962785"/>
            <a:ext cx="2110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have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In the classroom ____________ (be) ten students now.</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本题考查全部倒装。介词短语 in the classroom 放在句首，句子要用倒装结构。ten students 是句子主语，谓语要用复数形式。句子有时间词 now，用现在时，所以填写are。</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3496310" y="1600200"/>
            <a:ext cx="2143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0600" y="17948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Busy ____________ he is, he helps his mother do housework.</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072640" y="1794510"/>
            <a:ext cx="21069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as/though</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本题考查让步状语从句的倒装形式。句中缺少连接词，此类让步状语从句的倒装句由 as 或 though 引导，所以填写 as 或者 though。</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Only until his father was out of prison could Charles ____________ (go) to school.</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本题考查部分倒装。only+ 状语从句放在句首，主句要求部分倒装，即助动词 / 情态动词 + 主语 + 实义动词。所以填写实义动词 go。</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8277225" y="1703705"/>
            <a:ext cx="25012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go</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Hardly ____________ I eaten snacks when he said he was hungry.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本题考查部分倒装。固定搭配 hardly...when... 意为“一……就……”。hardly 放句首时，主句需倒装，且 when 后面是过去时，所以主句用过去完成时，所以填写had。</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149475" y="1604010"/>
            <a:ext cx="28321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had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____________ old Tony is, he is very strong.</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727075" y="4502785"/>
            <a:ext cx="10444480"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本题考查部分倒装。前后句连接意思转折。所填的词引导让步状语从句，横线后是形容词 old，所以填写 However。</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996950" y="1604010"/>
            <a:ext cx="25273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However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Tom goes to school every day. ____________ does Mary.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656590" y="455866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本题考查部分倒装。前面一句是肯定句，后一句表示“也一样”，用 so+ 助动词+ Mary，所以填写 So。</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5512435" y="1604010"/>
            <a:ext cx="221424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So</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Jim is in hospital.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Come on 				B. Have a good time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sorry to hear that 		D. Good luck</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1205" y="452310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本题考查情感应答。根据 Jim is in hospital，可知 Jim 住院了，听到别人发生不好的事情，要及时表达自己的同情 I’m sorry to hear that，因此答案是 C。</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191701" y="19168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No sooner ____________ I got home than it began to rain.</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661920" y="1689735"/>
            <a:ext cx="2478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本题考查部分倒装。固定搭配 no sooner...than… 意为“一……就……”。no sooner 放句首时，主句需倒装，且 than 后面是过去时，所以主句用过去完成时，所以填写 had。</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She did not see Smith. ____________ did I.</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771900" y="1689735"/>
            <a:ext cx="31426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Neither/Nor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4210" y="4462780"/>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本题考查部分倒装。前面一句是否定句，后一句“我也一样”用 neither/nor+ 助动词 + 主语。所以填写 Neither/Nor。</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There ____________ (be) five hundred students in our school last year.</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664970" y="1508125"/>
            <a:ext cx="30403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were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本题考查倒装句中的一种，即 there be 句型。句子中有过去时间 last year，be动词要用过去时。在 there be 句子中，主语 five hundred students 是复数，所以填写were。</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243840" y="1461135"/>
            <a:ext cx="11699240" cy="4009390"/>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1. Out of the frying pan ____________________ (跳出一条鱼).</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2. ______________</a:t>
            </a:r>
            <a:r>
              <a:rPr lang="en-US" sz="2800" dirty="0">
                <a:latin typeface="Times New Roman" panose="02020603050405020304" charset="0"/>
                <a:ea typeface="宋体" panose="02010600030101010101" pitchFamily="2" charset="-122"/>
                <a:cs typeface="Times New Roman" panose="02020603050405020304" charset="0"/>
              </a:rPr>
              <a:t>__________________________________________</a:t>
            </a:r>
            <a:r>
              <a:rPr sz="2800" dirty="0">
                <a:latin typeface="Times New Roman" panose="02020603050405020304" charset="0"/>
                <a:ea typeface="宋体" panose="02010600030101010101" pitchFamily="2" charset="-122"/>
                <a:cs typeface="Times New Roman" panose="02020603050405020304" charset="0"/>
              </a:rPr>
              <a:t>______ (他一上车) when the bus started.</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3. He hasn’t been to Beijing. ____________________ (我也一样).</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4. Only in this way ____________________ (你才能帮到他).</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 Seldom ______________</a:t>
            </a:r>
            <a:r>
              <a:rPr lang="en-US" sz="2800" dirty="0">
                <a:latin typeface="Times New Roman" panose="02020603050405020304" charset="0"/>
                <a:ea typeface="宋体" panose="02010600030101010101" pitchFamily="2" charset="-122"/>
                <a:cs typeface="Times New Roman" panose="02020603050405020304" charset="0"/>
              </a:rPr>
              <a:t>________</a:t>
            </a:r>
            <a:r>
              <a:rPr sz="2800" dirty="0">
                <a:latin typeface="Times New Roman" panose="02020603050405020304" charset="0"/>
                <a:ea typeface="宋体" panose="02010600030101010101" pitchFamily="2" charset="-122"/>
                <a:cs typeface="Times New Roman" panose="02020603050405020304" charset="0"/>
              </a:rPr>
              <a:t>______ (他去看望他的奶奶) when he was little.</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289300" y="1530985"/>
            <a:ext cx="44640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jumped a fish</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51815" y="2117725"/>
            <a:ext cx="11391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 had hardly/scarcely got on the bus / Hardly/Scarcely had he got on the bus</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4612640" y="3227705"/>
            <a:ext cx="3140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Neither/Nor have I</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372485" y="3749675"/>
            <a:ext cx="33693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can you help him</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570990" y="4337685"/>
            <a:ext cx="5734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did he go to see his grandmother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8985" y="508000"/>
            <a:ext cx="10838815" cy="2889885"/>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W: _____________, can you tell me the way to the nearest bus station?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M: Go along this street. Turn right at the first traffic light. It’s on your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right.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Hello 		B. Good morning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Pardon 		D. Excuse me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3485" y="6035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21005" y="4432300"/>
            <a:ext cx="11349990" cy="53975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本题考查问路的问答。英语表达问路是 Excuse me, ...?，所以答案是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49911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I will have an English test tomorrow.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Best wishes 		B. Good luck</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Well done 		D. It’s a pity</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39010" y="12194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710" y="420687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本题考查情感应答。根据 I will have an English test tomorrow（我明天将有一个英语考试），及时进行情感答复 Good luck（祝你好运），所以答案是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8075" y="606425"/>
            <a:ext cx="979424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I don’t feel well.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Can I help you 			B. May I speak to Mary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What’s wrong with you 	D. How much is it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89200" y="688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本题考查看病的问答。根据 I don’t feel well（我感觉不舒服），推断出前面询问你身体状况，所以答案是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81660" y="927219"/>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What does he look like?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He is smart		 		 B. He likes computer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He is good at computer		 D. He is cool</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47265" y="1594604"/>
            <a:ext cx="1030605"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46430" y="4305300"/>
            <a:ext cx="10137140"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本题考查询问与提供信息。根据 What does he look like?（询问他的外貌），D 项（He is cool 他酷酷的），因此答案是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UNIT_PLACING_PICTURE_USER_VIEWPORT" val="{&quot;height&quot;:3555,&quot;width&quot;:7110}"/>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UNIT_PLACING_PICTURE_USER_VIEWPORT" val="{&quot;height&quot;:3555,&quot;width&quot;:7110}"/>
</p:tagLst>
</file>

<file path=ppt/tags/tag57.xml><?xml version="1.0" encoding="utf-8"?>
<p:tagLst xmlns:p="http://schemas.openxmlformats.org/presentationml/2006/main">
  <p:tag name="PA" val="v4.0.0"/>
</p:tagLst>
</file>

<file path=ppt/tags/tag5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10660</Words>
  <Application>WPS 演示</Application>
  <PresentationFormat>宽屏</PresentationFormat>
  <Paragraphs>346</Paragraphs>
  <Slides>45</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45</vt:i4>
      </vt:variant>
    </vt:vector>
  </HeadingPairs>
  <TitlesOfParts>
    <vt:vector size="63"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158</cp:revision>
  <dcterms:created xsi:type="dcterms:W3CDTF">2021-08-19T06:32:00Z</dcterms:created>
  <dcterms:modified xsi:type="dcterms:W3CDTF">2023-06-01T03:43:16Z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