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257" r:id="rId5"/>
    <p:sldId id="258" r:id="rId6"/>
    <p:sldId id="259" r:id="rId7"/>
    <p:sldId id="268" r:id="rId8"/>
    <p:sldId id="387" r:id="rId9"/>
    <p:sldId id="388" r:id="rId10"/>
    <p:sldId id="389" r:id="rId11"/>
    <p:sldId id="433" r:id="rId12"/>
    <p:sldId id="390" r:id="rId13"/>
    <p:sldId id="434" r:id="rId14"/>
    <p:sldId id="435" r:id="rId15"/>
    <p:sldId id="436" r:id="rId16"/>
    <p:sldId id="437" r:id="rId17"/>
    <p:sldId id="438" r:id="rId18"/>
    <p:sldId id="439" r:id="rId19"/>
    <p:sldId id="440" r:id="rId20"/>
    <p:sldId id="441" r:id="rId21"/>
    <p:sldId id="442" r:id="rId22"/>
    <p:sldId id="355" r:id="rId23"/>
    <p:sldId id="332" r:id="rId24"/>
    <p:sldId id="295" r:id="rId25"/>
    <p:sldId id="373" r:id="rId26"/>
    <p:sldId id="468" r:id="rId27"/>
    <p:sldId id="469" r:id="rId28"/>
    <p:sldId id="470" r:id="rId29"/>
    <p:sldId id="471" r:id="rId30"/>
    <p:sldId id="444" r:id="rId31"/>
    <p:sldId id="445" r:id="rId32"/>
    <p:sldId id="447" r:id="rId33"/>
    <p:sldId id="446" r:id="rId34"/>
    <p:sldId id="490" r:id="rId35"/>
    <p:sldId id="301" r:id="rId36"/>
    <p:sldId id="302" r:id="rId37"/>
    <p:sldId id="448" r:id="rId38"/>
    <p:sldId id="449" r:id="rId39"/>
    <p:sldId id="450" r:id="rId40"/>
    <p:sldId id="451" r:id="rId41"/>
    <p:sldId id="452" r:id="rId42"/>
    <p:sldId id="453" r:id="rId43"/>
    <p:sldId id="454" r:id="rId44"/>
    <p:sldId id="455" r:id="rId45"/>
    <p:sldId id="456" r:id="rId46"/>
    <p:sldId id="307" r:id="rId47"/>
    <p:sldId id="308" r:id="rId48"/>
    <p:sldId id="284" r:id="rId49"/>
  </p:sldIdLst>
  <p:sldSz cx="12192000" cy="6858000"/>
  <p:notesSz cx="6858000" cy="9144000"/>
  <p:embeddedFontLst>
    <p:embeddedFont>
      <p:font typeface="方正黑体简体" panose="03000509000000000000" charset="-122"/>
      <p:regular r:id="rId53"/>
    </p:embeddedFont>
    <p:embeddedFont>
      <p:font typeface="微软雅黑" panose="020B0503020204020204" pitchFamily="34" charset="-122"/>
      <p:regular r:id="rId54"/>
    </p:embeddedFont>
    <p:embeddedFont>
      <p:font typeface="Calibri" panose="020F0502020204030204" pitchFamily="34" charset="0"/>
      <p:regular r:id="rId55"/>
      <p:bold r:id="rId56"/>
      <p:italic r:id="rId57"/>
      <p:boldItalic r:id="rId58"/>
    </p:embeddedFont>
    <p:embeddedFont>
      <p:font typeface="Impact" panose="020B0806030902050204" pitchFamily="34" charset="0"/>
      <p:regular r:id="rId59"/>
    </p:embeddedFont>
    <p:embeddedFont>
      <p:font typeface="黑体" panose="02010609060101010101" charset="-122"/>
      <p:regular r:id="rId60"/>
    </p:embeddedFont>
    <p:embeddedFont>
      <p:font typeface="等线" panose="02010600030101010101" charset="-122"/>
      <p:regular r:id="rId61"/>
    </p:embeddedFont>
  </p:embeddedFontLst>
  <p:custDataLst>
    <p:tags r:id="rId6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3" userDrawn="1">
          <p15:clr>
            <a:srgbClr val="A4A3A4"/>
          </p15:clr>
        </p15:guide>
        <p15:guide id="2" orient="horz" pos="4204" userDrawn="1">
          <p15:clr>
            <a:srgbClr val="A4A3A4"/>
          </p15:clr>
        </p15:guide>
        <p15:guide id="3" pos="88" userDrawn="1">
          <p15:clr>
            <a:srgbClr val="A4A3A4"/>
          </p15:clr>
        </p15:guide>
        <p15:guide id="4" pos="7405" userDrawn="1">
          <p15:clr>
            <a:srgbClr val="A4A3A4"/>
          </p15:clr>
        </p15:guide>
        <p15:guide id="5" orient="horz" pos="395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F2B3"/>
    <a:srgbClr val="EFE879"/>
    <a:srgbClr val="F7F4BC"/>
    <a:srgbClr val="E6DC32"/>
    <a:srgbClr val="DDDB1F"/>
    <a:srgbClr val="E18787"/>
    <a:srgbClr val="209874"/>
    <a:srgbClr val="2E916A"/>
    <a:srgbClr val="ACD9C7"/>
    <a:srgbClr val="2D9C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18" autoAdjust="0"/>
  </p:normalViewPr>
  <p:slideViewPr>
    <p:cSldViewPr snapToGrid="0" showGuides="1">
      <p:cViewPr varScale="1">
        <p:scale>
          <a:sx n="62" d="100"/>
          <a:sy n="62" d="100"/>
        </p:scale>
        <p:origin x="704" y="28"/>
      </p:cViewPr>
      <p:guideLst>
        <p:guide orient="horz" pos="123"/>
        <p:guide orient="horz" pos="4204"/>
        <p:guide pos="88"/>
        <p:guide pos="7405"/>
        <p:guide orient="horz" pos="395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2" Type="http://schemas.openxmlformats.org/officeDocument/2006/relationships/tags" Target="tags/tag58.xml"/><Relationship Id="rId61" Type="http://schemas.openxmlformats.org/officeDocument/2006/relationships/font" Target="fonts/font9.fntdata"/><Relationship Id="rId60" Type="http://schemas.openxmlformats.org/officeDocument/2006/relationships/font" Target="fonts/font8.fntdata"/><Relationship Id="rId6" Type="http://schemas.openxmlformats.org/officeDocument/2006/relationships/slide" Target="slides/slide3.xml"/><Relationship Id="rId59" Type="http://schemas.openxmlformats.org/officeDocument/2006/relationships/font" Target="fonts/font7.fntdata"/><Relationship Id="rId58" Type="http://schemas.openxmlformats.org/officeDocument/2006/relationships/font" Target="fonts/font6.fntdata"/><Relationship Id="rId57" Type="http://schemas.openxmlformats.org/officeDocument/2006/relationships/font" Target="fonts/font5.fntdata"/><Relationship Id="rId56" Type="http://schemas.openxmlformats.org/officeDocument/2006/relationships/font" Target="fonts/font4.fntdata"/><Relationship Id="rId55" Type="http://schemas.openxmlformats.org/officeDocument/2006/relationships/font" Target="fonts/font3.fntdata"/><Relationship Id="rId54" Type="http://schemas.openxmlformats.org/officeDocument/2006/relationships/font" Target="fonts/font2.fntdata"/><Relationship Id="rId53" Type="http://schemas.openxmlformats.org/officeDocument/2006/relationships/font" Target="fonts/font1.fntdata"/><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1" name="文本框 10">
            <a:hlinkClick r:id="rId2" action="ppaction://hlinksldjump"/>
          </p:cNvPr>
          <p:cNvSpPr txBox="1"/>
          <p:nvPr userDrawn="1">
            <p:custDataLst>
              <p:tags r:id="rId3"/>
            </p:custDataLst>
          </p:nvPr>
        </p:nvSpPr>
        <p:spPr>
          <a:xfrm>
            <a:off x="0" y="6246495"/>
            <a:ext cx="1475740" cy="611505"/>
          </a:xfrm>
          <a:prstGeom prst="rect">
            <a:avLst/>
          </a:prstGeom>
          <a:solidFill>
            <a:schemeClr val="accent6"/>
          </a:solidFill>
          <a:effectLst>
            <a:outerShdw blurRad="50800" dist="38100" dir="2700000" algn="tl" rotWithShape="0">
              <a:prstClr val="black">
                <a:alpha val="40000"/>
              </a:prstClr>
            </a:outerShdw>
          </a:effectLst>
        </p:spPr>
        <p:txBody>
          <a:bodyPr wrap="square" rtlCol="0">
            <a:noAutofit/>
          </a:bodyPr>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2" name="文本框 11">
            <a:hlinkClick r:id="" action="ppaction://hlinkshowjump?jump=nextslide"/>
          </p:cNvPr>
          <p:cNvSpPr txBox="1"/>
          <p:nvPr userDrawn="1">
            <p:custDataLst>
              <p:tags r:id="rId4"/>
            </p:custDataLst>
          </p:nvPr>
        </p:nvSpPr>
        <p:spPr>
          <a:xfrm>
            <a:off x="10715625"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nvSpPr>
        <p:spPr>
          <a:xfrm>
            <a:off x="-12065" y="0"/>
            <a:ext cx="12215495" cy="732790"/>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0" y="930275"/>
            <a:ext cx="12208510" cy="0"/>
          </a:xfrm>
          <a:prstGeom prst="line">
            <a:avLst/>
          </a:prstGeom>
          <a:ln w="38100">
            <a:solidFill>
              <a:srgbClr val="E6DC32"/>
            </a:solidFill>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12065" y="4220210"/>
            <a:ext cx="12192000" cy="263779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2" name="文本框 11">
            <a:hlinkClick r:id="" action="ppaction://hlinkshowjump?jump=nextslide"/>
          </p:cNvPr>
          <p:cNvSpPr txBox="1"/>
          <p:nvPr userDrawn="1"/>
        </p:nvSpPr>
        <p:spPr>
          <a:xfrm>
            <a:off x="10715625"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5" name="矩形 4"/>
          <p:cNvSpPr/>
          <p:nvPr userDrawn="1"/>
        </p:nvSpPr>
        <p:spPr>
          <a:xfrm>
            <a:off x="-11430" y="4210685"/>
            <a:ext cx="12192000" cy="263779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04830" y="6237605"/>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5" name="矩形 4"/>
          <p:cNvSpPr/>
          <p:nvPr userDrawn="1"/>
        </p:nvSpPr>
        <p:spPr>
          <a:xfrm>
            <a:off x="0" y="930910"/>
            <a:ext cx="12232005" cy="5917565"/>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24130" y="0"/>
            <a:ext cx="12215495" cy="732790"/>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23495" y="831850"/>
            <a:ext cx="1220851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0" name="文本框 9">
            <a:hlinkClick r:id="rId2" action="ppaction://hlinksldjump"/>
          </p:cNvPr>
          <p:cNvSpPr txBox="1"/>
          <p:nvPr userDrawn="1"/>
        </p:nvSpPr>
        <p:spPr>
          <a:xfrm>
            <a:off x="-2413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4" name="文本框 13">
            <a:hlinkClick r:id="" action="ppaction://hlinkshowjump?jump=nextslide"/>
          </p:cNvPr>
          <p:cNvSpPr txBox="1"/>
          <p:nvPr userDrawn="1"/>
        </p:nvSpPr>
        <p:spPr>
          <a:xfrm>
            <a:off x="10704830" y="6237605"/>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过度页1">
    <p:bg>
      <p:bgPr>
        <a:solidFill>
          <a:srgbClr val="E6DC32">
            <a:alpha val="50000"/>
          </a:srgbClr>
        </a:solidFill>
        <a:effectLst/>
      </p:bgPr>
    </p:bg>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6DC3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1626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1_过度页1">
    <p:bg>
      <p:bgPr>
        <a:solidFill>
          <a:srgbClr val="E6DC32">
            <a:alpha val="50000"/>
          </a:srgbClr>
        </a:solidFill>
        <a:effectLst/>
      </p:bgPr>
    </p:bg>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3.xml"/><Relationship Id="rId2" Type="http://schemas.openxmlformats.org/officeDocument/2006/relationships/tags" Target="../tags/tag14.xml"/><Relationship Id="rId1" Type="http://schemas.openxmlformats.org/officeDocument/2006/relationships/tags" Target="../tags/tag1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16.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1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19.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2.xml.rels><?xml version="1.0" encoding="UTF-8" standalone="yes"?>
<Relationships xmlns="http://schemas.openxmlformats.org/package/2006/relationships"><Relationship Id="rId9" Type="http://schemas.openxmlformats.org/officeDocument/2006/relationships/slide" Target="slide44.xml"/><Relationship Id="rId8" Type="http://schemas.openxmlformats.org/officeDocument/2006/relationships/tags" Target="../tags/tag5.xml"/><Relationship Id="rId7" Type="http://schemas.openxmlformats.org/officeDocument/2006/relationships/slide" Target="slide33.xml"/><Relationship Id="rId6" Type="http://schemas.openxmlformats.org/officeDocument/2006/relationships/tags" Target="../tags/tag4.xml"/><Relationship Id="rId5" Type="http://schemas.openxmlformats.org/officeDocument/2006/relationships/image" Target="../media/image1.png"/><Relationship Id="rId4" Type="http://schemas.openxmlformats.org/officeDocument/2006/relationships/slide" Target="slide28.xml"/><Relationship Id="rId3" Type="http://schemas.openxmlformats.org/officeDocument/2006/relationships/slide" Target="slide20.xml"/><Relationship Id="rId2" Type="http://schemas.openxmlformats.org/officeDocument/2006/relationships/slide" Target="slide9.xml"/><Relationship Id="rId12" Type="http://schemas.openxmlformats.org/officeDocument/2006/relationships/notesSlide" Target="../notesSlides/notesSlide2.xml"/><Relationship Id="rId11" Type="http://schemas.openxmlformats.org/officeDocument/2006/relationships/slideLayout" Target="../slideLayouts/slideLayout1.xml"/><Relationship Id="rId10" Type="http://schemas.openxmlformats.org/officeDocument/2006/relationships/tags" Target="../tags/tag6.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2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6.xml"/><Relationship Id="rId1" Type="http://schemas.openxmlformats.org/officeDocument/2006/relationships/tags" Target="../tags/tag25.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tags" Target="../tags/tag26.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6.xml"/><Relationship Id="rId1" Type="http://schemas.openxmlformats.org/officeDocument/2006/relationships/tags" Target="../tags/tag27.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tags" Target="../tags/tag28.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xml"/><Relationship Id="rId1" Type="http://schemas.openxmlformats.org/officeDocument/2006/relationships/tags" Target="../tags/tag29.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30.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5.xml"/><Relationship Id="rId1" Type="http://schemas.openxmlformats.org/officeDocument/2006/relationships/tags" Target="../tags/tag31.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7.xml"/></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30.xml"/><Relationship Id="rId4" Type="http://schemas.openxmlformats.org/officeDocument/2006/relationships/slideLayout" Target="../slideLayouts/slideLayout6.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6.xml"/><Relationship Id="rId1" Type="http://schemas.openxmlformats.org/officeDocument/2006/relationships/tags" Target="../tags/tag35.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6.xml"/><Relationship Id="rId1" Type="http://schemas.openxmlformats.org/officeDocument/2006/relationships/tags" Target="../tags/tag36.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37.xml"/></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3.xml"/><Relationship Id="rId2" Type="http://schemas.openxmlformats.org/officeDocument/2006/relationships/tags" Target="../tags/tag39.xml"/><Relationship Id="rId1" Type="http://schemas.openxmlformats.org/officeDocument/2006/relationships/tags" Target="../tags/tag38.xml"/></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4.xml"/><Relationship Id="rId2" Type="http://schemas.openxmlformats.org/officeDocument/2006/relationships/tags" Target="../tags/tag41.xml"/><Relationship Id="rId1" Type="http://schemas.openxmlformats.org/officeDocument/2006/relationships/tags" Target="../tags/tag40.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tags" Target="../tags/tag42.xml"/></Relationships>
</file>

<file path=ppt/slides/_rels/slide37.xml.rels><?xml version="1.0" encoding="UTF-8" standalone="yes"?>
<Relationships xmlns="http://schemas.openxmlformats.org/package/2006/relationships"><Relationship Id="rId5" Type="http://schemas.openxmlformats.org/officeDocument/2006/relationships/notesSlide" Target="../notesSlides/notesSlide37.xml"/><Relationship Id="rId4" Type="http://schemas.openxmlformats.org/officeDocument/2006/relationships/slideLayout" Target="../slideLayouts/slideLayout4.xml"/><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4.xml"/><Relationship Id="rId2" Type="http://schemas.openxmlformats.org/officeDocument/2006/relationships/tags" Target="../tags/tag47.xml"/><Relationship Id="rId1" Type="http://schemas.openxmlformats.org/officeDocument/2006/relationships/tags" Target="../tags/tag46.xml"/></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9.xml"/><Relationship Id="rId3" Type="http://schemas.openxmlformats.org/officeDocument/2006/relationships/slideLayout" Target="../slideLayouts/slideLayout4.xml"/><Relationship Id="rId2" Type="http://schemas.openxmlformats.org/officeDocument/2006/relationships/tags" Target="../tags/tag49.xml"/><Relationship Id="rId1" Type="http://schemas.openxmlformats.org/officeDocument/2006/relationships/tags" Target="../tags/tag4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4.xml"/><Relationship Id="rId2" Type="http://schemas.openxmlformats.org/officeDocument/2006/relationships/tags" Target="../tags/tag51.xml"/><Relationship Id="rId1" Type="http://schemas.openxmlformats.org/officeDocument/2006/relationships/tags" Target="../tags/tag50.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tags" Target="../tags/tag52.xml"/></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4.xml"/><Relationship Id="rId2" Type="http://schemas.openxmlformats.org/officeDocument/2006/relationships/tags" Target="../tags/tag54.xml"/><Relationship Id="rId1" Type="http://schemas.openxmlformats.org/officeDocument/2006/relationships/tags" Target="../tags/tag53.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4.xml"/><Relationship Id="rId1" Type="http://schemas.openxmlformats.org/officeDocument/2006/relationships/tags" Target="../tags/tag55.xml"/></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44.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5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46.xml"/><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5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9.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tags" Target="../tags/tag10.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339725" y="1017588"/>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rPr>
              <a:t>英语基础篇同步练习册</a:t>
            </a:r>
            <a:endParaRPr lang="zh-CN" altLang="en-US" sz="5400" b="1" kern="5000" spc="300" dirty="0">
              <a:solidFill>
                <a:sysClr val="windowText" lastClr="000000"/>
              </a:solidFill>
              <a:cs typeface="Arial" panose="020B0604020202020204" pitchFamily="34" charset="0"/>
            </a:endParaRPr>
          </a:p>
        </p:txBody>
      </p:sp>
      <p:sp>
        <p:nvSpPr>
          <p:cNvPr id="19" name="文本框 18"/>
          <p:cNvSpPr txBox="1"/>
          <p:nvPr/>
        </p:nvSpPr>
        <p:spPr>
          <a:xfrm>
            <a:off x="448310" y="2237105"/>
            <a:ext cx="7385050" cy="553085"/>
          </a:xfrm>
          <a:prstGeom prst="rect">
            <a:avLst/>
          </a:prstGeom>
          <a:noFill/>
        </p:spPr>
        <p:txBody>
          <a:bodyPr wrap="square" rtlCol="0" anchor="t">
            <a:spAutoFit/>
          </a:bodyPr>
          <a:lstStyle/>
          <a:p>
            <a:pPr>
              <a:lnSpc>
                <a:spcPct val="120000"/>
              </a:lnSpc>
            </a:pPr>
            <a:r>
              <a:rPr lang="en-US" altLang="zh-CN" sz="2500" spc="100" dirty="0">
                <a:solidFill>
                  <a:schemeClr val="bg1">
                    <a:lumMod val="65000"/>
                  </a:schemeClr>
                </a:solidFill>
                <a:uFillTx/>
                <a:cs typeface="+mn-lt"/>
              </a:rPr>
              <a:t>YINGYU JICHUPIAN TONGBU LIANXICE</a:t>
            </a:r>
            <a:endParaRPr lang="en-US" altLang="zh-CN" sz="2500" spc="100" dirty="0">
              <a:solidFill>
                <a:schemeClr val="bg1">
                  <a:lumMod val="65000"/>
                </a:schemeClr>
              </a:solidFill>
              <a:uFillTx/>
              <a:cs typeface="+mn-lt"/>
            </a:endParaRPr>
          </a:p>
        </p:txBody>
      </p:sp>
      <p:cxnSp>
        <p:nvCxnSpPr>
          <p:cNvPr id="20" name="直接连接符 19"/>
          <p:cNvCxnSpPr/>
          <p:nvPr/>
        </p:nvCxnSpPr>
        <p:spPr>
          <a:xfrm>
            <a:off x="339725" y="208915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3" name="矩形 12"/>
          <p:cNvSpPr/>
          <p:nvPr/>
        </p:nvSpPr>
        <p:spPr>
          <a:xfrm>
            <a:off x="-13970" y="635"/>
            <a:ext cx="4542155" cy="348615"/>
          </a:xfrm>
          <a:prstGeom prst="rect">
            <a:avLst/>
          </a:prstGeom>
          <a:solidFill>
            <a:srgbClr val="DDD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3970" y="4453255"/>
            <a:ext cx="12192000" cy="240474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5291455"/>
            <a:ext cx="12192000" cy="1579245"/>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5279390" y="1821815"/>
            <a:ext cx="6891655" cy="4630420"/>
            <a:chOff x="8314" y="2869"/>
            <a:chExt cx="10853" cy="7292"/>
          </a:xfrm>
        </p:grpSpPr>
        <p:sp>
          <p:nvSpPr>
            <p:cNvPr id="4" name="椭圆 3"/>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2">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
        <p:nvSpPr>
          <p:cNvPr id="3" name="文本框 2"/>
          <p:cNvSpPr txBox="1"/>
          <p:nvPr/>
        </p:nvSpPr>
        <p:spPr>
          <a:xfrm>
            <a:off x="659130" y="5611813"/>
            <a:ext cx="4314190" cy="534035"/>
          </a:xfrm>
          <a:prstGeom prst="rect">
            <a:avLst/>
          </a:prstGeom>
          <a:noFill/>
        </p:spPr>
        <p:txBody>
          <a:bodyPr wrap="none" rtlCol="0" anchor="ctr">
            <a:spAutoFit/>
          </a:bodyPr>
          <a:p>
            <a:pPr algn="l">
              <a:lnSpc>
                <a:spcPct val="120000"/>
              </a:lnSpc>
            </a:pPr>
            <a:r>
              <a:rPr lang="zh-CN" altLang="en-US" sz="2400" b="1" dirty="0" smtClean="0">
                <a:solidFill>
                  <a:schemeClr val="tx1"/>
                </a:solidFill>
              </a:rPr>
              <a:t>主　编　马智利 谢碧玲 李丽华</a:t>
            </a:r>
            <a:endParaRPr lang="zh-CN" altLang="en-US" sz="2400" b="1" dirty="0" smtClean="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63270" y="1540629"/>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 Tell me ________ Tom will be back, in a day or two?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how long 		B. how much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how often 		D. how soon</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463165" y="16855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本题考查宾语从句。选项 A 表多长时间时，是对 for + 段时间提问；选项 B 意为多少，问价格，或问不可数名词的数量；选项 C 问频率；选项 D 表多快，对 in+ 段时间提问。故此题的正确答案为 D。</a:t>
            </a:r>
            <a:endParaRPr sz="2400">
              <a:solidFill>
                <a:srgbClr val="C00000"/>
              </a:solidFill>
              <a:latin typeface="Times New Roman" panose="02020603050405020304" charset="0"/>
              <a:cs typeface="Times New Roman" panose="02020603050405020304" charset="0"/>
            </a:endParaRPr>
          </a:p>
        </p:txBody>
      </p:sp>
      <p:sp>
        <p:nvSpPr>
          <p:cNvPr id="25" name="文本框 24"/>
          <p:cNvSpPr txBox="1"/>
          <p:nvPr>
            <p:custDataLst>
              <p:tags r:id="rId2"/>
            </p:custDataLst>
          </p:nvPr>
        </p:nvSpPr>
        <p:spPr>
          <a:xfrm>
            <a:off x="374015" y="33020"/>
            <a:ext cx="7528560" cy="607695"/>
          </a:xfrm>
          <a:prstGeom prst="rect">
            <a:avLst/>
          </a:prstGeom>
          <a:noFill/>
        </p:spPr>
        <p:txBody>
          <a:bodyPr wrap="square" rtlCol="0">
            <a:spAutoFit/>
          </a:bodyPr>
          <a:p>
            <a:pPr algn="l">
              <a:lnSpc>
                <a:spcPct val="120000"/>
              </a:lnSpc>
            </a:pPr>
            <a:r>
              <a:rPr lang="zh-CN" altLang="en-US" sz="2800" b="1" spc="300" dirty="0">
                <a:latin typeface="+mj-ea"/>
                <a:ea typeface="+mj-ea"/>
                <a:sym typeface="+mn-ea"/>
              </a:rPr>
              <a:t>二、选择正确答案</a:t>
            </a:r>
            <a:endParaRPr lang="zh-CN" altLang="en-US" sz="2800" b="1"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43940" y="915154"/>
            <a:ext cx="10274300"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2. My friend asked me ________ I could go with him or not.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if 		B. how 	C. that 	D. whether</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438650" y="10816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53975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本题考查宾语从句。whether…or not 为固定结构，故此题的正确答案为 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58850" y="932934"/>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3. She asked me what ________ with my old bike.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I will do 			B. will I do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I would do 		D. would I do</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445635" y="111340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本题考查宾语从句的语序和时态。选项 B、D 为疑问语序，故排除，主句谓语asked 为一般过去时，排除选项 A， 故此题的正确答案为 C，为过去将来时。</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81380" y="544314"/>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4. Can you make sure ________ the gold ring?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where Alice had put			 B. where had Alice put</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where Alice has put 			 D. where has Alice put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425950" y="74320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本题考查宾语从句的时态和语序。选项 B、D 为疑问语序，故排除，主句谓语 can make 为一般现在时，排除选项 A，had put 为过去完成时，故此题的正确答案为 C，用现在完成时。</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54990" y="923925"/>
            <a:ext cx="1082675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5. The old man suggested that the boy ________ to the hospital at once.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was sent 			 B. should send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be sent			 D. would send</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258560" y="109626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305935"/>
            <a:ext cx="10870565" cy="188658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本题考查宾语从句中的虚拟语气。句意： 那位老人建议男孩必须马上送往医院。suggest 表“建议”时所带的从句应用虚拟语气，即 should +do/be done，其中should 可省略，分析题意，从句要用被动语态，故此题正确答案为 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90245" y="860425"/>
            <a:ext cx="10627995"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6. —Do you know ________?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—His father is a doctor.</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what is his father 		B. who is his father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what his father is 		D. who his father is</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415030" y="99656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本题考查宾语从句及其语序。选项 A、B 为疑问语序，先排除。问人的身份要用what， 故此题正确答案为 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45795" y="923925"/>
            <a:ext cx="10735945"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7. ________ we can’t get seems better than ________ we have.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What; what 		B. What; that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That; that 		D. That; what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412240" y="10251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99465" y="43783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本题考查主语从句。句意：我们不能够得到的东西似乎要比拥有的东西要好。两个从句均缺宾语，故此题正确答案为 A。第一个 what 作 get 的宾语，第二个 what作 have 的宾语，that 不作任何句子成分。</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58850" y="978019"/>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8. It looks ________ it were going to rain.</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even if 			B. as if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even though		 D. like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737485" y="109626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88658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本题考查表语从句。句意：看上去，似乎要下雨了。even if 意为“即使”，as if 意为“似乎”，even though 意为“虽然”，like 意为“像”，不能引导句子。只有 as if 符合句意。it were going to 为虚拟语气，与现在事实相反，故此题正确答案为 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842129"/>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9. ________ leaves the room last ought to turn off the lights.</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Anyone 				B. Whoever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No matter who 			D. The person</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717675" y="9952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本题考查主语从句。句意：无论谁最后离开屋子，都应该关灯。选项 A 是不定代词，选项 D 是名词，均不能引导句子，选项 C 与选项 B 的词义一样，但 C 不能引导名词性从句， 故此题的正确答案为 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60400" y="915035"/>
            <a:ext cx="1072134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10. After the war, a new school building was put up ________ there had once been a theatre.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that 		B. where		 C. which		 D. when</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8557260" y="1087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661035" y="4460240"/>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本题考查宾语从句。句意：战后，一所新学校建在了过去曾是剧院的地方。根据题意，此题的正确答案为 B，表地点。</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4686300" cy="6858000"/>
          </a:xfrm>
          <a:prstGeom prst="rect">
            <a:avLst/>
          </a:prstGeom>
          <a:solidFill>
            <a:srgbClr val="DDDB1F">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4239260"/>
            <a:ext cx="4686300" cy="261239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568050" y="171894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一、补全对话</a:t>
            </a:r>
            <a:endParaRPr lang="zh-CN" altLang="en-US" sz="3200" dirty="0">
              <a:solidFill>
                <a:schemeClr val="tx1"/>
              </a:solidFill>
              <a:latin typeface="黑体" panose="02010609060101010101" charset="-122"/>
              <a:ea typeface="黑体" panose="02010609060101010101" charset="-122"/>
            </a:endParaRPr>
          </a:p>
        </p:txBody>
      </p:sp>
      <p:sp>
        <p:nvSpPr>
          <p:cNvPr id="3" name="文本框 13">
            <a:hlinkClick r:id="rId2" action="ppaction://hlinksldjump"/>
          </p:cNvPr>
          <p:cNvSpPr txBox="1">
            <a:spLocks noChangeArrowheads="1"/>
          </p:cNvSpPr>
          <p:nvPr/>
        </p:nvSpPr>
        <p:spPr bwMode="auto">
          <a:xfrm>
            <a:off x="5568051" y="253428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二、选择正确答案</a:t>
            </a:r>
            <a:endParaRPr lang="zh-CN" altLang="en-US" sz="3200" dirty="0">
              <a:solidFill>
                <a:schemeClr val="tx1"/>
              </a:solidFill>
              <a:latin typeface="黑体" panose="02010609060101010101" charset="-122"/>
              <a:ea typeface="黑体" panose="02010609060101010101" charset="-122"/>
            </a:endParaRPr>
          </a:p>
        </p:txBody>
      </p:sp>
      <p:sp>
        <p:nvSpPr>
          <p:cNvPr id="4" name="文本框 13">
            <a:hlinkClick r:id="rId3" action="ppaction://hlinksldjump"/>
          </p:cNvPr>
          <p:cNvSpPr txBox="1">
            <a:spLocks noChangeArrowheads="1"/>
          </p:cNvSpPr>
          <p:nvPr/>
        </p:nvSpPr>
        <p:spPr bwMode="auto">
          <a:xfrm>
            <a:off x="5568052" y="33496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三、阅读理解</a:t>
            </a:r>
            <a:endParaRPr lang="zh-CN" altLang="en-US" sz="3200" dirty="0">
              <a:solidFill>
                <a:schemeClr val="tx1"/>
              </a:solidFill>
              <a:latin typeface="黑体" panose="02010609060101010101" charset="-122"/>
              <a:ea typeface="黑体" panose="02010609060101010101" charset="-122"/>
            </a:endParaRPr>
          </a:p>
        </p:txBody>
      </p:sp>
      <p:sp>
        <p:nvSpPr>
          <p:cNvPr id="5" name="文本框 13">
            <a:hlinkClick r:id="rId4" action="ppaction://hlinksldjump"/>
          </p:cNvPr>
          <p:cNvSpPr txBox="1">
            <a:spLocks noChangeArrowheads="1"/>
          </p:cNvSpPr>
          <p:nvPr/>
        </p:nvSpPr>
        <p:spPr bwMode="auto">
          <a:xfrm>
            <a:off x="5568050" y="416496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四、5选5阅读</a:t>
            </a:r>
            <a:endParaRPr lang="zh-CN" altLang="en-US" sz="3200" dirty="0">
              <a:solidFill>
                <a:schemeClr val="tx1"/>
              </a:solidFill>
              <a:latin typeface="黑体" panose="02010609060101010101" charset="-122"/>
              <a:ea typeface="黑体" panose="02010609060101010101" charset="-122"/>
            </a:endParaRPr>
          </a:p>
        </p:txBody>
      </p:sp>
      <p:grpSp>
        <p:nvGrpSpPr>
          <p:cNvPr id="2" name="组合 1"/>
          <p:cNvGrpSpPr/>
          <p:nvPr/>
        </p:nvGrpSpPr>
        <p:grpSpPr>
          <a:xfrm>
            <a:off x="92710" y="2811780"/>
            <a:ext cx="4497070" cy="3509010"/>
            <a:chOff x="8314" y="2869"/>
            <a:chExt cx="10853" cy="7292"/>
          </a:xfrm>
        </p:grpSpPr>
        <p:sp>
          <p:nvSpPr>
            <p:cNvPr id="12" name="椭圆 11"/>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userDrawn="1"/>
          </p:nvPicPr>
          <p:blipFill>
            <a:blip r:embed="rId5">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
        <p:nvSpPr>
          <p:cNvPr id="6" name="PA_矩形 259"/>
          <p:cNvSpPr>
            <a:spLocks noChangeArrowheads="1"/>
          </p:cNvSpPr>
          <p:nvPr>
            <p:custDataLst>
              <p:tags r:id="rId6"/>
            </p:custDataLst>
          </p:nvPr>
        </p:nvSpPr>
        <p:spPr bwMode="auto">
          <a:xfrm>
            <a:off x="5139056" y="269684"/>
            <a:ext cx="6057900" cy="1217295"/>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ctr">
              <a:lnSpc>
                <a:spcPct val="80000"/>
              </a:lnSpc>
              <a:buNone/>
            </a:pPr>
            <a:r>
              <a:rPr sz="4400" b="1" kern="5000" spc="300" dirty="0">
                <a:solidFill>
                  <a:sysClr val="windowText" lastClr="000000"/>
                </a:solidFill>
                <a:cs typeface="Arial" panose="020B0604020202020204" pitchFamily="34" charset="0"/>
              </a:rPr>
              <a:t>Unit 14 </a:t>
            </a:r>
            <a:endParaRPr sz="4400" b="1" kern="5000" spc="300" dirty="0">
              <a:solidFill>
                <a:sysClr val="windowText" lastClr="000000"/>
              </a:solidFill>
              <a:cs typeface="Arial" panose="020B0604020202020204" pitchFamily="34" charset="0"/>
            </a:endParaRPr>
          </a:p>
          <a:p>
            <a:pPr indent="0" algn="ctr">
              <a:lnSpc>
                <a:spcPct val="80000"/>
              </a:lnSpc>
              <a:buNone/>
            </a:pPr>
            <a:r>
              <a:rPr sz="4400" b="1" kern="5000" spc="300" dirty="0">
                <a:solidFill>
                  <a:sysClr val="windowText" lastClr="000000"/>
                </a:solidFill>
                <a:cs typeface="Arial" panose="020B0604020202020204" pitchFamily="34" charset="0"/>
              </a:rPr>
              <a:t>复合句——名词性从句</a:t>
            </a:r>
            <a:endParaRPr sz="4400" b="1" kern="5000" spc="300" dirty="0">
              <a:solidFill>
                <a:sysClr val="windowText" lastClr="000000"/>
              </a:solidFill>
              <a:cs typeface="Arial" panose="020B0604020202020204" pitchFamily="34" charset="0"/>
            </a:endParaRPr>
          </a:p>
        </p:txBody>
      </p:sp>
      <p:sp>
        <p:nvSpPr>
          <p:cNvPr id="7" name="文本框 13">
            <a:hlinkClick r:id="rId7" action="ppaction://hlinksldjump"/>
          </p:cNvPr>
          <p:cNvSpPr txBox="1">
            <a:spLocks noChangeArrowheads="1"/>
          </p:cNvSpPr>
          <p:nvPr>
            <p:custDataLst>
              <p:tags r:id="rId8"/>
            </p:custDataLst>
          </p:nvPr>
        </p:nvSpPr>
        <p:spPr bwMode="auto">
          <a:xfrm>
            <a:off x="5568052" y="498030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五、语法填空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9" action="ppaction://hlinksldjump"/>
          </p:cNvPr>
          <p:cNvSpPr txBox="1">
            <a:spLocks noChangeArrowheads="1"/>
          </p:cNvSpPr>
          <p:nvPr>
            <p:custDataLst>
              <p:tags r:id="rId10"/>
            </p:custDataLst>
          </p:nvPr>
        </p:nvSpPr>
        <p:spPr bwMode="auto">
          <a:xfrm>
            <a:off x="5568050" y="57372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六、完成句子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ppt_x"/>
                                          </p:val>
                                        </p:tav>
                                        <p:tav tm="100000">
                                          <p:val>
                                            <p:strVal val="#ppt_x"/>
                                          </p:val>
                                        </p:tav>
                                      </p:tavLst>
                                    </p:anim>
                                    <p:anim calcmode="lin" valueType="num">
                                      <p:cBhvr additive="base">
                                        <p:cTn id="29" dur="500" fill="hold"/>
                                        <p:tgtEl>
                                          <p:spTgt spid="5"/>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ppt_x"/>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3" grpId="0"/>
      <p:bldP spid="4" grpId="0"/>
      <p:bldP spid="5" grpId="0"/>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1709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三、阅读理解</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cs typeface="方正黑体简体" panose="03000509000000000000" charset="-122"/>
                <a:sym typeface="iekie pocangqiong" panose="02000503000000000000" pitchFamily="2" charset="-122"/>
              </a:rPr>
              <a:t>三、阅读理解</a:t>
            </a:r>
            <a:endParaRPr lang="zh-CN" altLang="en-US" sz="2800" b="1" dirty="0">
              <a:solidFill>
                <a:schemeClr val="tx1"/>
              </a:solidFill>
              <a:cs typeface="方正黑体简体" panose="03000509000000000000" charset="-122"/>
              <a:sym typeface="iekie pocangqiong" panose="02000503000000000000" pitchFamily="2" charset="-122"/>
            </a:endParaRPr>
          </a:p>
        </p:txBody>
      </p:sp>
      <p:sp>
        <p:nvSpPr>
          <p:cNvPr id="5" name="文本框 4"/>
          <p:cNvSpPr txBox="1"/>
          <p:nvPr/>
        </p:nvSpPr>
        <p:spPr>
          <a:xfrm>
            <a:off x="315595" y="1443990"/>
            <a:ext cx="11560810" cy="3969385"/>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When I was studying in New York, I came across an American classmate of mine in the street, with whom I got along pretty well in normal times. He said to me, “Our class will have a party this Saturday at 3:00 pm, Room 101. You should bring a Chinese dish or dessert. Can you make it?”</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Immediately, I thought that I was always a gentleman who had never cooked. How could I cook a Chinese dish or dessert or things like that. Therefore I said with curtness (草率) finally, “No,I cannot make it.” My American classmate seemed a little disappointed at what I said, and turned away with a shrug.</a:t>
            </a:r>
            <a:endParaRPr sz="2800"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75285" y="503555"/>
            <a:ext cx="11532870" cy="4399915"/>
          </a:xfrm>
          <a:prstGeom prst="rect">
            <a:avLst/>
          </a:prstGeom>
          <a:noFill/>
        </p:spPr>
        <p:txBody>
          <a:bodyPr wrap="square" rtlCol="0" anchor="t">
            <a:spAutoFit/>
          </a:bodyPr>
          <a:lstStyle/>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sym typeface="+mn-ea"/>
              </a:rPr>
              <a:t>      </a:t>
            </a:r>
            <a:r>
              <a:rPr sz="2800" dirty="0">
                <a:latin typeface="Times New Roman" panose="02020603050405020304" charset="0"/>
                <a:ea typeface="宋体" panose="02010600030101010101" pitchFamily="2" charset="-122"/>
                <a:cs typeface="Times New Roman" panose="02020603050405020304" charset="0"/>
                <a:sym typeface="+mn-ea"/>
              </a:rPr>
              <a:t>On the day of the party, I bought a dessert and went to the party on time. At the sight of me, that American classmate opened his eyes wide and said, “I thought you could not make it.”</a:t>
            </a:r>
            <a:endParaRPr sz="2800" dirty="0">
              <a:latin typeface="Times New Roman" panose="02020603050405020304" charset="0"/>
              <a:ea typeface="宋体" panose="02010600030101010101" pitchFamily="2" charset="-122"/>
              <a:cs typeface="Times New Roman" panose="02020603050405020304" charset="0"/>
              <a:sym typeface="+mn-ea"/>
            </a:endParaRPr>
          </a:p>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sym typeface="+mn-ea"/>
              </a:rPr>
              <a:t>      </a:t>
            </a:r>
            <a:r>
              <a:rPr sz="2800" dirty="0">
                <a:latin typeface="Times New Roman" panose="02020603050405020304" charset="0"/>
                <a:ea typeface="宋体" panose="02010600030101010101" pitchFamily="2" charset="-122"/>
                <a:cs typeface="Times New Roman" panose="02020603050405020304" charset="0"/>
                <a:sym typeface="+mn-ea"/>
              </a:rPr>
              <a:t>“I bought it. I did not make it myself,” I held the dessert in my hands in front of him and emphasized.</a:t>
            </a:r>
            <a:endParaRPr sz="2800" dirty="0">
              <a:latin typeface="Times New Roman" panose="02020603050405020304" charset="0"/>
              <a:ea typeface="宋体" panose="02010600030101010101" pitchFamily="2" charset="-122"/>
              <a:cs typeface="Times New Roman" panose="02020603050405020304" charset="0"/>
              <a:sym typeface="+mn-ea"/>
            </a:endParaRPr>
          </a:p>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sym typeface="+mn-ea"/>
              </a:rPr>
              <a:t>      </a:t>
            </a:r>
            <a:r>
              <a:rPr sz="2800" dirty="0">
                <a:latin typeface="Times New Roman" panose="02020603050405020304" charset="0"/>
                <a:ea typeface="宋体" panose="02010600030101010101" pitchFamily="2" charset="-122"/>
                <a:cs typeface="Times New Roman" panose="02020603050405020304" charset="0"/>
                <a:sym typeface="+mn-ea"/>
              </a:rPr>
              <a:t>On hearing what I said, the American bent over with laughter. After a while, he explained that last time he wanted to know whether I could come, and did not ask me if I could cook a</a:t>
            </a:r>
            <a:r>
              <a:rPr lang="en-US" sz="2800" dirty="0">
                <a:latin typeface="Times New Roman" panose="02020603050405020304" charset="0"/>
                <a:ea typeface="宋体" panose="02010600030101010101" pitchFamily="2" charset="-122"/>
                <a:cs typeface="Times New Roman" panose="02020603050405020304" charset="0"/>
                <a:sym typeface="+mn-ea"/>
              </a:rPr>
              <a:t> Chinese dish or dessert. Now I understand that “make it” usually has the meaning of arriving at or reaching a place or destination successfully.</a:t>
            </a:r>
            <a:endParaRPr lang="en-US" sz="2800" dirty="0">
              <a:latin typeface="Times New Roman" panose="02020603050405020304" charset="0"/>
              <a:ea typeface="宋体" panose="02010600030101010101" pitchFamily="2" charset="-122"/>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46480" y="541655"/>
            <a:ext cx="10739755" cy="2675255"/>
          </a:xfrm>
          <a:prstGeom prst="rect">
            <a:avLst/>
          </a:prstGeom>
          <a:noFill/>
        </p:spPr>
        <p:txBody>
          <a:bodyPr wrap="square" rtlCol="0" anchor="t">
            <a:spAutoFit/>
          </a:bodyPr>
          <a:lstStyle/>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1. Where did the writer study?</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A. In France.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B. In America.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C. In Canada.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D. In Russia.</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326390" y="622935"/>
            <a:ext cx="8318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1"/>
            </p:custDataLst>
          </p:nvPr>
        </p:nvSpPr>
        <p:spPr>
          <a:xfrm>
            <a:off x="661035" y="4197350"/>
            <a:ext cx="10870565" cy="98869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事实细节题。从第一段第一句“When I was studying in New York…”可知，作者当时是在美国读书。“New York”为美国的城市纽约，故答案为 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62025" y="617855"/>
            <a:ext cx="10748645" cy="2460625"/>
          </a:xfrm>
          <a:prstGeom prst="rect">
            <a:avLst/>
          </a:prstGeom>
          <a:noFill/>
        </p:spPr>
        <p:txBody>
          <a:bodyPr wrap="square" rtlCol="0" anchor="t">
            <a:spAutoFit/>
          </a:bodyPr>
          <a:lstStyle/>
          <a:p>
            <a:pPr indent="0" algn="just" fontAlgn="auto">
              <a:lnSpc>
                <a:spcPct val="110000"/>
              </a:lnSpc>
            </a:pPr>
            <a:r>
              <a:rPr lang="en-US" altLang="zh-CN" sz="2800">
                <a:latin typeface="Times New Roman" panose="02020603050405020304" charset="0"/>
                <a:ea typeface="宋体" panose="02010600030101010101" pitchFamily="2" charset="-122"/>
                <a:cs typeface="Times New Roman" panose="02020603050405020304" charset="0"/>
              </a:rPr>
              <a:t>2. What did the American classmate ask the writer to bring?</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10000"/>
              </a:lnSpc>
            </a:pPr>
            <a:r>
              <a:rPr lang="en-US" altLang="zh-CN" sz="2800">
                <a:latin typeface="Times New Roman" panose="02020603050405020304" charset="0"/>
                <a:ea typeface="宋体" panose="02010600030101010101" pitchFamily="2" charset="-122"/>
                <a:cs typeface="Times New Roman" panose="02020603050405020304" charset="0"/>
              </a:rPr>
              <a:t>A. Some books.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10000"/>
              </a:lnSpc>
            </a:pPr>
            <a:r>
              <a:rPr lang="en-US" altLang="zh-CN" sz="2800">
                <a:latin typeface="Times New Roman" panose="02020603050405020304" charset="0"/>
                <a:ea typeface="宋体" panose="02010600030101010101" pitchFamily="2" charset="-122"/>
                <a:cs typeface="Times New Roman" panose="02020603050405020304" charset="0"/>
              </a:rPr>
              <a:t>B. Some flowers.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10000"/>
              </a:lnSpc>
            </a:pPr>
            <a:r>
              <a:rPr lang="en-US" altLang="zh-CN" sz="2800">
                <a:latin typeface="Times New Roman" panose="02020603050405020304" charset="0"/>
                <a:ea typeface="宋体" panose="02010600030101010101" pitchFamily="2" charset="-122"/>
                <a:cs typeface="Times New Roman" panose="02020603050405020304" charset="0"/>
              </a:rPr>
              <a:t>C. Some fruit.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10000"/>
              </a:lnSpc>
            </a:pPr>
            <a:r>
              <a:rPr lang="en-US" altLang="zh-CN" sz="2800">
                <a:latin typeface="Times New Roman" panose="02020603050405020304" charset="0"/>
                <a:ea typeface="宋体" panose="02010600030101010101" pitchFamily="2" charset="-122"/>
                <a:cs typeface="Times New Roman" panose="02020603050405020304" charset="0"/>
              </a:rPr>
              <a:t>D. Some food.</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270510" y="681355"/>
            <a:ext cx="8318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1"/>
            </p:custDataLst>
          </p:nvPr>
        </p:nvSpPr>
        <p:spPr>
          <a:xfrm>
            <a:off x="534670" y="4532630"/>
            <a:ext cx="10870565" cy="98869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事实细节题。从第一段最后一句“You should bring a Chinese dish or dessert.”（你应该带一道中国菜或甜点。），可知是食物，故答案为 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314450" y="405765"/>
            <a:ext cx="10803890" cy="2675255"/>
          </a:xfrm>
          <a:prstGeom prst="rect">
            <a:avLst/>
          </a:prstGeom>
          <a:noFill/>
        </p:spPr>
        <p:txBody>
          <a:bodyPr wrap="square" rtlCol="0" anchor="t">
            <a:spAutoFit/>
          </a:bodyPr>
          <a:lstStyle/>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3. Why did the writer refuse his American classmate’s invitation?</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A. Because he didn’t like go to the party.</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B. Because he didn’t want to bring a Chinese dish or dessert.</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C. Because he mistook the meaning of the phrase “make it”.</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D. Because he didn’t agree with what his classmate had said.</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371540" y="49615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1"/>
            </p:custDataLst>
          </p:nvPr>
        </p:nvSpPr>
        <p:spPr>
          <a:xfrm>
            <a:off x="498475" y="3284220"/>
            <a:ext cx="10952480" cy="2784475"/>
          </a:xfrm>
          <a:prstGeom prst="rect">
            <a:avLst/>
          </a:prstGeom>
          <a:noFill/>
        </p:spPr>
        <p:txBody>
          <a:bodyPr wrap="square" rtlCol="0">
            <a:spAutoFit/>
          </a:bodyPr>
          <a:p>
            <a:pPr marL="935990" indent="-935990" algn="just" fontAlgn="auto">
              <a:lnSpc>
                <a:spcPts val="30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事实细节题。A项意为“他不喜欢参加晚会。”；B项意为“他不想带中国菜和甜品。”；C 项意为“他误解了 ‘make it’ 的真正含义。”D 项意为“他不同意他同学所说的话。”作者把“Can you make it?”误解为美国同学要他亲自做中国菜或甜品，所以才说“I can’t make it.”（我不能做。），但他又参加了晚会，并买了甜品。再结合最后一段“…he explained that last time he wanted to know whether I could come… 可知”，他同学其实想问作者是否能去参加晚会。综观全文，故答案为 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42670" y="840740"/>
            <a:ext cx="10922000" cy="2675255"/>
          </a:xfrm>
          <a:prstGeom prst="rect">
            <a:avLst/>
          </a:prstGeom>
          <a:noFill/>
        </p:spPr>
        <p:txBody>
          <a:bodyPr wrap="square" rtlCol="0" anchor="t">
            <a:spAutoFit/>
          </a:bodyPr>
          <a:lstStyle/>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4. What can you learn from the story?</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A. The writer is sociable.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B. The writer is a foreigner.</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C. The writer is Chinese.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D. The writer is a girl.</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405765" y="895350"/>
            <a:ext cx="7505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1"/>
            </p:custDataLst>
          </p:nvPr>
        </p:nvSpPr>
        <p:spPr>
          <a:xfrm>
            <a:off x="661035" y="4287520"/>
            <a:ext cx="10870565" cy="1437640"/>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推 理 判 断 题。 结 合 第 一、 第 二 段“You should bring a Chinese dish or dessert.”</a:t>
            </a:r>
            <a:r>
              <a:rPr lang="en-US" sz="240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“Immediately I thought that I was always a gentleman who had never cooked…”。判断作者是一名中国人，故答案为 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63320" y="840740"/>
            <a:ext cx="10801350" cy="2675255"/>
          </a:xfrm>
          <a:prstGeom prst="rect">
            <a:avLst/>
          </a:prstGeom>
          <a:noFill/>
        </p:spPr>
        <p:txBody>
          <a:bodyPr wrap="square" rtlCol="0" anchor="t">
            <a:spAutoFit/>
          </a:bodyPr>
          <a:lstStyle/>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5. What’s the best title for the passage?</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A. Can You Make it?</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B. A Party</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C. Learning English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D. An American Classmate</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459105" y="895350"/>
            <a:ext cx="8674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1"/>
            </p:custDataLst>
          </p:nvPr>
        </p:nvSpPr>
        <p:spPr>
          <a:xfrm>
            <a:off x="661035" y="4297045"/>
            <a:ext cx="10870565" cy="1437640"/>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主旨大意题。综观全文，每段都出现了 make it，说明 make it 是文章的关键词。从第一段引出话题“Can you make it?”后，全文都是围绕“make it”而展开，作者从误解“make it”的含义到理解，故 A 符合题意。</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1709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四、5选5阅读</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95705" y="3053080"/>
            <a:ext cx="8924925" cy="1938020"/>
          </a:xfrm>
          <a:prstGeom prst="rect">
            <a:avLst/>
          </a:prstGeom>
          <a:solidFill>
            <a:schemeClr val="bg1"/>
          </a:solidFill>
        </p:spPr>
        <p:txBody>
          <a:bodyPr wrap="square" rtlCol="0" anchor="ctr">
            <a:spAutoFit/>
          </a:bodyPr>
          <a:lstStyle/>
          <a:p>
            <a:pPr>
              <a:lnSpc>
                <a:spcPct val="100000"/>
              </a:lnSpc>
            </a:pPr>
            <a:r>
              <a:rPr lang="en-US" altLang="zh-CN" sz="2400" dirty="0">
                <a:solidFill>
                  <a:schemeClr val="tx1"/>
                </a:solidFill>
                <a:latin typeface="Times New Roman" panose="02020603050405020304" charset="0"/>
                <a:cs typeface="Times New Roman" panose="02020603050405020304" charset="0"/>
              </a:rPr>
              <a:t>A. Then what is courage?</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B. Courage is in everyday choices we make.</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C. Courage always stands side by side with fear.</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D. Learning to fail is another important part of courage.</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E. Courage also means the smaller actions of our everyday lives.</a:t>
            </a:r>
            <a:endParaRPr lang="en-US" altLang="zh-CN" sz="2400" dirty="0">
              <a:solidFill>
                <a:schemeClr val="tx1"/>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cs typeface="方正黑体简体" panose="03000509000000000000" charset="-122"/>
                <a:sym typeface="iekie pocangqiong" panose="02000503000000000000" pitchFamily="2" charset="-122"/>
              </a:rPr>
              <a:t>四、5选5阅读</a:t>
            </a:r>
            <a:endParaRPr lang="zh-CN" altLang="en-US" sz="2800" b="1" dirty="0">
              <a:solidFill>
                <a:schemeClr val="tx1"/>
              </a:solidFill>
              <a:cs typeface="方正黑体简体" panose="03000509000000000000" charset="-122"/>
              <a:sym typeface="iekie pocangqiong" panose="02000503000000000000" pitchFamily="2" charset="-122"/>
            </a:endParaRPr>
          </a:p>
        </p:txBody>
      </p:sp>
      <p:sp>
        <p:nvSpPr>
          <p:cNvPr id="5" name="文本框 4"/>
          <p:cNvSpPr txBox="1"/>
          <p:nvPr/>
        </p:nvSpPr>
        <p:spPr>
          <a:xfrm>
            <a:off x="499110" y="1043940"/>
            <a:ext cx="11188065" cy="181483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Courage is often thought to be one of the important spirits everyone needs. </a:t>
            </a:r>
            <a:r>
              <a:rPr sz="2800" u="sng" dirty="0">
                <a:latin typeface="Times New Roman" panose="02020603050405020304" charset="0"/>
                <a:ea typeface="宋体" panose="02010600030101010101" pitchFamily="2" charset="-122"/>
                <a:cs typeface="Times New Roman" panose="02020603050405020304" charset="0"/>
              </a:rPr>
              <a:t>1</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It is the ability to do something difficult. One isn’t necessarily born with courage, but one is born with</a:t>
            </a: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potential ( 潜力 ). Kids build courage as they are growing up.</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4" name="圆角矩形 3"/>
          <p:cNvSpPr/>
          <p:nvPr/>
        </p:nvSpPr>
        <p:spPr>
          <a:xfrm>
            <a:off x="352425" y="5185410"/>
            <a:ext cx="11334750" cy="76708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细节过渡题。A 项意为“那什么是勇气呢？”用 then 衔接上下文，空格后的内容对选项内容进行阐述，A 项符合语境，故选 A 项。</a:t>
            </a:r>
            <a:endParaRPr sz="2400">
              <a:solidFill>
                <a:srgbClr val="C00000"/>
              </a:solidFill>
              <a:latin typeface="Times New Roman" panose="02020603050405020304" charset="0"/>
              <a:cs typeface="Times New Roman" panose="02020603050405020304" charset="0"/>
              <a:sym typeface="+mn-ea"/>
            </a:endParaRPr>
          </a:p>
        </p:txBody>
      </p:sp>
      <p:sp>
        <p:nvSpPr>
          <p:cNvPr id="3" name="TextBox 4"/>
          <p:cNvSpPr txBox="1"/>
          <p:nvPr>
            <p:custDataLst>
              <p:tags r:id="rId1"/>
            </p:custDataLst>
          </p:nvPr>
        </p:nvSpPr>
        <p:spPr>
          <a:xfrm>
            <a:off x="806167" y="1515739"/>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animBg="1"/>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一、补全对话</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869315" y="2209165"/>
            <a:ext cx="8924925" cy="1938020"/>
          </a:xfrm>
          <a:prstGeom prst="rect">
            <a:avLst/>
          </a:prstGeom>
          <a:solidFill>
            <a:schemeClr val="bg1"/>
          </a:solidFill>
        </p:spPr>
        <p:txBody>
          <a:bodyPr wrap="square" rtlCol="0" anchor="ctr">
            <a:spAutoFit/>
          </a:bodyPr>
          <a:p>
            <a:pPr>
              <a:lnSpc>
                <a:spcPct val="100000"/>
              </a:lnSpc>
            </a:pPr>
            <a:r>
              <a:rPr lang="en-US" altLang="zh-CN" sz="2400" dirty="0">
                <a:solidFill>
                  <a:schemeClr val="tx1"/>
                </a:solidFill>
                <a:latin typeface="Times New Roman" panose="02020603050405020304" charset="0"/>
                <a:cs typeface="Times New Roman" panose="02020603050405020304" charset="0"/>
              </a:rPr>
              <a:t>A. Then what is courage?</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B. Courage is in everyday choices we make.</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C. Courage always stands side by side with fear.</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D. Learning to fail is another important part of courage.</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E. Courage also means the smaller actions of our everyday lives.</a:t>
            </a:r>
            <a:endParaRPr lang="en-US" altLang="zh-CN" sz="2400" dirty="0">
              <a:solidFill>
                <a:schemeClr val="tx1"/>
              </a:solidFill>
              <a:latin typeface="Times New Roman" panose="02020603050405020304" charset="0"/>
              <a:cs typeface="Times New Roman" panose="02020603050405020304" charset="0"/>
            </a:endParaRPr>
          </a:p>
        </p:txBody>
      </p:sp>
      <p:sp>
        <p:nvSpPr>
          <p:cNvPr id="5" name="文本框 4"/>
          <p:cNvSpPr txBox="1"/>
          <p:nvPr/>
        </p:nvSpPr>
        <p:spPr>
          <a:xfrm>
            <a:off x="248285" y="154305"/>
            <a:ext cx="11731625" cy="2027555"/>
          </a:xfrm>
          <a:prstGeom prst="rect">
            <a:avLst/>
          </a:prstGeom>
          <a:noFill/>
        </p:spPr>
        <p:txBody>
          <a:bodyPr wrap="square" rtlCol="0" anchor="t">
            <a:spAutoFit/>
          </a:bodyPr>
          <a:lstStyle/>
          <a:p>
            <a:pPr indent="0" algn="just" fontAlgn="auto">
              <a:lnSpc>
                <a:spcPct val="90000"/>
              </a:lnSpc>
            </a:pPr>
            <a:r>
              <a:rPr lang="en-US" sz="2800" dirty="0">
                <a:latin typeface="Times New Roman" panose="02020603050405020304" charset="0"/>
                <a:ea typeface="宋体" panose="02010600030101010101" pitchFamily="2" charset="-122"/>
                <a:cs typeface="Times New Roman" panose="02020603050405020304" charset="0"/>
                <a:sym typeface="+mn-ea"/>
              </a:rPr>
              <a:t>     </a:t>
            </a:r>
            <a:r>
              <a:rPr sz="2800" dirty="0">
                <a:latin typeface="Times New Roman" panose="02020603050405020304" charset="0"/>
                <a:ea typeface="宋体" panose="02010600030101010101" pitchFamily="2" charset="-122"/>
                <a:cs typeface="Times New Roman" panose="02020603050405020304" charset="0"/>
                <a:sym typeface="+mn-ea"/>
              </a:rPr>
              <a:t>Many people talk about connections between courage and fear. </a:t>
            </a:r>
            <a:r>
              <a:rPr sz="2800" u="sng" dirty="0">
                <a:latin typeface="Times New Roman" panose="02020603050405020304" charset="0"/>
                <a:ea typeface="宋体" panose="02010600030101010101" pitchFamily="2" charset="-122"/>
                <a:cs typeface="Times New Roman" panose="02020603050405020304" charset="0"/>
                <a:sym typeface="+mn-ea"/>
              </a:rPr>
              <a:t>2</a:t>
            </a:r>
            <a:r>
              <a:rPr lang="en-US" sz="2800" u="sng" dirty="0">
                <a:latin typeface="Times New Roman" panose="02020603050405020304" charset="0"/>
                <a:ea typeface="宋体" panose="02010600030101010101" pitchFamily="2" charset="-122"/>
                <a:cs typeface="Times New Roman" panose="02020603050405020304" charset="0"/>
                <a:sym typeface="+mn-ea"/>
              </a:rPr>
              <a:t>       </a:t>
            </a:r>
            <a:r>
              <a:rPr sz="2800" dirty="0">
                <a:latin typeface="Times New Roman" panose="02020603050405020304" charset="0"/>
                <a:ea typeface="宋体" panose="02010600030101010101" pitchFamily="2" charset="-122"/>
                <a:cs typeface="Times New Roman" panose="02020603050405020304" charset="0"/>
                <a:sym typeface="+mn-ea"/>
              </a:rPr>
              <a:t> If there is no fear, there is no need for courage. That is to say, courage is the ability to do what makes you feel afraid. Courage doesn’t only mean great actions such as saving one’s life or taking a big risk. </a:t>
            </a:r>
            <a:r>
              <a:rPr sz="2800" u="sng" dirty="0">
                <a:latin typeface="Times New Roman" panose="02020603050405020304" charset="0"/>
                <a:ea typeface="宋体" panose="02010600030101010101" pitchFamily="2" charset="-122"/>
                <a:cs typeface="Times New Roman" panose="02020603050405020304" charset="0"/>
                <a:sym typeface="+mn-ea"/>
              </a:rPr>
              <a:t>3</a:t>
            </a:r>
            <a:r>
              <a:rPr lang="en-US" sz="2800" u="sng" dirty="0">
                <a:latin typeface="Times New Roman" panose="02020603050405020304" charset="0"/>
                <a:ea typeface="宋体" panose="02010600030101010101" pitchFamily="2" charset="-122"/>
                <a:cs typeface="Times New Roman" panose="02020603050405020304" charset="0"/>
                <a:sym typeface="+mn-ea"/>
              </a:rPr>
              <a:t>         </a:t>
            </a:r>
            <a:r>
              <a:rPr sz="2800" dirty="0">
                <a:latin typeface="Times New Roman" panose="02020603050405020304" charset="0"/>
                <a:ea typeface="宋体" panose="02010600030101010101" pitchFamily="2" charset="-122"/>
                <a:cs typeface="Times New Roman" panose="02020603050405020304" charset="0"/>
                <a:sym typeface="+mn-ea"/>
              </a:rPr>
              <a:t> For example, we show courage when we raise our hand to answer a hard question during class or try a new sport.</a:t>
            </a:r>
            <a:endParaRPr sz="2800" dirty="0">
              <a:latin typeface="Times New Roman" panose="02020603050405020304" charset="0"/>
              <a:ea typeface="宋体" panose="02010600030101010101" pitchFamily="2" charset="-122"/>
              <a:cs typeface="Times New Roman" panose="02020603050405020304" charset="0"/>
              <a:sym typeface="+mn-ea"/>
            </a:endParaRPr>
          </a:p>
        </p:txBody>
      </p:sp>
      <p:sp>
        <p:nvSpPr>
          <p:cNvPr id="6" name="TextBox 4"/>
          <p:cNvSpPr txBox="1"/>
          <p:nvPr/>
        </p:nvSpPr>
        <p:spPr>
          <a:xfrm>
            <a:off x="9793957" y="15429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4" name="圆角矩形 3"/>
          <p:cNvSpPr/>
          <p:nvPr/>
        </p:nvSpPr>
        <p:spPr>
          <a:xfrm>
            <a:off x="360680" y="4214495"/>
            <a:ext cx="11470640" cy="206311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细节过渡题。根据空格前句意 Many people talk about connections between courage and fear（许多人谈论到勇气和恐惧之间的联系），再结合 C 项句意“勇气总是和恐惧并存”及空格后句意，前后衔接紧密，作者用此句提出自己的观点，用后文内容对自己的观点进行阐述。本句在文段中起过渡作用，故选 C 项。</a:t>
            </a:r>
            <a:endParaRPr sz="2400">
              <a:solidFill>
                <a:srgbClr val="C00000"/>
              </a:solidFill>
              <a:latin typeface="Times New Roman" panose="02020603050405020304" charset="0"/>
              <a:cs typeface="Times New Roman" panose="02020603050405020304" charset="0"/>
              <a:sym typeface="+mn-ea"/>
            </a:endParaRPr>
          </a:p>
        </p:txBody>
      </p:sp>
      <p:sp>
        <p:nvSpPr>
          <p:cNvPr id="3" name="TextBox 4"/>
          <p:cNvSpPr txBox="1"/>
          <p:nvPr>
            <p:custDataLst>
              <p:tags r:id="rId2"/>
            </p:custDataLst>
          </p:nvPr>
        </p:nvSpPr>
        <p:spPr>
          <a:xfrm>
            <a:off x="6039837" y="1289044"/>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
        <p:nvSpPr>
          <p:cNvPr id="7" name="圆角矩形 6"/>
          <p:cNvSpPr/>
          <p:nvPr>
            <p:custDataLst>
              <p:tags r:id="rId3"/>
            </p:custDataLst>
          </p:nvPr>
        </p:nvSpPr>
        <p:spPr>
          <a:xfrm>
            <a:off x="428625" y="4314825"/>
            <a:ext cx="11551285" cy="186309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3.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细节推理题。根据空格前的句意“勇气不仅指伟大的行动，比如拯救某人生命或冒很大的风险”及 E 项的句意“勇气意味着我们日常生活中微小的行动”，前后用的是 not only…but also… 连接的两个并例句。E 项符合语境。</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bldLvl="0" animBg="1"/>
      <p:bldP spid="4" grpId="1" animBg="1"/>
      <p:bldP spid="3" grpId="0"/>
      <p:bldP spid="7" grpId="0" bldLvl="0" animBg="1"/>
      <p:bldP spid="7"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71145" y="513715"/>
            <a:ext cx="11687810" cy="1383665"/>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lang="en-US" altLang="zh-CN" sz="2800" u="sng" dirty="0">
                <a:latin typeface="Times New Roman" panose="02020603050405020304" charset="0"/>
                <a:ea typeface="宋体" panose="02010600030101010101" pitchFamily="2" charset="-122"/>
                <a:cs typeface="Times New Roman" panose="02020603050405020304" charset="0"/>
              </a:rPr>
              <a:t>4          </a:t>
            </a:r>
            <a:r>
              <a:rPr lang="en-US" altLang="zh-CN" sz="2800" dirty="0">
                <a:latin typeface="Times New Roman" panose="02020603050405020304" charset="0"/>
                <a:ea typeface="宋体" panose="02010600030101010101" pitchFamily="2" charset="-122"/>
                <a:cs typeface="Times New Roman" panose="02020603050405020304" charset="0"/>
              </a:rPr>
              <a:t> Can you be kind to the new kid in class? Can you listen to the new person in your group? Or can you stand up for someone in need? Often, these things don’t come with praise, but they need courage.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1100520" y="51389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圆角矩形 1"/>
          <p:cNvSpPr/>
          <p:nvPr/>
        </p:nvSpPr>
        <p:spPr>
          <a:xfrm>
            <a:off x="353060" y="4624070"/>
            <a:ext cx="10981690" cy="137985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推理判断题。B 项句意“勇气存在于我们每天的选择中”，再结合空格后提到的均是有关日常选择的具体事项，是对选项内容的说明解释，B 项符合题意，为本段的中心句。</a:t>
            </a:r>
            <a:endParaRPr sz="2400">
              <a:solidFill>
                <a:srgbClr val="C00000"/>
              </a:solidFill>
              <a:latin typeface="Times New Roman" panose="02020603050405020304" charset="0"/>
              <a:cs typeface="Times New Roman" panose="02020603050405020304" charset="0"/>
              <a:sym typeface="+mn-ea"/>
            </a:endParaRPr>
          </a:p>
        </p:txBody>
      </p:sp>
      <p:sp>
        <p:nvSpPr>
          <p:cNvPr id="6" name="文本框 5"/>
          <p:cNvSpPr txBox="1"/>
          <p:nvPr>
            <p:custDataLst>
              <p:tags r:id="rId1"/>
            </p:custDataLst>
          </p:nvPr>
        </p:nvSpPr>
        <p:spPr>
          <a:xfrm>
            <a:off x="960755" y="2291715"/>
            <a:ext cx="8924925" cy="1938020"/>
          </a:xfrm>
          <a:prstGeom prst="rect">
            <a:avLst/>
          </a:prstGeom>
          <a:solidFill>
            <a:schemeClr val="bg1"/>
          </a:solidFill>
        </p:spPr>
        <p:txBody>
          <a:bodyPr wrap="square" rtlCol="0" anchor="ctr">
            <a:spAutoFit/>
          </a:bodyPr>
          <a:lstStyle/>
          <a:p>
            <a:pPr>
              <a:lnSpc>
                <a:spcPct val="100000"/>
              </a:lnSpc>
            </a:pPr>
            <a:r>
              <a:rPr lang="en-US" altLang="zh-CN" sz="2400" dirty="0">
                <a:solidFill>
                  <a:schemeClr val="tx1"/>
                </a:solidFill>
                <a:latin typeface="Times New Roman" panose="02020603050405020304" charset="0"/>
                <a:cs typeface="Times New Roman" panose="02020603050405020304" charset="0"/>
              </a:rPr>
              <a:t>A. Then what is courage?</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B. Courage is in everyday choices we make.</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C. Courage always stands side by side with fear.</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D. Learning to fail is another important part of courage.</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E. Courage also means the smaller actions of our everyday lives.</a:t>
            </a:r>
            <a:endParaRPr lang="en-US" altLang="zh-CN" sz="2400" dirty="0">
              <a:solidFill>
                <a:schemeClr val="tx1"/>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bldLvl="0" animBg="1"/>
      <p:bldP spid="2"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71145" y="421005"/>
            <a:ext cx="11544300" cy="181483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lang="en-US" altLang="zh-CN" sz="2800" dirty="0">
                <a:latin typeface="Times New Roman" panose="02020603050405020304" charset="0"/>
                <a:ea typeface="宋体" panose="02010600030101010101" pitchFamily="2" charset="-122"/>
                <a:cs typeface="Times New Roman" panose="02020603050405020304" charset="0"/>
                <a:sym typeface="+mn-ea"/>
              </a:rPr>
              <a:t> </a:t>
            </a:r>
            <a:r>
              <a:rPr lang="en-US" altLang="zh-CN" sz="2800" u="sng" dirty="0">
                <a:latin typeface="Times New Roman" panose="02020603050405020304" charset="0"/>
                <a:ea typeface="宋体" panose="02010600030101010101" pitchFamily="2" charset="-122"/>
                <a:cs typeface="Times New Roman" panose="02020603050405020304" charset="0"/>
                <a:sym typeface="+mn-ea"/>
              </a:rPr>
              <a:t>5          </a:t>
            </a:r>
            <a:r>
              <a:rPr lang="en-US" altLang="zh-CN" sz="2800" dirty="0">
                <a:latin typeface="Times New Roman" panose="02020603050405020304" charset="0"/>
                <a:ea typeface="宋体" panose="02010600030101010101" pitchFamily="2" charset="-122"/>
                <a:cs typeface="Times New Roman" panose="02020603050405020304" charset="0"/>
                <a:sym typeface="+mn-ea"/>
              </a:rPr>
              <a:t> When we become brave enough to face failure, we’ll be more willing to try new things and try again after we fail. Courage doesn’t always shout. Sometimes courage is the little voice at the end of the day that says, “I’ll try again tomorrow.”</a:t>
            </a:r>
            <a:endParaRPr lang="en-US" altLang="zh-CN" sz="2800" dirty="0">
              <a:latin typeface="Times New Roman" panose="02020603050405020304" charset="0"/>
              <a:ea typeface="宋体" panose="02010600030101010101" pitchFamily="2" charset="-122"/>
              <a:cs typeface="Times New Roman" panose="02020603050405020304" charset="0"/>
              <a:sym typeface="+mn-ea"/>
            </a:endParaRPr>
          </a:p>
        </p:txBody>
      </p:sp>
      <p:sp>
        <p:nvSpPr>
          <p:cNvPr id="5" name="TextBox 4"/>
          <p:cNvSpPr txBox="1"/>
          <p:nvPr/>
        </p:nvSpPr>
        <p:spPr>
          <a:xfrm>
            <a:off x="1080835" y="42118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圆角矩形 1"/>
          <p:cNvSpPr/>
          <p:nvPr/>
        </p:nvSpPr>
        <p:spPr>
          <a:xfrm>
            <a:off x="470535" y="4412615"/>
            <a:ext cx="10981690" cy="171323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5.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推理判断题。Learning to fail is another important part of courage 意为“学会失败是勇气的另一个重要组成部分”。根据空格后的内容 When we become brave enough to face failure（当我们有足够的勇气面对失败），可推断出 D 项符合题意，为本段的中心句。</a:t>
            </a:r>
            <a:endParaRPr sz="2400">
              <a:solidFill>
                <a:srgbClr val="C00000"/>
              </a:solidFill>
              <a:latin typeface="Times New Roman" panose="02020603050405020304" charset="0"/>
              <a:cs typeface="Times New Roman" panose="02020603050405020304" charset="0"/>
              <a:sym typeface="+mn-ea"/>
            </a:endParaRPr>
          </a:p>
        </p:txBody>
      </p:sp>
      <p:sp>
        <p:nvSpPr>
          <p:cNvPr id="6" name="文本框 5"/>
          <p:cNvSpPr txBox="1"/>
          <p:nvPr>
            <p:custDataLst>
              <p:tags r:id="rId1"/>
            </p:custDataLst>
          </p:nvPr>
        </p:nvSpPr>
        <p:spPr>
          <a:xfrm>
            <a:off x="960120" y="2355215"/>
            <a:ext cx="8924925" cy="1938020"/>
          </a:xfrm>
          <a:prstGeom prst="rect">
            <a:avLst/>
          </a:prstGeom>
          <a:solidFill>
            <a:schemeClr val="bg1"/>
          </a:solidFill>
        </p:spPr>
        <p:txBody>
          <a:bodyPr wrap="square" rtlCol="0" anchor="ctr">
            <a:spAutoFit/>
          </a:bodyPr>
          <a:lstStyle/>
          <a:p>
            <a:pPr>
              <a:lnSpc>
                <a:spcPct val="100000"/>
              </a:lnSpc>
            </a:pPr>
            <a:r>
              <a:rPr lang="en-US" altLang="zh-CN" sz="2400" dirty="0">
                <a:solidFill>
                  <a:schemeClr val="tx1"/>
                </a:solidFill>
                <a:latin typeface="Times New Roman" panose="02020603050405020304" charset="0"/>
                <a:cs typeface="Times New Roman" panose="02020603050405020304" charset="0"/>
              </a:rPr>
              <a:t>A. Then what is courage?</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B. Courage is in everyday choices we make.</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C. Courage always stands side by side with fear.</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D. Learning to fail is another important part of courage.</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E. Courage also means the smaller actions of our everyday lives.</a:t>
            </a:r>
            <a:endParaRPr lang="en-US" altLang="zh-CN" sz="2400" dirty="0">
              <a:solidFill>
                <a:schemeClr val="tx1"/>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bldLvl="0" animBg="1"/>
      <p:bldP spid="2"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090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五、语法填空</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五、语法填空</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7" name="矩形 6"/>
          <p:cNvSpPr/>
          <p:nvPr/>
        </p:nvSpPr>
        <p:spPr>
          <a:xfrm>
            <a:off x="785495" y="1963077"/>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 ____________ I need is a good rest.</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本题考查主语从句。句意：我需要的是好好地休息。从分析从句“_____ I need”的句子成分可知，从句缺宾语，故此题应填 What。</a:t>
            </a:r>
            <a:endParaRPr sz="2800">
              <a:solidFill>
                <a:srgbClr val="C00000"/>
              </a:solidFill>
              <a:latin typeface="Times New Roman" panose="02020603050405020304" charset="0"/>
              <a:cs typeface="Times New Roman" panose="02020603050405020304" charset="0"/>
            </a:endParaRPr>
          </a:p>
        </p:txBody>
      </p:sp>
      <p:sp>
        <p:nvSpPr>
          <p:cNvPr id="8" name="TextBox 4"/>
          <p:cNvSpPr txBox="1"/>
          <p:nvPr>
            <p:custDataLst>
              <p:tags r:id="rId2"/>
            </p:custDataLst>
          </p:nvPr>
        </p:nvSpPr>
        <p:spPr>
          <a:xfrm>
            <a:off x="1257935" y="2048510"/>
            <a:ext cx="21107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What</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727075" y="1514767"/>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 It is true ____________ the famous scientist will give us a lecture.</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TextBox 4"/>
          <p:cNvSpPr txBox="1"/>
          <p:nvPr>
            <p:custDataLst>
              <p:tags r:id="rId1"/>
            </p:custDataLst>
          </p:nvPr>
        </p:nvSpPr>
        <p:spPr>
          <a:xfrm>
            <a:off x="881380" y="4505325"/>
            <a:ext cx="10870565" cy="188658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本题考查主语从句。句意：那位著名的科学家将给我们做演讲，（这件事）是真的。分析从句可知，句子成分完整，语气肯定，故此题应填 that。It is +adj.(true) that + 句子是主语从句的典型句型。</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2300605" y="1514475"/>
            <a:ext cx="214376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that</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 It depends on ____________ the weather is suitable for us to do it.</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2968625" y="1604010"/>
            <a:ext cx="210693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whether</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88658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本题考查宾语从句。句意：这件事取决于天气是否适合我们去做。从 depends on the weather 可知，语气不确定，但从句句子成分完整，故此题应填 whether。if 虽与 whether 同义，但 on 为介词，介词后的宾语从句不能用 if 引导。</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00710" y="1703705"/>
            <a:ext cx="10582275" cy="112458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 Think about ____________ you are good at and ____________ you enjoy.</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本题考查宾语从句。分析句意，从句缺宾语，故两空都填 what，分别作 be good at（擅长）和 enjoy （喜欢）的宾语。</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2759710" y="1703705"/>
            <a:ext cx="250126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what</a:t>
            </a:r>
            <a:endParaRPr lang="en-US" sz="2800" dirty="0">
              <a:solidFill>
                <a:srgbClr val="C00000"/>
              </a:solidFill>
              <a:latin typeface="Times New Roman" panose="02020603050405020304" charset="0"/>
              <a:cs typeface="Times New Roman" panose="02020603050405020304" charset="0"/>
            </a:endParaRPr>
          </a:p>
        </p:txBody>
      </p:sp>
      <p:sp>
        <p:nvSpPr>
          <p:cNvPr id="4" name="TextBox 4"/>
          <p:cNvSpPr txBox="1"/>
          <p:nvPr>
            <p:custDataLst>
              <p:tags r:id="rId3"/>
            </p:custDataLst>
          </p:nvPr>
        </p:nvSpPr>
        <p:spPr>
          <a:xfrm>
            <a:off x="7965440" y="1703705"/>
            <a:ext cx="250126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what</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112458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 The order came ____________ the soldier should leave the village at once.</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本题考查同位语从句。句意：那位士兵应该马上离开村庄的命令到了。The order came 是主句，因主句谓语 came 很短，故从句后移。从句句子成分完整，语气确定，故此题应填 that。</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3418840" y="1729105"/>
            <a:ext cx="283210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that</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 ____________ has passed the test will get a prize.</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TextBox 4"/>
          <p:cNvSpPr txBox="1"/>
          <p:nvPr>
            <p:custDataLst>
              <p:tags r:id="rId1"/>
            </p:custDataLst>
          </p:nvPr>
        </p:nvSpPr>
        <p:spPr>
          <a:xfrm>
            <a:off x="808355" y="434911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本题考查主语从句。句意：无论谁通过考试都将会获得奖励。从句缺主语，故此题填 Whoever。</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996950" y="1604010"/>
            <a:ext cx="252730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Whoever</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一、补全对话</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4" name="文本框 3"/>
          <p:cNvSpPr txBox="1"/>
          <p:nvPr/>
        </p:nvSpPr>
        <p:spPr>
          <a:xfrm>
            <a:off x="881379" y="1208797"/>
            <a:ext cx="11091545"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 M: Thank you for the delicious dishes. I do like it.</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I am glad you like it 		B. With pleasure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No thanks 			D. See you</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751205" y="4523105"/>
            <a:ext cx="10870565" cy="988695"/>
          </a:xfrm>
          <a:prstGeom prst="rect">
            <a:avLst/>
          </a:prstGeom>
          <a:noFill/>
        </p:spPr>
        <p:txBody>
          <a:bodyPr wrap="square" rtlCol="0">
            <a:spAutoFit/>
          </a:bodyPr>
          <a:lstStyle/>
          <a:p>
            <a:pPr marL="899795" indent="-8999855"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本题考查表示感谢的答语。根据句意“感谢你美味的菜肴”，只有 A 项符合语境，故选 A 项。</a:t>
            </a:r>
            <a:endParaRPr sz="240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2191701" y="191682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7. They have no idea at all ____________ he has gone.</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TextBox 4"/>
          <p:cNvSpPr txBox="1"/>
          <p:nvPr>
            <p:custDataLst>
              <p:tags r:id="rId1"/>
            </p:custDataLst>
          </p:nvPr>
        </p:nvSpPr>
        <p:spPr>
          <a:xfrm>
            <a:off x="656590" y="455866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本题考查同位语从句。句意：他们根本不知道他去了哪里。从句缺地点状语，故此题填 where。</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4578350" y="1604010"/>
            <a:ext cx="221424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where</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8. The question is ____________ he finished the task in one hour!</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3105785" y="1604010"/>
            <a:ext cx="24784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how</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本题考查表语从句。句意：问题是他如何在一个小时内完成了任务。从句问方式更符合句意，故此题填 how。</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112458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9. ____________ moved us most was ____________ he looked after the old man for more than twenty years.</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746125" y="1658620"/>
            <a:ext cx="31426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What</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46125" y="3701415"/>
            <a:ext cx="10870565" cy="233553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本题考查主语从句和表语从句。第一个从句“___ moved us most”为主语从句，作“was”的主语，从句中缺主语，故此空填 What。第二个从句作“was”的表语，为表语从句，从句不缺成分，语气肯定，故此空填 that。句意：使我们非常感动的是他照顾那位老人二十多年了。</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5801360" y="1658620"/>
            <a:ext cx="314261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that</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09600" y="142269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10. What the students want to know is ____________ work was the best.</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5778500" y="1422400"/>
            <a:ext cx="30403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whose</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66445" y="440118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本题考查表语从句。句意：学生们想知道谁的工作是最好的。分析从句成分可知，从句缺定语，故此题填whose，限定work。</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548275" y="22185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六、完成句子</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六、完成句子</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6" name="文本框 5"/>
          <p:cNvSpPr txBox="1"/>
          <p:nvPr/>
        </p:nvSpPr>
        <p:spPr>
          <a:xfrm>
            <a:off x="243840" y="1461135"/>
            <a:ext cx="11699240" cy="4569460"/>
          </a:xfrm>
          <a:prstGeom prst="rect">
            <a:avLst/>
          </a:prstGeom>
          <a:noFill/>
        </p:spPr>
        <p:txBody>
          <a:bodyPr wrap="square" rtlCol="0" anchor="t">
            <a:spAutoFit/>
          </a:bodyPr>
          <a:lstStyle/>
          <a:p>
            <a:pPr indent="0" algn="just" fontAlgn="auto">
              <a:lnSpc>
                <a:spcPct val="130000"/>
              </a:lnSpc>
            </a:pPr>
            <a:r>
              <a:rPr sz="2800" dirty="0">
                <a:latin typeface="Times New Roman" panose="02020603050405020304" charset="0"/>
                <a:ea typeface="宋体" panose="02010600030101010101" pitchFamily="2" charset="-122"/>
                <a:cs typeface="Times New Roman" panose="02020603050405020304" charset="0"/>
              </a:rPr>
              <a:t>1. ____________________ (没关系) whether he will come or not.</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30000"/>
              </a:lnSpc>
            </a:pPr>
            <a:r>
              <a:rPr sz="2800" dirty="0">
                <a:latin typeface="Times New Roman" panose="02020603050405020304" charset="0"/>
                <a:ea typeface="宋体" panose="02010600030101010101" pitchFamily="2" charset="-122"/>
                <a:cs typeface="Times New Roman" panose="02020603050405020304" charset="0"/>
              </a:rPr>
              <a:t>2. He asked ______</a:t>
            </a:r>
            <a:r>
              <a:rPr lang="en-US" sz="2800" dirty="0">
                <a:latin typeface="Times New Roman" panose="02020603050405020304" charset="0"/>
                <a:ea typeface="宋体" panose="02010600030101010101" pitchFamily="2" charset="-122"/>
                <a:cs typeface="Times New Roman" panose="02020603050405020304" charset="0"/>
              </a:rPr>
              <a:t>_______________</a:t>
            </a:r>
            <a:r>
              <a:rPr sz="2800" dirty="0">
                <a:latin typeface="Times New Roman" panose="02020603050405020304" charset="0"/>
                <a:ea typeface="宋体" panose="02010600030101010101" pitchFamily="2" charset="-122"/>
                <a:cs typeface="Times New Roman" panose="02020603050405020304" charset="0"/>
              </a:rPr>
              <a:t>______________ (班里谁的书法最好). </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30000"/>
              </a:lnSpc>
            </a:pPr>
            <a:r>
              <a:rPr sz="2800" dirty="0">
                <a:latin typeface="Times New Roman" panose="02020603050405020304" charset="0"/>
                <a:ea typeface="宋体" panose="02010600030101010101" pitchFamily="2" charset="-122"/>
                <a:cs typeface="Times New Roman" panose="02020603050405020304" charset="0"/>
              </a:rPr>
              <a:t>3. ____________________ (我感觉是一件遗憾的事) that I haven’t been to the get-together. </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30000"/>
              </a:lnSpc>
            </a:pPr>
            <a:r>
              <a:rPr sz="2800" dirty="0">
                <a:latin typeface="Times New Roman" panose="02020603050405020304" charset="0"/>
                <a:ea typeface="宋体" panose="02010600030101010101" pitchFamily="2" charset="-122"/>
                <a:cs typeface="Times New Roman" panose="02020603050405020304" charset="0"/>
              </a:rPr>
              <a:t>4. Could you tell me </a:t>
            </a:r>
            <a:r>
              <a:rPr lang="en-US" sz="2800" dirty="0">
                <a:latin typeface="Times New Roman" panose="02020603050405020304" charset="0"/>
                <a:ea typeface="宋体" panose="02010600030101010101" pitchFamily="2" charset="-122"/>
                <a:cs typeface="Times New Roman" panose="02020603050405020304" charset="0"/>
              </a:rPr>
              <a:t>_</a:t>
            </a:r>
            <a:r>
              <a:rPr sz="2800" dirty="0">
                <a:latin typeface="Times New Roman" panose="02020603050405020304" charset="0"/>
                <a:ea typeface="宋体" panose="02010600030101010101" pitchFamily="2" charset="-122"/>
                <a:cs typeface="Times New Roman" panose="02020603050405020304" charset="0"/>
              </a:rPr>
              <a:t>______</a:t>
            </a:r>
            <a:r>
              <a:rPr lang="en-US" sz="2800" dirty="0">
                <a:latin typeface="Times New Roman" panose="02020603050405020304" charset="0"/>
                <a:ea typeface="宋体" panose="02010600030101010101" pitchFamily="2" charset="-122"/>
                <a:cs typeface="Times New Roman" panose="02020603050405020304" charset="0"/>
              </a:rPr>
              <a:t>________________________</a:t>
            </a:r>
            <a:r>
              <a:rPr sz="2800" dirty="0">
                <a:latin typeface="Times New Roman" panose="02020603050405020304" charset="0"/>
                <a:ea typeface="宋体" panose="02010600030101010101" pitchFamily="2" charset="-122"/>
                <a:cs typeface="Times New Roman" panose="02020603050405020304" charset="0"/>
              </a:rPr>
              <a:t>______________ (你昨天在哪儿买的这本英汉字典)?</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30000"/>
              </a:lnSpc>
            </a:pPr>
            <a:r>
              <a:rPr sz="2800" dirty="0">
                <a:latin typeface="Times New Roman" panose="02020603050405020304" charset="0"/>
                <a:ea typeface="宋体" panose="02010600030101010101" pitchFamily="2" charset="-122"/>
                <a:cs typeface="Times New Roman" panose="02020603050405020304" charset="0"/>
              </a:rPr>
              <a:t>5. Sorry, I don’t know ____</a:t>
            </a:r>
            <a:r>
              <a:rPr lang="en-US" sz="2800" dirty="0">
                <a:latin typeface="Times New Roman" panose="02020603050405020304" charset="0"/>
                <a:ea typeface="宋体" panose="02010600030101010101" pitchFamily="2" charset="-122"/>
                <a:cs typeface="Times New Roman" panose="02020603050405020304" charset="0"/>
              </a:rPr>
              <a:t>_____________</a:t>
            </a:r>
            <a:r>
              <a:rPr sz="2800" dirty="0">
                <a:latin typeface="Times New Roman" panose="02020603050405020304" charset="0"/>
                <a:ea typeface="宋体" panose="02010600030101010101" pitchFamily="2" charset="-122"/>
                <a:cs typeface="Times New Roman" panose="02020603050405020304" charset="0"/>
              </a:rPr>
              <a:t>________________ (他们什么时候动身去美国).</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897255" y="1525905"/>
            <a:ext cx="32423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It doesn’t matter</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1977390" y="2122170"/>
            <a:ext cx="65532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whose handwriting was the best in the class</a:t>
            </a:r>
            <a:endParaRPr lang="en-US" sz="2800" dirty="0">
              <a:solidFill>
                <a:srgbClr val="C00000"/>
              </a:solidFill>
              <a:latin typeface="Times New Roman" panose="02020603050405020304" charset="0"/>
              <a:cs typeface="Times New Roman" panose="02020603050405020304" charset="0"/>
            </a:endParaRPr>
          </a:p>
        </p:txBody>
      </p:sp>
      <p:sp>
        <p:nvSpPr>
          <p:cNvPr id="10" name="TextBox 4"/>
          <p:cNvSpPr txBox="1"/>
          <p:nvPr/>
        </p:nvSpPr>
        <p:spPr>
          <a:xfrm>
            <a:off x="815340" y="2644140"/>
            <a:ext cx="30270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I felt it a pity</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3317240" y="3762375"/>
            <a:ext cx="887476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where you bought this English-Chinese dictionary yesterday</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3592195" y="4880610"/>
            <a:ext cx="58508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when they will set out for America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ircle(i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circle(in)">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2" grpId="0"/>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13970" y="4453255"/>
            <a:ext cx="12192000" cy="240474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PA_矩形 259"/>
          <p:cNvSpPr>
            <a:spLocks noChangeArrowheads="1"/>
          </p:cNvSpPr>
          <p:nvPr>
            <p:custDataLst>
              <p:tags r:id="rId1"/>
            </p:custDataLst>
          </p:nvPr>
        </p:nvSpPr>
        <p:spPr bwMode="auto">
          <a:xfrm>
            <a:off x="756285" y="2067986"/>
            <a:ext cx="5325745"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sp>
        <p:nvSpPr>
          <p:cNvPr id="14" name="矩形 13"/>
          <p:cNvSpPr/>
          <p:nvPr/>
        </p:nvSpPr>
        <p:spPr>
          <a:xfrm>
            <a:off x="-13970" y="635"/>
            <a:ext cx="4542155" cy="348615"/>
          </a:xfrm>
          <a:prstGeom prst="rect">
            <a:avLst/>
          </a:prstGeom>
          <a:solidFill>
            <a:srgbClr val="DDD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5291455"/>
            <a:ext cx="12192000" cy="1579245"/>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5279390" y="1821815"/>
            <a:ext cx="6891655" cy="4630420"/>
            <a:chOff x="8314" y="2869"/>
            <a:chExt cx="10853" cy="7292"/>
          </a:xfrm>
        </p:grpSpPr>
        <p:sp>
          <p:nvSpPr>
            <p:cNvPr id="18" name="椭圆 17"/>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userDrawn="1"/>
          </p:nvPicPr>
          <p:blipFill>
            <a:blip r:embed="rId2">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58850" y="508000"/>
            <a:ext cx="10274300" cy="3449955"/>
          </a:xfrm>
          <a:prstGeom prst="rect">
            <a:avLst/>
          </a:prstGeom>
          <a:noFill/>
        </p:spPr>
        <p:txBody>
          <a:bodyPr wrap="square" rtlCol="0" anchor="t">
            <a:spAutoFit/>
          </a:bodyPr>
          <a:lstStyle/>
          <a:p>
            <a:pPr algn="just" fontAlgn="auto">
              <a:lnSpc>
                <a:spcPct val="130000"/>
              </a:lnSpc>
            </a:pPr>
            <a:r>
              <a:rPr lang="en-US" altLang="zh-CN" sz="2800" dirty="0">
                <a:latin typeface="Times New Roman" panose="02020603050405020304" charset="0"/>
                <a:ea typeface="宋体" panose="02010600030101010101" pitchFamily="2" charset="-122"/>
                <a:cs typeface="Times New Roman" panose="02020603050405020304" charset="0"/>
              </a:rPr>
              <a:t>2. M: Shall we go to the forest park for a picnic this weekend?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3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 I love getting close to nature.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30000"/>
              </a:lnSpc>
            </a:pPr>
            <a:r>
              <a:rPr lang="en-US" altLang="zh-CN" sz="2800" dirty="0">
                <a:latin typeface="Times New Roman" panose="02020603050405020304" charset="0"/>
                <a:ea typeface="宋体" panose="02010600030101010101" pitchFamily="2" charset="-122"/>
                <a:cs typeface="Times New Roman" panose="02020603050405020304" charset="0"/>
              </a:rPr>
              <a:t>A. I’m afraid not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30000"/>
              </a:lnSpc>
            </a:pPr>
            <a:r>
              <a:rPr lang="en-US" altLang="zh-CN" sz="2800" dirty="0">
                <a:latin typeface="Times New Roman" panose="02020603050405020304" charset="0"/>
                <a:ea typeface="宋体" panose="02010600030101010101" pitchFamily="2" charset="-122"/>
                <a:cs typeface="Times New Roman" panose="02020603050405020304" charset="0"/>
              </a:rPr>
              <a:t>B. I couldn’t agree more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30000"/>
              </a:lnSpc>
            </a:pPr>
            <a:r>
              <a:rPr lang="en-US" altLang="zh-CN" sz="2800" dirty="0">
                <a:latin typeface="Times New Roman" panose="02020603050405020304" charset="0"/>
                <a:ea typeface="宋体" panose="02010600030101010101" pitchFamily="2" charset="-122"/>
                <a:cs typeface="Times New Roman" panose="02020603050405020304" charset="0"/>
              </a:rPr>
              <a:t>C. I believe not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30000"/>
              </a:lnSpc>
            </a:pPr>
            <a:r>
              <a:rPr lang="en-US" altLang="zh-CN" sz="2800" dirty="0">
                <a:latin typeface="Times New Roman" panose="02020603050405020304" charset="0"/>
                <a:ea typeface="宋体" panose="02010600030101010101" pitchFamily="2" charset="-122"/>
                <a:cs typeface="Times New Roman" panose="02020603050405020304" charset="0"/>
              </a:rPr>
              <a:t>D. I don’t think so</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383790" y="12194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339090" y="4278630"/>
            <a:ext cx="11349990" cy="188658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本题考查表示征求意见的答语。A 项意为“恐怕不可以”，表拒绝；B 项意为“我再同意不过了”，表赞同；C 项意为“我不相信”；D 项意为“我不这样认为”，否定别人的观点。根据第一句句意“我们这周末去森林公园野餐吗？”及回答“我喜欢亲近自然”，可知女士同意去，故选 B 项。</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72490" y="499110"/>
            <a:ext cx="10274300" cy="370776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3. M: It’s too late, Mrs. Green. I am afraid I must be leaving now.</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Call me as soon as you get home.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Have a pleasant trip!</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Go slowly.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See you later.</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239010" y="12194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27710" y="4206875"/>
            <a:ext cx="10870565" cy="188658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本题考查告别用语。A 项意为“你到家就打电话给我”；B 项意为“祝你旅途愉快”，用于别人外出旅行时的祝福语；C 项意为“慢走”；D 项意为“再见”。其中，A、C 项均为中式回答，不符西方人的表达习惯。根据句意“格林夫人，太晚了，我得走了”，只有 D 项符合语境，故选 D 项。</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18820" y="606425"/>
            <a:ext cx="1057275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4. M: Good morning!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Yes, I’d like to draw some money, please.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Can I help you? 		B. What do you want?</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Welcome to our bank. 		D. How do you do?</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518025" y="70688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19455" y="4314825"/>
            <a:ext cx="10870565" cy="188658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本题考查服务用语。A 项意为“有什么要我帮忙的吗”；B 项意为“你想要什么”；C 项意为“欢迎来到我们银行”；D 项意为“你好”，用于第一次相见的问候语。根据答语“我想要取些钱”，可知只有 A 项符合语境，故选 A 项。</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5. W: I’m so sorry for keeping you waiting so long.</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M: ______________. I’ve just arrived.</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Don’t say so 			B. Don’t mention it</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That’s all right 			D. It’s my pleasure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664460" y="1359019"/>
            <a:ext cx="1030605"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646430" y="4305300"/>
            <a:ext cx="10137140" cy="188658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本题考查表示道歉的答语。A 项意为“不要这样说”，用来否定别人的观点；B 项意为“不用谢”，用于回答对方的感谢；C 项意为“没关系”，用于回应对方的道歉；D 项意为“这是我的荣幸”，用于回应别人的感谢。根据句意“我非常抱歉让你久等了”，故选 C 项。</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bldLvl="0" animBg="1"/>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二、选择正确答案</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UNIT_PLACING_PICTURE_USER_VIEWPORT" val="{&quot;height&quot;:3555,&quot;width&quot;:7110}"/>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UNIT_PLACING_PICTURE_USER_VIEWPORT" val="{&quot;height&quot;:3555,&quot;width&quot;:7110}"/>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PA" val="v4.0.0"/>
</p:tagLst>
</file>

<file path=ppt/tags/tag30.xml><?xml version="1.0" encoding="utf-8"?>
<p:tagLst xmlns:p="http://schemas.openxmlformats.org/presentationml/2006/main">
  <p:tag name="KSO_WM_UNIT_PLACING_PICTURE_USER_VIEWPORT" val="{&quot;height&quot;:3555,&quot;width&quot;:7110}"/>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UNIT_PLACING_PICTURE_USER_VIEWPORT" val="{&quot;height&quot;:3555,&quot;width&quot;:7110}"/>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PA" val="v4.0.0"/>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UNIT_PLACING_PICTURE_USER_VIEWPORT" val="{&quot;height&quot;:3555,&quot;width&quot;:7110}"/>
</p:tagLst>
</file>

<file path=ppt/tags/tag57.xml><?xml version="1.0" encoding="utf-8"?>
<p:tagLst xmlns:p="http://schemas.openxmlformats.org/presentationml/2006/main">
  <p:tag name="PA" val="v4.0.0"/>
</p:tagLst>
</file>

<file path=ppt/tags/tag58.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KSO_WPP_MARK_KEY" val="baed8549-8825-423c-ac38-75c655e7c2fe"/>
  <p:tag name="COMMONDATA" val="eyJoZGlkIjoiMjlmOWU1Yjc1ODQ3ZTVhN2I1Nzg2Mzg0OTEyYWY5NGYifQ=="/>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UNIT_PLACING_PICTURE_USER_VIEWPORT" val="{&quot;height&quot;:3555,&quot;width&quot;:7110}"/>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11314</Words>
  <Application>WPS 演示</Application>
  <PresentationFormat>宽屏</PresentationFormat>
  <Paragraphs>366</Paragraphs>
  <Slides>46</Slides>
  <Notes>51</Notes>
  <HiddenSlides>4</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46</vt:i4>
      </vt:variant>
    </vt:vector>
  </HeadingPairs>
  <TitlesOfParts>
    <vt:vector size="64" baseType="lpstr">
      <vt:lpstr>Arial</vt:lpstr>
      <vt:lpstr>宋体</vt:lpstr>
      <vt:lpstr>Wingdings</vt:lpstr>
      <vt:lpstr>方正黑体简体</vt:lpstr>
      <vt:lpstr>iekie pocangqiong</vt:lpstr>
      <vt:lpstr>微软雅黑</vt:lpstr>
      <vt:lpstr>Calibri</vt:lpstr>
      <vt:lpstr>Impact</vt:lpstr>
      <vt:lpstr>Kozuka Gothic Pro M</vt:lpstr>
      <vt:lpstr>Yu Gothic UI Semibold</vt:lpstr>
      <vt:lpstr>Helvetica-Roman-SemiB</vt:lpstr>
      <vt:lpstr>SimSun-ExtB</vt:lpstr>
      <vt:lpstr>黑体</vt:lpstr>
      <vt:lpstr>Times New Roman</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赵时运</cp:lastModifiedBy>
  <cp:revision>153</cp:revision>
  <dcterms:created xsi:type="dcterms:W3CDTF">2021-08-19T06:32:00Z</dcterms:created>
  <dcterms:modified xsi:type="dcterms:W3CDTF">2023-06-01T03:29:57Z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2052-11.1.0.14309</vt:lpwstr>
  </property>
</Properties>
</file>