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8" r:id="rId8"/>
    <p:sldId id="387" r:id="rId9"/>
    <p:sldId id="388" r:id="rId10"/>
    <p:sldId id="389" r:id="rId11"/>
    <p:sldId id="433" r:id="rId12"/>
    <p:sldId id="390" r:id="rId13"/>
    <p:sldId id="434" r:id="rId14"/>
    <p:sldId id="435" r:id="rId15"/>
    <p:sldId id="436" r:id="rId16"/>
    <p:sldId id="437" r:id="rId17"/>
    <p:sldId id="438" r:id="rId18"/>
    <p:sldId id="439" r:id="rId19"/>
    <p:sldId id="440" r:id="rId20"/>
    <p:sldId id="441" r:id="rId21"/>
    <p:sldId id="442" r:id="rId22"/>
    <p:sldId id="355" r:id="rId23"/>
    <p:sldId id="332" r:id="rId24"/>
    <p:sldId id="295" r:id="rId25"/>
    <p:sldId id="373" r:id="rId26"/>
    <p:sldId id="486" r:id="rId27"/>
    <p:sldId id="509" r:id="rId28"/>
    <p:sldId id="444" r:id="rId29"/>
    <p:sldId id="445" r:id="rId30"/>
    <p:sldId id="447" r:id="rId31"/>
    <p:sldId id="446" r:id="rId32"/>
    <p:sldId id="301" r:id="rId33"/>
    <p:sldId id="302" r:id="rId34"/>
    <p:sldId id="448" r:id="rId35"/>
    <p:sldId id="449" r:id="rId36"/>
    <p:sldId id="450" r:id="rId37"/>
    <p:sldId id="451" r:id="rId38"/>
    <p:sldId id="452" r:id="rId39"/>
    <p:sldId id="453" r:id="rId40"/>
    <p:sldId id="454" r:id="rId41"/>
    <p:sldId id="455" r:id="rId42"/>
    <p:sldId id="456" r:id="rId43"/>
    <p:sldId id="307" r:id="rId44"/>
    <p:sldId id="308" r:id="rId45"/>
    <p:sldId id="284" r:id="rId46"/>
  </p:sldIdLst>
  <p:sldSz cx="12192000" cy="6858000"/>
  <p:notesSz cx="6858000" cy="9144000"/>
  <p:embeddedFontLst>
    <p:embeddedFont>
      <p:font typeface="方正黑体简体" panose="03000509000000000000" charset="-122"/>
      <p:regular r:id="rId50"/>
    </p:embeddedFont>
    <p:embeddedFont>
      <p:font typeface="微软雅黑" panose="020B0503020204020204" pitchFamily="34" charset="-122"/>
      <p:regular r:id="rId51"/>
    </p:embeddedFont>
    <p:embeddedFont>
      <p:font typeface="Calibri" panose="020F0502020204030204" pitchFamily="34" charset="0"/>
      <p:regular r:id="rId52"/>
      <p:bold r:id="rId53"/>
      <p:italic r:id="rId54"/>
      <p:boldItalic r:id="rId55"/>
    </p:embeddedFont>
    <p:embeddedFont>
      <p:font typeface="Impact" panose="020B0806030902050204" pitchFamily="34" charset="0"/>
      <p:regular r:id="rId56"/>
    </p:embeddedFont>
    <p:embeddedFont>
      <p:font typeface="黑体" panose="02010609060101010101" charset="-122"/>
      <p:regular r:id="rId57"/>
    </p:embeddedFont>
    <p:embeddedFont>
      <p:font typeface="等线" panose="02010600030101010101" charset="-122"/>
      <p:regular r:id="rId58"/>
    </p:embeddedFont>
  </p:embeddedFontLst>
  <p:custDataLst>
    <p:tags r:id="rId5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0" userDrawn="1">
          <p15:clr>
            <a:srgbClr val="A4A3A4"/>
          </p15:clr>
        </p15:guide>
        <p15:guide id="2" orient="horz" pos="4204" userDrawn="1">
          <p15:clr>
            <a:srgbClr val="A4A3A4"/>
          </p15:clr>
        </p15:guide>
        <p15:guide id="3" pos="82" userDrawn="1">
          <p15:clr>
            <a:srgbClr val="A4A3A4"/>
          </p15:clr>
        </p15:guide>
        <p15:guide id="4" pos="7364" userDrawn="1">
          <p15:clr>
            <a:srgbClr val="A4A3A4"/>
          </p15:clr>
        </p15:guide>
        <p15:guide id="5" orient="horz" pos="39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2B3"/>
    <a:srgbClr val="EFE879"/>
    <a:srgbClr val="F7F4BC"/>
    <a:srgbClr val="E6DC32"/>
    <a:srgbClr val="DDDB1F"/>
    <a:srgbClr val="E18787"/>
    <a:srgbClr val="209874"/>
    <a:srgbClr val="2E916A"/>
    <a:srgbClr val="ACD9C7"/>
    <a:srgbClr val="2D9C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8" autoAdjust="0"/>
  </p:normalViewPr>
  <p:slideViewPr>
    <p:cSldViewPr snapToGrid="0" showGuides="1">
      <p:cViewPr varScale="1">
        <p:scale>
          <a:sx n="62" d="100"/>
          <a:sy n="62" d="100"/>
        </p:scale>
        <p:origin x="704" y="28"/>
      </p:cViewPr>
      <p:guideLst>
        <p:guide orient="horz" pos="110"/>
        <p:guide orient="horz" pos="4204"/>
        <p:guide pos="82"/>
        <p:guide pos="7364"/>
        <p:guide orient="horz" pos="39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tags" Target="tags/tag63.xml"/><Relationship Id="rId58" Type="http://schemas.openxmlformats.org/officeDocument/2006/relationships/font" Target="fonts/font9.fntdata"/><Relationship Id="rId57" Type="http://schemas.openxmlformats.org/officeDocument/2006/relationships/font" Target="fonts/font8.fntdata"/><Relationship Id="rId56" Type="http://schemas.openxmlformats.org/officeDocument/2006/relationships/font" Target="fonts/font7.fntdata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0" y="6246495"/>
            <a:ext cx="1475740" cy="611505"/>
          </a:xfrm>
          <a:prstGeom prst="rect">
            <a:avLst/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tx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tx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065" y="0"/>
            <a:ext cx="12215495" cy="732790"/>
          </a:xfrm>
          <a:prstGeom prst="rect">
            <a:avLst/>
          </a:prstGeom>
          <a:solidFill>
            <a:srgbClr val="E6D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0" y="930275"/>
            <a:ext cx="12208510" cy="0"/>
          </a:xfrm>
          <a:prstGeom prst="line">
            <a:avLst/>
          </a:prstGeom>
          <a:ln w="38100">
            <a:solidFill>
              <a:srgbClr val="E6DC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-12065" y="4220210"/>
            <a:ext cx="12192000" cy="2637790"/>
          </a:xfrm>
          <a:prstGeom prst="rect">
            <a:avLst/>
          </a:prstGeom>
          <a:solidFill>
            <a:srgbClr val="E6DC3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tx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/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tx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11430" y="4210685"/>
            <a:ext cx="12192000" cy="2637790"/>
          </a:xfrm>
          <a:prstGeom prst="rect">
            <a:avLst/>
          </a:prstGeom>
          <a:solidFill>
            <a:srgbClr val="E6DC3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tx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7" name="文本框 6">
            <a:hlinkClick r:id="" action="ppaction://hlinkshowjump?jump=nextslide"/>
          </p:cNvPr>
          <p:cNvSpPr txBox="1"/>
          <p:nvPr userDrawn="1"/>
        </p:nvSpPr>
        <p:spPr>
          <a:xfrm>
            <a:off x="10704830" y="6237605"/>
            <a:ext cx="1475740" cy="610870"/>
          </a:xfrm>
          <a:prstGeom prst="rect">
            <a:avLst/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tx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930910"/>
            <a:ext cx="12232005" cy="5917565"/>
          </a:xfrm>
          <a:prstGeom prst="rect">
            <a:avLst/>
          </a:prstGeom>
          <a:solidFill>
            <a:srgbClr val="E6DC3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24130" y="0"/>
            <a:ext cx="12215495" cy="732790"/>
          </a:xfrm>
          <a:prstGeom prst="rect">
            <a:avLst/>
          </a:prstGeom>
          <a:solidFill>
            <a:srgbClr val="E6D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23495" y="831850"/>
            <a:ext cx="12208510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</p:cNvPr>
          <p:cNvSpPr txBox="1"/>
          <p:nvPr userDrawn="1"/>
        </p:nvSpPr>
        <p:spPr>
          <a:xfrm>
            <a:off x="-24130" y="6247130"/>
            <a:ext cx="1475740" cy="610870"/>
          </a:xfrm>
          <a:prstGeom prst="rect">
            <a:avLst/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tx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4" name="文本框 13">
            <a:hlinkClick r:id="" action="ppaction://hlinkshowjump?jump=nextslide"/>
          </p:cNvPr>
          <p:cNvSpPr txBox="1"/>
          <p:nvPr userDrawn="1"/>
        </p:nvSpPr>
        <p:spPr>
          <a:xfrm>
            <a:off x="10704830" y="6237605"/>
            <a:ext cx="1475740" cy="610870"/>
          </a:xfrm>
          <a:prstGeom prst="rect">
            <a:avLst/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tx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bg>
      <p:bgPr>
        <a:solidFill>
          <a:srgbClr val="E6DC32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DC3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tx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7" name="文本框 6">
            <a:hlinkClick r:id="" action="ppaction://hlinkshowjump?jump=nextslide"/>
          </p:cNvPr>
          <p:cNvSpPr txBox="1"/>
          <p:nvPr userDrawn="1"/>
        </p:nvSpPr>
        <p:spPr>
          <a:xfrm>
            <a:off x="10716260" y="6247130"/>
            <a:ext cx="1475740" cy="610870"/>
          </a:xfrm>
          <a:prstGeom prst="rect">
            <a:avLst/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tx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过度页1">
    <p:bg>
      <p:bgPr>
        <a:solidFill>
          <a:srgbClr val="E6DC32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DC3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tx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41.xml"/><Relationship Id="rId8" Type="http://schemas.openxmlformats.org/officeDocument/2006/relationships/tags" Target="../tags/tag5.xml"/><Relationship Id="rId7" Type="http://schemas.openxmlformats.org/officeDocument/2006/relationships/slide" Target="slide30.xml"/><Relationship Id="rId6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slide" Target="slide26.xml"/><Relationship Id="rId3" Type="http://schemas.openxmlformats.org/officeDocument/2006/relationships/slide" Target="slide20.xml"/><Relationship Id="rId2" Type="http://schemas.openxmlformats.org/officeDocument/2006/relationships/slide" Target="slide9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6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tags" Target="../tags/tag36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8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tags" Target="../tags/tag4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3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0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tags" Target="../tags/tag6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tags" Target="../tags/tag6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9725" y="1017588"/>
            <a:ext cx="7369175" cy="99695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en-US" sz="54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英语基础篇同步练习册</a:t>
            </a:r>
            <a:endParaRPr lang="zh-CN" altLang="en-US" sz="54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8310" y="2237105"/>
            <a:ext cx="738505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500" spc="100" dirty="0">
                <a:solidFill>
                  <a:schemeClr val="bg1">
                    <a:lumMod val="65000"/>
                  </a:schemeClr>
                </a:solidFill>
                <a:uFillTx/>
                <a:cs typeface="+mn-lt"/>
              </a:rPr>
              <a:t>YINGYU JICHUPIAN TONGBU LIANXICE</a:t>
            </a:r>
            <a:endParaRPr lang="en-US" altLang="zh-CN" sz="2500" spc="100" dirty="0">
              <a:solidFill>
                <a:schemeClr val="bg1">
                  <a:lumMod val="65000"/>
                </a:schemeClr>
              </a:solidFill>
              <a:uFillTx/>
              <a:cs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39725" y="2089150"/>
            <a:ext cx="7153910" cy="0"/>
          </a:xfrm>
          <a:prstGeom prst="line">
            <a:avLst/>
          </a:prstGeom>
          <a:ln w="22225">
            <a:solidFill>
              <a:schemeClr val="bg1">
                <a:lumMod val="6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-13970" y="635"/>
            <a:ext cx="4542155" cy="348615"/>
          </a:xfrm>
          <a:prstGeom prst="rect">
            <a:avLst/>
          </a:prstGeom>
          <a:solidFill>
            <a:srgbClr val="DDD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-13970" y="4453255"/>
            <a:ext cx="12192000" cy="24047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5291455"/>
            <a:ext cx="12192000" cy="1579245"/>
          </a:xfrm>
          <a:prstGeom prst="rect">
            <a:avLst/>
          </a:prstGeom>
          <a:solidFill>
            <a:srgbClr val="E6D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279390" y="1821815"/>
            <a:ext cx="6891655" cy="4630420"/>
            <a:chOff x="8314" y="2869"/>
            <a:chExt cx="10853" cy="7292"/>
          </a:xfrm>
        </p:grpSpPr>
        <p:sp>
          <p:nvSpPr>
            <p:cNvPr id="4" name="椭圆 3"/>
            <p:cNvSpPr/>
            <p:nvPr/>
          </p:nvSpPr>
          <p:spPr>
            <a:xfrm>
              <a:off x="11017" y="2869"/>
              <a:ext cx="8151" cy="7292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8314" y="4744"/>
              <a:ext cx="5372" cy="449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919" y="3911"/>
              <a:ext cx="4950" cy="4530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659130" y="5611813"/>
            <a:ext cx="4314190" cy="53403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</a:rPr>
              <a:t>主　编　马智利 谢碧玲 李丽华</a:t>
            </a:r>
            <a:endParaRPr lang="zh-CN" altLang="en-US" sz="24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rippl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89940" y="1063109"/>
            <a:ext cx="10274300" cy="2501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The boy is ________ to go to school by himself. You needn’t take him to the school every day.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enough old 		B. old enough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too old 			D. old too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5" name="TextBox 4"/>
          <p:cNvSpPr txBox="1"/>
          <p:nvPr/>
        </p:nvSpPr>
        <p:spPr>
          <a:xfrm>
            <a:off x="3121660" y="1178175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81380" y="4424045"/>
            <a:ext cx="10870565" cy="1886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5990" indent="-935990" algn="just" fontAlgn="auto">
              <a:lnSpc>
                <a:spcPts val="3500"/>
              </a:lnSpc>
            </a:pP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 enough 的用法。常见用法：enough+n. 或 adj./adv.+enough，意为“足够”。从后一句“你不需要每天带他去学校”得知，前一句要表达的是“这个男孩年纪已经足够大，可以自己去上学”，所以要用 adj./adv.+</a:t>
            </a:r>
            <a:r>
              <a:rPr lang="en-US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enough 的结构，故选 B。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2"/>
            </p:custDataLst>
          </p:nvPr>
        </p:nvSpPr>
        <p:spPr>
          <a:xfrm>
            <a:off x="374015" y="33020"/>
            <a:ext cx="752856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 spc="300" dirty="0">
                <a:latin typeface="+mj-ea"/>
                <a:ea typeface="+mj-ea"/>
                <a:sym typeface="+mn-ea"/>
              </a:rPr>
              <a:t>二、选择正确答案</a:t>
            </a:r>
            <a:endParaRPr lang="zh-CN" altLang="en-US" sz="2800" b="1" dirty="0">
              <a:solidFill>
                <a:schemeClr val="tx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07440" y="553204"/>
            <a:ext cx="10274300" cy="3707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Our grandma lives quite far away from us. She doesn’t feel ________ though she lives ________.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lonely; lonely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alone; alone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alone; lonely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lonely; alone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5" name="TextBox 4"/>
          <p:cNvSpPr txBox="1"/>
          <p:nvPr/>
        </p:nvSpPr>
        <p:spPr>
          <a:xfrm>
            <a:off x="1400175" y="1228975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09625" y="4405630"/>
            <a:ext cx="10870565" cy="1886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5990" indent="-935990" algn="just" fontAlgn="auto">
              <a:lnSpc>
                <a:spcPts val="3500"/>
              </a:lnSpc>
            </a:pP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 lonely 和 alone 的区别。lonely 一般形容人的感觉，是形容词，表示“感到孤单”；alone 一般形容人的状态，是形容词也是副词，表示“孤单的（地），独自的（地）”。根据句意“祖母住得离我们很远。尽管她独自居住但她并不感到孤单”，选 D。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107440" y="652264"/>
            <a:ext cx="10274300" cy="310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One day they crossed the ________ bridge behind the palace.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old Chinese stone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Chinese old stone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old stone Chinese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Chinese stone old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5" name="TextBox 4"/>
          <p:cNvSpPr txBox="1"/>
          <p:nvPr/>
        </p:nvSpPr>
        <p:spPr>
          <a:xfrm>
            <a:off x="5151120" y="733675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2"/>
            </p:custDataLst>
          </p:nvPr>
        </p:nvSpPr>
        <p:spPr>
          <a:xfrm>
            <a:off x="881380" y="4505325"/>
            <a:ext cx="10870565" cy="98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5990" indent="-935990" algn="just" fontAlgn="auto">
              <a:lnSpc>
                <a:spcPts val="3500"/>
              </a:lnSpc>
            </a:pP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本题考查多个形容词修饰名词时的顺序。根据口诀“限定描绘高大长，形状新旧和年龄；颜色国籍跟材料，作用类别往后靠”可知，此题选 A。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43940" y="534789"/>
            <a:ext cx="10274300" cy="310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I think the book is very ________.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interesting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interested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interest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interests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5" name="TextBox 4"/>
          <p:cNvSpPr txBox="1"/>
          <p:nvPr/>
        </p:nvSpPr>
        <p:spPr>
          <a:xfrm>
            <a:off x="4888865" y="682875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746125" y="4351655"/>
            <a:ext cx="10870565" cy="1886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5990" indent="-935990" algn="just" fontAlgn="auto">
              <a:lnSpc>
                <a:spcPts val="3500"/>
              </a:lnSpc>
            </a:pP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本题考查单词的辨析。interesting 为形容词，意为“有趣的，引起兴趣的”，一般修饰事物；interested 意为“感兴趣的”，一般修饰人；interest 意为“兴趣，爱好”，复数形式为 interests。根据句意“我认为这本书非常有趣”，此题选 A。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07440" y="652264"/>
            <a:ext cx="10274300" cy="310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I think English is ________ maths.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as important as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more important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most important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important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5" name="TextBox 4"/>
          <p:cNvSpPr txBox="1"/>
          <p:nvPr/>
        </p:nvSpPr>
        <p:spPr>
          <a:xfrm>
            <a:off x="4177030" y="824480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727075" y="4387215"/>
            <a:ext cx="10870565" cy="98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5990" indent="-935990" algn="just" fontAlgn="auto">
              <a:lnSpc>
                <a:spcPts val="3500"/>
              </a:lnSpc>
            </a:pP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本题考形容词的原级比较句型。原级比较句型为“A+ 谓语 +as+adj.+as+ B”；根据句意“我认为英语和数学一样重要”，此题选 A。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53745" y="652145"/>
            <a:ext cx="10627995" cy="310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These children are ________ this year than they were last year.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more tall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more taller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very taller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much taller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5" name="TextBox 4"/>
          <p:cNvSpPr txBox="1"/>
          <p:nvPr/>
        </p:nvSpPr>
        <p:spPr>
          <a:xfrm>
            <a:off x="3919220" y="778760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81380" y="4505325"/>
            <a:ext cx="10870565" cy="98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5990" indent="-935990" algn="just" fontAlgn="auto">
              <a:lnSpc>
                <a:spcPts val="3500"/>
              </a:lnSpc>
            </a:pP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本题考查形容词的比较句型。句型为“A+ 系动词 + 程度副词 + 比较级 +than+B”。tall 的比较级为 taller，前面加程度副词 much，故选 D。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07440" y="652264"/>
            <a:ext cx="10274300" cy="310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 ________ I look at the picture, ________ I like it.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The best; the more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The more; the more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The more; less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More; the more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5" name="TextBox 4"/>
          <p:cNvSpPr txBox="1"/>
          <p:nvPr/>
        </p:nvSpPr>
        <p:spPr>
          <a:xfrm>
            <a:off x="1644650" y="788285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09625" y="4332605"/>
            <a:ext cx="10870565" cy="98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5990" indent="-935990" algn="just" fontAlgn="auto">
              <a:lnSpc>
                <a:spcPts val="3500"/>
              </a:lnSpc>
            </a:pP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本题考查形容词的比较句型。“the+ 比较级……，the+ 比较级……”意为“越……就越……”。根据句意“我越看这幅画，就越喜欢它”，故选 B。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07440" y="652264"/>
            <a:ext cx="10274300" cy="189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8. China is larger than ________ in Africa.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any other country 		B. other countries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the other country 		D. any country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5" name="TextBox 4"/>
          <p:cNvSpPr txBox="1"/>
          <p:nvPr/>
        </p:nvSpPr>
        <p:spPr>
          <a:xfrm>
            <a:off x="4743450" y="743200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443230" y="4370070"/>
            <a:ext cx="11087735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5990" indent="-935990" algn="just" fontAlgn="auto">
              <a:lnSpc>
                <a:spcPts val="3500"/>
              </a:lnSpc>
            </a:pP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本题考查形容词的比较句型。比较的对象是非洲，跟中国不在同一洲，所以句型为：比较级 +than+any+ 单数名词。根据句意“中国比任何非洲国家都要大”，故选 D。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07440" y="652264"/>
            <a:ext cx="10274300" cy="189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9. Tom is stronger than ________ in his class.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any other boy 		B. any boys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any boy 			D. other boy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5" name="TextBox 4"/>
          <p:cNvSpPr txBox="1"/>
          <p:nvPr/>
        </p:nvSpPr>
        <p:spPr>
          <a:xfrm>
            <a:off x="4715510" y="769870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81380" y="4505325"/>
            <a:ext cx="10870565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5990" indent="-935990" algn="just" fontAlgn="auto">
              <a:lnSpc>
                <a:spcPts val="3500"/>
              </a:lnSpc>
            </a:pP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本题考查形容词的比较句型。比较的对象是同一个班的男生，是同一范围，所以句型为：比较级 +than+any other+ 单数名词。根据句意“汤姆比他班里任何其他男生都要强壮”，故选 A。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07440" y="652264"/>
            <a:ext cx="10274300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10. Of the two cars, I think the red one is ________ choice.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the best 		B. the better 	C. better 		D. good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5" name="TextBox 4"/>
          <p:cNvSpPr txBox="1"/>
          <p:nvPr/>
        </p:nvSpPr>
        <p:spPr>
          <a:xfrm>
            <a:off x="7199630" y="752090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81380" y="4314825"/>
            <a:ext cx="10870565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5990" indent="-935990" algn="just" fontAlgn="auto">
              <a:lnSpc>
                <a:spcPts val="3500"/>
              </a:lnSpc>
            </a:pP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本题考查形容词的比较句型。结构为“the+比较级+of + the two”，表示“两者中较……的一个”；根据句意“两辆车之中，我认为红色的车是更好的选择”，故此题选 B。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4686300" cy="6858000"/>
          </a:xfrm>
          <a:prstGeom prst="rect">
            <a:avLst/>
          </a:prstGeom>
          <a:solidFill>
            <a:srgbClr val="DDDB1F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4239260"/>
            <a:ext cx="4686300" cy="261239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-98425" y="1089025"/>
            <a:ext cx="4861187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Kozuka Gothic Pro M" panose="020B0700000000000000" pitchFamily="34" charset="-128"/>
                <a:cs typeface="+mn-cs"/>
              </a:rPr>
              <a:t>CONTENTS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mpact" panose="020B0806030902050204" pitchFamily="34" charset="0"/>
              <a:ea typeface="Kozuka Gothic Pro M" panose="020B0700000000000000" pitchFamily="34" charset="-128"/>
              <a:cs typeface="+mn-cs"/>
            </a:endParaRPr>
          </a:p>
        </p:txBody>
      </p:sp>
      <p:sp>
        <p:nvSpPr>
          <p:cNvPr id="16" name="文本框 13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5568050" y="1718945"/>
            <a:ext cx="41738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lvl="0"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一、补全对话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1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568051" y="2534285"/>
            <a:ext cx="41738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lvl="0"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二、选择正确答案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1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568052" y="3349625"/>
            <a:ext cx="41738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lvl="0"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三、完形填空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1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568050" y="4164965"/>
            <a:ext cx="41738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lvl="0"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四、5选5阅读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710" y="2811780"/>
            <a:ext cx="4497070" cy="3509010"/>
            <a:chOff x="8314" y="2869"/>
            <a:chExt cx="10853" cy="7292"/>
          </a:xfrm>
        </p:grpSpPr>
        <p:sp>
          <p:nvSpPr>
            <p:cNvPr id="12" name="椭圆 11"/>
            <p:cNvSpPr/>
            <p:nvPr/>
          </p:nvSpPr>
          <p:spPr>
            <a:xfrm>
              <a:off x="11017" y="2869"/>
              <a:ext cx="8151" cy="7292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314" y="4744"/>
              <a:ext cx="5372" cy="449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919" y="3911"/>
              <a:ext cx="4950" cy="4530"/>
            </a:xfrm>
            <a:prstGeom prst="rect">
              <a:avLst/>
            </a:prstGeom>
          </p:spPr>
        </p:pic>
      </p:grpSp>
      <p:sp>
        <p:nvSpPr>
          <p:cNvPr id="6" name="PA_矩形 25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43780" y="490220"/>
            <a:ext cx="7078345" cy="99695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sz="54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Unit 7 形容词与副词</a:t>
            </a:r>
            <a:endParaRPr sz="54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13">
            <a:hlinkClick r:id="rId7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568052" y="4980305"/>
            <a:ext cx="41738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lvl="0"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五、语法填空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13">
            <a:hlinkClick r:id="rId9" action="ppaction://hlinksldjump"/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568050" y="5737225"/>
            <a:ext cx="41738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lvl="0"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六、完成句子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rippl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3" grpId="0"/>
      <p:bldP spid="4" grpId="0"/>
      <p:bldP spid="5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OIP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908050"/>
            <a:ext cx="12191365" cy="429577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57825" y="2170944"/>
            <a:ext cx="8242010" cy="9036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 spc="300" dirty="0">
                <a:latin typeface="+mj-ea"/>
                <a:ea typeface="+mj-ea"/>
              </a:rPr>
              <a:t>三、完形填空</a:t>
            </a:r>
            <a:endParaRPr lang="zh-CN" altLang="en-US" sz="44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rippl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8225" y="2947670"/>
            <a:ext cx="9269095" cy="17145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1. A. after 		B. in 		 C. for 			D. before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2. A. little 		B. much 	 C. many 		D. more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3. A. harder 		B. hardly 	 C. hard 		D. difficult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4. A. asleep 		B. sleep 	 C. sleeping 		D. slept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9540" y="33020"/>
            <a:ext cx="124066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黑体简体" panose="03000509000000000000" charset="-122"/>
                <a:sym typeface="iekie pocangqiong" panose="02000503000000000000" pitchFamily="2" charset="-122"/>
              </a:rPr>
              <a:t>三、完形填空</a:t>
            </a:r>
            <a:r>
              <a:rPr lang="zh-CN" altLang="en-US" sz="2800" b="1" dirty="0">
                <a:solidFill>
                  <a:schemeClr val="tx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</a:t>
            </a:r>
            <a:endParaRPr lang="zh-CN" altLang="en-US" sz="2800" b="1" dirty="0">
              <a:solidFill>
                <a:schemeClr val="tx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280" y="1089660"/>
            <a:ext cx="11488420" cy="1640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ct val="9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Robert is sixteen years old now. He’ll finish middle school </a:t>
            </a:r>
            <a:r>
              <a:rPr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</a:t>
            </a: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two years. His father owns a factory and has </a:t>
            </a:r>
            <a:r>
              <a:rPr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money. He hopes his son can go to university and makes him study </a:t>
            </a:r>
            <a:r>
              <a:rPr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</a:t>
            </a: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 But the young man likes to play cards. He often goes out when his parents fall </a:t>
            </a:r>
            <a:r>
              <a:rPr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</a:t>
            </a:r>
            <a:endParaRPr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0307320" y="1089660"/>
            <a:ext cx="474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35280" y="4879975"/>
            <a:ext cx="11339195" cy="11214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本题考查介词的词义辨析。由前半句“He’ll finish...”可知表示将来的时间，A 项after+ 时间段表示已经过去的时间，B 项 in+ 时间段表示将来的时间，故选 B 项。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3" name="TextBox 4"/>
          <p:cNvSpPr txBox="1"/>
          <p:nvPr>
            <p:custDataLst>
              <p:tags r:id="rId1"/>
            </p:custDataLst>
          </p:nvPr>
        </p:nvSpPr>
        <p:spPr>
          <a:xfrm>
            <a:off x="6710045" y="1398905"/>
            <a:ext cx="474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圆角矩形 6"/>
          <p:cNvSpPr/>
          <p:nvPr>
            <p:custDataLst>
              <p:tags r:id="rId2"/>
            </p:custDataLst>
          </p:nvPr>
        </p:nvSpPr>
        <p:spPr>
          <a:xfrm>
            <a:off x="335280" y="4907915"/>
            <a:ext cx="11287760" cy="105092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9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2.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本题考查形容词。根据前半句“His father owns a factory.”可知他父亲有钱，money为不可数名词。故选 B 项。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8" name="TextBox 4"/>
          <p:cNvSpPr txBox="1"/>
          <p:nvPr>
            <p:custDataLst>
              <p:tags r:id="rId3"/>
            </p:custDataLst>
          </p:nvPr>
        </p:nvSpPr>
        <p:spPr>
          <a:xfrm>
            <a:off x="6567805" y="1846580"/>
            <a:ext cx="474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圆角矩形 8"/>
          <p:cNvSpPr/>
          <p:nvPr>
            <p:custDataLst>
              <p:tags r:id="rId4"/>
            </p:custDataLst>
          </p:nvPr>
        </p:nvSpPr>
        <p:spPr>
          <a:xfrm>
            <a:off x="394335" y="4884420"/>
            <a:ext cx="11280775" cy="109728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本题考查副词。C 项 hard 在这里作副词修饰动词 study。故选 C 项。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TextBox 4"/>
          <p:cNvSpPr txBox="1"/>
          <p:nvPr>
            <p:custDataLst>
              <p:tags r:id="rId5"/>
            </p:custDataLst>
          </p:nvPr>
        </p:nvSpPr>
        <p:spPr>
          <a:xfrm>
            <a:off x="8106410" y="2207895"/>
            <a:ext cx="474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6"/>
            </p:custDataLst>
          </p:nvPr>
        </p:nvSpPr>
        <p:spPr>
          <a:xfrm>
            <a:off x="255270" y="5111750"/>
            <a:ext cx="11276330" cy="8636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4.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本题考查固定搭配。fall asleep 意为“入睡，睡着”，故选 A 项。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bldLvl="0" animBg="1"/>
      <p:bldP spid="4" grpId="1" animBg="1"/>
      <p:bldP spid="3" grpId="0"/>
      <p:bldP spid="7" grpId="0" bldLvl="0" animBg="1"/>
      <p:bldP spid="7" grpId="1" animBg="1"/>
      <p:bldP spid="8" grpId="0"/>
      <p:bldP spid="9" grpId="0" bldLvl="0" animBg="1"/>
      <p:bldP spid="9" grpId="1" animBg="1"/>
      <p:bldP spid="10" grpId="0"/>
      <p:bldP spid="11" grpId="0" bldLvl="0" animBg="1"/>
      <p:bldP spid="11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8300" y="249555"/>
            <a:ext cx="1132205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One night, when Robert came back, his father happened to see him. The old man was very </a:t>
            </a:r>
            <a:r>
              <a:rPr lang="en-US" altLang="zh-CN"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          </a:t>
            </a: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and told his son to live upstairs. So Robert had to go up and down </a:t>
            </a:r>
            <a:r>
              <a:rPr lang="en-US" altLang="zh-CN"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         </a:t>
            </a: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 Of course it troubled him. He thought and thought but didn’t find a way to solve this problem.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0875" y="2599055"/>
            <a:ext cx="8594090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5. A. angrily 		B. anger 	C. angel 	D. angry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6. A. quietly 		B. quiet 	C. quite 	D. quick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1410" y="659311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2966150" y="1180825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31800" y="4324985"/>
            <a:ext cx="10981690" cy="131635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5.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本题考查形容词。联系上下文，他的父亲很生气，D 项 angry 为形容词，句子构成系表结构，故选 D 项。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68300" y="4266565"/>
            <a:ext cx="10981690" cy="119634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6.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本题考查副词。联系上下文可知，他住到楼上，所以上下楼要安静一点，用副词修饰前面的动作，故选 A 项。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2265" y="318770"/>
            <a:ext cx="1163256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ct val="100000"/>
              </a:lnSpc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Last evening Robert listened </a:t>
            </a:r>
            <a:r>
              <a:rPr lang="en-US" altLang="zh-CN" sz="28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           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 When he was sure his parents went to sleep, he went out to play cards </a:t>
            </a:r>
            <a:r>
              <a:rPr lang="en-US" altLang="zh-CN" sz="28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          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his friends. He won some money and was </a:t>
            </a:r>
            <a:r>
              <a:rPr lang="en-US" altLang="zh-CN" sz="28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           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 When he got back, he took </a:t>
            </a:r>
            <a:r>
              <a:rPr lang="en-US" altLang="zh-CN" sz="28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         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his shoes and was going upstairs.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7095" y="2432050"/>
            <a:ext cx="8823325" cy="186372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7. A. careful 	B. carefully	 C. careless 		D. carelessly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8. A. with 	B. to 		 C. at			D. on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9. A. happy 	B. happily 	 C. happiness 		D. unhappy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10. A. on 	 B. in 	 	 C. off 	 		D. out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00105" y="318988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5580445" y="73244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1405955" y="1152388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97840" y="4662170"/>
            <a:ext cx="10981690" cy="116649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7.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本题考查副词。联系上下文可知，Robert 仔细听他父母的动静，确保他们睡着了才敢外出。此处用副词 carefully，故选 B 项。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97840" y="4843780"/>
            <a:ext cx="10981690" cy="98488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8.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本题考查介词。Robert 和朋友一起打牌，A 项 with 符合题意，故选 A 项。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97840" y="4787265"/>
            <a:ext cx="10981690" cy="1041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9.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本题考查形容词。联系上下文，他赢了钱应该是很高兴，句子构成系表结构，用形容词 happy，故选 A 项。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7122860" y="1152388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624840" y="4914265"/>
            <a:ext cx="10981690" cy="1041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10.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本题考查介词的固定搭配。take off 意为“脱（衣服，鞋袜等）”，故选 C 项。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3" grpId="0" bldLvl="0" animBg="1"/>
      <p:bldP spid="13" grpId="1" animBg="1"/>
      <p:bldP spid="7" grpId="0" bldLvl="0" animBg="1"/>
      <p:bldP spid="7" grpId="1" animBg="1"/>
      <p:bldP spid="12" grpId="0" bldLvl="0" animBg="1"/>
      <p:bldP spid="12" grpId="1" animBg="1"/>
      <p:bldP spid="2" grpId="0"/>
      <p:bldP spid="8" grpId="0" bldLvl="0" animBg="1"/>
      <p:bldP spid="8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2265" y="318770"/>
            <a:ext cx="1163256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ct val="100000"/>
              </a:lnSpc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He heard a </a:t>
            </a:r>
            <a:r>
              <a:rPr lang="en-US" altLang="zh-CN" sz="28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        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in his parents’ bedroom. He stood behind the door and saw a man come out from his parents’ room. Then he realized it was a thief. He stopped him at once. The man was very afraid and threw </a:t>
            </a:r>
            <a:r>
              <a:rPr lang="en-US" altLang="zh-CN" sz="28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        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all the things he had stolen in the room.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2485" y="2940050"/>
            <a:ext cx="8507095" cy="9772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11. A. noisy	 B. noise 	C. noisily 		D. nose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12. A. at 	 B. to 		C. away 		D. in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74305" y="318988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8992935" y="116741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60985" y="4307840"/>
            <a:ext cx="10981690" cy="116649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11.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本题考查词性辨析。联系上下文，Robert 听到声响，此处应选名词，故选 B 项。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5570" y="4445000"/>
            <a:ext cx="10981690" cy="89154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12.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本题考查固定搭配。throw away 意为“丢弃，扔掉”，故选 C 项。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 bldLvl="0" animBg="1"/>
      <p:bldP spid="13" grpId="1" animBg="1"/>
      <p:bldP spid="7" grpId="0" bldLvl="0" animBg="1"/>
      <p:bldP spid="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2265" y="318770"/>
            <a:ext cx="116325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ct val="100000"/>
              </a:lnSpc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“Tell me how you didn’t </a:t>
            </a:r>
            <a:r>
              <a:rPr lang="en-US" altLang="zh-CN" sz="28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         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my parents up,” said Robert. “ </a:t>
            </a:r>
            <a:r>
              <a:rPr lang="en-US" altLang="zh-CN" sz="28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         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I’ll take you to the </a:t>
            </a:r>
            <a:r>
              <a:rPr lang="en-US" altLang="zh-CN" sz="28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          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station!”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0435" y="1271905"/>
            <a:ext cx="7808595" cy="142049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13. A. wakes	 B. wake 	C. woke 	D. awake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14. A. So 	 B. And 	C. But 		D. Or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15. A. gas 	 B. police 	C. railway 	D. bus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74630" y="318988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0324530" y="31905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67385" y="4383405"/>
            <a:ext cx="10981690" cy="116649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13.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本题考查动词。wake sb. up 意为“吵醒某人”，前文有否定助动词，此处用动词原形就可以，故选 B 项。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67385" y="4415155"/>
            <a:ext cx="10981690" cy="113474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14.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本题考查连词。联系上下文，此处表示选择，D 项 or 符合题意和语境，故选 D 项。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2905190" y="75022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605155" y="4415155"/>
            <a:ext cx="10981690" cy="113474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15.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本题考查名词搭配。联系上下文，Robert 威胁小偷：“告诉我你怎么没有把我父母吵醒的，要不然我就带你去警察局。”故选 B 项。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 bldLvl="0" animBg="1"/>
      <p:bldP spid="13" grpId="1" animBg="1"/>
      <p:bldP spid="7" grpId="0" bldLvl="0" animBg="1"/>
      <p:bldP spid="7" grpId="1" animBg="1"/>
      <p:bldP spid="2" grpId="0"/>
      <p:bldP spid="8" grpId="0" bldLvl="0" animBg="1"/>
      <p:bldP spid="8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OIP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908050"/>
            <a:ext cx="12191365" cy="429577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57825" y="2170944"/>
            <a:ext cx="8242010" cy="9036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 spc="300" dirty="0">
                <a:latin typeface="+mj-ea"/>
                <a:ea typeface="+mj-ea"/>
              </a:rPr>
              <a:t>四、阅读理解</a:t>
            </a:r>
            <a:endParaRPr lang="zh-CN" altLang="en-US" sz="44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rippl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29540" y="33020"/>
            <a:ext cx="124066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cs typeface="方正黑体简体" panose="03000509000000000000" charset="-122"/>
                <a:sym typeface="iekie pocangqiong" panose="02000503000000000000" pitchFamily="2" charset="-122"/>
              </a:rPr>
              <a:t>四、5选5阅读</a:t>
            </a:r>
            <a:endParaRPr lang="zh-CN" altLang="en-US" sz="2800" b="1" dirty="0">
              <a:solidFill>
                <a:schemeClr val="tx1"/>
              </a:solidFill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5580" y="982345"/>
            <a:ext cx="11723370" cy="2027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ct val="9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 still can remember when I was 13, I was so nervous that I was afraid to talk to anyone. My classmates often laughed at me. I was sad but could do nothing. Later, something happened. It changed my life. It was a Chinese speech contest. </a:t>
            </a:r>
            <a:r>
              <a:rPr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</a:t>
            </a: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What a terrible idea! It meant I had to speak in front of all the teachers and students of my school.</a:t>
            </a:r>
            <a:endParaRPr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95935" y="3009900"/>
            <a:ext cx="11367770" cy="21209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A. At last I chose the topic “Believe in yourself”. 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B. Since then, everything has changed for me.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C. Confidence is the key to success.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D. My teacher asked me to take part in it. 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E. Those classmates who once looked down on me, now all said “Congratulations!” to me.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2"/>
            </p:custDataLst>
          </p:nvPr>
        </p:nvSpPr>
        <p:spPr>
          <a:xfrm>
            <a:off x="694690" y="2089150"/>
            <a:ext cx="514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圆角矩形 12"/>
          <p:cNvSpPr/>
          <p:nvPr>
            <p:custDataLst>
              <p:tags r:id="rId3"/>
            </p:custDataLst>
          </p:nvPr>
        </p:nvSpPr>
        <p:spPr>
          <a:xfrm>
            <a:off x="323850" y="5288280"/>
            <a:ext cx="10981690" cy="116649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细节推理题。根据上一句 It was a Chinese speech contest（那是一个中文演讲比赛）和下一句 What a terrible idea!（多令人害怕的想法！）得出答案 D，意思是：我的老师叫我去参加这项比赛。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bldLvl="0" animBg="1"/>
      <p:bldP spid="1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28625" y="236855"/>
            <a:ext cx="11334750" cy="2414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ct val="90000"/>
              </a:lnSpc>
            </a:pPr>
            <a:r>
              <a:rPr lang="en-US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“Come on, boy. Believe in yourself. You are sure to win.” Then, my teacher and I talked about many different topics. </a:t>
            </a:r>
            <a:r>
              <a:rPr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 tried my best to remember all the speech and practiced it over 10 times. With my teachers’ great love, I did well in the contest. I could hardly believe my ears when the news came that I had won the first place. I heard the cheers from the students. </a:t>
            </a:r>
            <a:r>
              <a:rPr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</a:t>
            </a: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My teacher hugged me and cried excitedly.</a:t>
            </a:r>
            <a:endParaRPr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95935" y="2651760"/>
            <a:ext cx="11367770" cy="21209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A. At last I chose the topic “Believe in yourself”. 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B. Since then, everything has changed for me.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C. Confidence is the key to success.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D. My teacher asked me to take part in it. 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E. Those classmates who once looked down on me, now all said “Congratulations!” to me.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2"/>
            </p:custDataLst>
          </p:nvPr>
        </p:nvSpPr>
        <p:spPr>
          <a:xfrm>
            <a:off x="8197215" y="594360"/>
            <a:ext cx="812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TextBox 4"/>
          <p:cNvSpPr txBox="1"/>
          <p:nvPr>
            <p:custDataLst>
              <p:tags r:id="rId3"/>
            </p:custDataLst>
          </p:nvPr>
        </p:nvSpPr>
        <p:spPr>
          <a:xfrm>
            <a:off x="969645" y="2129790"/>
            <a:ext cx="514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E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圆角矩形 12"/>
          <p:cNvSpPr/>
          <p:nvPr>
            <p:custDataLst>
              <p:tags r:id="rId4"/>
            </p:custDataLst>
          </p:nvPr>
        </p:nvSpPr>
        <p:spPr>
          <a:xfrm>
            <a:off x="356235" y="4954270"/>
            <a:ext cx="10981690" cy="116649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2.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细节过渡题。由上一句Then, my teacher and I talked about many different topics（然后，我的老师和我讨论了许多不同的主题）确定下一句答案为 A，意思是：最后我选择了主题：相信你自己。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6" name="圆角矩形 5"/>
          <p:cNvSpPr/>
          <p:nvPr>
            <p:custDataLst>
              <p:tags r:id="rId5"/>
            </p:custDataLst>
          </p:nvPr>
        </p:nvSpPr>
        <p:spPr>
          <a:xfrm>
            <a:off x="356235" y="5018405"/>
            <a:ext cx="10981690" cy="116649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细节过渡题。上一句讲到 I heard the cheers from the students（我听到来自学生的欢呼），跟 E 选项的描述形成对比，意思是：那些学生曾经看不起我，现在都对我说：“祝贺你！”。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" grpId="0" bldLvl="0" animBg="1"/>
      <p:bldP spid="13" grpId="1" animBg="1"/>
      <p:bldP spid="6" grpId="0" bldLvl="0" animBg="1"/>
      <p:bldP spid="6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00075" y="440055"/>
            <a:ext cx="1073785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en-US" altLang="zh-CN"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           </a:t>
            </a: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When I do anything, I try to tell myself to be sure and I will find myself. This is true notonly for a person but also for a country. So never get frustrated ( 挫败的 ), and just do it. Believe in yourself. </a:t>
            </a:r>
            <a:r>
              <a:rPr lang="en-US" altLang="zh-CN" sz="2800" u="sng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5______</a:t>
            </a:r>
            <a:endParaRPr lang="en-US" altLang="zh-CN" sz="2800" u="sng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89100" y="440055"/>
            <a:ext cx="514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59435" y="2345690"/>
            <a:ext cx="11367770" cy="21209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A. At last I chose the topic “Believe in yourself”. 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B. Since then, everything has changed for me.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C. Confidence is the key to success.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D. My teacher asked me to take part in it. 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E. Those classmates who once looked down on me, now all said “Congratulations!” to me.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Box 4"/>
          <p:cNvSpPr txBox="1"/>
          <p:nvPr>
            <p:custDataLst>
              <p:tags r:id="rId2"/>
            </p:custDataLst>
          </p:nvPr>
        </p:nvSpPr>
        <p:spPr>
          <a:xfrm>
            <a:off x="1174750" y="1732915"/>
            <a:ext cx="514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圆角矩形 12"/>
          <p:cNvSpPr/>
          <p:nvPr>
            <p:custDataLst>
              <p:tags r:id="rId3"/>
            </p:custDataLst>
          </p:nvPr>
        </p:nvSpPr>
        <p:spPr>
          <a:xfrm>
            <a:off x="600075" y="4804410"/>
            <a:ext cx="10981690" cy="116649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4.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文章结构题。最后一段呼应文章开头的中心句，意思是：从那以后，一切都变了。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7" name="圆角矩形 6"/>
          <p:cNvSpPr/>
          <p:nvPr>
            <p:custDataLst>
              <p:tags r:id="rId4"/>
            </p:custDataLst>
          </p:nvPr>
        </p:nvSpPr>
        <p:spPr>
          <a:xfrm>
            <a:off x="559435" y="4691380"/>
            <a:ext cx="10981690" cy="116649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080135" indent="-1080135" algn="just" fontAlgn="auto">
              <a:lnSpc>
                <a:spcPct val="10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5. 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主旨中心题。前一句说到 Believe in yourself（不管发生什么，相信你自己），C 项意思是：自信是成功的钥匙，正好承接上一句的内容。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 bldLvl="0" animBg="1"/>
      <p:bldP spid="13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OIP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908050"/>
            <a:ext cx="12191365" cy="429577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86400" y="2180469"/>
            <a:ext cx="8242010" cy="9036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 spc="300" dirty="0">
                <a:latin typeface="+mj-ea"/>
                <a:ea typeface="+mj-ea"/>
              </a:rPr>
              <a:t>一、补全对话</a:t>
            </a:r>
            <a:endParaRPr lang="zh-CN" altLang="en-US" sz="44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rippl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OIP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908050"/>
            <a:ext cx="12191365" cy="429577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86400" y="2209044"/>
            <a:ext cx="8242010" cy="9036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 spc="300" dirty="0">
                <a:latin typeface="+mj-ea"/>
                <a:ea typeface="+mj-ea"/>
              </a:rPr>
              <a:t>五、语法填空</a:t>
            </a:r>
            <a:endParaRPr lang="zh-CN" altLang="en-US" sz="44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rippl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29540" y="33020"/>
            <a:ext cx="124066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黑体简体" panose="03000509000000000000" charset="-122"/>
                <a:sym typeface="iekie pocangqiong" panose="02000503000000000000" pitchFamily="2" charset="-122"/>
              </a:rPr>
              <a:t>五、语法填空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1065" y="1721777"/>
            <a:ext cx="10862945" cy="1124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ct val="120000"/>
              </a:lnSpc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iekie pocangqiong" panose="02000503000000000000" pitchFamily="2" charset="-122"/>
              </a:rPr>
              <a:t>1. Li Tao did very ____________ (good) in the high jump. He won the first prize at last.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iekie pocangqiong" panose="02000503000000000000" pitchFamily="2" charset="-122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4121150" y="1786939"/>
            <a:ext cx="14008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well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723900" y="4467860"/>
            <a:ext cx="10870565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935990" indent="-935990" algn="just" fontAlgn="auto">
              <a:lnSpc>
                <a:spcPts val="3500"/>
              </a:lnSpc>
            </a:pPr>
            <a:r>
              <a:rPr lang="zh-CN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本题考查固定表达 do well in。do well in 意为“擅长”，和 be good at 是同义短语，根据句子结构应该用 do well in，故填 well。</a:t>
            </a:r>
            <a:endParaRPr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64210" y="1604302"/>
            <a:ext cx="10862945" cy="1124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ct val="120000"/>
              </a:lnSpc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iekie pocangqiong" panose="02000503000000000000" pitchFamily="2" charset="-122"/>
              </a:rPr>
              <a:t>2. The story is ____________ (real) an exciting one. I think you will like to read it.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iekie pocangqiong" panose="02000503000000000000" pitchFamily="2" charset="-122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2332355" y="1689735"/>
            <a:ext cx="2885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really</a:t>
            </a:r>
            <a:endParaRPr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81380" y="4505325"/>
            <a:ext cx="10870565" cy="988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935990" indent="-935990" algn="just" fontAlgn="auto">
              <a:lnSpc>
                <a:spcPts val="3500"/>
              </a:lnSpc>
            </a:pPr>
            <a:r>
              <a:rPr lang="zh-CN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本题考查副词的用法。在此句中要用副词来修饰形容词 exciting，故填 really。</a:t>
            </a:r>
            <a:endParaRPr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64210" y="1604302"/>
            <a:ext cx="10862945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ct val="120000"/>
              </a:lnSpc>
              <a:buNone/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iekie pocangqiong" panose="02000503000000000000" pitchFamily="2" charset="-122"/>
              </a:rPr>
              <a:t>3. ____________ (lucky), all of us got to the destination before dark.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iekie pocangqiong" panose="02000503000000000000" pitchFamily="2" charset="-122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664210" y="1604010"/>
            <a:ext cx="2885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Luckily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81380" y="4505325"/>
            <a:ext cx="10870565" cy="988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935990" indent="-935990" algn="just" fontAlgn="auto">
              <a:lnSpc>
                <a:spcPts val="3500"/>
              </a:lnSpc>
            </a:pPr>
            <a:r>
              <a:rPr lang="zh-CN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本题考查副词的用法。副词可以修饰整个句子，通常放在句首，故填Luckily。</a:t>
            </a:r>
            <a:endParaRPr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64210" y="1604302"/>
            <a:ext cx="10862945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ct val="120000"/>
              </a:lnSpc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iekie pocangqiong" panose="02000503000000000000" pitchFamily="2" charset="-122"/>
              </a:rPr>
              <a:t>4. Her exam score is much ____________ (bad) than her sister’s.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iekie pocangqiong" panose="02000503000000000000" pitchFamily="2" charset="-122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4002405" y="1689735"/>
            <a:ext cx="2885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worse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81380" y="4505325"/>
            <a:ext cx="10870565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935990" indent="-935990" algn="just" fontAlgn="auto">
              <a:lnSpc>
                <a:spcPts val="3500"/>
              </a:lnSpc>
            </a:pPr>
            <a:r>
              <a:rPr lang="zh-CN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本题考查形容词的比较句型。由关键词 than 可得出句型：“程度副词 much+比较级 +than”，bad 的比较级和最高级分别为 worse/worst；故填 worse。</a:t>
            </a:r>
            <a:endParaRPr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664210" y="1604302"/>
            <a:ext cx="10862945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ct val="120000"/>
              </a:lnSpc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iekie pocangqiong" panose="02000503000000000000" pitchFamily="2" charset="-122"/>
              </a:rPr>
              <a:t>5. This film is even _________________ (interesting) than that one.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iekie pocangqiong" panose="02000503000000000000" pitchFamily="2" charset="-122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3610610" y="1604010"/>
            <a:ext cx="2885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more interesting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2"/>
            </p:custDataLst>
          </p:nvPr>
        </p:nvSpPr>
        <p:spPr>
          <a:xfrm>
            <a:off x="881380" y="4505325"/>
            <a:ext cx="10870565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935990" indent="-935990" algn="just" fontAlgn="auto">
              <a:lnSpc>
                <a:spcPts val="3500"/>
              </a:lnSpc>
            </a:pPr>
            <a:r>
              <a:rPr lang="zh-CN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本题考查形容词的比较句型。结构为“程度副词 even+ 比较级+than”。interesting 为多音节词，它的比较级分别为 more interesting/most interesting；故填 more interesting。</a:t>
            </a:r>
            <a:endParaRPr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64210" y="1604302"/>
            <a:ext cx="10862945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ct val="120000"/>
              </a:lnSpc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iekie pocangqiong" panose="02000503000000000000" pitchFamily="2" charset="-122"/>
              </a:rPr>
              <a:t>6. Sophie is ____________ (nice) of the three girls in our family.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iekie pocangqiong" panose="02000503000000000000" pitchFamily="2" charset="-122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2145030" y="1689735"/>
            <a:ext cx="2885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the nicest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81380" y="4505325"/>
            <a:ext cx="10870565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935990" indent="-935990" algn="just" fontAlgn="auto">
              <a:lnSpc>
                <a:spcPts val="3500"/>
              </a:lnSpc>
            </a:pPr>
            <a:r>
              <a:rPr lang="zh-CN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本题考查最高级的常用句型之一。本题考查的结构为“最高级 +in/of+ 比较范围”，表示“（比较范围里）最……”，所以此句要用最高级，故填 the nicest。</a:t>
            </a:r>
            <a:endParaRPr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64210" y="1604302"/>
            <a:ext cx="10862945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ct val="120000"/>
              </a:lnSpc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iekie pocangqiong" panose="02000503000000000000" pitchFamily="2" charset="-122"/>
              </a:rPr>
              <a:t>7. Shanghai is as ____________ (hot) as Nanjing.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iekie pocangqiong" panose="02000503000000000000" pitchFamily="2" charset="-122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2901315" y="1604010"/>
            <a:ext cx="2885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hot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81380" y="4505325"/>
            <a:ext cx="10870565" cy="988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935990" indent="-935990" algn="just" fontAlgn="auto">
              <a:lnSpc>
                <a:spcPts val="3500"/>
              </a:lnSpc>
            </a:pPr>
            <a:r>
              <a:rPr lang="zh-CN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本题考查形容词的原级比较句型：“as+ adj./adv. 原形 +as”，故填 hot。</a:t>
            </a:r>
            <a:endParaRPr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64210" y="1604302"/>
            <a:ext cx="10862945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ct val="120000"/>
              </a:lnSpc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iekie pocangqiong" panose="02000503000000000000" pitchFamily="2" charset="-122"/>
              </a:rPr>
              <a:t>8. Asian culture is quite ____________ (difference) from European culture.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iekie pocangqiong" panose="02000503000000000000" pitchFamily="2" charset="-122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3657600" y="1689735"/>
            <a:ext cx="2885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different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81380" y="4315460"/>
            <a:ext cx="10870565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935990" indent="-935990" algn="just" fontAlgn="auto">
              <a:lnSpc>
                <a:spcPts val="3500"/>
              </a:lnSpc>
            </a:pPr>
            <a:r>
              <a:rPr lang="zh-CN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本题考查名词和形容词的转换。difference 是名词，其形容词为 different，在本句中构成短语 be different from sth.，故填 different。</a:t>
            </a:r>
            <a:endParaRPr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64210" y="1604302"/>
            <a:ext cx="10862945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ct val="120000"/>
              </a:lnSpc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iekie pocangqiong" panose="02000503000000000000" pitchFamily="2" charset="-122"/>
              </a:rPr>
              <a:t>9. Our school is twice ____________ (large) than theirs.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iekie pocangqiong" panose="02000503000000000000" pitchFamily="2" charset="-122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3846830" y="1689735"/>
            <a:ext cx="2885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larger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81380" y="4505325"/>
            <a:ext cx="10870565" cy="988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935990" indent="-935990" algn="just" fontAlgn="auto">
              <a:lnSpc>
                <a:spcPts val="3500"/>
              </a:lnSpc>
            </a:pPr>
            <a:r>
              <a:rPr lang="zh-CN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本题考查形容词的倍数比较句型：倍数 + 比较级 +than。故填 larger。</a:t>
            </a:r>
            <a:endParaRPr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29540" y="33020"/>
            <a:ext cx="124066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黑体简体" panose="03000509000000000000" charset="-122"/>
                <a:sym typeface="iekie pocangqiong" panose="02000503000000000000" pitchFamily="2" charset="-122"/>
              </a:rPr>
              <a:t>一、补全对话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1379" y="1208797"/>
            <a:ext cx="11091545" cy="2501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M: Good morning. ______________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W: I’d like to try on this pair of shoes.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What can I do for you? 		B. What size do you want?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It was sold out. 				D. Why do you come here?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1035" y="4319905"/>
            <a:ext cx="10870565" cy="1886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9795" indent="-8999855" algn="just" fontAlgn="auto">
              <a:lnSpc>
                <a:spcPts val="3500"/>
              </a:lnSpc>
            </a:pP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本题考查服务对话用语。根据答句“我想要试穿这双鞋子 ”，得知这是顾客与售货员之间的对话，因此答案为 A，意为“有什么能够帮您？”；B 项意为“你想要什么码数？”；C 项意为“卖完了。”；D 项意为“你为什么来这里？”。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4434521" y="1286902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64210" y="1604302"/>
            <a:ext cx="10862945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ct val="120000"/>
              </a:lnSpc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iekie pocangqiong" panose="02000503000000000000" pitchFamily="2" charset="-122"/>
              </a:rPr>
              <a:t>10. My mother is ____________ (friend) to everyone.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iekie pocangqiong" panose="02000503000000000000" pitchFamily="2" charset="-122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3141345" y="1604010"/>
            <a:ext cx="1871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friendly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81380" y="4505325"/>
            <a:ext cx="10870565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935990" indent="-935990" algn="just" fontAlgn="auto">
              <a:lnSpc>
                <a:spcPts val="3500"/>
              </a:lnSpc>
            </a:pPr>
            <a:r>
              <a:rPr lang="zh-CN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本题考查名词和形容词的转换。friend 是名词，friendly 是以 -ly 结尾的形容词，在本句中构成短语 be friendly to sb.，故填 friendly。</a:t>
            </a:r>
            <a:endParaRPr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OIP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908050"/>
            <a:ext cx="12191365" cy="429577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48275" y="2218569"/>
            <a:ext cx="8242010" cy="9036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 spc="300" dirty="0">
                <a:latin typeface="+mj-ea"/>
                <a:ea typeface="+mj-ea"/>
              </a:rPr>
              <a:t>六、完成句子</a:t>
            </a:r>
            <a:endParaRPr lang="zh-CN" altLang="en-US" sz="44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rippl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29540" y="33020"/>
            <a:ext cx="124066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黑体简体" panose="03000509000000000000" charset="-122"/>
                <a:sym typeface="iekie pocangqiong" panose="02000503000000000000" pitchFamily="2" charset="-122"/>
              </a:rPr>
              <a:t>六、完成句子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5300" y="1273810"/>
            <a:ext cx="11391265" cy="3707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ct val="140000"/>
              </a:lnSpc>
            </a:pP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The girl is ____________________ (和你一样高).</a:t>
            </a:r>
            <a:endParaRPr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just" fontAlgn="auto">
              <a:lnSpc>
                <a:spcPct val="140000"/>
              </a:lnSpc>
            </a:pP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</a:t>
            </a:r>
            <a:r>
              <a:rPr lang="en-US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____________________ (越来越多的年轻人) are interested in shopping online.</a:t>
            </a:r>
            <a:endParaRPr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just" fontAlgn="auto">
              <a:lnSpc>
                <a:spcPct val="140000"/>
              </a:lnSpc>
            </a:pP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The more you practice, ____________________ (越高的分数) you will get.</a:t>
            </a:r>
            <a:endParaRPr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just" fontAlgn="auto">
              <a:lnSpc>
                <a:spcPct val="140000"/>
              </a:lnSpc>
            </a:pP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Our neighbor is ____________________ (比我们富有得多).</a:t>
            </a:r>
            <a:endParaRPr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just" fontAlgn="auto">
              <a:lnSpc>
                <a:spcPct val="140000"/>
              </a:lnSpc>
            </a:pP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This shopping mall is ________________</a:t>
            </a:r>
            <a:r>
              <a:rPr lang="en-US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</a:t>
            </a:r>
            <a:r>
              <a:rPr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 (在我们国家最大).</a:t>
            </a:r>
            <a:endParaRPr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2529205" y="1400810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as tall as you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1116330" y="1981200"/>
            <a:ext cx="4744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More and more young people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3986530" y="3144520"/>
            <a:ext cx="3867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the higher score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3196590" y="3767455"/>
            <a:ext cx="3692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much richer than us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3986530" y="4307840"/>
            <a:ext cx="4911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the largest/biggest in our country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2" grpId="0"/>
      <p:bldP spid="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13970" y="4453255"/>
            <a:ext cx="12192000" cy="24047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6285" y="2067986"/>
            <a:ext cx="5325745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54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感谢您的观看！</a:t>
            </a:r>
            <a:endParaRPr lang="zh-CN" altLang="en-US" sz="54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3970" y="635"/>
            <a:ext cx="4542155" cy="348615"/>
          </a:xfrm>
          <a:prstGeom prst="rect">
            <a:avLst/>
          </a:prstGeom>
          <a:solidFill>
            <a:srgbClr val="DDD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5291455"/>
            <a:ext cx="12192000" cy="1579245"/>
          </a:xfrm>
          <a:prstGeom prst="rect">
            <a:avLst/>
          </a:prstGeom>
          <a:solidFill>
            <a:srgbClr val="E6D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279390" y="1821815"/>
            <a:ext cx="6891655" cy="4630420"/>
            <a:chOff x="8314" y="2869"/>
            <a:chExt cx="10853" cy="7292"/>
          </a:xfrm>
        </p:grpSpPr>
        <p:sp>
          <p:nvSpPr>
            <p:cNvPr id="18" name="椭圆 17"/>
            <p:cNvSpPr/>
            <p:nvPr/>
          </p:nvSpPr>
          <p:spPr>
            <a:xfrm>
              <a:off x="11017" y="2869"/>
              <a:ext cx="8151" cy="7292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314" y="4744"/>
              <a:ext cx="5372" cy="449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919" y="3911"/>
              <a:ext cx="4950" cy="453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rippl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16965" y="688340"/>
            <a:ext cx="10274300" cy="2501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M: I finally passed my driving licence test.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W: ______________!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Gook luck 	 	 B. What a pity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Take it easy 		 D. Congratulations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5" name="TextBox 4"/>
          <p:cNvSpPr txBox="1"/>
          <p:nvPr/>
        </p:nvSpPr>
        <p:spPr>
          <a:xfrm>
            <a:off x="2628265" y="1447415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18515" y="4405630"/>
            <a:ext cx="10870565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935990" indent="-935990" algn="just" fontAlgn="auto">
              <a:lnSpc>
                <a:spcPts val="3500"/>
              </a:lnSpc>
            </a:pP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本题考查祝贺对话用语。男士表示“我终于通过了我的驾驶证考试 ”，得知需要祝贺对方，因此答案为 D 项，意为“祝贺你 ”；A 项意为“祝你好运！”；B 项意为“真遗憾！”；C 项意为“放轻松！”。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55625" y="788035"/>
            <a:ext cx="10274300" cy="2501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M: Could I speak to Mr. White, please?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W: ______________.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I don’t know who he is 		B. Hold on, please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Nice to meet you 			D. Take your time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5" name="TextBox 4"/>
          <p:cNvSpPr txBox="1"/>
          <p:nvPr/>
        </p:nvSpPr>
        <p:spPr>
          <a:xfrm>
            <a:off x="1939925" y="1553460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19150" y="4505325"/>
            <a:ext cx="10932795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5990" indent="-935990" algn="just" fontAlgn="auto">
              <a:lnSpc>
                <a:spcPts val="3500"/>
              </a:lnSpc>
            </a:pP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本题考查打电话对话用语。男士表示“我能找怀特先生讲电话吗？”，得知是打电话的对话，B 项意为“请稍等”为正确答案。A 项意为“我不知道他是谁 ”；C项意为“很高兴认识你”；D 项意为“慢慢来”，均不符合打电话礼仪。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2760" y="606425"/>
            <a:ext cx="10798810" cy="2501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M: Do you feel like going to a concert with me on Sunday?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W: ___________. But I have to prepare for the English test on Monday.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No way 			B. You’re welcome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Of course not 		D. I’d love to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5" name="TextBox 4"/>
          <p:cNvSpPr txBox="1"/>
          <p:nvPr/>
        </p:nvSpPr>
        <p:spPr>
          <a:xfrm>
            <a:off x="1977390" y="1304415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881380" y="4505325"/>
            <a:ext cx="10870565" cy="98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5990" indent="-935990" algn="just" fontAlgn="auto">
              <a:lnSpc>
                <a:spcPts val="3500"/>
              </a:lnSpc>
            </a:pP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本题考查邀请对方参与活动用语。前者邀请对方看演唱会，后者表示自己想去，但不得不为星期一的英语测试做准备。因此答案为 D。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17245" y="507365"/>
            <a:ext cx="10944860" cy="310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M: Excuse me. Could you tell me how to go to the nearest supermarket?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W: ______________.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M: Thank you all the same.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Don’t worry about it 			B. It’s very kind of you 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Sorry, I am a stranger here 		D. Sorry, I have no time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5" name="TextBox 4"/>
          <p:cNvSpPr txBox="1"/>
          <p:nvPr/>
        </p:nvSpPr>
        <p:spPr>
          <a:xfrm>
            <a:off x="2411730" y="121042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660400" y="4333240"/>
            <a:ext cx="10870565" cy="98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5990" indent="-935990" algn="just" fontAlgn="auto">
              <a:lnSpc>
                <a:spcPts val="3500"/>
              </a:lnSpc>
            </a:pPr>
            <a:r>
              <a:rPr 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解析：</a:t>
            </a:r>
            <a:r>
              <a:rPr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本题考查问路寻求帮助用语。从最后一句“依然谢谢你”得知对方并没有提供帮助，因此答案为 C，意为“对不起，我在这里也是陌生人”。</a:t>
            </a:r>
            <a:endParaRPr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OIP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908050"/>
            <a:ext cx="12191365" cy="429577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86400" y="2180469"/>
            <a:ext cx="8242010" cy="9036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 spc="300" dirty="0">
                <a:latin typeface="+mj-ea"/>
                <a:ea typeface="+mj-ea"/>
              </a:rPr>
              <a:t>二、选择正确答案</a:t>
            </a:r>
            <a:endParaRPr lang="zh-CN" altLang="en-US" sz="44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rippl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UNIT_PLACING_PICTURE_USER_VIEWPORT" val="{&quot;height&quot;:3555,&quot;width&quot;:7110}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UNIT_PLACING_PICTURE_USER_VIEWPORT" val="{&quot;height&quot;:3555,&quot;width&quot;:7110}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UNIT_PLACING_PICTURE_USER_VIEWPORT" val="{&quot;height&quot;:3555,&quot;width&quot;:7110}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UNIT_PLACING_PICTURE_USER_VIEWPORT" val="{&quot;height&quot;:3555,&quot;width&quot;:7110}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UNIT_PLACING_PICTURE_USER_VIEWPORT" val="{&quot;height&quot;:3555,&quot;width&quot;:7110}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00A9D133-BE85-4E3A-94B7-5FDC08C9567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"/>
  <p:tag name="KSO_WPP_MARK_KEY" val="baed8549-8825-423c-ac38-75c655e7c2fe"/>
  <p:tag name="COMMONDATA" val="eyJoZGlkIjoiMjlmOWU1Yjc1ODQ3ZTVhN2I1Nzg2Mzg0OTEyYWY5NGYifQ=="/>
</p:tagLst>
</file>

<file path=ppt/tags/tag7.xml><?xml version="1.0" encoding="utf-8"?>
<p:tagLst xmlns:p="http://schemas.openxmlformats.org/presentationml/2006/main">
  <p:tag name="KSO_WM_UNIT_PLACING_PICTURE_USER_VIEWPORT" val="{&quot;height&quot;:3555,&quot;width&quot;:7110}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千图网PPT模板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33455"/>
      </a:accent1>
      <a:accent2>
        <a:srgbClr val="DCC975"/>
      </a:accent2>
      <a:accent3>
        <a:srgbClr val="2D2C2B"/>
      </a:accent3>
      <a:accent4>
        <a:srgbClr val="076C82"/>
      </a:accent4>
      <a:accent5>
        <a:srgbClr val="033455"/>
      </a:accent5>
      <a:accent6>
        <a:srgbClr val="DCC97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0</TotalTime>
  <Words>10762</Words>
  <Application>WPS 演示</Application>
  <PresentationFormat>宽屏</PresentationFormat>
  <Paragraphs>395</Paragraphs>
  <Slides>43</Slides>
  <Notes>51</Notes>
  <HiddenSlides>4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61" baseType="lpstr">
      <vt:lpstr>Arial</vt:lpstr>
      <vt:lpstr>宋体</vt:lpstr>
      <vt:lpstr>Wingdings</vt:lpstr>
      <vt:lpstr>方正黑体简体</vt:lpstr>
      <vt:lpstr>iekie pocangqiong</vt:lpstr>
      <vt:lpstr>微软雅黑</vt:lpstr>
      <vt:lpstr>Calibri</vt:lpstr>
      <vt:lpstr>Impact</vt:lpstr>
      <vt:lpstr>Kozuka Gothic Pro M</vt:lpstr>
      <vt:lpstr>Yu Gothic UI Semibold</vt:lpstr>
      <vt:lpstr>Helvetica-Roman-SemiB</vt:lpstr>
      <vt:lpstr>SimSun-ExtB</vt:lpstr>
      <vt:lpstr>黑体</vt:lpstr>
      <vt:lpstr>Times New Roman</vt:lpstr>
      <vt:lpstr>Arial Unicode MS</vt:lpstr>
      <vt:lpstr>等线</vt:lpstr>
      <vt:lpstr>Segoe Print</vt:lpstr>
      <vt:lpstr>千图网PPT模板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孙启豪</dc:creator>
  <cp:lastModifiedBy>赵时运</cp:lastModifiedBy>
  <cp:revision>151</cp:revision>
  <dcterms:created xsi:type="dcterms:W3CDTF">2021-08-19T06:32:00Z</dcterms:created>
  <dcterms:modified xsi:type="dcterms:W3CDTF">2023-06-01T02:45:23Z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7091F191D4624737AE563BFDB340E7CD</vt:lpwstr>
  </property>
  <property fmtid="{D5CDD505-2E9C-101B-9397-08002B2CF9AE}" pid="3" name="KSOProductBuildVer">
    <vt:lpwstr>2052-11.1.0.14309</vt:lpwstr>
  </property>
</Properties>
</file>