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86" r:id="rId27"/>
    <p:sldId id="509" r:id="rId28"/>
    <p:sldId id="444" r:id="rId29"/>
    <p:sldId id="445" r:id="rId30"/>
    <p:sldId id="447" r:id="rId31"/>
    <p:sldId id="446" r:id="rId32"/>
    <p:sldId id="528" r:id="rId33"/>
    <p:sldId id="301" r:id="rId34"/>
    <p:sldId id="302" r:id="rId35"/>
    <p:sldId id="448" r:id="rId36"/>
    <p:sldId id="449" r:id="rId37"/>
    <p:sldId id="450" r:id="rId38"/>
    <p:sldId id="451" r:id="rId39"/>
    <p:sldId id="452" r:id="rId40"/>
    <p:sldId id="453" r:id="rId41"/>
    <p:sldId id="454" r:id="rId42"/>
    <p:sldId id="455" r:id="rId43"/>
    <p:sldId id="456" r:id="rId44"/>
    <p:sldId id="307" r:id="rId45"/>
    <p:sldId id="308" r:id="rId46"/>
    <p:sldId id="284" r:id="rId47"/>
  </p:sldIdLst>
  <p:sldSz cx="12192000" cy="6858000"/>
  <p:notesSz cx="6858000" cy="9144000"/>
  <p:embeddedFontLst>
    <p:embeddedFont>
      <p:font typeface="方正黑体简体" panose="03000509000000000000" charset="-122"/>
      <p:regular r:id="rId51"/>
    </p:embeddedFont>
    <p:embeddedFont>
      <p:font typeface="微软雅黑" panose="020B0503020204020204" pitchFamily="34" charset="-122"/>
      <p:regular r:id="rId52"/>
    </p:embeddedFont>
    <p:embeddedFont>
      <p:font typeface="Calibri" panose="020F0502020204030204" pitchFamily="34" charset="0"/>
      <p:regular r:id="rId53"/>
      <p:bold r:id="rId54"/>
      <p:italic r:id="rId55"/>
      <p:boldItalic r:id="rId56"/>
    </p:embeddedFont>
    <p:embeddedFont>
      <p:font typeface="Impact" panose="020B0806030902050204" pitchFamily="34" charset="0"/>
      <p:regular r:id="rId57"/>
    </p:embeddedFont>
    <p:embeddedFont>
      <p:font typeface="黑体" panose="02010609060101010101" charset="-122"/>
      <p:regular r:id="rId58"/>
    </p:embeddedFont>
    <p:embeddedFont>
      <p:font typeface="等线" panose="02010600030101010101"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364" userDrawn="1">
          <p15:clr>
            <a:srgbClr val="A4A3A4"/>
          </p15:clr>
        </p15:guide>
        <p15:guide id="5" orient="horz" pos="39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364"/>
        <p:guide orient="horz" pos="394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64.xml"/><Relationship Id="rId6" Type="http://schemas.openxmlformats.org/officeDocument/2006/relationships/slide" Target="slides/slide3.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2.xml"/><Relationship Id="rId8" Type="http://schemas.openxmlformats.org/officeDocument/2006/relationships/tags" Target="../tags/tag5.xml"/><Relationship Id="rId7" Type="http://schemas.openxmlformats.org/officeDocument/2006/relationships/slide" Target="slide31.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6.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tags" Target="../tags/tag2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6.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6.xml"/><Relationship Id="rId2" Type="http://schemas.openxmlformats.org/officeDocument/2006/relationships/tags" Target="../tags/tag35.xml"/><Relationship Id="rId1" Type="http://schemas.openxmlformats.org/officeDocument/2006/relationships/tags" Target="../tags/tag3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6.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6.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49.xml"/><Relationship Id="rId1" Type="http://schemas.openxmlformats.org/officeDocument/2006/relationships/tags" Target="../tags/tag48.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56.xml"/><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89940" y="117804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John usually stays up late at weekends,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doesn’t he 		B. does he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isn’t he 			D. is 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926580" y="1286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本题考查“前肯后否”原则。</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5320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You went to the party yesterday evening with her,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 you 		B. don’t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did you 		D. didn’t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692515" y="6346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本题考查“前肯后否”原则。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8105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My grandfather can hardly eat anything, ________ he?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can 			B. does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doesn’t 			D. can’t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089775" y="7609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本题考查带否定意义 hardly 的反义疑问句，适用于“前否后肯”原则。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boy has never received a gift on his birthday, ________ he?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did 			B. didn’t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has 			D. hasn’t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83955"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本题考查带否定意义 never 的反义疑问句，适用于“前否后肯”原则。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Your English teacher has a lot of patience with her students,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he 			B. hasn’t he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don’t she 			D. doesn’t she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86230" y="12740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本题考查带 have/has 表示“拥有”的反义疑问句，注意 her students。</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Let us try again,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shall we 		B. will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we 		D. can we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19220" y="778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本题考查祈使句 let us 的反义疑问句。</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Let’s go skating,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shall we 			B. will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we 			D. can we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045585" y="625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本题考查祈使句 let’s 的反义疑问句。</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Don’t smoke in this public place,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 you 		B. will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shall you 		D. don’t I</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490970" y="7254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本题考查否定祈使句的反义疑问句。</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beautiful these flowers are!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B. What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D. How 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16100"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how 引导的感叹句结构。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________ fools they were! They believed what the man said.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B. What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D. How 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9738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what 引导的感叹句结构。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042535" y="490220"/>
            <a:ext cx="642683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120000"/>
              </a:lnSpc>
              <a:buNone/>
            </a:pPr>
            <a:r>
              <a:rPr sz="5400" b="1" kern="5000" spc="300" dirty="0">
                <a:solidFill>
                  <a:sysClr val="windowText" lastClr="000000"/>
                </a:solidFill>
                <a:cs typeface="Arial" panose="020B0604020202020204" pitchFamily="34" charset="0"/>
              </a:rPr>
              <a:t>Unit 13 句子种类</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3469323"/>
            <a:ext cx="8938895" cy="90297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grew 	B. developed 		C. built 	D. worked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 A. calls 	B. voices 		C. noises 	D. sounds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638810" y="1075690"/>
            <a:ext cx="1065530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Alexander Graham Bell was born in Scotland in 1847. His father, who was an expert (专家) on speech,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 way of teaching how words should be pronounced (发音). He translated the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of the words into straight or curvy lines. His mother, despite being deaf, was an excellent pianist.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5929630" y="142621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835525"/>
            <a:ext cx="11339195" cy="12693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本题考查动词。根据句意，贝尔的父亲开发了（developed）一套单词如何发音的方法；grow 意为“成长，种植”；build 意为“建造”；work 意为“工作”，故选 B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439785" y="194818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86715" y="4923790"/>
            <a:ext cx="11287760" cy="10928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本题考查名词。call 意为“电话”；voice 意为“嗓音”；noise 意为“噪音”；sound 意为“声音”，故选 D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249555"/>
            <a:ext cx="113220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Young Alexander was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about everything and began inventing things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an early age. He was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to be a teacher and, when his mother went deaf, he started to be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in how deaf people </a:t>
            </a:r>
            <a:r>
              <a:rPr lang="en-US" altLang="zh-CN" sz="2800" u="sng" dirty="0">
                <a:latin typeface="Times New Roman" panose="02020603050405020304" charset="0"/>
                <a:ea typeface="宋体" panose="02010600030101010101" pitchFamily="2" charset="-122"/>
                <a:cs typeface="Times New Roman" panose="02020603050405020304" charset="0"/>
              </a:rPr>
              <a:t>7           </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50875" y="1970405"/>
            <a:ext cx="873061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3. A. curious	 B. clever	 C. anxious 		D. angry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4. A. on 	 B. in 		 C. to 			D. at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5. A. trained 	 B. became 	 C. wanted 		D. told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amazed 	 B. interested 	 C. surprised 		D. excited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listen 	 B. work 	 C. call 		D. communicate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4182810" y="2497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50940" y="6798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95300" y="4370705"/>
            <a:ext cx="10981690" cy="12077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本题考查形容词词组搭配。be curious about 意为“对……好奇”；be anxious about意为“为……而担忧”；be angry with 意为“生气”，故选 A 项。</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495300" y="4457700"/>
            <a:ext cx="10981690" cy="10337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本题考查介词搭配。at an early age 意为“在年纪还小时”，故选 D 项。</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4932745" y="67981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605155" y="4503420"/>
            <a:ext cx="10981690" cy="9880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本题考查动词。be trained to be 意为“被培训成为”，故选 A 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4182810" y="111097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732155" y="4458335"/>
            <a:ext cx="10981690" cy="11601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本题考查形容词词组搭配。be interested in 意为“对……感兴趣”；amazed 意为“惊讶的”，后面跟介词 at 或 by，故选 B 项。</a:t>
            </a:r>
            <a:endParaRPr sz="2400">
              <a:solidFill>
                <a:srgbClr val="C00000"/>
              </a:solidFill>
              <a:latin typeface="Times New Roman" panose="02020603050405020304" charset="0"/>
              <a:cs typeface="Times New Roman" panose="02020603050405020304" charset="0"/>
              <a:sym typeface="+mn-ea"/>
            </a:endParaRPr>
          </a:p>
        </p:txBody>
      </p:sp>
      <p:sp>
        <p:nvSpPr>
          <p:cNvPr id="10" name="TextBox 4"/>
          <p:cNvSpPr txBox="1"/>
          <p:nvPr>
            <p:custDataLst>
              <p:tags r:id="rId5"/>
            </p:custDataLst>
          </p:nvPr>
        </p:nvSpPr>
        <p:spPr>
          <a:xfrm>
            <a:off x="8223315" y="111097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6"/>
            </p:custDataLst>
          </p:nvPr>
        </p:nvSpPr>
        <p:spPr>
          <a:xfrm>
            <a:off x="605155" y="4349750"/>
            <a:ext cx="10981690" cy="11601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本题考查动词。因后文多次提及 teach deaf people to speak，communicate 最为适合，故选 D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14" grpId="0" bldLvl="0" animBg="1"/>
      <p:bldP spid="14" grpId="1" animBg="1"/>
      <p:bldP spid="2" grpId="0"/>
      <p:bldP spid="7" grpId="0" bldLvl="0" animBg="1"/>
      <p:bldP spid="7" grpId="1" animBg="1"/>
      <p:bldP spid="8" grpId="0"/>
      <p:bldP spid="9" grpId="0" bldLvl="0" animBg="1"/>
      <p:bldP spid="9" grpId="1" animBg="1"/>
      <p:bldP spid="10" grpId="0"/>
      <p:bldP spid="11" grpId="0" bldLvl="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224536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In 1870, because his children were in poor health, Alexander and his family </a:t>
            </a:r>
            <a:r>
              <a:rPr lang="en-US" altLang="zh-CN" sz="2800" u="sng">
                <a:latin typeface="Times New Roman" panose="02020603050405020304" charset="0"/>
                <a:ea typeface="宋体" panose="02010600030101010101" pitchFamily="2" charset="-122"/>
                <a:cs typeface="Times New Roman" panose="02020603050405020304" charset="0"/>
              </a:rPr>
              <a:t>8______</a:t>
            </a:r>
            <a:r>
              <a:rPr lang="en-US" altLang="zh-CN" sz="2800">
                <a:latin typeface="Times New Roman" panose="02020603050405020304" charset="0"/>
                <a:ea typeface="宋体" panose="02010600030101010101" pitchFamily="2" charset="-122"/>
                <a:cs typeface="Times New Roman" panose="02020603050405020304" charset="0"/>
              </a:rPr>
              <a:t> to the United States. He hoped that a warmer weather would be better for the whole family. In 1872, he opened the School of Vocal Physiology and Mechanics of Speech in Boston, </a:t>
            </a:r>
            <a:r>
              <a:rPr lang="en-US" altLang="zh-CN" sz="2800" u="sng">
                <a:latin typeface="Times New Roman" panose="02020603050405020304" charset="0"/>
                <a:ea typeface="宋体" panose="02010600030101010101" pitchFamily="2" charset="-122"/>
                <a:cs typeface="Times New Roman" panose="02020603050405020304" charset="0"/>
              </a:rPr>
              <a:t>9            </a:t>
            </a:r>
            <a:r>
              <a:rPr lang="en-US" altLang="zh-CN" sz="2800">
                <a:latin typeface="Times New Roman" panose="02020603050405020304" charset="0"/>
                <a:ea typeface="宋体" panose="02010600030101010101" pitchFamily="2" charset="-122"/>
                <a:cs typeface="Times New Roman" panose="02020603050405020304" charset="0"/>
              </a:rPr>
              <a:t> deaf people were taught to speak. It was when he was teaching deaf children there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he invented a machine.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095" y="2653983"/>
            <a:ext cx="951992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8. A. moved 	B. traveled 	C. arrived 		D. reached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9. A. which 	B. how 	C. where 		D. that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10. A. so 	B. because 	C. that 			D. since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14110" y="7488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389945" y="15827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440995" y="20420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14020" y="4490085"/>
            <a:ext cx="10981690" cy="14116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本题考查动词。move to 意为“搬到”，arrive 意为“到达”，后面跟介词 in/at，故选 A 项。</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514350" y="4330065"/>
            <a:ext cx="10981690" cy="15563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本题考查非限制性定语从句。“ </a:t>
            </a:r>
            <a:r>
              <a:rPr sz="2400" u="sng">
                <a:solidFill>
                  <a:srgbClr val="C00000"/>
                </a:solidFill>
                <a:latin typeface="Times New Roman" panose="02020603050405020304" charset="0"/>
                <a:cs typeface="Times New Roman" panose="02020603050405020304" charset="0"/>
                <a:sym typeface="+mn-ea"/>
              </a:rPr>
              <a:t>9</a:t>
            </a:r>
            <a:r>
              <a:rPr sz="2400">
                <a:solidFill>
                  <a:srgbClr val="C00000"/>
                </a:solidFill>
                <a:latin typeface="Times New Roman" panose="02020603050405020304" charset="0"/>
                <a:cs typeface="Times New Roman" panose="02020603050405020304" charset="0"/>
                <a:sym typeface="+mn-ea"/>
              </a:rPr>
              <a:t> deaf people were taught to speak.”是定语从句，修饰前面的地点 Boston，所以用关系副词 where，句意为“在波士顿这个地方教听力有障碍的人如何交流”，故选 C 项。</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414020" y="4327525"/>
            <a:ext cx="10981690" cy="15500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本题考查强调句。强调句结构：It +is/was + 被强调部分 +that + 句子其他成分。正是他在教听力有障碍的学生的时候发明了一台机器，故选 C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481965"/>
            <a:ext cx="11632565" cy="953135"/>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It was very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to the human ear itself and Bell discovered it could </a:t>
            </a:r>
            <a:r>
              <a:rPr lang="en-US" altLang="zh-CN" sz="2800" u="sng">
                <a:latin typeface="Times New Roman" panose="02020603050405020304" charset="0"/>
                <a:ea typeface="宋体" panose="02010600030101010101" pitchFamily="2" charset="-122"/>
                <a:cs typeface="Times New Roman" panose="02020603050405020304" charset="0"/>
              </a:rPr>
              <a:t>12______ </a:t>
            </a:r>
            <a:r>
              <a:rPr lang="en-US" altLang="zh-CN" sz="2800">
                <a:latin typeface="Times New Roman" panose="02020603050405020304" charset="0"/>
                <a:ea typeface="宋体" panose="02010600030101010101" pitchFamily="2" charset="-122"/>
                <a:cs typeface="Times New Roman" panose="02020603050405020304" charset="0"/>
              </a:rPr>
              <a:t>human speech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a wire from one place to another.</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32485" y="2235835"/>
            <a:ext cx="1041019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11. A. likely 		B. same 		C. accurate 		D. similar</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allow 		B. carry 		C. save 		D. make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above 		B. about 		C. along 		D. around</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672780" y="4218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85230" y="90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87045" y="4860290"/>
            <a:ext cx="10981690" cy="994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本题考查形容词。be similar to 意为“与……相似”。be likely to 意为“可能的”；accurate 意为“精确的”，故选 D 项。</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87045" y="4948555"/>
            <a:ext cx="10981690" cy="8394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本题考查动词。carry 意为“传送，沿着电线传送”，故选 B 项。</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4264090" y="91341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487045" y="4878705"/>
            <a:ext cx="10981690" cy="9690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本题考查介词。along 意为“沿着”，句中表示沿着电线传送，故选 C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P spid="2" grpId="0"/>
      <p:bldP spid="8" grpId="0" bldLvl="0" animBg="1"/>
      <p:bldP spid="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2435" y="318770"/>
            <a:ext cx="11306810"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On March 7, 1876, Bell was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his telephone patent (专利). A few days later, he made the first-ever and now-famous telephone call to Watson, “Mr. Watson, come here. I want you.”</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 the talented scientist held more than eighteen patents for his inventions and worked in communications.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7425" y="2559050"/>
            <a:ext cx="987298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14. A. granted 		B. given 	C. gained 		D. got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Finally 		B. Luckily 	C. Hopefully 		D. Helpfully</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408360"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510085" y="11401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nvSpPr>
        <p:spPr>
          <a:xfrm>
            <a:off x="757555" y="4844415"/>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本题考查动词。grant a patent 意为“颁发专利”，故选 A 项。</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custDataLst>
              <p:tags r:id="rId1"/>
            </p:custDataLst>
          </p:nvPr>
        </p:nvSpPr>
        <p:spPr>
          <a:xfrm>
            <a:off x="757555" y="4844415"/>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本题考查副词。finally 意为“最后”，故选 A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7" grpId="1" animBg="1"/>
      <p:bldP spid="8" grpId="0" bldLvl="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195580" y="982345"/>
            <a:ext cx="11723370"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Science shows that our plants take care of us, too. There are many benefits when you getclose to nature, whether that is walking in a forest, having a small garden or keeping a few plants at home.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One study showed the patients at a hospital who had plants in their rooms reported less pain, lower blood pressure, less stress and better mood than patients without plants in their rooms.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1228090" y="3066098"/>
            <a:ext cx="873569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However, remember it is not a cure-all.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Caring for plants has been found to have health benefits.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Keeping a plant has become a popular social media trend.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Anyone firstly should learn.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sometimes just one plant can make a difference.</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6459220" y="1735455"/>
            <a:ext cx="3943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23850" y="5398770"/>
            <a:ext cx="10981690" cy="8337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 B。从后文研究实例可知养植物对人的健康有益。由此推断前句为研究的结论，故选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236855"/>
            <a:ext cx="11334750" cy="202755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For many people, it just becomes a hobby. They take care of the plants in their daily life and feel more comfortable when they share their space with these living things.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Like any new skill or hobby, taking good care of household plants comes with a learning curve.</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1511935" y="2485390"/>
            <a:ext cx="823531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However, remember it is not a cure-all.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Caring for plants has been found to have health benefits.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Keeping a plant has become a popular social media trend.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Anyone firstly should learn.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sometimes just one plant can make a difference.</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109980" y="236855"/>
            <a:ext cx="812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56235" y="488188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细节理解题 C。从后文表述对许多人来讲这变成了一种兴趣爱好可判断，养植物是一种受欢迎的趋势。故选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155" y="203200"/>
            <a:ext cx="11162665" cy="2501265"/>
          </a:xfrm>
          <a:prstGeom prst="rect">
            <a:avLst/>
          </a:prstGeom>
          <a:noFill/>
        </p:spPr>
        <p:txBody>
          <a:bodyPr wrap="square" rtlCol="0" anchor="t">
            <a:spAutoFit/>
          </a:bodyPr>
          <a:lstStyle/>
          <a:p>
            <a:pPr indent="0" algn="just" fontAlgn="auto">
              <a:lnSpc>
                <a:spcPct val="8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 Learn the basic knowledge about keeping a plant. And you also have to be patient enough when you start to care for pants.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80000"/>
              </a:lnSpc>
            </a:pPr>
            <a:r>
              <a:rPr lang="en-US" altLang="zh-CN" sz="2800" dirty="0">
                <a:latin typeface="Times New Roman" panose="02020603050405020304" charset="0"/>
                <a:ea typeface="宋体" panose="02010600030101010101" pitchFamily="2" charset="-122"/>
                <a:cs typeface="Times New Roman" panose="02020603050405020304" charset="0"/>
              </a:rPr>
              <a:t>      For the benefits, it is not about how many plants you have, but rather how you interact with them. For instance, do you care for them daily? Are the plants in areas where you spend a lot of time. What matters is whether it can engage you by its smell or color that creates a positive mood when you interact with it. </a:t>
            </a:r>
            <a:r>
              <a:rPr lang="en-US" altLang="zh-CN" sz="2800" u="sng" dirty="0">
                <a:latin typeface="Times New Roman" panose="02020603050405020304" charset="0"/>
                <a:ea typeface="宋体" panose="02010600030101010101" pitchFamily="2" charset="-122"/>
                <a:cs typeface="Times New Roman" panose="02020603050405020304" charset="0"/>
              </a:rPr>
              <a:t>4______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98905" y="9588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1"/>
            </p:custDataLst>
          </p:nvPr>
        </p:nvSpPr>
        <p:spPr>
          <a:xfrm>
            <a:off x="1157605" y="2773680"/>
            <a:ext cx="802449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However, remember it is not a cure-all.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Caring for plants has been found to have health benefits.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Keeping a plant has become a popular social media trend.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Anyone firstly should learn.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sometimes just one plant can make a difference.</a:t>
            </a:r>
            <a:endParaRPr lang="en-US" altLang="zh-CN" sz="2400" dirty="0">
              <a:solidFill>
                <a:schemeClr val="tx1"/>
              </a:solidFill>
              <a:latin typeface="Times New Roman" panose="02020603050405020304" charset="0"/>
              <a:cs typeface="Times New Roman" panose="02020603050405020304" charset="0"/>
            </a:endParaRPr>
          </a:p>
        </p:txBody>
      </p:sp>
      <p:sp>
        <p:nvSpPr>
          <p:cNvPr id="6" name="TextBox 4"/>
          <p:cNvSpPr txBox="1"/>
          <p:nvPr>
            <p:custDataLst>
              <p:tags r:id="rId2"/>
            </p:custDataLst>
          </p:nvPr>
        </p:nvSpPr>
        <p:spPr>
          <a:xfrm>
            <a:off x="3031490" y="21824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600075" y="506222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 D。从前文可知作为一种能力或爱好，养植物也有学习路径。后文的 learn也可佐证此处表述，应为 D，任何人首先都得学习。</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custDataLst>
              <p:tags r:id="rId4"/>
            </p:custDataLst>
          </p:nvPr>
        </p:nvSpPr>
        <p:spPr>
          <a:xfrm>
            <a:off x="600075" y="506222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 E。从本段第一句 it is not about how many plants you have（不在于你拥有多少植物）和前文 its 可判断此处陈述的是一棵植物也能发挥作用。</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9740" y="312420"/>
            <a:ext cx="11081385"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Having a plant doesn’t quickly or directly impact your health processes. But caring for plants can be a useful and enjoyable part of an overall wellness routine.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71295" y="31242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1"/>
            </p:custDataLst>
          </p:nvPr>
        </p:nvSpPr>
        <p:spPr>
          <a:xfrm>
            <a:off x="749300" y="1942465"/>
            <a:ext cx="865060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However, remember it is not a cure-all.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Caring for plants has been found to have health benefits.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Keeping a plant has become a popular social media trend.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Anyone firstly should learn.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sometimes just one plant can make a difference.</a:t>
            </a:r>
            <a:endParaRPr lang="en-US" altLang="zh-CN" sz="2400" dirty="0">
              <a:solidFill>
                <a:schemeClr val="tx1"/>
              </a:solidFill>
              <a:latin typeface="Times New Roman" panose="02020603050405020304" charset="0"/>
              <a:cs typeface="Times New Roman" panose="02020603050405020304" charset="0"/>
            </a:endParaRPr>
          </a:p>
        </p:txBody>
      </p:sp>
      <p:sp>
        <p:nvSpPr>
          <p:cNvPr id="13" name="圆角矩形 12"/>
          <p:cNvSpPr/>
          <p:nvPr>
            <p:custDataLst>
              <p:tags r:id="rId2"/>
            </p:custDataLst>
          </p:nvPr>
        </p:nvSpPr>
        <p:spPr>
          <a:xfrm>
            <a:off x="342265" y="4730750"/>
            <a:ext cx="11506835"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 A。从后文养植物并不会迅速直接影响健康的过程及与后文的转折关系可反推前句为本段总起句，故选择 A，可是记住这并不是万能药。</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nimBg="1"/>
      <p:bldP spid="1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Up till now, the program has saved thousands of children suffering from home violence. ____________ great the program is!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602355" y="226890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How</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4678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本题考查由 how 引导的感叹句结构：How+adj./adv.+ 主语 + 谓语。</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Let’s go to see the movie, ____________ we?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455795" y="1604010"/>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shall</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本题考查以 Let’s 开头的祈使句的反义疑问句。反义疑问部分用 Shall we。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______________ (not forget) to take the key in case you lock yourself out.</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0899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Don’t forget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don’t 开头的祈使句。</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I don’t think she will go with us, ____________?</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46544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will she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本题考查由 I don’t think 引导的宾语从句的反义疑问句，属于否定前置的情况，实际上否定的动作为 will go with us，因此反义疑问部分需用情态动词 will+ 从句主语构成。</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There is no milk left in the glass, ____________ there?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41337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there be 句型的反义疑问句。根据“前否后肯”原则，反义疑问部分为 is there。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an amazing film he recommends!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6421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what 引导的感叹句。结构为：What+(a/an)+ 名词 / 名词短语 + 主语 +谓语。</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They had a very good time last night, ____________ they?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89089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didn’t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本题考查反义疑问句。前句中 had 为实义动词 have 的过去式，反义疑问部分需要借助助动词 did，再根据“前肯后否”原则，填 didn’t。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He must be kidding, ____________ he?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26771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isn’t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本题考查反义疑问句。must 表推测时，反义疑问部分为 must 后的动词（实义动词则借助助动词）+ 主语对应的代词。当然，还要遵循“前肯后否”“前否后肯”原则。</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I heard that her grandmother fell and hurt yesterday.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Sorry to hear that 		B. Really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all right 			D. Never mind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035" y="4319905"/>
            <a:ext cx="10870565" cy="98869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本题考查情感表达的交际功能。题干中听闻她奶奶摔伤了，选项中 A 项表示很遗憾听到这消息，故选 A。</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683191" y="19358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Someone ____________ (pass) me the salt, please.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33426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pass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本题考查祈使句。祈使句用动词原形。</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____________ my mother had told me was deeply rooted in my mind.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356995" y="1689735"/>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本题考查主语从句。主语从句中缺少间接宾语。</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310380"/>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____________________ (他多么的自豪) when he finished this experiment!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__</a:t>
            </a:r>
            <a:r>
              <a:rPr lang="en-US" sz="2800" dirty="0">
                <a:latin typeface="Times New Roman" panose="02020603050405020304" charset="0"/>
                <a:ea typeface="宋体" panose="02010600030101010101" pitchFamily="2" charset="-122"/>
                <a:cs typeface="Times New Roman" panose="02020603050405020304" charset="0"/>
              </a:rPr>
              <a:t>_______________________</a:t>
            </a:r>
            <a:r>
              <a:rPr sz="2800" dirty="0">
                <a:latin typeface="Times New Roman" panose="02020603050405020304" charset="0"/>
                <a:ea typeface="宋体" panose="02010600030101010101" pitchFamily="2" charset="-122"/>
                <a:cs typeface="Times New Roman" panose="02020603050405020304" charset="0"/>
              </a:rPr>
              <a:t>__________________ (请打开窗户给房间通风) for 30 minutes every day.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_______</a:t>
            </a:r>
            <a:r>
              <a:rPr lang="en-US" sz="2800" dirty="0">
                <a:latin typeface="Times New Roman" panose="02020603050405020304" charset="0"/>
                <a:ea typeface="宋体" panose="02010600030101010101" pitchFamily="2" charset="-122"/>
                <a:cs typeface="Times New Roman" panose="02020603050405020304" charset="0"/>
              </a:rPr>
              <a:t>__________</a:t>
            </a:r>
            <a:r>
              <a:rPr sz="2800" dirty="0">
                <a:latin typeface="Times New Roman" panose="02020603050405020304" charset="0"/>
                <a:ea typeface="宋体" panose="02010600030101010101" pitchFamily="2" charset="-122"/>
                <a:cs typeface="Times New Roman" panose="02020603050405020304" charset="0"/>
              </a:rPr>
              <a:t>_____________ (一家人都在看电视) at eight last night.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___________________ (我们什么时候出发) depends on our teacher.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This is the factory _______</a:t>
            </a:r>
            <a:r>
              <a:rPr lang="en-US" sz="2800"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_____________ (我妈妈曾经工作过的).</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000125" y="1329690"/>
            <a:ext cx="32759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How proud he was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174750" y="1964690"/>
            <a:ext cx="64865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Please open the window to/and air the room</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745490" y="3216275"/>
            <a:ext cx="5609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 family were watching TV</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745490" y="4350385"/>
            <a:ext cx="36925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shall we set off</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279140" y="4990465"/>
            <a:ext cx="52070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where my mother worked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Could you please do me a favor? It is too heavy!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Good luck 		B. What a pity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think so 		D. No problem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0790" y="136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本题考查表示求助的交际功能。题干 do me a favor 表示求助，因此答案是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5625"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You’ve finally won!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Thank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 bother 			B.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My pleasure 			D.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38700" y="8911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9150" y="4505325"/>
            <a:ext cx="1093279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本题考查表示情感表达的交际功能。题干中对方最后胜出，选项中 B 项表示祝贺。符合题意，因此答案是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2015" y="370840"/>
            <a:ext cx="1040955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______________. Could you tell me where the nearest hospital is?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Go straight and it’s on your left.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Come on			 B. Well done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Excuse me 	   	 D. Go ahead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26690" y="5259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本题考查表示求助的交际功能。题干询问最近的医院，excuse me 意为“打扰一下”，一般用作求助时的开头语，因此答案是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7245" y="507365"/>
            <a:ext cx="1094486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Hello. Could I have an appointment with Mr. Smith, please? I seem to have a flu.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What’s your name,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Of course 			B. You are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afraid not 			D. Good luck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21230" y="18625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本题考查表示预约的交际功能。题干想看医生，从后文询问名字表示可预约，因此答案是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PLACING_PICTURE_USER_VIEWPORT" val="{&quot;height&quot;:3555,&quot;width&quot;:7110}"/>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PLACING_PICTURE_USER_VIEWPORT" val="{&quot;height&quot;:3555,&quot;width&quot;:7110}"/>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UNIT_PLACING_PICTURE_USER_VIEWPORT" val="{&quot;height&quot;:3555,&quot;width&quot;:7110}"/>
</p:tagLst>
</file>

<file path=ppt/tags/tag63.xml><?xml version="1.0" encoding="utf-8"?>
<p:tagLst xmlns:p="http://schemas.openxmlformats.org/presentationml/2006/main">
  <p:tag name="PA" val="v4.0.0"/>
</p:tagLst>
</file>

<file path=ppt/tags/tag64.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9972</Words>
  <Application>WPS 演示</Application>
  <PresentationFormat>宽屏</PresentationFormat>
  <Paragraphs>393</Paragraphs>
  <Slides>44</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44</vt:i4>
      </vt:variant>
    </vt:vector>
  </HeadingPairs>
  <TitlesOfParts>
    <vt:vector size="62"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160</cp:revision>
  <dcterms:created xsi:type="dcterms:W3CDTF">2021-08-19T06:32:00Z</dcterms:created>
  <dcterms:modified xsi:type="dcterms:W3CDTF">2023-06-01T03:26:55Z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