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433" r:id="rId12"/>
    <p:sldId id="390" r:id="rId13"/>
    <p:sldId id="434" r:id="rId14"/>
    <p:sldId id="435" r:id="rId15"/>
    <p:sldId id="436" r:id="rId16"/>
    <p:sldId id="437" r:id="rId17"/>
    <p:sldId id="438" r:id="rId18"/>
    <p:sldId id="439" r:id="rId19"/>
    <p:sldId id="440" r:id="rId20"/>
    <p:sldId id="441" r:id="rId21"/>
    <p:sldId id="442" r:id="rId22"/>
    <p:sldId id="355" r:id="rId23"/>
    <p:sldId id="332" r:id="rId24"/>
    <p:sldId id="295" r:id="rId25"/>
    <p:sldId id="373" r:id="rId26"/>
    <p:sldId id="468" r:id="rId27"/>
    <p:sldId id="469" r:id="rId28"/>
    <p:sldId id="470" r:id="rId29"/>
    <p:sldId id="471" r:id="rId30"/>
    <p:sldId id="444" r:id="rId31"/>
    <p:sldId id="445" r:id="rId32"/>
    <p:sldId id="447" r:id="rId33"/>
    <p:sldId id="505" r:id="rId34"/>
    <p:sldId id="490" r:id="rId35"/>
    <p:sldId id="506" r:id="rId36"/>
    <p:sldId id="301" r:id="rId37"/>
    <p:sldId id="302" r:id="rId38"/>
    <p:sldId id="448" r:id="rId39"/>
    <p:sldId id="449" r:id="rId40"/>
    <p:sldId id="450" r:id="rId41"/>
    <p:sldId id="451" r:id="rId42"/>
    <p:sldId id="452" r:id="rId43"/>
    <p:sldId id="453" r:id="rId44"/>
    <p:sldId id="454" r:id="rId45"/>
    <p:sldId id="455" r:id="rId46"/>
    <p:sldId id="456" r:id="rId47"/>
    <p:sldId id="307" r:id="rId48"/>
    <p:sldId id="308" r:id="rId49"/>
    <p:sldId id="284" r:id="rId50"/>
  </p:sldIdLst>
  <p:sldSz cx="12192000" cy="6858000"/>
  <p:notesSz cx="6858000" cy="9144000"/>
  <p:embeddedFontLst>
    <p:embeddedFont>
      <p:font typeface="方正黑体简体" panose="03000509000000000000" charset="-122"/>
      <p:regular r:id="rId54"/>
    </p:embeddedFont>
    <p:embeddedFont>
      <p:font typeface="微软雅黑" panose="020B0503020204020204" pitchFamily="34" charset="-122"/>
      <p:regular r:id="rId55"/>
    </p:embeddedFont>
    <p:embeddedFont>
      <p:font typeface="Calibri" panose="020F0502020204030204" pitchFamily="34" charset="0"/>
      <p:regular r:id="rId56"/>
      <p:bold r:id="rId57"/>
      <p:italic r:id="rId58"/>
      <p:boldItalic r:id="rId59"/>
    </p:embeddedFont>
    <p:embeddedFont>
      <p:font typeface="Impact" panose="020B0806030902050204" pitchFamily="34" charset="0"/>
      <p:regular r:id="rId60"/>
    </p:embeddedFont>
    <p:embeddedFont>
      <p:font typeface="黑体" panose="02010609060101010101" charset="-122"/>
      <p:regular r:id="rId61"/>
    </p:embeddedFont>
    <p:embeddedFont>
      <p:font typeface="等线" panose="02010600030101010101" charset="-122"/>
      <p:regular r:id="rId62"/>
    </p:embeddedFont>
  </p:embeddedFontLst>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7" userDrawn="1">
          <p15:clr>
            <a:srgbClr val="A4A3A4"/>
          </p15:clr>
        </p15:guide>
        <p15:guide id="2" orient="horz" pos="4204" userDrawn="1">
          <p15:clr>
            <a:srgbClr val="A4A3A4"/>
          </p15:clr>
        </p15:guide>
        <p15:guide id="3" pos="82" userDrawn="1">
          <p15:clr>
            <a:srgbClr val="A4A3A4"/>
          </p15:clr>
        </p15:guide>
        <p15:guide id="4" pos="7402" userDrawn="1">
          <p15:clr>
            <a:srgbClr val="A4A3A4"/>
          </p15:clr>
        </p15:guide>
        <p15:guide id="5" orient="horz" pos="395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97"/>
        <p:guide orient="horz" pos="4204"/>
        <p:guide pos="82"/>
        <p:guide pos="7402"/>
        <p:guide orient="horz" pos="3954"/>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3" Type="http://schemas.openxmlformats.org/officeDocument/2006/relationships/tags" Target="tags/tag57.xml"/><Relationship Id="rId62" Type="http://schemas.openxmlformats.org/officeDocument/2006/relationships/font" Target="fonts/font9.fntdata"/><Relationship Id="rId61" Type="http://schemas.openxmlformats.org/officeDocument/2006/relationships/font" Target="fonts/font8.fntdata"/><Relationship Id="rId60" Type="http://schemas.openxmlformats.org/officeDocument/2006/relationships/font" Target="fonts/font7.fntdata"/><Relationship Id="rId6" Type="http://schemas.openxmlformats.org/officeDocument/2006/relationships/slide" Target="slides/slide3.xml"/><Relationship Id="rId59" Type="http://schemas.openxmlformats.org/officeDocument/2006/relationships/font" Target="fonts/font6.fntdata"/><Relationship Id="rId58" Type="http://schemas.openxmlformats.org/officeDocument/2006/relationships/font" Target="fonts/font5.fntdata"/><Relationship Id="rId57" Type="http://schemas.openxmlformats.org/officeDocument/2006/relationships/font" Target="fonts/font4.fntdata"/><Relationship Id="rId56" Type="http://schemas.openxmlformats.org/officeDocument/2006/relationships/font" Target="fonts/font3.fntdata"/><Relationship Id="rId55" Type="http://schemas.openxmlformats.org/officeDocument/2006/relationships/font" Target="fonts/font2.fntdata"/><Relationship Id="rId54" Type="http://schemas.openxmlformats.org/officeDocument/2006/relationships/font" Target="fonts/font1.fntdata"/><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9" Type="http://schemas.openxmlformats.org/officeDocument/2006/relationships/slide" Target="slide45.xml"/><Relationship Id="rId8" Type="http://schemas.openxmlformats.org/officeDocument/2006/relationships/tags" Target="../tags/tag5.xml"/><Relationship Id="rId7" Type="http://schemas.openxmlformats.org/officeDocument/2006/relationships/slide" Target="slide34.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8.xml"/><Relationship Id="rId3" Type="http://schemas.openxmlformats.org/officeDocument/2006/relationships/slide" Target="slide20.xml"/><Relationship Id="rId2" Type="http://schemas.openxmlformats.org/officeDocument/2006/relationships/slide" Target="slide9.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6.xml"/><Relationship Id="rId2" Type="http://schemas.openxmlformats.org/officeDocument/2006/relationships/tags" Target="../tags/tag33.xml"/><Relationship Id="rId1" Type="http://schemas.openxmlformats.org/officeDocument/2006/relationships/tags" Target="../tags/tag32.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6.xml"/><Relationship Id="rId2" Type="http://schemas.openxmlformats.org/officeDocument/2006/relationships/tags" Target="../tags/tag35.xml"/><Relationship Id="rId1" Type="http://schemas.openxmlformats.org/officeDocument/2006/relationships/tags" Target="../tags/tag3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37.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8.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3.xml"/><Relationship Id="rId2" Type="http://schemas.openxmlformats.org/officeDocument/2006/relationships/tags" Target="../tags/tag40.xml"/><Relationship Id="rId1" Type="http://schemas.openxmlformats.org/officeDocument/2006/relationships/tags" Target="../tags/tag39.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4.xml"/><Relationship Id="rId2" Type="http://schemas.openxmlformats.org/officeDocument/2006/relationships/tags" Target="../tags/tag42.xml"/><Relationship Id="rId1" Type="http://schemas.openxmlformats.org/officeDocument/2006/relationships/tags" Target="../tags/tag4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43.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4.xml"/><Relationship Id="rId2" Type="http://schemas.openxmlformats.org/officeDocument/2006/relationships/tags" Target="../tags/tag45.xml"/><Relationship Id="rId1" Type="http://schemas.openxmlformats.org/officeDocument/2006/relationships/tags" Target="../tags/tag44.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4.xml"/><Relationship Id="rId2" Type="http://schemas.openxmlformats.org/officeDocument/2006/relationships/tags" Target="../tags/tag47.xml"/><Relationship Id="rId1" Type="http://schemas.openxmlformats.org/officeDocument/2006/relationships/tags" Target="../tags/tag4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4.xml"/><Relationship Id="rId2" Type="http://schemas.openxmlformats.org/officeDocument/2006/relationships/tags" Target="../tags/tag49.xml"/><Relationship Id="rId1" Type="http://schemas.openxmlformats.org/officeDocument/2006/relationships/tags" Target="../tags/tag48.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4.xml"/><Relationship Id="rId2" Type="http://schemas.openxmlformats.org/officeDocument/2006/relationships/tags" Target="../tags/tag51.xml"/><Relationship Id="rId1" Type="http://schemas.openxmlformats.org/officeDocument/2006/relationships/tags" Target="../tags/tag5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tags" Target="../tags/tag5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tags" Target="../tags/tag54.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5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5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3270" y="1540629"/>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If you ________ less computer games, you would have more time to improve yourself.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played 				B. would play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had played 			D. play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318385" y="16188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 If 条件句中与现在或将来事实相反的虚拟，从句动词用过去式 /should do/were to do。</a:t>
            </a:r>
            <a:endParaRPr sz="2400">
              <a:solidFill>
                <a:srgbClr val="C00000"/>
              </a:solidFill>
              <a:latin typeface="Times New Roman" panose="02020603050405020304" charset="0"/>
              <a:cs typeface="Times New Roman" panose="02020603050405020304" charset="0"/>
            </a:endParaRPr>
          </a:p>
        </p:txBody>
      </p:sp>
      <p:sp>
        <p:nvSpPr>
          <p:cNvPr id="25" name="文本框 24"/>
          <p:cNvSpPr txBox="1"/>
          <p:nvPr>
            <p:custDataLst>
              <p:tags r:id="rId2"/>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二、选择正确答案</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91515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If Dr. Green had been there, he ________ more people.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would have saved 		B. would save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should save 			D. had saved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942965" y="10816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43940" y="4505325"/>
            <a:ext cx="9142095" cy="1104900"/>
          </a:xfrm>
          <a:prstGeom prst="rect">
            <a:avLst/>
          </a:prstGeom>
          <a:noFill/>
        </p:spPr>
        <p:txBody>
          <a:bodyPr wrap="square" rtlCol="0">
            <a:no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 If 条件句中与过去事实相反的虚拟，主句用 </a:t>
            </a:r>
            <a:r>
              <a:rPr lang="en-US" sz="240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would/could/should/might have done。</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0095" y="932815"/>
            <a:ext cx="10992485"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Had I caught the last bus this morning, I _______ the opening ceremony.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would miss 			B. would not miss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would not have missed 	D. would have missed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054850" y="10683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9119870"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本题考查省去 If 的与过去事实相反的虚拟条件句，主句用 would/could/should/might have done。</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81380" y="54431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We ________ a sports meeting if it doesn’t rain this Sunday.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will have 		B. would have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had 			D. have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097405" y="6803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 if 引导的条件状语从句，遵循“主将从现”原则。本题并不涉及虚拟语气。</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4990" y="923925"/>
            <a:ext cx="1082675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If we ________ here ten minutes earlier, we would have caught the train.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should arrive 		B. arrived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had arrived 		D. would arrived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583690" y="10962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0593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 If 条件句中与过去事实相反的虚拟，从句用过去完成时 had done 表示对过去事实的假设。</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05155" y="552450"/>
            <a:ext cx="1098169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If I ________ you, I would never make such a mistake.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am 	B. are 	C. should		 D. were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983740" y="6797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 If 条件句中与现在事实相反的虚拟，从句 be 动词用 were。本句意为“如果我是你，我永远不会犯这样的错误”。</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45795" y="923925"/>
            <a:ext cx="10735945"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I wish I ________ the coming exam!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would pass 		B. pass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had passed		 D. should pass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091690" y="10975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99465" y="4378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 wish+ 宾语从句表示与将来愿望相反的虚拟用法，从句用 would/could+ do。</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978019"/>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I wish my mom ________ to my graduation ceremony, but she was busy then.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came 		B. come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had come 	D. would come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736975" y="11502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 wish+ 宾语从句表示与过去愿望相反的虚拟用法，从句用 had done。</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84212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Teachers suggest that kids ________ stay up late.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should 			B. should not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would not 		D. cannot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386705" y="9768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 suggest+ 宾语从句表示建议的虚拟用法，从句谓语用 should do，should可以省略。根据句意“老师们建议孩子们别熬夜”得知，此题需否定。</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60400" y="915035"/>
            <a:ext cx="1072134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He made the suggestion that the political prisoners ________ set free.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should 		B. be 		C. would 		D. could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710930" y="10695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1035" y="4460240"/>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 suggestion 在同位语从句中的虚拟用法，从句谓语用 should do，should 可省略。本题从句主语是 the prisoners，与谓语动词构成被动关系，因此答案选择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568050" y="17189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一、补全对话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568051" y="25342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二、选择正确答案</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568052" y="33496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三、阅读理解</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568050" y="41649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四、5选5阅读</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4921251" y="632269"/>
            <a:ext cx="6057900" cy="66421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a:lnSpc>
                <a:spcPct val="80000"/>
              </a:lnSpc>
              <a:buNone/>
            </a:pPr>
            <a:r>
              <a:rPr sz="5400" b="1" kern="5000" spc="300" dirty="0">
                <a:solidFill>
                  <a:sysClr val="windowText" lastClr="000000"/>
                </a:solidFill>
                <a:cs typeface="Arial" panose="020B0604020202020204" pitchFamily="34" charset="0"/>
              </a:rPr>
              <a:t>Unit 20 虚拟语气</a:t>
            </a:r>
            <a:endParaRPr sz="54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568052" y="4980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五、语法填空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custDataLst>
              <p:tags r:id="rId10"/>
            </p:custDataLst>
          </p:nvPr>
        </p:nvSpPr>
        <p:spPr bwMode="auto">
          <a:xfrm>
            <a:off x="5568050" y="5737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六、完成句子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三、阅读理解</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三、阅读理解</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315595" y="1017905"/>
            <a:ext cx="11560810" cy="483108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An industrial section of West Oakland, beneath freeway overpasses, is dotted with tiny houses designed and built by a local artist, Greg Kloehn. Some of these houses are little more than one meter wide and several meters long, but come complete with doors and windows. Each little house also has wheels on the bottom so it can go wherever its owner goes.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Mr. Kloehn has built and given away at least twenty of the structures to offer the homeless</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some safety and protection from bad weather. He builds these small shelters almost entirely from found and free objects. In the mornings, he drives his truck and does what he calls “ </a:t>
            </a:r>
            <a:r>
              <a:rPr sz="2800" u="sng" dirty="0">
                <a:latin typeface="Times New Roman" panose="02020603050405020304" charset="0"/>
                <a:ea typeface="宋体" panose="02010600030101010101" pitchFamily="2" charset="-122"/>
                <a:cs typeface="Times New Roman" panose="02020603050405020304" charset="0"/>
              </a:rPr>
              <a:t>shopping</a:t>
            </a:r>
            <a:r>
              <a:rPr sz="2800" dirty="0">
                <a:latin typeface="Times New Roman" panose="02020603050405020304" charset="0"/>
                <a:ea typeface="宋体" panose="02010600030101010101" pitchFamily="2" charset="-122"/>
                <a:cs typeface="Times New Roman" panose="02020603050405020304" charset="0"/>
              </a:rPr>
              <a:t>” in the street. He loads up his truck and takes the stuff to his studio where he puts the houses together.</a:t>
            </a:r>
            <a:endParaRPr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5285" y="503555"/>
            <a:ext cx="11532870" cy="4831080"/>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A cabinet door becomes a window cover. A washing machine door and refrigerator part become windows. Pallets, flat wooden structures used in transport and storage, become walls. Empty coffee bags become roof material. The artist also attaches a small electrical device to the</a:t>
            </a: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house and it is powered by the sun. He just spends a little extra of his own money on hardware like screws, hinges and casters to keep the homes together.</a:t>
            </a:r>
            <a:endParaRPr sz="2800" dirty="0">
              <a:latin typeface="Times New Roman" panose="02020603050405020304" charset="0"/>
              <a:ea typeface="宋体" panose="02010600030101010101" pitchFamily="2" charset="-122"/>
              <a:cs typeface="Times New Roman" panose="02020603050405020304" charset="0"/>
              <a:sym typeface="+mn-ea"/>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Mr. Kloehn says his work is not a social project. He says he is just someone using his skills to help his homeless neighbors and to help make life in the streets a little more comfortable. Instead of making work that would be seen by the upper classes in galleries, he says his work can really bring himself heartfelt happiness and inspire some encouraging social change.</a:t>
            </a:r>
            <a:endParaRPr sz="2800" dirty="0">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01090" y="913130"/>
            <a:ext cx="10739755"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1. What is Mr. Kloehn’s purpose to build these tiny houses?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To show off his creativity and skills.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To complete a social project.</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To help the homeless.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To recycle waste material.</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42925" y="988060"/>
            <a:ext cx="831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542925" y="3834765"/>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事实细节题。从文中第二段“…to offer the homeless safety and protection from bad weather”得出目的在于帮助无家可归者，故选 C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69365" y="617855"/>
            <a:ext cx="10441305" cy="2460625"/>
          </a:xfrm>
          <a:prstGeom prst="rect">
            <a:avLst/>
          </a:prstGeom>
          <a:noFill/>
        </p:spPr>
        <p:txBody>
          <a:bodyPr wrap="square" rtlCol="0" anchor="t">
            <a:spAutoFit/>
          </a:bodyPr>
          <a:lstStyle/>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2. What does the word “shopping” mean in Paragraph 2?</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A. Buying some tiny objects.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B. Looking for free objects.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C. Loading up his truck.</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D. Putting the houses together.</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34670" y="689610"/>
            <a:ext cx="831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534670" y="3354705"/>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推理判断题。联系上文，此处的“购物”是 Mr. Kloehn 比喻自己每天外出寻找建筑材料的过程如同购物，故选 B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98195" y="429260"/>
            <a:ext cx="10803890" cy="319214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3. Mr. Kloehn collects all the following objects in the street every day except _________.</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refrigerator parts and flat wooden structures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washing machine and cabinet doors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cabinet doors and empty coffee bags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hinges and casters</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020000" y="102701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498475" y="3900170"/>
            <a:ext cx="10952480" cy="860425"/>
          </a:xfrm>
          <a:prstGeom prst="rect">
            <a:avLst/>
          </a:prstGeom>
          <a:noFill/>
        </p:spPr>
        <p:txBody>
          <a:bodyPr wrap="square" rtlCol="0">
            <a:spAutoFit/>
          </a:bodyPr>
          <a:p>
            <a:pPr marL="935990" indent="-935990" algn="just" fontAlgn="auto">
              <a:lnSpc>
                <a:spcPts val="30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事实细节题。题目中问及每天从街上收集的物件不包括 D 选项铰链和脚轮，此两项为 Mr. Kloehn 花钱购买，故选 D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14120" y="840740"/>
            <a:ext cx="10750550"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4. Which of the following statements is TRUE about the shelters?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Although the shelters are small, they all have doors and windows.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Mr. Kloehn has built only twenty of the tiny houses by far.</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Mr. Kloehn builds the houses entirely from found and free objects.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Mr. Kloehn hopes these houses could be seen by the upper classes.</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63550" y="895350"/>
            <a:ext cx="7505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3970655"/>
            <a:ext cx="10870565"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事实细节题。A 项，第一段明确了房子虽小但都有门和窗。B 项，only 与原文中 at least 不符合。C 项 entirely 表示完全，与原文 almost entirely（几乎完全）不符合。D 项，在最后一段明确了建造这些房子的目的并不在于被上流社会看见，故选 A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08405" y="753745"/>
            <a:ext cx="10738485"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5. What is the best title for the passage?</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Oakland Artist Teaches to Build Small Homes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Oakland Artist Helps the Homeless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Oakland Artist Creates Small Homes for the Homeless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Oakland Artist Runs a Project for the Homeless</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22605" y="840740"/>
            <a:ext cx="831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051935"/>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主旨大意题。C 项囊括了为流浪汉建造小房子两个最重要的信息点，故更为合适，故选 C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四、5选5阅读</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85495" y="2858770"/>
            <a:ext cx="8842375" cy="2120900"/>
          </a:xfrm>
          <a:prstGeom prst="rect">
            <a:avLst/>
          </a:prstGeom>
          <a:solidFill>
            <a:schemeClr val="bg1"/>
          </a:solidFill>
        </p:spPr>
        <p:txBody>
          <a:bodyPr wrap="square" rtlCol="0" anchor="ctr">
            <a:spAutoFit/>
          </a:bodyPr>
          <a:lstStyle/>
          <a:p>
            <a:pPr>
              <a:lnSpc>
                <a:spcPct val="110000"/>
              </a:lnSpc>
            </a:pPr>
            <a:r>
              <a:rPr lang="en-US" altLang="zh-CN" sz="2400" dirty="0">
                <a:solidFill>
                  <a:schemeClr val="tx1"/>
                </a:solidFill>
                <a:latin typeface="Times New Roman" panose="02020603050405020304" charset="0"/>
                <a:cs typeface="Times New Roman" panose="02020603050405020304" charset="0"/>
              </a:rPr>
              <a:t>A. She spent an hour just taking pictures with them.</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However, she would not give up before her dream came true.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Surprisingly, she found her school was hiring mascots. </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It was the only thing keeping her going.</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So she decided to go there and have a try.</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四、5选5阅读</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499110" y="1043940"/>
            <a:ext cx="11188065" cy="181483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Lisa dreamed to buy a car before going to university but she had no idea how to make it. In order to get the money, she looked for part-time jobs on her school website.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It was paying $12 an hour, which was a lot for high school student.</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4" name="圆角矩形 3"/>
          <p:cNvSpPr/>
          <p:nvPr/>
        </p:nvSpPr>
        <p:spPr>
          <a:xfrm>
            <a:off x="637540" y="5315585"/>
            <a:ext cx="11334750" cy="9969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从前文可知她在校园网站上找兼职，而后文介绍了工作的薪资情况可判断校园网站上确有招聘信息。故选 C。</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3715737" y="1899279"/>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一、补全对话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48285" y="228600"/>
            <a:ext cx="11731625" cy="1383665"/>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u="sng" dirty="0">
                <a:latin typeface="Times New Roman" panose="02020603050405020304" charset="0"/>
                <a:ea typeface="宋体" panose="02010600030101010101" pitchFamily="2" charset="-122"/>
                <a:cs typeface="Times New Roman" panose="02020603050405020304" charset="0"/>
                <a:sym typeface="+mn-ea"/>
              </a:rPr>
              <a:t>2</a:t>
            </a:r>
            <a:r>
              <a:rPr lang="en-US" sz="2800" u="sng"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 The interviewer asked Lisa why she wanted the job and why she thought she would be a good fit for it. Lisa said she was very proud of her school and wanted to get other students excitedabout the school’s sports teams.</a:t>
            </a:r>
            <a:endParaRPr sz="2800" dirty="0">
              <a:latin typeface="Times New Roman" panose="02020603050405020304" charset="0"/>
              <a:ea typeface="宋体" panose="02010600030101010101" pitchFamily="2" charset="-122"/>
              <a:cs typeface="Times New Roman" panose="02020603050405020304" charset="0"/>
              <a:sym typeface="+mn-ea"/>
            </a:endParaRPr>
          </a:p>
        </p:txBody>
      </p:sp>
      <p:sp>
        <p:nvSpPr>
          <p:cNvPr id="4" name="圆角矩形 3"/>
          <p:cNvSpPr/>
          <p:nvPr/>
        </p:nvSpPr>
        <p:spPr>
          <a:xfrm>
            <a:off x="248285" y="4522470"/>
            <a:ext cx="11470640" cy="132905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从后文 interviewer（面试官）可判断出 Lisa 已前往面试。故选 E。</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850900" y="228600"/>
            <a:ext cx="84137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2" name="文本框 1"/>
          <p:cNvSpPr txBox="1"/>
          <p:nvPr>
            <p:custDataLst>
              <p:tags r:id="rId2"/>
            </p:custDataLst>
          </p:nvPr>
        </p:nvSpPr>
        <p:spPr>
          <a:xfrm>
            <a:off x="850900" y="1910715"/>
            <a:ext cx="884237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She spent an hour just taking pictures with them.</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However, she would not give up before her dream came true.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Surprisingly, she found her school was hiring mascots. </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It was the only thing keeping her going.</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So she decided to go there and have a try.</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48285" y="228600"/>
            <a:ext cx="11731625" cy="1814830"/>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Lisa got the job! Her first day of work was at a football game. When she got to the football</a:t>
            </a: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field, she put on her special clothes and her tiger head. It was really heavy and hot inside. She</a:t>
            </a:r>
            <a:r>
              <a:rPr lang="en-US" sz="2800" dirty="0">
                <a:latin typeface="Times New Roman" panose="02020603050405020304" charset="0"/>
                <a:ea typeface="宋体" panose="02010600030101010101" pitchFamily="2" charset="-122"/>
                <a:cs typeface="Times New Roman" panose="02020603050405020304" charset="0"/>
                <a:sym typeface="+mn-ea"/>
              </a:rPr>
              <a:t> kept thinking about how she wanted a car then. </a:t>
            </a:r>
            <a:r>
              <a:rPr lang="en-US" sz="2800" u="sng" dirty="0">
                <a:latin typeface="Times New Roman" panose="02020603050405020304" charset="0"/>
                <a:ea typeface="宋体" panose="02010600030101010101" pitchFamily="2" charset="-122"/>
                <a:cs typeface="Times New Roman" panose="02020603050405020304" charset="0"/>
                <a:sym typeface="+mn-ea"/>
              </a:rPr>
              <a:t>3_______</a:t>
            </a:r>
            <a:endParaRPr lang="en-US" sz="2800" u="sng" dirty="0">
              <a:latin typeface="Times New Roman" panose="02020603050405020304" charset="0"/>
              <a:ea typeface="宋体" panose="02010600030101010101" pitchFamily="2" charset="-122"/>
              <a:cs typeface="Times New Roman" panose="02020603050405020304" charset="0"/>
              <a:sym typeface="+mn-ea"/>
            </a:endParaRPr>
          </a:p>
        </p:txBody>
      </p:sp>
      <p:sp>
        <p:nvSpPr>
          <p:cNvPr id="4" name="圆角矩形 3"/>
          <p:cNvSpPr/>
          <p:nvPr/>
        </p:nvSpPr>
        <p:spPr>
          <a:xfrm>
            <a:off x="248285" y="4522470"/>
            <a:ext cx="11470640" cy="132905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从前文可知扮演吉祥物工作并不轻松，D 项中 it 代指她想买车的强烈意愿，故选 D。</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785495" y="1446530"/>
            <a:ext cx="84137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文本框 1"/>
          <p:cNvSpPr txBox="1"/>
          <p:nvPr>
            <p:custDataLst>
              <p:tags r:id="rId2"/>
            </p:custDataLst>
          </p:nvPr>
        </p:nvSpPr>
        <p:spPr>
          <a:xfrm>
            <a:off x="694690" y="2222500"/>
            <a:ext cx="8842375" cy="2120900"/>
          </a:xfrm>
          <a:prstGeom prst="rect">
            <a:avLst/>
          </a:prstGeom>
          <a:solidFill>
            <a:schemeClr val="bg1"/>
          </a:solidFill>
        </p:spPr>
        <p:txBody>
          <a:bodyPr wrap="square" rtlCol="0" anchor="ctr">
            <a:spAutoFit/>
          </a:bodyPr>
          <a:lstStyle/>
          <a:p>
            <a:pPr>
              <a:lnSpc>
                <a:spcPct val="110000"/>
              </a:lnSpc>
            </a:pPr>
            <a:r>
              <a:rPr lang="en-US" altLang="zh-CN" sz="2400" dirty="0">
                <a:solidFill>
                  <a:schemeClr val="tx1"/>
                </a:solidFill>
                <a:latin typeface="Times New Roman" panose="02020603050405020304" charset="0"/>
                <a:cs typeface="Times New Roman" panose="02020603050405020304" charset="0"/>
              </a:rPr>
              <a:t>A. She spent an hour just taking pictures with them.</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However, she would not give up before her dream came true.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Surprisingly, she found her school was hiring mascots. </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It was the only thing keeping her going.</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So she decided to go there and have a try.</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1145" y="189865"/>
            <a:ext cx="11544300" cy="181483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sym typeface="+mn-ea"/>
              </a:rPr>
              <a:t>      That day, Lisa’s high school football team finally won the game. The crowd got up from their seats and cheered for it. A lot of people wanted to take a picture with Lisa. </a:t>
            </a:r>
            <a:r>
              <a:rPr lang="en-US" altLang="zh-CN" sz="2800" u="sng" dirty="0">
                <a:latin typeface="Times New Roman" panose="02020603050405020304" charset="0"/>
                <a:ea typeface="宋体" panose="02010600030101010101" pitchFamily="2" charset="-122"/>
                <a:cs typeface="Times New Roman" panose="02020603050405020304" charset="0"/>
                <a:sym typeface="+mn-ea"/>
              </a:rPr>
              <a:t>4          </a:t>
            </a:r>
            <a:r>
              <a:rPr lang="en-US" altLang="zh-CN" sz="2800" dirty="0">
                <a:latin typeface="Times New Roman" panose="02020603050405020304" charset="0"/>
                <a:ea typeface="宋体" panose="02010600030101010101" pitchFamily="2" charset="-122"/>
                <a:cs typeface="Times New Roman" panose="02020603050405020304" charset="0"/>
                <a:sym typeface="+mn-ea"/>
              </a:rPr>
              <a:t> Lisa was really tired after working for the whole afternoon.</a:t>
            </a:r>
            <a:endParaRPr lang="en-US" altLang="zh-CN" sz="2800" dirty="0">
              <a:latin typeface="Times New Roman" panose="02020603050405020304" charset="0"/>
              <a:ea typeface="宋体" panose="02010600030101010101" pitchFamily="2" charset="-122"/>
              <a:cs typeface="Times New Roman" panose="02020603050405020304" charset="0"/>
              <a:sym typeface="+mn-ea"/>
            </a:endParaRPr>
          </a:p>
        </p:txBody>
      </p:sp>
      <p:sp>
        <p:nvSpPr>
          <p:cNvPr id="5" name="TextBox 4"/>
          <p:cNvSpPr txBox="1"/>
          <p:nvPr/>
        </p:nvSpPr>
        <p:spPr>
          <a:xfrm>
            <a:off x="3182050" y="100856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nvSpPr>
        <p:spPr>
          <a:xfrm>
            <a:off x="552450" y="4665345"/>
            <a:ext cx="10981690" cy="110236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从前文可知足球赛赢了之后人们都想和吉祥物合影，所以从选项 take pictures 可判断出 A 项吻合。</a:t>
            </a:r>
            <a:endParaRPr sz="2400">
              <a:solidFill>
                <a:srgbClr val="C00000"/>
              </a:solidFill>
              <a:latin typeface="Times New Roman" panose="02020603050405020304" charset="0"/>
              <a:cs typeface="Times New Roman" panose="02020603050405020304" charset="0"/>
              <a:sym typeface="+mn-ea"/>
            </a:endParaRPr>
          </a:p>
        </p:txBody>
      </p:sp>
      <p:sp>
        <p:nvSpPr>
          <p:cNvPr id="6" name="文本框 5"/>
          <p:cNvSpPr txBox="1"/>
          <p:nvPr>
            <p:custDataLst>
              <p:tags r:id="rId1"/>
            </p:custDataLst>
          </p:nvPr>
        </p:nvSpPr>
        <p:spPr>
          <a:xfrm>
            <a:off x="912495" y="2151380"/>
            <a:ext cx="8842375" cy="2120900"/>
          </a:xfrm>
          <a:prstGeom prst="rect">
            <a:avLst/>
          </a:prstGeom>
          <a:solidFill>
            <a:schemeClr val="bg1"/>
          </a:solidFill>
        </p:spPr>
        <p:txBody>
          <a:bodyPr wrap="square" rtlCol="0" anchor="ctr">
            <a:spAutoFit/>
          </a:bodyPr>
          <a:lstStyle/>
          <a:p>
            <a:pPr>
              <a:lnSpc>
                <a:spcPct val="110000"/>
              </a:lnSpc>
            </a:pPr>
            <a:r>
              <a:rPr lang="en-US" altLang="zh-CN" sz="2400" dirty="0">
                <a:solidFill>
                  <a:schemeClr val="tx1"/>
                </a:solidFill>
                <a:latin typeface="Times New Roman" panose="02020603050405020304" charset="0"/>
                <a:cs typeface="Times New Roman" panose="02020603050405020304" charset="0"/>
              </a:rPr>
              <a:t>A. She spent an hour just taking pictures with them.</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However, she would not give up before her dream came true.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Surprisingly, she found her school was hiring mascots. </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It was the only thing keeping her going.</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So she decided to go there and have a try.</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2"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1145" y="189865"/>
            <a:ext cx="11544300" cy="138366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sym typeface="+mn-ea"/>
              </a:rPr>
              <a:t>       </a:t>
            </a:r>
            <a:r>
              <a:rPr lang="en-US" altLang="zh-CN" sz="2800" u="sng" dirty="0">
                <a:latin typeface="Times New Roman" panose="02020603050405020304" charset="0"/>
                <a:ea typeface="宋体" panose="02010600030101010101" pitchFamily="2" charset="-122"/>
                <a:cs typeface="Times New Roman" panose="02020603050405020304" charset="0"/>
                <a:sym typeface="+mn-ea"/>
              </a:rPr>
              <a:t>5            </a:t>
            </a:r>
            <a:r>
              <a:rPr lang="en-US" altLang="zh-CN" sz="2800" dirty="0">
                <a:latin typeface="Times New Roman" panose="02020603050405020304" charset="0"/>
                <a:ea typeface="宋体" panose="02010600030101010101" pitchFamily="2" charset="-122"/>
                <a:cs typeface="Times New Roman" panose="02020603050405020304" charset="0"/>
                <a:sym typeface="+mn-ea"/>
              </a:rPr>
              <a:t> So the next day, she woke up early so that she could arrive at the school basketball court on time and act as the mascot. Although it would be tiring again, she still feel happy for it because she was fighting for her dream!</a:t>
            </a:r>
            <a:endParaRPr lang="en-US" altLang="zh-CN" sz="2800" dirty="0">
              <a:latin typeface="Times New Roman" panose="02020603050405020304" charset="0"/>
              <a:ea typeface="宋体" panose="02010600030101010101" pitchFamily="2" charset="-122"/>
              <a:cs typeface="Times New Roman" panose="02020603050405020304" charset="0"/>
              <a:sym typeface="+mn-ea"/>
            </a:endParaRPr>
          </a:p>
        </p:txBody>
      </p:sp>
      <p:sp>
        <p:nvSpPr>
          <p:cNvPr id="5" name="TextBox 4"/>
          <p:cNvSpPr txBox="1"/>
          <p:nvPr/>
        </p:nvSpPr>
        <p:spPr>
          <a:xfrm>
            <a:off x="1252285" y="19004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nvSpPr>
        <p:spPr>
          <a:xfrm>
            <a:off x="605155" y="4471035"/>
            <a:ext cx="10981690" cy="12255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从上一段中可知工作很累，但后文显示她依然起早前往工作，故此处表示转折，她不会放弃。故选择 B。</a:t>
            </a:r>
            <a:endParaRPr sz="2400">
              <a:solidFill>
                <a:srgbClr val="C00000"/>
              </a:solidFill>
              <a:latin typeface="Times New Roman" panose="02020603050405020304" charset="0"/>
              <a:cs typeface="Times New Roman" panose="02020603050405020304" charset="0"/>
              <a:sym typeface="+mn-ea"/>
            </a:endParaRPr>
          </a:p>
        </p:txBody>
      </p:sp>
      <p:sp>
        <p:nvSpPr>
          <p:cNvPr id="4" name="文本框 3"/>
          <p:cNvSpPr txBox="1"/>
          <p:nvPr>
            <p:custDataLst>
              <p:tags r:id="rId1"/>
            </p:custDataLst>
          </p:nvPr>
        </p:nvSpPr>
        <p:spPr>
          <a:xfrm>
            <a:off x="839470" y="2078355"/>
            <a:ext cx="8842375" cy="2120900"/>
          </a:xfrm>
          <a:prstGeom prst="rect">
            <a:avLst/>
          </a:prstGeom>
          <a:solidFill>
            <a:schemeClr val="bg1"/>
          </a:solidFill>
        </p:spPr>
        <p:txBody>
          <a:bodyPr wrap="square" rtlCol="0" anchor="ctr">
            <a:spAutoFit/>
          </a:bodyPr>
          <a:lstStyle/>
          <a:p>
            <a:pPr>
              <a:lnSpc>
                <a:spcPct val="110000"/>
              </a:lnSpc>
            </a:pPr>
            <a:r>
              <a:rPr lang="en-US" altLang="zh-CN" sz="2400" dirty="0">
                <a:solidFill>
                  <a:schemeClr val="tx1"/>
                </a:solidFill>
                <a:latin typeface="Times New Roman" panose="02020603050405020304" charset="0"/>
                <a:cs typeface="Times New Roman" panose="02020603050405020304" charset="0"/>
              </a:rPr>
              <a:t>A. She spent an hour just taking pictures with them.</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However, she would not give up before her dream came true.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Surprisingly, she found her school was hiring mascots. </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It was the only thing keeping her going.</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So she decided to go there and have a try.</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2"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五、语法填空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五、语法填空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785495" y="1963077"/>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 But for you, I __________________ (lose) the game.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688340" y="4523740"/>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本题考查表过去的虚拟条件句。本句意为“如果不是你，我就会输掉比赛。”</a:t>
            </a:r>
            <a:endParaRPr sz="280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2"/>
            </p:custDataLst>
          </p:nvPr>
        </p:nvSpPr>
        <p:spPr>
          <a:xfrm>
            <a:off x="3388995" y="1962785"/>
            <a:ext cx="2990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would have lost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27075" y="1514767"/>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 If I ____________ (be) you, I would try my best to seize this opportunity.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if 条件句中表现在的虚拟。本句意为“如果我是你，我就会竭尽全力抓住这个机会。”</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1910715" y="1600200"/>
            <a:ext cx="21437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were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0600" y="17948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 If only I __________________ (listen to) my parents!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843530" y="1880235"/>
            <a:ext cx="27552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had listened to</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if 条件句中表过去的虚拟。本句意为“要是我听我父母的话就好了”。</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710" y="1703705"/>
            <a:ext cx="1058227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 They treat me as if I ____________ (be) blind.</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本题考查特殊句式的虚拟语气。as if 引导方式状语从句，若句子所说的情况与现实不符，则用虚拟语气。</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3593465" y="1703705"/>
            <a:ext cx="250126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were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 I’d rather you ____________ (go) tomorrow.</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本题考查宾语从句中的虚拟。would rather 后的从句，动词常用过去式表示现在和将来的虚拟；用过去完成时表示过去的虚拟。</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2695575" y="1604010"/>
            <a:ext cx="283210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went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一、补全对话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881379" y="1208797"/>
            <a:ext cx="1109154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 Wish you a happy new year!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The same to you 		B. You are great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All right 				D. I’m sorry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51205" y="4523105"/>
            <a:ext cx="10870565" cy="988695"/>
          </a:xfrm>
          <a:prstGeom prst="rect">
            <a:avLst/>
          </a:prstGeom>
          <a:noFill/>
        </p:spPr>
        <p:txBody>
          <a:bodyPr wrap="square" rtlCol="0">
            <a:spAutoFit/>
          </a:bodyPr>
          <a:lstStyle/>
          <a:p>
            <a:pPr marL="899795" indent="-8999855"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本题考查表示祝福的交际功能。选项中 A 项表示也同样祝福你。符合题意，因此，答案是 A。</a:t>
            </a:r>
            <a:endParaRPr sz="240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2191701" y="191682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 I insisted that he ____________ (stay) with us for a longer time.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727075" y="4502785"/>
            <a:ext cx="10444480"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本题考查宾语从句中的虚拟。本句中 insist 意为“坚持要求”，后面的宾语从句用虚拟语气，谓语为 should+ 动词原形，should 可省略。</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3352800" y="1689735"/>
            <a:ext cx="252730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(should) stay</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 It’s necessary that you ____________ (help) your mother do some housework.</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656590" y="455866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本题考查主语从句中的虚拟。It is +形容词（important/necessary等）+从句，从句谓语用“should+ 动词原形”，should 可省略。</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4851400" y="1667510"/>
            <a:ext cx="221424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(should) help</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 I wish I ____________ (know) all the answers when I took the exam.</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964690" y="1689735"/>
            <a:ext cx="24784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had known</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本题考查宾语从句中的虚拟。wish 后的从句与表各种时间的虚拟条件句中的从句动词形式基本相同。</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 His demand was that we ________________ (finish) the work within 7 days.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4632325" y="1689735"/>
            <a:ext cx="31426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(should) finish</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4210" y="4462780"/>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 题 考 查 表 语 从 句 中 的 虚 拟。order，suggestion，idea，plan，proposal，advice，demand 等名词后的表语从句，从句谓语用 should+ 动词原形，should 可省略。</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9600" y="142269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 May the friendship between us ____________ (last) long.</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5088890" y="1508125"/>
            <a:ext cx="30403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last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66445" y="4401185"/>
            <a:ext cx="10870565" cy="53975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本题考查简单句中表祝愿的虚拟。</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六、完成句子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六、完成句子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243840" y="1461135"/>
            <a:ext cx="11699240" cy="3449955"/>
          </a:xfrm>
          <a:prstGeom prst="rect">
            <a:avLst/>
          </a:prstGeom>
          <a:noFill/>
        </p:spPr>
        <p:txBody>
          <a:bodyPr wrap="square" rtlCol="0" anchor="t">
            <a:spAutoFit/>
          </a:bodyPr>
          <a:lstStyle/>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1. _______________</a:t>
            </a:r>
            <a:r>
              <a:rPr lang="en-US" sz="2800" dirty="0">
                <a:latin typeface="Times New Roman" panose="02020603050405020304" charset="0"/>
                <a:ea typeface="宋体" panose="02010600030101010101" pitchFamily="2" charset="-122"/>
                <a:cs typeface="Times New Roman" panose="02020603050405020304" charset="0"/>
              </a:rPr>
              <a:t>______</a:t>
            </a:r>
            <a:r>
              <a:rPr sz="2800" dirty="0">
                <a:latin typeface="Times New Roman" panose="02020603050405020304" charset="0"/>
                <a:ea typeface="宋体" panose="02010600030101010101" pitchFamily="2" charset="-122"/>
                <a:cs typeface="Times New Roman" panose="02020603050405020304" charset="0"/>
              </a:rPr>
              <a:t>_____ (如果我年轻十岁), I would study abroad.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2. ____________________ (如果我学习更努力些), I would be a teacher now.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3. Should he ____________________ (接受我的邀请), I would be happy.</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4. Without your instruction, _______________</a:t>
            </a:r>
            <a:r>
              <a:rPr lang="en-US" sz="2800" dirty="0">
                <a:latin typeface="Times New Roman" panose="02020603050405020304" charset="0"/>
                <a:ea typeface="宋体" panose="02010600030101010101" pitchFamily="2" charset="-122"/>
                <a:cs typeface="Times New Roman" panose="02020603050405020304" charset="0"/>
              </a:rPr>
              <a:t>___________________</a:t>
            </a:r>
            <a:r>
              <a:rPr sz="2800" dirty="0">
                <a:latin typeface="Times New Roman" panose="02020603050405020304" charset="0"/>
                <a:ea typeface="宋体" panose="02010600030101010101" pitchFamily="2" charset="-122"/>
                <a:cs typeface="Times New Roman" panose="02020603050405020304" charset="0"/>
              </a:rPr>
              <a:t>_____ (我不会取得如此大的进步).</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5. If only ____________</a:t>
            </a:r>
            <a:r>
              <a:rPr lang="en-US" sz="2800" dirty="0">
                <a:latin typeface="Times New Roman" panose="02020603050405020304" charset="0"/>
                <a:ea typeface="宋体" panose="02010600030101010101" pitchFamily="2" charset="-122"/>
                <a:cs typeface="Times New Roman" panose="02020603050405020304" charset="0"/>
              </a:rPr>
              <a:t>______</a:t>
            </a:r>
            <a:r>
              <a:rPr sz="2800" dirty="0">
                <a:latin typeface="Times New Roman" panose="02020603050405020304" charset="0"/>
                <a:ea typeface="宋体" panose="02010600030101010101" pitchFamily="2" charset="-122"/>
                <a:cs typeface="Times New Roman" panose="02020603050405020304" charset="0"/>
              </a:rPr>
              <a:t>________ (我和你一样优秀).</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06450" y="1187450"/>
            <a:ext cx="4464050" cy="865505"/>
          </a:xfrm>
          <a:prstGeom prst="rect">
            <a:avLst/>
          </a:prstGeom>
          <a:noFill/>
        </p:spPr>
        <p:txBody>
          <a:bodyPr wrap="square" rtlCol="0">
            <a:spAutoFit/>
          </a:bodyPr>
          <a:lstStyle/>
          <a:p>
            <a:pPr algn="l">
              <a:lnSpc>
                <a:spcPct val="90000"/>
              </a:lnSpc>
            </a:pPr>
            <a:r>
              <a:rPr lang="en-US" sz="2800" dirty="0">
                <a:solidFill>
                  <a:srgbClr val="C00000"/>
                </a:solidFill>
                <a:latin typeface="Times New Roman" panose="02020603050405020304" charset="0"/>
                <a:cs typeface="Times New Roman" panose="02020603050405020304" charset="0"/>
              </a:rPr>
              <a:t>If I were ten years younger / Were I ten years younger</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551815" y="2117725"/>
            <a:ext cx="37738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If I had studied harder</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2295525" y="2672715"/>
            <a:ext cx="3140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accept my invitation</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4586605" y="3211195"/>
            <a:ext cx="65563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 would not have made such great progress</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755775" y="4300855"/>
            <a:ext cx="45764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 were as excellent as you</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8985" y="508000"/>
            <a:ext cx="10838815" cy="2330450"/>
          </a:xfrm>
          <a:prstGeom prst="rect">
            <a:avLst/>
          </a:prstGeom>
          <a:noFill/>
        </p:spPr>
        <p:txBody>
          <a:bodyPr wrap="square" rtlCol="0" anchor="t">
            <a:spAutoFit/>
          </a:bodyPr>
          <a:lstStyle/>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2. M: Hello, ______________. May I speak to Mary, please?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    W: Just a moment. I’ll get her.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A. my name is Tom 		B. this is Tom speaking</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C. I’m Tom 				D. that is Tom</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230880" y="6035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21005" y="4432300"/>
            <a:ext cx="11349990" cy="53975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本题考查电话场景交际用语。介绍自己用 this is 句型。因此，答案是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72490" y="499110"/>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M: Let’s play basketball after school.</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 but I have to go home early today.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 am sorry 		B. That’s all right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Here we go 		D. I’d love to</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239010" y="12194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7710" y="420687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本题考查示邀请的交际功能。从后文“但是我需要早点回家”表明想参加但无法参加，所以答案是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8075" y="606425"/>
            <a:ext cx="979424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 Excuse me, could you help me with the maths?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 Any problems?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Great 		B. No bother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Sorry 		D. Sure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760980" y="13507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9455" y="43148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本题考查表示求助的交际功能。从后文问其具体问题可知愿意帮忙。所以答案是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81660" y="927219"/>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 Sorry to keep you waiting for me!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You are welcome 		B. That’s all right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Come on 				D. My pleasure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247265" y="1594604"/>
            <a:ext cx="1030605"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820" y="4305300"/>
            <a:ext cx="10137140"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本题考查道歉的交际功能。表示没有关系，答案是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bldLvl="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二、选择正确答案</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UNIT_PLACING_PICTURE_USER_VIEWPORT" val="{&quot;height&quot;:3555,&quot;width&quot;:7110}"/>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UNIT_PLACING_PICTURE_USER_VIEWPORT" val="{&quot;height&quot;:3555,&quot;width&quot;:7110}"/>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UNIT_PLACING_PICTURE_USER_VIEWPORT" val="{&quot;height&quot;:3555,&quot;width&quot;:7110}"/>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UNIT_PLACING_PICTURE_USER_VIEWPORT" val="{&quot;height&quot;:3555,&quot;width&quot;:7110}"/>
</p:tagLst>
</file>

<file path=ppt/tags/tag56.xml><?xml version="1.0" encoding="utf-8"?>
<p:tagLst xmlns:p="http://schemas.openxmlformats.org/presentationml/2006/main">
  <p:tag name="PA" val="v4.0.0"/>
</p:tagLst>
</file>

<file path=ppt/tags/tag57.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10693</Words>
  <Application>WPS 演示</Application>
  <PresentationFormat>宽屏</PresentationFormat>
  <Paragraphs>363</Paragraphs>
  <Slides>47</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47</vt:i4>
      </vt:variant>
    </vt:vector>
  </HeadingPairs>
  <TitlesOfParts>
    <vt:vector size="65" baseType="lpstr">
      <vt:lpstr>Arial</vt:lpstr>
      <vt:lpstr>宋体</vt:lpstr>
      <vt:lpstr>Wingdings</vt:lpstr>
      <vt:lpstr>方正黑体简体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赵时运</cp:lastModifiedBy>
  <cp:revision>161</cp:revision>
  <dcterms:created xsi:type="dcterms:W3CDTF">2021-08-19T06:32:00Z</dcterms:created>
  <dcterms:modified xsi:type="dcterms:W3CDTF">2023-06-01T03:58:21Z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2052-11.1.0.14309</vt:lpwstr>
  </property>
</Properties>
</file>