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509" r:id="rId25"/>
    <p:sldId id="295" r:id="rId26"/>
    <p:sldId id="444" r:id="rId27"/>
    <p:sldId id="445" r:id="rId28"/>
    <p:sldId id="447" r:id="rId29"/>
    <p:sldId id="446" r:id="rId30"/>
    <p:sldId id="468" r:id="rId31"/>
    <p:sldId id="469" r:id="rId32"/>
    <p:sldId id="470" r:id="rId33"/>
    <p:sldId id="471" r:id="rId34"/>
    <p:sldId id="301" r:id="rId35"/>
    <p:sldId id="302" r:id="rId36"/>
    <p:sldId id="448" r:id="rId37"/>
    <p:sldId id="449" r:id="rId38"/>
    <p:sldId id="450" r:id="rId39"/>
    <p:sldId id="451" r:id="rId40"/>
    <p:sldId id="452" r:id="rId41"/>
    <p:sldId id="453" r:id="rId42"/>
    <p:sldId id="454" r:id="rId43"/>
    <p:sldId id="455" r:id="rId44"/>
    <p:sldId id="456" r:id="rId45"/>
    <p:sldId id="307" r:id="rId46"/>
    <p:sldId id="308" r:id="rId47"/>
    <p:sldId id="284" r:id="rId48"/>
  </p:sldIdLst>
  <p:sldSz cx="12192000" cy="6858000"/>
  <p:notesSz cx="6858000" cy="9144000"/>
  <p:embeddedFontLst>
    <p:embeddedFont>
      <p:font typeface="方正黑体简体" panose="03000509000000000000" charset="-122"/>
      <p:regular r:id="rId52"/>
    </p:embeddedFont>
    <p:embeddedFont>
      <p:font typeface="微软雅黑" panose="020B0503020204020204" pitchFamily="34" charset="-122"/>
      <p:regular r:id="rId53"/>
    </p:embeddedFont>
    <p:embeddedFont>
      <p:font typeface="Calibri" panose="020F0502020204030204" pitchFamily="34" charset="0"/>
      <p:regular r:id="rId54"/>
      <p:bold r:id="rId55"/>
      <p:italic r:id="rId56"/>
      <p:boldItalic r:id="rId57"/>
    </p:embeddedFont>
    <p:embeddedFont>
      <p:font typeface="Impact" panose="020B0806030902050204" pitchFamily="34" charset="0"/>
      <p:regular r:id="rId58"/>
    </p:embeddedFont>
    <p:embeddedFont>
      <p:font typeface="黑体" panose="02010609060101010101" charset="-122"/>
      <p:regular r:id="rId59"/>
    </p:embeddedFont>
    <p:embeddedFont>
      <p:font typeface="等线" panose="02010600030101010101" charset="-122"/>
      <p:regular r:id="rId60"/>
    </p:embeddedFont>
  </p:embeddedFontLst>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2" userDrawn="1">
          <p15:clr>
            <a:srgbClr val="A4A3A4"/>
          </p15:clr>
        </p15:guide>
        <p15:guide id="2" orient="horz" pos="4204" userDrawn="1">
          <p15:clr>
            <a:srgbClr val="A4A3A4"/>
          </p15:clr>
        </p15:guide>
        <p15:guide id="3" pos="82" userDrawn="1">
          <p15:clr>
            <a:srgbClr val="A4A3A4"/>
          </p15:clr>
        </p15:guide>
        <p15:guide id="4" pos="7403" userDrawn="1">
          <p15:clr>
            <a:srgbClr val="A4A3A4"/>
          </p15:clr>
        </p15:guide>
        <p15:guide id="5" orient="horz" pos="39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32"/>
        <p:guide orient="horz" pos="4204"/>
        <p:guide pos="82"/>
        <p:guide pos="7403"/>
        <p:guide orient="horz" pos="393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66.xml"/><Relationship Id="rId60" Type="http://schemas.openxmlformats.org/officeDocument/2006/relationships/font" Target="fonts/font9.fntdata"/><Relationship Id="rId6" Type="http://schemas.openxmlformats.org/officeDocument/2006/relationships/slide" Target="slides/slide3.xml"/><Relationship Id="rId59" Type="http://schemas.openxmlformats.org/officeDocument/2006/relationships/font" Target="fonts/font8.fntdata"/><Relationship Id="rId58" Type="http://schemas.openxmlformats.org/officeDocument/2006/relationships/font" Target="fonts/font7.fntdata"/><Relationship Id="rId57" Type="http://schemas.openxmlformats.org/officeDocument/2006/relationships/font" Target="fonts/font6.fntdata"/><Relationship Id="rId56" Type="http://schemas.openxmlformats.org/officeDocument/2006/relationships/font" Target="fonts/font5.fntdata"/><Relationship Id="rId55" Type="http://schemas.openxmlformats.org/officeDocument/2006/relationships/font" Target="fonts/font4.fntdata"/><Relationship Id="rId54" Type="http://schemas.openxmlformats.org/officeDocument/2006/relationships/font" Target="fonts/font3.fntdata"/><Relationship Id="rId53" Type="http://schemas.openxmlformats.org/officeDocument/2006/relationships/font" Target="fonts/font2.fntdata"/><Relationship Id="rId52" Type="http://schemas.openxmlformats.org/officeDocument/2006/relationships/font" Target="fonts/font1.fntdata"/><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tags" Target="../tags/tag17.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9" Type="http://schemas.openxmlformats.org/officeDocument/2006/relationships/slide" Target="slide43.xml"/><Relationship Id="rId8" Type="http://schemas.openxmlformats.org/officeDocument/2006/relationships/tags" Target="../tags/tag5.xml"/><Relationship Id="rId7" Type="http://schemas.openxmlformats.org/officeDocument/2006/relationships/slide" Target="slide32.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0" Type="http://schemas.openxmlformats.org/officeDocument/2006/relationships/notesSlide" Target="../notesSlides/notesSlide21.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6.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6.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4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4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4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4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50.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5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4.xml"/><Relationship Id="rId2" Type="http://schemas.openxmlformats.org/officeDocument/2006/relationships/tags" Target="../tags/tag56.xml"/><Relationship Id="rId1" Type="http://schemas.openxmlformats.org/officeDocument/2006/relationships/tags" Target="../tags/tag55.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4.xml"/><Relationship Id="rId2" Type="http://schemas.openxmlformats.org/officeDocument/2006/relationships/tags" Target="../tags/tag58.xml"/><Relationship Id="rId1" Type="http://schemas.openxmlformats.org/officeDocument/2006/relationships/tags" Target="../tags/tag5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5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6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6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6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63.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6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6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259959"/>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The dress ________ color is red is bought by my mom.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which 		B. who’s 		C. whom		 D. whose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048635" y="1351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42404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本题考查关系代词的用法。先行词裙子与颜色是从属关系，定语从句用 whose 引导。</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All ________ can be done has been done.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which 		B. who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that 		D. when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33015" y="752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40563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本题考查定语从句中只用 that 不用 which 引导的情况。先行词为不定代词 all 时，关系代词只能用 that。</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He missed the schools and students ________ he had visited.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that 		B. who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whom 		D. which</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673850" y="833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35991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本题考查定语从句中只用 that 不用 which 引导的情况。先行词为 the schools and students，既有物又有人，因此只用 that 引导。</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English is the subject ________ many students are interested.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to which 			B. in that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to what 			D. in which</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887595" y="6828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5165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本题考查介词加 which 的用法。先行词 the subject 是物，而且定语从句中含有固定搭配 be interested in，介词 in 提到关系代词前，只能用 which，而不能用 that。</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The man ________ you chatted just now is my father.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from which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for whom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with whom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to which</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162300" y="7978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075" y="438721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本题考查介词加 whom 的用法。先行词 the man 指人，在定语从句中作 chat with 的宾语。介词 with 提前，必须用 whom 充当宾语。</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99135" y="906145"/>
            <a:ext cx="10627995"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I went to the museum ________ he visited before.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where 		B. when 		C. why 		D. which</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299585" y="9787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本题考查关系代词与关系副词的选择。先行词 the museum 在定语从句中作 visited的宾语，故选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The suggestion ________ the meeting be put off proved right.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who	 B. which 	C. that 	D. what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982085" y="788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33260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本题考查定语从句与同位语从句的区别。本句中，连接词在从句中不起任何语法成分，它的作用就是将先行词 suggestion 与后面的同位语从句连接起来。同位语从句用 that 不用 which 引导。</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He tore up my photo, ________ upset me.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which 		B. /		 C. what		 D. that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024120" y="8251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43230" y="4370070"/>
            <a:ext cx="1108773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本题考查非限制性定语从句。先行词为 He tore up my photo 这一件事情，关系代词which 能够指代主句提及的整件事情，故用 which 引导。</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He had been a thief, ________ they soon discovered.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that 	B. who 	C. what 		D. as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751705"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本题考查as引导非限制性定语从句的用法。先行词为He had been a thief这一件事情，定语从句用 as 引导。本句意为“正如他们不久之后发现的那样，他曾经是个小偷”。</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905" y="652145"/>
            <a:ext cx="1078992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—Where did you get to know her?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—It was on the farm ________ we worked.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where 		B. that 		C. which		 D. when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588510" y="13407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本题考查强调句与定语从句的区别。去掉 It be... that... 后，句子意思仍然完整，本句是强调句，用 that 引导。</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三、完形填空</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四、阅读理解</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4686301" y="215074"/>
            <a:ext cx="6057900" cy="121729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a:lnSpc>
                <a:spcPct val="80000"/>
              </a:lnSpc>
              <a:buNone/>
            </a:pPr>
            <a:r>
              <a:rPr sz="4400" b="1" kern="5000" spc="300" dirty="0">
                <a:solidFill>
                  <a:sysClr val="windowText" lastClr="000000"/>
                </a:solidFill>
                <a:cs typeface="Arial" panose="020B0604020202020204" pitchFamily="34" charset="0"/>
              </a:rPr>
              <a:t>Unit 15 </a:t>
            </a:r>
            <a:endParaRPr sz="4400" b="1" kern="5000" spc="300" dirty="0">
              <a:solidFill>
                <a:sysClr val="windowText" lastClr="000000"/>
              </a:solidFill>
              <a:cs typeface="Arial" panose="020B0604020202020204" pitchFamily="34" charset="0"/>
            </a:endParaRPr>
          </a:p>
          <a:p>
            <a:pPr indent="0" algn="ctr">
              <a:lnSpc>
                <a:spcPct val="80000"/>
              </a:lnSpc>
              <a:buNone/>
            </a:pPr>
            <a:r>
              <a:rPr sz="4400" b="1" kern="5000" spc="300" dirty="0">
                <a:solidFill>
                  <a:sysClr val="windowText" lastClr="000000"/>
                </a:solidFill>
                <a:cs typeface="Arial" panose="020B0604020202020204" pitchFamily="34" charset="0"/>
              </a:rPr>
              <a:t>复合句——定语从句</a:t>
            </a:r>
            <a:endParaRPr sz="4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三、完形填空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5205" y="3180080"/>
            <a:ext cx="8549640"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1. A. in 	B. for 		C. on 		D. with</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 A. that 	B. what 	C. which 	D. when</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3. A. badder 	B. worse 	C. good 	D. better</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4. A. day 	B. holiday 	C. night 	D. mid-night</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5. A. what 	B. who 	C. whose 	D. that</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三、完形填空</a:t>
            </a:r>
            <a:r>
              <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文本框 4"/>
          <p:cNvSpPr txBox="1"/>
          <p:nvPr/>
        </p:nvSpPr>
        <p:spPr>
          <a:xfrm>
            <a:off x="335280" y="958850"/>
            <a:ext cx="11488420" cy="2157095"/>
          </a:xfrm>
          <a:prstGeom prst="rect">
            <a:avLst/>
          </a:prstGeom>
          <a:noFill/>
        </p:spPr>
        <p:txBody>
          <a:bodyPr wrap="square" rtlCol="0" anchor="t">
            <a:spAutoFit/>
          </a:bodyPr>
          <a:lstStyle/>
          <a:p>
            <a:pPr indent="0" algn="just" fontAlgn="auto">
              <a:lnSpc>
                <a:spcPct val="8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Martin Henfield often shares some of his experiences about being a twin, “When we weresmall my mother dressed us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the same clothes,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was bad enough and we didn’t like it. When we went to our first camping trip, it was even </a:t>
            </a:r>
            <a:r>
              <a:rPr sz="2800" u="sng" dirty="0">
                <a:latin typeface="Times New Roman" panose="02020603050405020304" charset="0"/>
                <a:ea typeface="宋体" panose="02010600030101010101" pitchFamily="2" charset="-122"/>
                <a:cs typeface="Times New Roman" panose="02020603050405020304" charset="0"/>
              </a:rPr>
              <a:t>3 </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While all the other boys went into their own sleeping bags for the </a:t>
            </a:r>
            <a:r>
              <a:rPr sz="2800" u="sng" dirty="0">
                <a:latin typeface="Times New Roman" panose="02020603050405020304" charset="0"/>
                <a:ea typeface="宋体" panose="02010600030101010101" pitchFamily="2" charset="-122"/>
                <a:cs typeface="Times New Roman" panose="02020603050405020304" charset="0"/>
              </a:rPr>
              <a:t>4</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 my brother and I had to snuggle (偎依) inside a double sleeping bag </a:t>
            </a:r>
            <a:r>
              <a:rPr sz="2800" u="sng" dirty="0">
                <a:latin typeface="Times New Roman" panose="02020603050405020304" charset="0"/>
                <a:ea typeface="宋体" panose="02010600030101010101" pitchFamily="2" charset="-122"/>
                <a:cs typeface="Times New Roman" panose="02020603050405020304" charset="0"/>
              </a:rPr>
              <a:t>5</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my mother made for us.</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7080885" y="123317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335280" y="5274945"/>
            <a:ext cx="11339195" cy="9264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本题考查动词短语固定搭配。“给某人穿（衣服）”应为 dress sb. in，故选 A 项。</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10562590" y="123317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2"/>
            </p:custDataLst>
          </p:nvPr>
        </p:nvSpPr>
        <p:spPr>
          <a:xfrm>
            <a:off x="2073910" y="188214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1981200" y="2277745"/>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4"/>
            </p:custDataLst>
          </p:nvPr>
        </p:nvSpPr>
        <p:spPr>
          <a:xfrm>
            <a:off x="2769235" y="2593975"/>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圆角矩形 9"/>
          <p:cNvSpPr/>
          <p:nvPr>
            <p:custDataLst>
              <p:tags r:id="rId5"/>
            </p:custDataLst>
          </p:nvPr>
        </p:nvSpPr>
        <p:spPr>
          <a:xfrm>
            <a:off x="248920" y="5274945"/>
            <a:ext cx="11552555" cy="9264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本题考查非限制定语从句的用法。which 引导非限制定语从句，修饰前面的整句话，补充说明“妈妈给我们穿同样的衣服”这件事产生的后果，故选 C 项。</a:t>
            </a:r>
            <a:endParaRPr sz="2400">
              <a:solidFill>
                <a:srgbClr val="C00000"/>
              </a:solidFill>
              <a:latin typeface="Times New Roman" panose="02020603050405020304" charset="0"/>
              <a:cs typeface="Times New Roman" panose="02020603050405020304" charset="0"/>
              <a:sym typeface="+mn-ea"/>
            </a:endParaRPr>
          </a:p>
        </p:txBody>
      </p:sp>
      <p:sp>
        <p:nvSpPr>
          <p:cNvPr id="11" name="圆角矩形 10"/>
          <p:cNvSpPr/>
          <p:nvPr>
            <p:custDataLst>
              <p:tags r:id="rId6"/>
            </p:custDataLst>
          </p:nvPr>
        </p:nvSpPr>
        <p:spPr>
          <a:xfrm>
            <a:off x="375920" y="5401945"/>
            <a:ext cx="11552555" cy="9264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本题考查形容词比较级。even 修饰形容词比较级，根据下文可知露营中的情况比平时更糟糕，故选 B 项。</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custDataLst>
              <p:tags r:id="rId7"/>
            </p:custDataLst>
          </p:nvPr>
        </p:nvSpPr>
        <p:spPr>
          <a:xfrm>
            <a:off x="502920" y="5528945"/>
            <a:ext cx="11552555" cy="9264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本题为常识题。睡袋应用于夜间，故选 C 项。</a:t>
            </a:r>
            <a:endParaRPr sz="2400">
              <a:solidFill>
                <a:srgbClr val="C00000"/>
              </a:solidFill>
              <a:latin typeface="Times New Roman" panose="02020603050405020304" charset="0"/>
              <a:cs typeface="Times New Roman" panose="02020603050405020304" charset="0"/>
              <a:sym typeface="+mn-ea"/>
            </a:endParaRPr>
          </a:p>
        </p:txBody>
      </p:sp>
      <p:sp>
        <p:nvSpPr>
          <p:cNvPr id="13" name="圆角矩形 12"/>
          <p:cNvSpPr/>
          <p:nvPr>
            <p:custDataLst>
              <p:tags r:id="rId8"/>
            </p:custDataLst>
          </p:nvPr>
        </p:nvSpPr>
        <p:spPr>
          <a:xfrm>
            <a:off x="629920" y="5498465"/>
            <a:ext cx="11552555" cy="9264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本题考查定语从句的用法。先行词是 bag，由 which 或者 that 引导定语从句，故选D 项。</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p:bldP spid="8" grpId="0"/>
      <p:bldP spid="9" grpId="0"/>
      <p:bldP spid="10" grpId="0" bldLvl="0" animBg="1"/>
      <p:bldP spid="10" grpId="1" animBg="1"/>
      <p:bldP spid="11" grpId="0" bldLvl="0" animBg="1"/>
      <p:bldP spid="11" grpId="1" animBg="1"/>
      <p:bldP spid="12" grpId="0" bldLvl="0" animBg="1"/>
      <p:bldP spid="12" grpId="1" animBg="1"/>
      <p:bldP spid="13" grpId="0" bldLvl="0" animBg="1"/>
      <p:bldP spid="13"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8100" y="2653030"/>
            <a:ext cx="9471660" cy="17145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6. A. didn’t	 	 B. needn’t 	C. mustn’t 		D. couldn’t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7. A. very 		 B. each 	C. both 		D. all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8. A. middle school	 B. college 	C. high school 	D. school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9. A. self 		 B. own 	C. other 		D. every</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325120" y="389255"/>
            <a:ext cx="11488420" cy="224536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At school our classmates called us Henfield One and Henfield Two, as people </a:t>
            </a:r>
            <a:r>
              <a:rPr sz="2800" u="sng" dirty="0">
                <a:latin typeface="Times New Roman" panose="02020603050405020304" charset="0"/>
                <a:ea typeface="宋体" panose="02010600030101010101" pitchFamily="2" charset="-122"/>
                <a:cs typeface="Times New Roman" panose="02020603050405020304" charset="0"/>
              </a:rPr>
              <a:t>6</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even see our difference according to our initials because </a:t>
            </a:r>
            <a:r>
              <a:rPr sz="2800" u="sng" dirty="0">
                <a:latin typeface="Times New Roman" panose="02020603050405020304" charset="0"/>
                <a:ea typeface="宋体" panose="02010600030101010101" pitchFamily="2" charset="-122"/>
                <a:cs typeface="Times New Roman" panose="02020603050405020304" charset="0"/>
              </a:rPr>
              <a:t>7</a:t>
            </a:r>
            <a:r>
              <a:rPr lang="en-US" sz="2800" u="sng" dirty="0">
                <a:latin typeface="Times New Roman" panose="02020603050405020304" charset="0"/>
                <a:ea typeface="宋体" panose="02010600030101010101" pitchFamily="2" charset="-122"/>
                <a:cs typeface="Times New Roman" panose="02020603050405020304" charset="0"/>
              </a:rPr>
              <a:t>_____</a:t>
            </a:r>
            <a:r>
              <a:rPr sz="2800" dirty="0">
                <a:latin typeface="Times New Roman" panose="02020603050405020304" charset="0"/>
                <a:ea typeface="宋体" panose="02010600030101010101" pitchFamily="2" charset="-122"/>
                <a:cs typeface="Times New Roman" panose="02020603050405020304" charset="0"/>
              </a:rPr>
              <a:t> of our names began with M. It was only when I went to </a:t>
            </a:r>
            <a:r>
              <a:rPr sz="2800" u="sng" dirty="0">
                <a:latin typeface="Times New Roman" panose="02020603050405020304" charset="0"/>
                <a:ea typeface="宋体" panose="02010600030101010101" pitchFamily="2" charset="-122"/>
                <a:cs typeface="Times New Roman" panose="02020603050405020304" charset="0"/>
              </a:rPr>
              <a:t>8</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and began to have my own friends that I started to feel my </a:t>
            </a:r>
            <a:r>
              <a:rPr sz="2800" u="sng" dirty="0">
                <a:latin typeface="Times New Roman" panose="02020603050405020304" charset="0"/>
                <a:ea typeface="宋体" panose="02010600030101010101" pitchFamily="2" charset="-122"/>
                <a:cs typeface="Times New Roman" panose="02020603050405020304" charset="0"/>
              </a:rPr>
              <a:t>9</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freedom of identity (身份).</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2080895" y="803275"/>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325120" y="4834255"/>
            <a:ext cx="11339195" cy="12782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本题考查情态动词的用法。根据句意，在学校，同学们给我们取了两个代号 ——Henfield One 和 Henfield Two，因为他们不能通过双胞胎名字的首字母分辨他们，再结合上下文应用过去式 couldn’t，故选 D 项。</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833120" y="125095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591185" y="4834255"/>
            <a:ext cx="1128776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latin typeface="Times New Roman" panose="02020603050405020304" charset="0"/>
                <a:cs typeface="Times New Roman" panose="02020603050405020304" charset="0"/>
                <a:sym typeface="+mn-ea"/>
              </a:rPr>
              <a:t>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本题考查代词的用法。根据空格后our names可知用复数，两个人用both，故选C项。</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3"/>
            </p:custDataLst>
          </p:nvPr>
        </p:nvSpPr>
        <p:spPr>
          <a:xfrm>
            <a:off x="10304780" y="125095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custDataLst>
              <p:tags r:id="rId4"/>
            </p:custDataLst>
          </p:nvPr>
        </p:nvSpPr>
        <p:spPr>
          <a:xfrm>
            <a:off x="9288145" y="1664335"/>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5"/>
            </p:custDataLst>
          </p:nvPr>
        </p:nvSpPr>
        <p:spPr>
          <a:xfrm>
            <a:off x="418465" y="4834255"/>
            <a:ext cx="11152505" cy="12426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本题考查联系上下文。根据下文“Before I went to college”可知分界点是大学，直到大学，这对双胞胎分别去上大学，拥有了自己的朋友后，这种情况才有所改变，故选 B 项。</a:t>
            </a:r>
            <a:endParaRPr sz="2400">
              <a:solidFill>
                <a:srgbClr val="C00000"/>
              </a:solidFill>
              <a:latin typeface="Times New Roman" panose="02020603050405020304" charset="0"/>
              <a:cs typeface="Times New Roman" panose="02020603050405020304" charset="0"/>
              <a:sym typeface="+mn-ea"/>
            </a:endParaRPr>
          </a:p>
        </p:txBody>
      </p:sp>
      <p:sp>
        <p:nvSpPr>
          <p:cNvPr id="9" name="圆角矩形 8"/>
          <p:cNvSpPr/>
          <p:nvPr>
            <p:custDataLst>
              <p:tags r:id="rId6"/>
            </p:custDataLst>
          </p:nvPr>
        </p:nvSpPr>
        <p:spPr>
          <a:xfrm>
            <a:off x="591185" y="4834255"/>
            <a:ext cx="10941685" cy="12782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本题考查形容词的用法。根据上文 have my own friends，拥有了自己的朋友后，Martin Henfield 才找到属于自己的自由，故选 B 项。</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P spid="8" grpId="0"/>
      <p:bldP spid="9" grpId="0" bldLvl="0" animBg="1"/>
      <p:bldP spid="9" grpId="1" animBg="1"/>
      <p:bldP spid="10" grpId="0"/>
      <p:bldP spid="11" grpId="0" bldLvl="0" animBg="1"/>
      <p:bldP spid="11"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1300" y="227330"/>
            <a:ext cx="11531600" cy="2501265"/>
          </a:xfrm>
          <a:prstGeom prst="rect">
            <a:avLst/>
          </a:prstGeom>
          <a:noFill/>
        </p:spPr>
        <p:txBody>
          <a:bodyPr wrap="square" rtlCol="0" anchor="t">
            <a:spAutoFit/>
          </a:bodyPr>
          <a:lstStyle/>
          <a:p>
            <a:pPr indent="0" algn="just" fontAlgn="auto">
              <a:lnSpc>
                <a:spcPct val="80000"/>
              </a:lnSpc>
            </a:pPr>
            <a:r>
              <a:rPr lang="en-US" altLang="zh-CN" sz="2800" dirty="0">
                <a:latin typeface="Times New Roman" panose="02020603050405020304" charset="0"/>
                <a:ea typeface="宋体" panose="02010600030101010101" pitchFamily="2" charset="-122"/>
                <a:cs typeface="Times New Roman" panose="02020603050405020304" charset="0"/>
              </a:rPr>
              <a:t>     Before I went to college, during my secondary school holiday, I </a:t>
            </a:r>
            <a:r>
              <a:rPr lang="en-US" altLang="zh-CN" sz="2800" u="sng" dirty="0">
                <a:latin typeface="Times New Roman" panose="02020603050405020304" charset="0"/>
                <a:ea typeface="宋体" panose="02010600030101010101" pitchFamily="2" charset="-122"/>
                <a:cs typeface="Times New Roman" panose="02020603050405020304" charset="0"/>
              </a:rPr>
              <a:t>10        </a:t>
            </a:r>
            <a:r>
              <a:rPr lang="en-US" altLang="zh-CN" sz="2800" dirty="0">
                <a:latin typeface="Times New Roman" panose="02020603050405020304" charset="0"/>
                <a:ea typeface="宋体" panose="02010600030101010101" pitchFamily="2" charset="-122"/>
                <a:cs typeface="Times New Roman" panose="02020603050405020304" charset="0"/>
              </a:rPr>
              <a:t> a job on a building site. My twin brother, Mike Henfield, didn’t work then. One day I asked my boss, “Can I have a week</a:t>
            </a:r>
            <a:r>
              <a:rPr lang="en-US" altLang="zh-CN" sz="2800" u="sng" dirty="0">
                <a:latin typeface="Times New Roman" panose="02020603050405020304" charset="0"/>
                <a:ea typeface="宋体" panose="02010600030101010101" pitchFamily="2" charset="-122"/>
                <a:cs typeface="Times New Roman" panose="02020603050405020304" charset="0"/>
              </a:rPr>
              <a:t>11       </a:t>
            </a:r>
            <a:r>
              <a:rPr lang="en-US" altLang="zh-CN" sz="2800" dirty="0">
                <a:latin typeface="Times New Roman" panose="02020603050405020304" charset="0"/>
                <a:ea typeface="宋体" panose="02010600030101010101" pitchFamily="2" charset="-122"/>
                <a:cs typeface="Times New Roman" panose="02020603050405020304" charset="0"/>
              </a:rPr>
              <a:t> ?” “Certainly,” he said, “but you won’t have the job when you </a:t>
            </a:r>
            <a:r>
              <a:rPr lang="en-US" altLang="zh-CN" sz="2800" u="sng" dirty="0">
                <a:latin typeface="Times New Roman" panose="02020603050405020304" charset="0"/>
                <a:ea typeface="宋体" panose="02010600030101010101" pitchFamily="2" charset="-122"/>
                <a:cs typeface="Times New Roman" panose="02020603050405020304" charset="0"/>
              </a:rPr>
              <a:t>12         </a:t>
            </a:r>
            <a:r>
              <a:rPr lang="en-US" altLang="zh-CN" sz="2800" dirty="0">
                <a:latin typeface="Times New Roman" panose="02020603050405020304" charset="0"/>
                <a:ea typeface="宋体" panose="02010600030101010101" pitchFamily="2" charset="-122"/>
                <a:cs typeface="Times New Roman" panose="02020603050405020304" charset="0"/>
              </a:rPr>
              <a:t> back.” I didn’t want to </a:t>
            </a:r>
            <a:r>
              <a:rPr lang="en-US" altLang="zh-CN" sz="2800" u="sng" dirty="0">
                <a:latin typeface="Times New Roman" panose="02020603050405020304" charset="0"/>
                <a:ea typeface="宋体" panose="02010600030101010101" pitchFamily="2" charset="-122"/>
                <a:cs typeface="Times New Roman" panose="02020603050405020304" charset="0"/>
              </a:rPr>
              <a:t>13        </a:t>
            </a:r>
            <a:r>
              <a:rPr lang="en-US" altLang="zh-CN" sz="2800" dirty="0">
                <a:latin typeface="Times New Roman" panose="02020603050405020304" charset="0"/>
                <a:ea typeface="宋体" panose="02010600030101010101" pitchFamily="2" charset="-122"/>
                <a:cs typeface="Times New Roman" panose="02020603050405020304" charset="0"/>
              </a:rPr>
              <a:t> the job. So on Monday morning, Mike went to the building </a:t>
            </a:r>
            <a:r>
              <a:rPr lang="en-US" altLang="zh-CN" sz="2800" u="sng" dirty="0">
                <a:latin typeface="Times New Roman" panose="02020603050405020304" charset="0"/>
                <a:ea typeface="宋体" panose="02010600030101010101" pitchFamily="2" charset="-122"/>
                <a:cs typeface="Times New Roman" panose="02020603050405020304" charset="0"/>
              </a:rPr>
              <a:t>14          </a:t>
            </a:r>
            <a:r>
              <a:rPr lang="en-US" altLang="zh-CN" sz="2800" dirty="0">
                <a:latin typeface="Times New Roman" panose="02020603050405020304" charset="0"/>
                <a:ea typeface="宋体" panose="02010600030101010101" pitchFamily="2" charset="-122"/>
                <a:cs typeface="Times New Roman" panose="02020603050405020304" charset="0"/>
              </a:rPr>
              <a:t> I worked in my trousers, jacket and hat and he worked for me for one week. </a:t>
            </a:r>
            <a:r>
              <a:rPr lang="en-US" altLang="zh-CN" sz="2800" u="sng" dirty="0">
                <a:latin typeface="Times New Roman" panose="02020603050405020304" charset="0"/>
                <a:ea typeface="宋体" panose="02010600030101010101" pitchFamily="2" charset="-122"/>
                <a:cs typeface="Times New Roman" panose="02020603050405020304" charset="0"/>
              </a:rPr>
              <a:t>15         </a:t>
            </a:r>
            <a:r>
              <a:rPr lang="en-US" altLang="zh-CN" sz="2800" dirty="0">
                <a:latin typeface="Times New Roman" panose="02020603050405020304" charset="0"/>
                <a:ea typeface="宋体" panose="02010600030101010101" pitchFamily="2" charset="-122"/>
                <a:cs typeface="Times New Roman" panose="02020603050405020304" charset="0"/>
              </a:rPr>
              <a:t> of them knew the difference.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75995" y="2728595"/>
            <a:ext cx="8150225" cy="2084070"/>
          </a:xfrm>
          <a:prstGeom prst="rect">
            <a:avLst/>
          </a:prstGeom>
          <a:solidFill>
            <a:schemeClr val="bg1"/>
          </a:solidFill>
        </p:spPr>
        <p:txBody>
          <a:bodyPr wrap="square" rtlCol="0" anchor="ctr">
            <a:spAutoFit/>
          </a:bodyPr>
          <a:lstStyle/>
          <a:p>
            <a:pPr>
              <a:lnSpc>
                <a:spcPct val="90000"/>
              </a:lnSpc>
            </a:pPr>
            <a:r>
              <a:rPr lang="en-US" altLang="zh-CN" sz="2400" dirty="0">
                <a:solidFill>
                  <a:schemeClr val="tx1"/>
                </a:solidFill>
                <a:latin typeface="Times New Roman" panose="02020603050405020304" charset="0"/>
                <a:cs typeface="Times New Roman" panose="02020603050405020304" charset="0"/>
              </a:rPr>
              <a:t>10. A. received 	B. got 	 	C. find 	D. made</a:t>
            </a:r>
            <a:endParaRPr lang="en-US" altLang="zh-CN" sz="2400" dirty="0">
              <a:solidFill>
                <a:schemeClr val="tx1"/>
              </a:solidFill>
              <a:latin typeface="Times New Roman" panose="02020603050405020304" charset="0"/>
              <a:cs typeface="Times New Roman" panose="02020603050405020304" charset="0"/>
            </a:endParaRPr>
          </a:p>
          <a:p>
            <a:pPr>
              <a:lnSpc>
                <a:spcPct val="90000"/>
              </a:lnSpc>
            </a:pPr>
            <a:r>
              <a:rPr lang="en-US" altLang="zh-CN" sz="2400" dirty="0">
                <a:solidFill>
                  <a:schemeClr val="tx1"/>
                </a:solidFill>
                <a:latin typeface="Times New Roman" panose="02020603050405020304" charset="0"/>
                <a:cs typeface="Times New Roman" panose="02020603050405020304" charset="0"/>
              </a:rPr>
              <a:t>11. A. off 	 	B. free 	 	C. on 	 	D. back</a:t>
            </a:r>
            <a:endParaRPr lang="en-US" altLang="zh-CN" sz="2400" dirty="0">
              <a:solidFill>
                <a:schemeClr val="tx1"/>
              </a:solidFill>
              <a:latin typeface="Times New Roman" panose="02020603050405020304" charset="0"/>
              <a:cs typeface="Times New Roman" panose="02020603050405020304" charset="0"/>
            </a:endParaRPr>
          </a:p>
          <a:p>
            <a:pPr>
              <a:lnSpc>
                <a:spcPct val="90000"/>
              </a:lnSpc>
            </a:pPr>
            <a:r>
              <a:rPr lang="en-US" altLang="zh-CN" sz="2400" dirty="0">
                <a:solidFill>
                  <a:schemeClr val="tx1"/>
                </a:solidFill>
                <a:latin typeface="Times New Roman" panose="02020603050405020304" charset="0"/>
                <a:cs typeface="Times New Roman" panose="02020603050405020304" charset="0"/>
              </a:rPr>
              <a:t>12. A. came 		B. gets 	C. got 		D. are</a:t>
            </a:r>
            <a:endParaRPr lang="en-US" altLang="zh-CN" sz="2400" dirty="0">
              <a:solidFill>
                <a:schemeClr val="tx1"/>
              </a:solidFill>
              <a:latin typeface="Times New Roman" panose="02020603050405020304" charset="0"/>
              <a:cs typeface="Times New Roman" panose="02020603050405020304" charset="0"/>
            </a:endParaRPr>
          </a:p>
          <a:p>
            <a:pPr>
              <a:lnSpc>
                <a:spcPct val="90000"/>
              </a:lnSpc>
            </a:pPr>
            <a:r>
              <a:rPr lang="en-US" altLang="zh-CN" sz="2400" dirty="0">
                <a:solidFill>
                  <a:schemeClr val="tx1"/>
                </a:solidFill>
                <a:latin typeface="Times New Roman" panose="02020603050405020304" charset="0"/>
                <a:cs typeface="Times New Roman" panose="02020603050405020304" charset="0"/>
              </a:rPr>
              <a:t>13. A. miss 		B. lose 	C. lost 		D. losing</a:t>
            </a:r>
            <a:endParaRPr lang="en-US" altLang="zh-CN" sz="2400" dirty="0">
              <a:solidFill>
                <a:schemeClr val="tx1"/>
              </a:solidFill>
              <a:latin typeface="Times New Roman" panose="02020603050405020304" charset="0"/>
              <a:cs typeface="Times New Roman" panose="02020603050405020304" charset="0"/>
            </a:endParaRPr>
          </a:p>
          <a:p>
            <a:pPr>
              <a:lnSpc>
                <a:spcPct val="90000"/>
              </a:lnSpc>
            </a:pPr>
            <a:r>
              <a:rPr lang="en-US" altLang="zh-CN" sz="2400" dirty="0">
                <a:solidFill>
                  <a:schemeClr val="tx1"/>
                </a:solidFill>
                <a:latin typeface="Times New Roman" panose="02020603050405020304" charset="0"/>
                <a:cs typeface="Times New Roman" panose="02020603050405020304" charset="0"/>
              </a:rPr>
              <a:t>14. A. which 		B. where 	C. that 		D. when</a:t>
            </a:r>
            <a:endParaRPr lang="en-US" altLang="zh-CN" sz="2400" dirty="0">
              <a:solidFill>
                <a:schemeClr val="tx1"/>
              </a:solidFill>
              <a:latin typeface="Times New Roman" panose="02020603050405020304" charset="0"/>
              <a:cs typeface="Times New Roman" panose="02020603050405020304" charset="0"/>
            </a:endParaRPr>
          </a:p>
          <a:p>
            <a:pPr>
              <a:lnSpc>
                <a:spcPct val="90000"/>
              </a:lnSpc>
            </a:pPr>
            <a:r>
              <a:rPr lang="en-US" altLang="zh-CN" sz="2400" dirty="0">
                <a:solidFill>
                  <a:schemeClr val="tx1"/>
                </a:solidFill>
                <a:latin typeface="Times New Roman" panose="02020603050405020304" charset="0"/>
                <a:cs typeface="Times New Roman" panose="02020603050405020304" charset="0"/>
              </a:rPr>
              <a:t>15. A. None 		B. Nobody 	C. All 		D. Each</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10499155" y="161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6590730" y="8633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5560106" y="121744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0499136" y="1147922"/>
            <a:ext cx="429197"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313690" y="4982210"/>
            <a:ext cx="10981690" cy="8896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本题考查动词短语的用法。“找到一份工作”的表达为 get/find a job，但此处应用过去时，故选 B 项。</a:t>
            </a:r>
            <a:endParaRPr sz="2400">
              <a:solidFill>
                <a:srgbClr val="C00000"/>
              </a:solidFill>
              <a:latin typeface="Times New Roman" panose="02020603050405020304" charset="0"/>
              <a:cs typeface="Times New Roman" panose="02020603050405020304" charset="0"/>
              <a:sym typeface="+mn-ea"/>
            </a:endParaRPr>
          </a:p>
        </p:txBody>
      </p:sp>
      <p:sp>
        <p:nvSpPr>
          <p:cNvPr id="14" name="圆角矩形 13"/>
          <p:cNvSpPr/>
          <p:nvPr/>
        </p:nvSpPr>
        <p:spPr>
          <a:xfrm>
            <a:off x="438785" y="4921250"/>
            <a:ext cx="10981690" cy="9505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本题考查动词短语的固定搭配。have a week off 意为“休息一个星期”，故选 A 项。</a:t>
            </a:r>
            <a:endParaRPr sz="2400">
              <a:solidFill>
                <a:srgbClr val="C00000"/>
              </a:solidFill>
              <a:latin typeface="Times New Roman" panose="02020603050405020304" charset="0"/>
              <a:cs typeface="Times New Roman" panose="02020603050405020304" charset="0"/>
              <a:sym typeface="+mn-ea"/>
            </a:endParaRPr>
          </a:p>
        </p:txBody>
      </p:sp>
      <p:sp>
        <p:nvSpPr>
          <p:cNvPr id="15" name="圆角矩形 14"/>
          <p:cNvSpPr/>
          <p:nvPr/>
        </p:nvSpPr>
        <p:spPr>
          <a:xfrm>
            <a:off x="438785" y="4921250"/>
            <a:ext cx="10718800" cy="10553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本题考查时态的用法。该句是 when 引导的从句，应用主将从现结构，因此只有 D项时态正确，故选 D 项。</a:t>
            </a:r>
            <a:endParaRPr sz="2400">
              <a:solidFill>
                <a:srgbClr val="C00000"/>
              </a:solidFill>
              <a:latin typeface="Times New Roman" panose="02020603050405020304" charset="0"/>
              <a:cs typeface="Times New Roman" panose="02020603050405020304" charset="0"/>
              <a:sym typeface="+mn-ea"/>
            </a:endParaRPr>
          </a:p>
        </p:txBody>
      </p:sp>
      <p:sp>
        <p:nvSpPr>
          <p:cNvPr id="10" name="圆角矩形 9"/>
          <p:cNvSpPr/>
          <p:nvPr>
            <p:custDataLst>
              <p:tags r:id="rId1"/>
            </p:custDataLst>
          </p:nvPr>
        </p:nvSpPr>
        <p:spPr>
          <a:xfrm>
            <a:off x="546735" y="4984750"/>
            <a:ext cx="10873740" cy="9918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本题考查对文意的理解。结合上下文，本句句意是“我不想失去工作”，动词用lose，故选 B 项。</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2"/>
            </p:custDataLst>
          </p:nvPr>
        </p:nvSpPr>
        <p:spPr>
          <a:xfrm>
            <a:off x="9022761" y="1556227"/>
            <a:ext cx="429197"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10562636" y="1864202"/>
            <a:ext cx="429197"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圆角矩形 8"/>
          <p:cNvSpPr/>
          <p:nvPr>
            <p:custDataLst>
              <p:tags r:id="rId4"/>
            </p:custDataLst>
          </p:nvPr>
        </p:nvSpPr>
        <p:spPr>
          <a:xfrm>
            <a:off x="673735" y="4920615"/>
            <a:ext cx="10873740" cy="11830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 题 考 查 定 语 从 句 的 用 法。“ 14 I worked in my trousers, jacket and hat and he worked for me for one week”为定语从句，修饰先行词 the building，因此用关系副词 where 引导，故选 B 项。</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custDataLst>
              <p:tags r:id="rId5"/>
            </p:custDataLst>
          </p:nvPr>
        </p:nvSpPr>
        <p:spPr>
          <a:xfrm>
            <a:off x="546735" y="4812665"/>
            <a:ext cx="10873740" cy="11830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本题考查代词的用法。结合上下文，本句句意为“没有一个人发现有什么不同”。注意 B 项不可带 of，故选 A 项。</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3" grpId="0" bldLvl="0" animBg="1"/>
      <p:bldP spid="13" grpId="1" animBg="1"/>
      <p:bldP spid="14" grpId="0" bldLvl="0" animBg="1"/>
      <p:bldP spid="14" grpId="1" animBg="1"/>
      <p:bldP spid="15" grpId="0" bldLvl="0" animBg="1"/>
      <p:bldP spid="15" grpId="1" animBg="1"/>
      <p:bldP spid="10" grpId="0" bldLvl="0" animBg="1"/>
      <p:bldP spid="10" grpId="1" animBg="1"/>
      <p:bldP spid="2" grpId="0"/>
      <p:bldP spid="8" grpId="0"/>
      <p:bldP spid="9" grpId="0" bldLvl="0" animBg="1"/>
      <p:bldP spid="9" grpId="1" animBg="1"/>
      <p:bldP spid="12" grpId="0" bldLvl="0" animBg="1"/>
      <p:bldP spid="1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97180" y="1139825"/>
            <a:ext cx="11723370" cy="483108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Hostels ( 青年旅社 ) all over Europe have changed greatly in the past years. Years ago hostels were mostly used by hikers and walkers in the countryside, but today hostels in big cities attract more people who don’t want to stay at a hotel.</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Most travelers spend nights at hostels because of the low price. A group room with 4 beds and a shared bath for the whole floor can be as low as 15€ ( 欧元 ) a night. A single room with a private bath can cost up to 50€.</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It may sound strange, but the economic recession ( 经济衰退 ) that started in 2008 has meant more business to hostels. Many travelers can’t afford expensive hotels any more. The managers of hostels say that the kind of guests they get has also changed. Besides student travelers, there are families with children on holiday, business travelers and even older tourists.</a:t>
            </a:r>
            <a:endParaRPr lang="en-US"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663575"/>
            <a:ext cx="11334750" cy="4831080"/>
          </a:xfrm>
          <a:prstGeom prst="rect">
            <a:avLst/>
          </a:prstGeom>
          <a:noFill/>
        </p:spPr>
        <p:txBody>
          <a:bodyPr wrap="square" rtlCol="0" anchor="t">
            <a:spAutoFit/>
          </a:bodyPr>
          <a:lstStyle/>
          <a:p>
            <a:pPr indent="0" algn="just" fontAlgn="auto">
              <a:lnSpc>
                <a:spcPct val="100000"/>
              </a:lnSpc>
            </a:pPr>
            <a:r>
              <a:rPr sz="2800" dirty="0">
                <a:latin typeface="Times New Roman" panose="02020603050405020304" charset="0"/>
                <a:ea typeface="宋体" panose="02010600030101010101" pitchFamily="2" charset="-122"/>
                <a:cs typeface="Times New Roman" panose="02020603050405020304" charset="0"/>
              </a:rPr>
              <a:t>In the past hostels were famous for their big rooms that looked like dormitories ( 宿舍 ). Young people didn’t care about sleeping with others in the same room, as long as it was cheap. Today, travelers are looking for single and double rooms.</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Even though most rooms just offer several beds and a bath, hostels today have Internet cafés,</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live music and kitchens in which you can prepare your own meals.</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More and more travelers want to stay at hostels because it is easier to meet people, make friends and do things together. Hostels often help you get organized in a big city. They help guests organize city tours or buy cheap theater tickets.</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1. Who may choose to live in hostels now?</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Only student travelers.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All kinds of people.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Only older tourists.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Hikers and walkers in the countryside.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99110"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1"/>
            </p:custDataLst>
          </p:nvPr>
        </p:nvSpPr>
        <p:spPr>
          <a:xfrm>
            <a:off x="661035" y="3698875"/>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细节理解题。从第一段得知，以前在乡下远足的人或者步行者会在青年旅社住，但现在只要不想在酒店住的人都会选择在青年旅馆住，故此题正确答案为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2. If you choose to live in a group room with 4 beds and a shared bath for the whole floor in a hostel, how much should you pay?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50€.	 	 B.15€.	 	 	 C. 25€.	 	 D. 65€.</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99110"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99110" y="309181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细节题。根据技巧，在原文中找出相应词语在第二段的第二句 A group room with 4 beds and a shared bath for the whole floor can be as low as 15€ a night，故此题正确答案为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 In the past, hostels were famous for their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private bathrooms 		B. single rooms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double rooms 			D. big rooms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546975"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7880" y="353631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细节题。根据第三段 In the past hostels were famous for their big rooms that looked like dormitories 可知，青年旅馆以前著名是由于它的大房间，故此题正确答案为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13155" y="1019810"/>
            <a:ext cx="1090168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4. Why more and more tourists choose to live in hostels now?</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Because it is near the park.</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Because it is easier to buy something cheap.</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Because it is easier to meet people, make friends and do things together.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Because they like to listen to music there.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08000" y="101981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386270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细节题。最后一段提到，青年旅馆中，我们更容易遇到别人，交朋友，还可以一起做事，故此题正确答案为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66520" y="584835"/>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5. What does this passage mainly talk about?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The changes of hostels in the past years.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Why people like to live in hostels.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What the hostels look like.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The advantages of the hostels.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52170" y="58483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411543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主旨大意题。文章的第一句已经指出讲的是青年旅馆的变迁，故此题正确答案为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901065" y="17217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Do you work near the building ____________ color is yellow?</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6067425" y="178693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whose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3900" y="46069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本题考查关系代词的用法。先行词 the building 与 color 是从属关系，定语从句用 whose 引导。</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The Science Centre ____________ we visited last year is in repair.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640455" y="1604010"/>
            <a:ext cx="2885440" cy="521970"/>
          </a:xfrm>
          <a:prstGeom prst="rect">
            <a:avLst/>
          </a:prstGeom>
          <a:noFill/>
        </p:spPr>
        <p:txBody>
          <a:bodyPr wrap="square" rtlCol="0">
            <a:spAutoFit/>
          </a:bodyPr>
          <a:lstStyle/>
          <a:p>
            <a:pPr algn="ctr"/>
            <a:r>
              <a:rPr sz="2800">
                <a:solidFill>
                  <a:srgbClr val="C00000"/>
                </a:solidFill>
                <a:latin typeface="Times New Roman" panose="02020603050405020304" charset="0"/>
                <a:cs typeface="Times New Roman" panose="02020603050405020304" charset="0"/>
                <a:sym typeface="+mn-ea"/>
              </a:rPr>
              <a:t>that/which</a:t>
            </a:r>
            <a:endParaRPr sz="28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本题考查关系代词与关系副词的选择。先行词 the Science Centre 指物，在定语从句中作 visit 的宾语，因此用 that/which。</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He is the most boring speaker ____________ I have ever heard.</a:t>
            </a:r>
            <a:endPar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01650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that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本题考查定语从句中只能用 that 而不用 which 引导的情况。先行词 speaker 由最高级 the most boring 修饰，因此只能用 that。</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He was in a traffic jam, ____________ made him late for school.</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03860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which</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本题考查非限制性定语从句。which 指代前面提及的整件事情，定语从句补充说明“He was in a traffic jam”造成的后果。</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Is this the shop ____________ sells children’s clothing?</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01307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which/that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342130"/>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本题考查关系代词与关系副词的选择。先行词 the shop 在定语从句充当sells 的主语，因此用 which/that 引导。</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I know a place ____________ we can have a quiet talk.</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72478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where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本题考查关系副词的用法。定语从句缺少地点状语，因此用 where 引导。</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The second book ____________ I want to read is </a:t>
            </a:r>
            <a:r>
              <a:rPr lang="en-US" altLang="zh-CN" sz="2800" i="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Kite Runner</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30898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that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本题考查定语从句中只用 that 不用 which 引导的情况。先行词 book 由序数词 the</a:t>
            </a:r>
            <a:r>
              <a:rPr lang="en-US" sz="2800">
                <a:solidFill>
                  <a:srgbClr val="C00000"/>
                </a:solidFill>
                <a:latin typeface="Times New Roman" panose="02020603050405020304" charset="0"/>
                <a:cs typeface="Times New Roman" panose="02020603050405020304" charset="0"/>
              </a:rPr>
              <a:t> second 修饰，因此只能用 that。</a:t>
            </a:r>
            <a:endParaRPr lang="en-US"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77088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W: John, I am glad that I’ve got an offer from Shenzhen University.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______________! I am truly happy for you.</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Go ahead 		B. Good luck</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Come on 			D. Congratulations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81380" y="4505325"/>
            <a:ext cx="10870565" cy="143764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此题考查祝福的表达语。本题中女士向男士报喜，说自己收到了来自深圳大学的录取通知书。日常交谈与交往，我们都应抱着文明友善的态度。根据男士的答语可知，他是真诚祝福这位女士的。因此本题选 D。</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200591" y="188253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September 18, 1931 is the day ____________ we’ll never forget.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189220"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which/that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5460"/>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本题考查关系代词与关系副词的选择。先行词 the day 在定语从句中充当forget 的宾语，因此用 which/that 引导。</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The games in ____________ the young men competed were difficult.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73240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which</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本题考查介词加 which 的用法。先行词 the games 在定语从句中作“competed in”的宾语。由于介词 in 前置到关系代词前，因此只能用 which 而不能用 that 引导定语从句。</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The man to ____________ you speak is our new teacher.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124200" y="1689735"/>
            <a:ext cx="1871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whom</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本题考查关系代词的用法。先行词The man指人，在定语从句中充当speak to的宾语，而且介词to前置于关系代词前，因此关系代词用宾格whom。</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495300" y="1273810"/>
            <a:ext cx="11391265" cy="4912995"/>
          </a:xfrm>
          <a:prstGeom prst="rect">
            <a:avLst/>
          </a:prstGeom>
          <a:noFill/>
        </p:spPr>
        <p:txBody>
          <a:bodyPr wrap="square" rtlCol="0" anchor="t">
            <a:spAutoFit/>
          </a:bodyPr>
          <a:lstStyle/>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1. ____________________ (正如大家所看到的) great changes have taken place in China.</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2. Anyone ____________________ (没有通过考试) should repeat the course next term.</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3. The reason ____________________ (我戒烟) is that it is bad for my health.</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4. This is the first American movie ____________________ (我曾经看过的).</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5. The room, _________</a:t>
            </a:r>
            <a:r>
              <a:rPr lang="en-US" sz="2800" dirty="0">
                <a:latin typeface="Times New Roman" panose="02020603050405020304" charset="0"/>
                <a:ea typeface="宋体" panose="02010600030101010101" pitchFamily="2" charset="-122"/>
                <a:cs typeface="Times New Roman" panose="02020603050405020304" charset="0"/>
              </a:rPr>
              <a:t>______________________________</a:t>
            </a:r>
            <a:r>
              <a:rPr sz="2800" dirty="0">
                <a:latin typeface="Times New Roman" panose="02020603050405020304" charset="0"/>
                <a:ea typeface="宋体" panose="02010600030101010101" pitchFamily="2" charset="-122"/>
                <a:cs typeface="Times New Roman" panose="02020603050405020304" charset="0"/>
              </a:rPr>
              <a:t>___________ (窗户朝南), is accessible to cars.</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49630" y="1400810"/>
            <a:ext cx="4029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As everybody has seen</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536700" y="2579370"/>
            <a:ext cx="43840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who failed the exam</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2080895" y="3773805"/>
            <a:ext cx="44945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why I give up smoking</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5375910" y="4385310"/>
            <a:ext cx="4312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that I have ever seen</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2575560" y="4923790"/>
            <a:ext cx="91268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whose window faces south / whose windows face south</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480060"/>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Hello, may I speak to Mary?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Yes, this is Mary speaking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Yes. You are right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Yes. I’m Mary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Yes, that’s Mary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28265" y="1180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此题考查接打电话时的相关会话。本题中男士打电话给 Mary，希望与她通话。接打电话时，打电话一方一般会用代词 that，例如：Is that Mary? 或者 May I speak to Mary? 等；然而接电话一方一般会用代词 this，例如：This is Mary speaking 或者直接说 Mary speaking 等。因此本题选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26440" y="788035"/>
            <a:ext cx="10942955"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W: How wonderful! Thank you for inviting me to have dinner with your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family.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It’s my honor 			B. It’s nothing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That’s a good idea 		D. That’s right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40865" y="21376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此题考查邀请的相关应答。我们日常交谈应该讲究礼节礼貌。本题中女士对男士的邀请表示感谢，男士应该有礼貌地回答 It’s my honor，意为“这是我的荣幸”。因此本题选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17270" y="60642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W: Thank you for giving me a helping hand when I was in trouble.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It doesn’t matter 		B. It’s my pleasure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It’s my duty 			D. Not at all</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52065" y="13044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此题考查给别人提供帮助时的礼貌应答。本题中女士对男士的帮助表达感谢，给别人提供热心帮助时可以说 It’s my pleasure 或者直接说 My pleasure，意为“乐意之极”。因此本题选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50748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Carrol,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Me, too. When did we meet last?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Oh, ten years ago.</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how are you going 			B. what did you say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how nice to see you again 		D. how long has it been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35680" y="63956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此题考点为老朋友相见的情感表达。根据女士的话 When did we meet last?，意为“我们上次见面是什么时候？”可推测出本题情景是两个好朋友相会，好友相逢男士发出惊喜的情感表达。因此本题选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UNIT_PLACING_PICTURE_USER_VIEWPORT" val="{&quot;height&quot;:3555,&quot;width&quot;:7110}"/>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UNIT_PLACING_PICTURE_USER_VIEWPORT" val="{&quot;height&quot;:3555,&quot;width&quot;:7110}"/>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UNIT_PLACING_PICTURE_USER_VIEWPORT" val="{&quot;height&quot;:3555,&quot;width&quot;:7110}"/>
</p:tagLst>
</file>

<file path=ppt/tags/tag65.xml><?xml version="1.0" encoding="utf-8"?>
<p:tagLst xmlns:p="http://schemas.openxmlformats.org/presentationml/2006/main">
  <p:tag name="PA" val="v4.0.0"/>
</p:tagLst>
</file>

<file path=ppt/tags/tag6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11148</Words>
  <Application>WPS 演示</Application>
  <PresentationFormat>宽屏</PresentationFormat>
  <Paragraphs>388</Paragraphs>
  <Slides>45</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45</vt:i4>
      </vt:variant>
    </vt:vector>
  </HeadingPairs>
  <TitlesOfParts>
    <vt:vector size="63"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153</cp:revision>
  <dcterms:created xsi:type="dcterms:W3CDTF">2021-08-19T06:32:00Z</dcterms:created>
  <dcterms:modified xsi:type="dcterms:W3CDTF">2023-06-01T03:34:33Z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