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491" r:id="rId36"/>
    <p:sldId id="301" r:id="rId37"/>
    <p:sldId id="302" r:id="rId38"/>
    <p:sldId id="448" r:id="rId39"/>
    <p:sldId id="449" r:id="rId40"/>
    <p:sldId id="450" r:id="rId41"/>
    <p:sldId id="451" r:id="rId42"/>
    <p:sldId id="452" r:id="rId43"/>
    <p:sldId id="453" r:id="rId44"/>
    <p:sldId id="454" r:id="rId45"/>
    <p:sldId id="455" r:id="rId46"/>
    <p:sldId id="456" r:id="rId47"/>
    <p:sldId id="307" r:id="rId48"/>
    <p:sldId id="308" r:id="rId49"/>
    <p:sldId id="284" r:id="rId50"/>
  </p:sldIdLst>
  <p:sldSz cx="12192000" cy="6858000"/>
  <p:notesSz cx="6858000" cy="9144000"/>
  <p:embeddedFontLst>
    <p:embeddedFont>
      <p:font typeface="方正黑体简体" panose="03000509000000000000" charset="-122"/>
      <p:regular r:id="rId54"/>
    </p:embeddedFont>
    <p:embeddedFont>
      <p:font typeface="微软雅黑" panose="020B0503020204020204" pitchFamily="34" charset="-122"/>
      <p:regular r:id="rId55"/>
    </p:embeddedFont>
    <p:embeddedFont>
      <p:font typeface="Calibri" panose="020F0502020204030204" pitchFamily="34" charset="0"/>
      <p:regular r:id="rId56"/>
      <p:bold r:id="rId57"/>
      <p:italic r:id="rId58"/>
      <p:boldItalic r:id="rId59"/>
    </p:embeddedFont>
    <p:embeddedFont>
      <p:font typeface="Impact" panose="020B0806030902050204" pitchFamily="34" charset="0"/>
      <p:regular r:id="rId60"/>
    </p:embeddedFont>
    <p:embeddedFont>
      <p:font typeface="黑体" panose="02010609060101010101" charset="-122"/>
      <p:regular r:id="rId61"/>
    </p:embeddedFont>
    <p:embeddedFont>
      <p:font typeface="等线" panose="02010600030101010101" charset="-122"/>
      <p:regular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5" userDrawn="1">
          <p15:clr>
            <a:srgbClr val="A4A3A4"/>
          </p15:clr>
        </p15:guide>
        <p15:guide id="5"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5"/>
        <p:guide orient="horz" pos="39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60.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tags" Target="../tags/tag5.xml"/><Relationship Id="rId7" Type="http://schemas.openxmlformats.org/officeDocument/2006/relationships/slide" Target="slide34.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3.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4.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4.xml"/><Relationship Id="rId2" Type="http://schemas.openxmlformats.org/officeDocument/2006/relationships/tags" Target="../tags/tag52.xml"/><Relationship Id="rId1" Type="http://schemas.openxmlformats.org/officeDocument/2006/relationships/tags" Target="../tags/tag5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4.xml"/><Relationship Id="rId2" Type="http://schemas.openxmlformats.org/officeDocument/2006/relationships/tags" Target="../tags/tag55.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4.xml"/><Relationship Id="rId2" Type="http://schemas.openxmlformats.org/officeDocument/2006/relationships/tags" Target="../tags/tag57.xml"/><Relationship Id="rId1" Type="http://schemas.openxmlformats.org/officeDocument/2006/relationships/tags" Target="../tags/tag56.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________ Mary ________ Tom are fond of watching television.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Not only; but also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Either; or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Neither; nor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Both; and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63090" y="11419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both... and 的用法。根据 are fond of 判断出主语为复数。其他三个选项，句子谓语应是“is fond of”。</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There is no class tomorrow, ________ you needn’t get up early.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since 	B. so 		C. for 	D. but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80380" y="1051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此题考查连词 so。根据句意“明天没课，所以你不必早起”可知选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1412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I parked the car in front of the building ________ the car-park was full.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because 		B. so that 		C. unless 	D. even if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145020" y="11413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because。根据句意“因为停车场停满了，所以我把车停在了大楼的前面”可知选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4.________ it rained hard, ________ the peasants still went on working in the field.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Although; /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Because; so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Although; but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Though; but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81760" y="6619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although 的用法。although 和 though 都表示“虽然”，不能与 but 连用。本句意为“虽然下大雨，但是农民们还在田里继续干活”。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His talk was ________ dull ________ we all got bored.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as; as 		B. very; that		 C. so; as 		D. so;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40455" y="1041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so ... that+ 句子，表示“如此……以致……”。本句意为“他说的话如此乏味，以至于我们都感到无聊”。</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________ Jack ________ Tom watched TV yesterday evening because they were busy with their lessons.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Both; and 		B. Not only; but also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Not; but 			D. Neither; nor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13180" y="788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neither…nor…（两者都不）。根据后半句“忙着做功课”可知 Jack 和Tom 昨晚都没有看电视，故选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We’ll achieve our dreams someday ________ we keep trying and never give up.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as long as 		B. even though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 that 			D. unless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353175" y="10968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as long as（只要）。本句意为“只要我们继续努力，永不放弃，总有一天我们会实现梦想”。</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His mother doesn’t like to throw away old things ________ they are useless.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but 	B. because 		C. even if 		D. so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822055"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even if（即使）。本句意为“他妈妈不喜欢扔旧东西，即使它们没用”。</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Look both ways when crossing the road, ________ you might be knocked down.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and 		B. but 		C. or 		D.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933055" y="932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or 的用法。or 表示转折，译为“否则”。</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________ Monday ________ Tuesday is OK. I will be free then.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Either; or 		B. Neither; nor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 that 			D. Both; and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44650" y="1023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 either...or...。either...or... 意为“或者……或者……”，表示选择关系，此处谓语动词用单数形式，意为“周一或周二都可以，我都有空。”both...and... 表示两者都可以，谓语动词应采用复数形式。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6 连 词</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17195" y="1218565"/>
            <a:ext cx="11338560" cy="4356100"/>
          </a:xfrm>
          <a:prstGeom prst="rect">
            <a:avLst/>
          </a:prstGeom>
          <a:noFill/>
        </p:spPr>
        <p:txBody>
          <a:bodyPr wrap="square" rtlCol="0" anchor="t">
            <a:spAutoFit/>
          </a:bodyPr>
          <a:lstStyle/>
          <a:p>
            <a:pPr indent="0" algn="just" fontAlgn="auto">
              <a:lnSpc>
                <a:spcPct val="11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Tea, coffee and cocoa are three major drinks all over the world. Tea is drunk by the largest number of people in the world. Tea, along with silk and porcelain, began to be known by the world over a thousand years ago and has been an important Chinese export since then.</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Tea has a history of over 4,000 years and China is the home of tea. In ancient China, tea was used as a kind of medicine, while nowadays people drink tea daily. Longjing, Pu’er, Oolong and Tieguanyin are all famous kinds of tea. Thanks to the mild climate and rich soil in Fujian, Zhejiang and Yunnan, tea is produced mainly in these provinces.</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540" y="575945"/>
            <a:ext cx="11397615" cy="267652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The word for tea in different languages came from Chinese, like “cha” in Russian. And the</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Japanese character for tea is written exactly the same as it is in Chinese. Over the past centuries, </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Chinese people have developed their unique tea culture, including tea planting, tea leaf picking, tea making, tea drinking and so on. Tea is also popular in some sayings, like </a:t>
            </a:r>
            <a:r>
              <a:rPr sz="2800" u="sng" dirty="0">
                <a:latin typeface="Times New Roman" panose="02020603050405020304" charset="0"/>
                <a:ea typeface="宋体" panose="02010600030101010101" pitchFamily="2" charset="-122"/>
                <a:cs typeface="Times New Roman" panose="02020603050405020304" charset="0"/>
                <a:sym typeface="+mn-ea"/>
              </a:rPr>
              <a:t>“A friendship between gentlemen is like a cup of tea”.</a:t>
            </a:r>
            <a:endParaRPr sz="2800" u="sng"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24305" y="840740"/>
            <a:ext cx="10540365" cy="112458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How many drinks are mentioned in this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Three. 	B. Four. 	C. Five. 	D. Six.</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100" y="913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28657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细节理解题。根据文章中第一段第一句“Tea, coffee and cocoa are three major drinks all over the world.”（茶、咖啡、可可是世界上三大饮品。）可知，文中提及了三种饮品，故选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8555" y="753745"/>
            <a:ext cx="1069911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2. Tea is produced mainly in Fujian, Zhejiang and Yunnan because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they are all big provinces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they are all close to the sea</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there are quite a lot of mountains there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climate is mild and the soil is rich there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00" y="84074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细节理解题。根据文章中第三段“Thanks to the mild climate and rich soil in Fujian, Zhejiang and Yunnan, tea is produced mainly in these provinces.”（由于福建、浙江和云南有着温暖的气候和肥沃的土壤，这些省份成了主要产茶区。）可知，故选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319214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What does the underlined sentence “A friendship between gentlemen is like a cup of tea” mean in the last paragraph?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Friends would like to drink a cup of tea.</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When we enjoy tea, we always think of our friends.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Only gentlemen like tea.</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The relationship between gentlemen is pure and peaceful.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1210"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97535" y="4197350"/>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推理判断题。根据文章大意可知，故选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Which of the following statements is TRUE according to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Tea, cocoa and silk are important Chinese exports.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Tea has more than 1,000 years of history.</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Japan is the home of tea.</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In ancient China, tea was used to make medicine.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28752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细节理解题。根据文章中第二段“In ancient China, tea was used as a kind of medicine.”（在中国古代，茶被用作一种药物。）可知，故选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7705" y="840740"/>
            <a:ext cx="1000696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 is the best title for the passage?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China’s Tea Culture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A Saying of Tea</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Drinks in the World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Tea and Coffee</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71905" y="895350"/>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97655"/>
            <a:ext cx="10870565"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主旨大意题。根据整篇文章大意可知，本文是讲中国茶文化的，故选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425" y="3104198"/>
            <a:ext cx="1133475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It also helps create a sense of achievement.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can be true even if the strong feelings are good ones.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Only less than 9 percent of teens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Artistic expression is a powerful way for teens to manage emotions.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Then they can take a few moments each day to practice this method of calming down.</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31775" y="1052830"/>
            <a:ext cx="1171511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Here are five ways for teens to improve their ability to balance their emotions.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rPr>
              <a:t>Keeping Enough Sleep</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Getting more sleep improves the way teens feel when they awoke. However, one study showed a surprising result.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 </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5149215"/>
            <a:ext cx="11334750"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细节推理题。这一段标题是“保持足够的睡眠”，所以推理出选择含有关键词enough sleep 的句子。整句话意为：一项研究得出了一个令人惊讶的结果，只有不到 9% 的青少年拥有充足的睡眠。</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6061427" y="226694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4980" y="2337753"/>
            <a:ext cx="1113409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It also helps create a sense of achievement.</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That can be true even if the strong feelings are good ones.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Only less than 9 percent of teens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Artistic expression is a powerful way for teens to manage emotions.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Then they can take a few moments each day to practice this method of calming down.</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96215"/>
            <a:ext cx="11442700"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b="1" dirty="0">
                <a:latin typeface="Times New Roman" panose="02020603050405020304" charset="0"/>
                <a:ea typeface="宋体" panose="02010600030101010101" pitchFamily="2" charset="-122"/>
                <a:cs typeface="Times New Roman" panose="02020603050405020304" charset="0"/>
                <a:sym typeface="+mn-ea"/>
              </a:rPr>
              <a:t>Doing Physical Exercise</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Physical activities are helpful for teenagers. Exercise helps produce a certain chemical which can do good to emotions.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 In this way, teens’self-confidence is improved.</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8521417" y="98487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248285" y="4603115"/>
            <a:ext cx="11551285" cy="12420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细节推理题。下文提到青少年的自信心得到提升，以此推断出前一句的意思是运动帮助青少年获得成就感。</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64020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b="1" dirty="0">
                <a:latin typeface="Times New Roman" panose="02020603050405020304" charset="0"/>
                <a:ea typeface="宋体" panose="02010600030101010101" pitchFamily="2" charset="-122"/>
                <a:cs typeface="Times New Roman" panose="02020603050405020304" charset="0"/>
              </a:rPr>
              <a:t>Developing Creativity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When it’s difficult to tell what they’re going through, they can draw a picture or create a poem. An artwork is a good expression of emotions and creativity.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66865" y="76218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180975" y="470789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文章结构题。此处是本段的首句，是要说明本段的主要观点。由于标题的意思是“发挥创作”，下文提及“画画、作诗”都属于艺术创作，故选择“艺术表达是青少年管理情绪的有力方式”，作为本段的首句。</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472440" y="2323783"/>
            <a:ext cx="109886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It also helps create a sense of achievement.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That can be true even if the strong feelings are good ones.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Only less than 9 percent of teens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Artistic expression is a powerful way for teens to manage emotions.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Then they can take a few moments each day to practice this method of calming down.</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25285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b="1" dirty="0">
                <a:latin typeface="Times New Roman" panose="02020603050405020304" charset="0"/>
                <a:ea typeface="宋体" panose="02010600030101010101" pitchFamily="2" charset="-122"/>
                <a:cs typeface="Times New Roman" panose="02020603050405020304" charset="0"/>
              </a:rPr>
              <a:t>Trying Meditation ( 冥想 )</a:t>
            </a:r>
            <a:endParaRPr lang="en-US" altLang="zh-CN"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The ability to calm the mind and stop daydreaming is good for teens. They can start by learning how to meditate with a teacher. </a:t>
            </a:r>
            <a:r>
              <a:rPr lang="en-US" altLang="zh-CN" sz="2800" u="sng" dirty="0">
                <a:latin typeface="Times New Roman" panose="02020603050405020304" charset="0"/>
                <a:ea typeface="宋体" panose="02010600030101010101" pitchFamily="2" charset="-122"/>
                <a:cs typeface="Times New Roman" panose="02020603050405020304" charset="0"/>
              </a:rPr>
              <a:t>4_____    </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906450" y="11520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180975" y="470789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细节推理题。这一段标题是“尝试冥想”，句意为：青少年跟老师学习冥想，他们可以每天都花几分钟练习这种让人冷静的方法。关键词是 calm down。</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571500" y="2130425"/>
            <a:ext cx="11070590"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It also helps create a sense of achievement.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That can be true even if the strong feelings are good ones.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Only less than 9 percent of teens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Artistic expression is a powerful way for teens to manage emotions.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Then they can take a few moments each day to practice this method of calming down.</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421005"/>
            <a:ext cx="11687810" cy="164020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b="1" dirty="0">
                <a:latin typeface="Times New Roman" panose="02020603050405020304" charset="0"/>
                <a:ea typeface="宋体" panose="02010600030101010101" pitchFamily="2" charset="-122"/>
                <a:cs typeface="Times New Roman" panose="02020603050405020304" charset="0"/>
              </a:rPr>
              <a:t>Learning to Ride Away</a:t>
            </a:r>
            <a:endParaRPr lang="en-US" altLang="zh-CN" sz="28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Teens sometimes try to push strong feelings away.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For example, they may have the feelings of pride, love or joy. Riding the emotional wave helps them control strong feelings and become more comfortable.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214995" y="742315"/>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180975" y="4707890"/>
            <a:ext cx="10981690" cy="12979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细节过渡题。此处根据上下文选择带关键词 strong feelings 的句子，意为“这是事实，即使这种强烈的感受是好的感受”。</a:t>
            </a:r>
            <a:endParaRPr sz="24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custDataLst>
              <p:tags r:id="rId1"/>
            </p:custDataLst>
          </p:nvPr>
        </p:nvSpPr>
        <p:spPr>
          <a:xfrm>
            <a:off x="463550" y="2213928"/>
            <a:ext cx="1102423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It also helps create a sense of achievement.</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That can be true even if the strong feelings are good ones.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Only less than 9 percent of teens get enough sleep.</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Artistic expression is a powerful way for teens to manage emotions.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Then they can take a few moments each day to practice this method of calming down.</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My mother was not wealthy but well-educated. She ____________ understood my value, ____________ believed in it strongly.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not only…but also。not only…but also 连接两个并列的谓语，表示“不仅……而且……”。本句意为“我的妈妈不富有但是有教养，她理解我的人生价值并且坚定地相信它”。</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373235" y="2018665"/>
            <a:ext cx="1975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not only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4309745" y="2565400"/>
            <a:ext cx="1786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 also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____________ dad ____________ mum is at home today. They went abroad yesterday.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309370" y="151447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Neither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neither…nor…（两者都不）。根据谓语动词 is 判断主语是单数名词。本句意为“爸爸妈妈今天都不在家，他们昨天出国了”。</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693285" y="1514475"/>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nor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____________ dad ____________ mum are at home today. They are making cakes for my birthday party.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402080" y="1604010"/>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Both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both ... and...（两者都），根据谓语动词 are 判断主语是复数名词。本句意为“爸爸妈妈今天都在家，他们在为我的生日会做蛋糕”。</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556760" y="160401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The president was angry, ____________ he didn’t speak anything and left the meeting room.</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so（因此）。本句意为“总统很生气，所以他一言不发，离开了会场”。</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976495" y="1784350"/>
            <a:ext cx="16503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so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 president didn’t speak anything and left the meeting room, ____________ he was angry.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because（因为）。本句意为“因为总统很生气，所以他一言不发，离开了会场”。</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776605" y="2206625"/>
            <a:ext cx="19894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because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What does your brother like?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 is tall 				B. He is kind and open-minded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He likes playing football 	D. He is a doctor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236085"/>
            <a:ext cx="10870565" cy="233553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考查询问个人情况。What does your brother like? 问的是“你哥哥喜欢什么？”应回答“爱好”，C 项意为“他喜欢踢足球”。What does your brother look like? 问的是“你哥哥长什么样”，应回答“外貌长相”，A 项意为“他长得高”。What is your brother like?，问的是“你哥哥性格怎么样”，应回答“性格、品质”，B 项意为“他个性开朗、善良”。</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033586" y="18793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doctors ____________ nurses are afraid, ____________ they stay in position to treat the patients.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08355" y="434911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此题第一个空考查 both... and...。both... and... 连接两个并列主语，谓语动词是复数。第二个空考查 but，表转折。本句意为“虽然医生和护士都害怕，但是他们仍旧坚守岗位，治疗病人”。</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177925" y="1604010"/>
            <a:ext cx="18116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Both</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4738370" y="160401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9449435" y="160401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________________ my mother was poor, she always managed to help others.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though /although（尽管），表示转折。本句意为“尽管我妈妈穷，但是她总是设法帮助别人”。</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169035" y="1604010"/>
            <a:ext cx="29927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Although/Though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Learn from the virus, ____________ we will respect nature and lives in the earth.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185920" y="1604010"/>
            <a:ext cx="1572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此题考查并列连词and（然后）。本句意为“从病毒中获得感悟，我们应该尊重自然，尊重地球上所有的生命”。</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In that part of the desert we couldn’t see ____________ plant ____________ animals.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381365" y="1604010"/>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either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9039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either…or…。either…or… 用于否定句中，表示两者都不。本句意为“在沙漠的那一片区域，我们既看不见植物也看不见动物”。</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205230" y="212598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____________ my sister ____________ I do well in our lessons. My mother is very angry with us.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494790" y="1422400"/>
            <a:ext cx="15551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Neither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 neither…nor…。neither…nor… 连接两个并列主语，表示“两者都不”。本句意为“我和我妹妹功课都不好，妈妈对我们很生气”。</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417185" y="1422400"/>
            <a:ext cx="12477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nor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97180" y="1138555"/>
            <a:ext cx="11468100" cy="5128895"/>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You will fail in the final test, ___</a:t>
            </a:r>
            <a:r>
              <a:rPr lang="en-US" sz="2800" dirty="0">
                <a:latin typeface="Times New Roman" panose="02020603050405020304" charset="0"/>
                <a:ea typeface="宋体" panose="02010600030101010101" pitchFamily="2" charset="-122"/>
                <a:cs typeface="Times New Roman" panose="02020603050405020304" charset="0"/>
              </a:rPr>
              <a:t>_________</a:t>
            </a:r>
            <a:r>
              <a:rPr sz="2800" dirty="0">
                <a:latin typeface="Times New Roman" panose="02020603050405020304" charset="0"/>
                <a:ea typeface="宋体" panose="02010600030101010101" pitchFamily="2" charset="-122"/>
                <a:cs typeface="Times New Roman" panose="02020603050405020304" charset="0"/>
              </a:rPr>
              <a:t>_________________ (除非你严格要求自己).</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____________</a:t>
            </a:r>
            <a:r>
              <a:rPr lang="en-US" sz="2800" dirty="0">
                <a:latin typeface="Times New Roman" panose="02020603050405020304" charset="0"/>
                <a:ea typeface="宋体" panose="02010600030101010101" pitchFamily="2" charset="-122"/>
                <a:cs typeface="Times New Roman" panose="02020603050405020304" charset="0"/>
              </a:rPr>
              <a:t>___</a:t>
            </a:r>
            <a:r>
              <a:rPr sz="2800" dirty="0">
                <a:latin typeface="Times New Roman" panose="02020603050405020304" charset="0"/>
                <a:ea typeface="宋体" panose="02010600030101010101" pitchFamily="2" charset="-122"/>
                <a:cs typeface="Times New Roman" panose="02020603050405020304" charset="0"/>
              </a:rPr>
              <a:t>__</a:t>
            </a:r>
            <a:r>
              <a:rPr lang="en-US" sz="2800" dirty="0">
                <a:latin typeface="Times New Roman" panose="02020603050405020304" charset="0"/>
                <a:ea typeface="宋体" panose="02010600030101010101" pitchFamily="2" charset="-122"/>
                <a:cs typeface="Times New Roman" panose="02020603050405020304" charset="0"/>
              </a:rPr>
              <a:t>__</a:t>
            </a:r>
            <a:r>
              <a:rPr sz="2800" dirty="0">
                <a:latin typeface="Times New Roman" panose="02020603050405020304" charset="0"/>
                <a:ea typeface="宋体" panose="02010600030101010101" pitchFamily="2" charset="-122"/>
                <a:cs typeface="Times New Roman" panose="02020603050405020304" charset="0"/>
              </a:rPr>
              <a:t>______ (只要你尽全力), you will finish the project.</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a:t>
            </a:r>
            <a:r>
              <a:rPr lang="en-US" sz="2800" dirty="0">
                <a:latin typeface="Times New Roman" panose="02020603050405020304" charset="0"/>
                <a:ea typeface="宋体" panose="02010600030101010101" pitchFamily="2" charset="-122"/>
                <a:cs typeface="Times New Roman" panose="02020603050405020304" charset="0"/>
              </a:rPr>
              <a:t>______</a:t>
            </a:r>
            <a:r>
              <a:rPr sz="2800" dirty="0">
                <a:latin typeface="Times New Roman" panose="02020603050405020304" charset="0"/>
                <a:ea typeface="宋体" panose="02010600030101010101" pitchFamily="2" charset="-122"/>
                <a:cs typeface="Times New Roman" panose="02020603050405020304" charset="0"/>
              </a:rPr>
              <a:t>____________________ (虽然她很生气), she still smiled to the guest and explained the reason.</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___________</a:t>
            </a:r>
            <a:r>
              <a:rPr lang="en-US" sz="2800" dirty="0">
                <a:latin typeface="Times New Roman" panose="02020603050405020304" charset="0"/>
                <a:ea typeface="宋体" panose="02010600030101010101" pitchFamily="2" charset="-122"/>
                <a:cs typeface="Times New Roman" panose="02020603050405020304" charset="0"/>
              </a:rPr>
              <a:t>__________</a:t>
            </a:r>
            <a:r>
              <a:rPr sz="2800" dirty="0">
                <a:latin typeface="Times New Roman" panose="02020603050405020304" charset="0"/>
                <a:ea typeface="宋体" panose="02010600030101010101" pitchFamily="2" charset="-122"/>
                <a:cs typeface="Times New Roman" panose="02020603050405020304" charset="0"/>
              </a:rPr>
              <a:t>_______</a:t>
            </a:r>
            <a:r>
              <a:rPr lang="en-US" sz="2800" dirty="0">
                <a:latin typeface="Times New Roman" panose="02020603050405020304" charset="0"/>
                <a:ea typeface="宋体" panose="02010600030101010101" pitchFamily="2" charset="-122"/>
                <a:cs typeface="Times New Roman" panose="02020603050405020304" charset="0"/>
              </a:rPr>
              <a:t>___________</a:t>
            </a:r>
            <a:r>
              <a:rPr sz="2800" dirty="0">
                <a:latin typeface="Times New Roman" panose="02020603050405020304" charset="0"/>
                <a:ea typeface="宋体" panose="02010600030101010101" pitchFamily="2" charset="-122"/>
                <a:cs typeface="Times New Roman" panose="02020603050405020304" charset="0"/>
              </a:rPr>
              <a:t>__ (我才意识到团队合作的重要性) until I became the monitor of our class.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Miss Lily spoke loudly 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a:t>
            </a:r>
            <a:r>
              <a:rPr lang="en-US" sz="2800" dirty="0">
                <a:latin typeface="Times New Roman" panose="02020603050405020304" charset="0"/>
                <a:ea typeface="宋体" panose="02010600030101010101" pitchFamily="2" charset="-122"/>
                <a:cs typeface="Times New Roman" panose="02020603050405020304" charset="0"/>
              </a:rPr>
              <a:t>___________</a:t>
            </a:r>
            <a:r>
              <a:rPr sz="2800" dirty="0">
                <a:latin typeface="Times New Roman" panose="02020603050405020304" charset="0"/>
                <a:ea typeface="宋体" panose="02010600030101010101" pitchFamily="2" charset="-122"/>
                <a:cs typeface="Times New Roman" panose="02020603050405020304" charset="0"/>
              </a:rPr>
              <a:t>_________________ (以便每一个学生能清楚地听到她的声音).</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811395" y="1212215"/>
            <a:ext cx="6207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unless you are strict with yourself</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00100" y="2262505"/>
            <a:ext cx="4448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 long as you try your best</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74980" y="2784475"/>
            <a:ext cx="52235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Though/Although she was angry</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995045" y="3968115"/>
            <a:ext cx="7160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 didn’t realize the importance of teamwork</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864610" y="5114925"/>
            <a:ext cx="6972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 that every student could hear her clearly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W: It is 6 o’clock. I am afraid I must go home to feed my baby.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 have a good baby! 		B. See you then.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Thank you! 				D. It is your duty.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考查告别与应答。女士表示“6 点了，我必须回家喂宝宝”，应回答“再见”，符合题意。</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Would you mind if I close the door? It is too cold.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Of course not 		B. Yes, close the door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Never mind 		D. Sure, go ahead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4912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考查询问意见与应答。mind是问“是否介意”，表示不介意用A项Of course not回答，表示介意用 yes 或 sure 回答。B 项、D 项答案“表示介意，却让对方关门”，前后矛盾。Never mind 表示“没关系”是回应道歉的。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You are so kind to help me with my luggage!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A.You are kind, too 		B.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With pleasure 			D. It is my job</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90420" y="12821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考查感谢与回应。My pleasure 表示“我很荣幸，不用客气”。With pleasure 回应请求，表示“我很荣幸为你服务”。</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I am so sorry to have kept you waiting so long.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I’ve just stayed for a few minutes.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Of course 		B. That’s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your fault 	D. That’s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54985" y="13406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531995"/>
            <a:ext cx="8515350"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考查道歉与回应。That’s all right 表示“没关系”。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UNIT_PLACING_PICTURE_USER_VIEWPORT" val="{&quot;height&quot;:3555,&quot;width&quot;:7110}"/>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UNIT_PLACING_PICTURE_USER_VIEWPORT" val="{&quot;height&quot;:3555,&quot;width&quot;:7110}"/>
</p:tagLst>
</file>

<file path=ppt/tags/tag59.xml><?xml version="1.0" encoding="utf-8"?>
<p:tagLst xmlns:p="http://schemas.openxmlformats.org/presentationml/2006/main">
  <p:tag name="PA" val="v4.0.0"/>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 name="commondata" val="eyJoZGlkIjoiMjhjNGUxNWFjMjhlNDdjNWVkN2JmMzA2Y2JjZmYzMTUifQ=="/>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11315</Words>
  <Application>WPS 演示</Application>
  <PresentationFormat>宽屏</PresentationFormat>
  <Paragraphs>380</Paragraphs>
  <Slides>47</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方正黑体简体</vt:lpstr>
      <vt:lpstr>iekie pocangqiong</vt:lpstr>
      <vt:lpstr>微软雅黑</vt:lpstr>
      <vt:lpstr>Calibri</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147</cp:revision>
  <dcterms:created xsi:type="dcterms:W3CDTF">2021-08-19T06:32:00Z</dcterms:created>
  <dcterms:modified xsi:type="dcterms:W3CDTF">2023-03-23T08:34:51Z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