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535" r:id="rId12"/>
    <p:sldId id="433" r:id="rId13"/>
    <p:sldId id="390" r:id="rId14"/>
    <p:sldId id="434" r:id="rId15"/>
    <p:sldId id="435" r:id="rId16"/>
    <p:sldId id="436" r:id="rId17"/>
    <p:sldId id="437" r:id="rId18"/>
    <p:sldId id="438" r:id="rId19"/>
    <p:sldId id="439" r:id="rId20"/>
    <p:sldId id="440" r:id="rId21"/>
    <p:sldId id="441" r:id="rId22"/>
    <p:sldId id="442" r:id="rId23"/>
    <p:sldId id="536" r:id="rId24"/>
    <p:sldId id="355" r:id="rId25"/>
    <p:sldId id="332" r:id="rId26"/>
    <p:sldId id="509" r:id="rId27"/>
    <p:sldId id="295" r:id="rId28"/>
    <p:sldId id="373" r:id="rId29"/>
    <p:sldId id="444" r:id="rId30"/>
    <p:sldId id="445" r:id="rId31"/>
    <p:sldId id="447" r:id="rId32"/>
    <p:sldId id="446" r:id="rId33"/>
    <p:sldId id="468" r:id="rId34"/>
    <p:sldId id="469" r:id="rId35"/>
    <p:sldId id="470" r:id="rId36"/>
    <p:sldId id="471" r:id="rId37"/>
    <p:sldId id="537" r:id="rId38"/>
    <p:sldId id="539" r:id="rId39"/>
    <p:sldId id="540" r:id="rId40"/>
    <p:sldId id="541" r:id="rId41"/>
    <p:sldId id="542" r:id="rId42"/>
    <p:sldId id="543" r:id="rId43"/>
    <p:sldId id="544" r:id="rId44"/>
    <p:sldId id="550" r:id="rId45"/>
    <p:sldId id="551" r:id="rId46"/>
    <p:sldId id="552" r:id="rId47"/>
    <p:sldId id="553" r:id="rId48"/>
    <p:sldId id="301" r:id="rId49"/>
    <p:sldId id="302" r:id="rId50"/>
    <p:sldId id="448" r:id="rId51"/>
    <p:sldId id="595" r:id="rId52"/>
    <p:sldId id="596" r:id="rId53"/>
    <p:sldId id="307" r:id="rId54"/>
    <p:sldId id="308" r:id="rId55"/>
    <p:sldId id="554" r:id="rId56"/>
    <p:sldId id="555" r:id="rId57"/>
    <p:sldId id="556" r:id="rId58"/>
    <p:sldId id="557" r:id="rId59"/>
    <p:sldId id="558" r:id="rId60"/>
    <p:sldId id="559" r:id="rId61"/>
    <p:sldId id="560" r:id="rId62"/>
    <p:sldId id="561" r:id="rId63"/>
    <p:sldId id="562" r:id="rId64"/>
    <p:sldId id="563" r:id="rId65"/>
    <p:sldId id="564" r:id="rId66"/>
    <p:sldId id="565" r:id="rId67"/>
    <p:sldId id="566" r:id="rId68"/>
    <p:sldId id="567" r:id="rId69"/>
    <p:sldId id="568" r:id="rId70"/>
    <p:sldId id="284" r:id="rId71"/>
  </p:sldIdLst>
  <p:sldSz cx="12192000" cy="6858000"/>
  <p:notesSz cx="6858000" cy="9144000"/>
  <p:embeddedFontLst>
    <p:embeddedFont>
      <p:font typeface="方正黑体简体" panose="03000509000000000000" charset="-122"/>
      <p:regular r:id="rId75"/>
    </p:embeddedFont>
    <p:embeddedFont>
      <p:font typeface="微软雅黑" panose="020B0503020204020204" pitchFamily="34" charset="-122"/>
      <p:regular r:id="rId76"/>
    </p:embeddedFont>
    <p:embeddedFont>
      <p:font typeface="Calibri" panose="020F0502020204030204" pitchFamily="34" charset="0"/>
      <p:regular r:id="rId77"/>
      <p:bold r:id="rId78"/>
      <p:italic r:id="rId79"/>
      <p:boldItalic r:id="rId80"/>
    </p:embeddedFont>
    <p:embeddedFont>
      <p:font typeface="Impact" panose="020B0806030902050204" pitchFamily="34" charset="0"/>
      <p:regular r:id="rId81"/>
    </p:embeddedFont>
    <p:embeddedFont>
      <p:font typeface="黑体" panose="02010609060101010101" charset="-122"/>
      <p:regular r:id="rId82"/>
    </p:embeddedFont>
    <p:embeddedFont>
      <p:font typeface="等线" panose="02010600030101010101" charset="-122"/>
      <p:regular r:id="rId83"/>
    </p:embeddedFont>
  </p:embeddedFontLst>
  <p:custDataLst>
    <p:tags r:id="rId8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9" userDrawn="1">
          <p15:clr>
            <a:srgbClr val="A4A3A4"/>
          </p15:clr>
        </p15:guide>
        <p15:guide id="2" orient="horz" pos="4204" userDrawn="1">
          <p15:clr>
            <a:srgbClr val="A4A3A4"/>
          </p15:clr>
        </p15:guide>
        <p15:guide id="3" pos="82" userDrawn="1">
          <p15:clr>
            <a:srgbClr val="A4A3A4"/>
          </p15:clr>
        </p15:guide>
        <p15:guide id="4" pos="7442" userDrawn="1">
          <p15:clr>
            <a:srgbClr val="A4A3A4"/>
          </p15:clr>
        </p15:guide>
        <p15:guide id="5" orient="horz" pos="39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49"/>
        <p:guide orient="horz" pos="4204"/>
        <p:guide pos="82"/>
        <p:guide pos="7442"/>
        <p:guide orient="horz" pos="396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115.xml"/><Relationship Id="rId83" Type="http://schemas.openxmlformats.org/officeDocument/2006/relationships/font" Target="fonts/font9.fntdata"/><Relationship Id="rId82" Type="http://schemas.openxmlformats.org/officeDocument/2006/relationships/font" Target="fonts/font8.fntdata"/><Relationship Id="rId81" Type="http://schemas.openxmlformats.org/officeDocument/2006/relationships/font" Target="fonts/font7.fntdata"/><Relationship Id="rId80" Type="http://schemas.openxmlformats.org/officeDocument/2006/relationships/font" Target="fonts/font6.fntdata"/><Relationship Id="rId8" Type="http://schemas.openxmlformats.org/officeDocument/2006/relationships/slide" Target="slides/slide5.xml"/><Relationship Id="rId79" Type="http://schemas.openxmlformats.org/officeDocument/2006/relationships/font" Target="fonts/font5.fntdata"/><Relationship Id="rId78" Type="http://schemas.openxmlformats.org/officeDocument/2006/relationships/font" Target="fonts/font4.fntdata"/><Relationship Id="rId77" Type="http://schemas.openxmlformats.org/officeDocument/2006/relationships/font" Target="fonts/font3.fntdata"/><Relationship Id="rId76" Type="http://schemas.openxmlformats.org/officeDocument/2006/relationships/font" Target="fonts/font2.fntdata"/><Relationship Id="rId75" Type="http://schemas.openxmlformats.org/officeDocument/2006/relationships/font" Target="fonts/font1.fntdata"/><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tags" Target="../tags/tag19.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9" Type="http://schemas.openxmlformats.org/officeDocument/2006/relationships/slide" Target="slide51.xml"/><Relationship Id="rId8" Type="http://schemas.openxmlformats.org/officeDocument/2006/relationships/tags" Target="../tags/tag5.xml"/><Relationship Id="rId7" Type="http://schemas.openxmlformats.org/officeDocument/2006/relationships/slide" Target="slide46.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7.xml"/><Relationship Id="rId3" Type="http://schemas.openxmlformats.org/officeDocument/2006/relationships/slide" Target="slide22.xml"/><Relationship Id="rId2" Type="http://schemas.openxmlformats.org/officeDocument/2006/relationships/slide" Target="slide10.xml"/><Relationship Id="rId16" Type="http://schemas.openxmlformats.org/officeDocument/2006/relationships/notesSlide" Target="../notesSlides/notesSlide2.xml"/><Relationship Id="rId15" Type="http://schemas.openxmlformats.org/officeDocument/2006/relationships/slideLayout" Target="../slideLayouts/slideLayout1.xml"/><Relationship Id="rId14" Type="http://schemas.openxmlformats.org/officeDocument/2006/relationships/tags" Target="../tags/tag8.xml"/><Relationship Id="rId13" Type="http://schemas.openxmlformats.org/officeDocument/2006/relationships/slide" Target="slide56.xml"/><Relationship Id="rId12" Type="http://schemas.openxmlformats.org/officeDocument/2006/relationships/tags" Target="../tags/tag7.xml"/><Relationship Id="rId11" Type="http://schemas.openxmlformats.org/officeDocument/2006/relationships/slide" Target="slide53.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5.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0" Type="http://schemas.openxmlformats.org/officeDocument/2006/relationships/notesSlide" Target="../notesSlides/notesSlide24.xml"/><Relationship Id="rId1" Type="http://schemas.openxmlformats.org/officeDocument/2006/relationships/tags" Target="../tags/tag36.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6.xml"/><Relationship Id="rId2" Type="http://schemas.openxmlformats.org/officeDocument/2006/relationships/tags" Target="../tags/tag45.xml"/><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6.xml"/><Relationship Id="rId2" Type="http://schemas.openxmlformats.org/officeDocument/2006/relationships/tags" Target="../tags/tag47.xml"/><Relationship Id="rId1" Type="http://schemas.openxmlformats.org/officeDocument/2006/relationships/tags" Target="../tags/tag46.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4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5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5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5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5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5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5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5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5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5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59.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6.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6.xml"/><Relationship Id="rId2" Type="http://schemas.openxmlformats.org/officeDocument/2006/relationships/tags" Target="../tags/tag64.xml"/><Relationship Id="rId1" Type="http://schemas.openxmlformats.org/officeDocument/2006/relationships/tags" Target="../tags/tag63.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6.xml"/><Relationship Id="rId2" Type="http://schemas.openxmlformats.org/officeDocument/2006/relationships/tags" Target="../tags/tag66.xml"/><Relationship Id="rId1" Type="http://schemas.openxmlformats.org/officeDocument/2006/relationships/tags" Target="../tags/tag65.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6.xml"/><Relationship Id="rId2" Type="http://schemas.openxmlformats.org/officeDocument/2006/relationships/tags" Target="../tags/tag68.xml"/><Relationship Id="rId1" Type="http://schemas.openxmlformats.org/officeDocument/2006/relationships/tags" Target="../tags/tag67.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6.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2.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5.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48.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notesSlide" Target="../notesSlides/notesSlide48.xml"/><Relationship Id="rId10" Type="http://schemas.openxmlformats.org/officeDocument/2006/relationships/slideLayout" Target="../slideLayouts/slideLayout6.xml"/><Relationship Id="rId1" Type="http://schemas.openxmlformats.org/officeDocument/2006/relationships/tags" Target="../tags/tag7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6.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tags" Target="../tags/tag97.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8.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tags" Target="../tags/tag99.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1.xml"/><Relationship Id="rId1" Type="http://schemas.openxmlformats.org/officeDocument/2006/relationships/tags" Target="../tags/tag100.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0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10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104.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tags" Target="../tags/tag10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10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tags" Target="../tags/tag10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tags" Target="../tags/tag10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tags" Target="../tags/tag109.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tags" Target="../tags/tag11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tags" Target="../tags/tag11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tags" Target="../tags/tag11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tags" Target="../tags/tag113.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1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Ⅱ．词汇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23265" y="1279009"/>
            <a:ext cx="10274300" cy="3105150"/>
          </a:xfrm>
          <a:prstGeom prst="rect">
            <a:avLst/>
          </a:prstGeom>
          <a:noFill/>
        </p:spPr>
        <p:txBody>
          <a:bodyPr wrap="square" rtlCol="0" anchor="t">
            <a:spAutoFit/>
          </a:bodyPr>
          <a:lstStyle/>
          <a:p>
            <a:pPr algn="just" fontAlgn="auto">
              <a:lnSpc>
                <a:spcPct val="140000"/>
              </a:lnSpc>
            </a:pPr>
            <a:r>
              <a:rPr lang="en-US" altLang="zh-CN" sz="2800" b="1" dirty="0">
                <a:solidFill>
                  <a:schemeClr val="tx1"/>
                </a:solidFill>
                <a:latin typeface="Times New Roman" panose="02020603050405020304" charset="0"/>
                <a:ea typeface="宋体" panose="02010600030101010101" pitchFamily="2" charset="-122"/>
                <a:cs typeface="Times New Roman" panose="02020603050405020304" charset="0"/>
              </a:rPr>
              <a:t>从A、B、C、D中选出句中画线的单词或词组的意义。</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例：We had </a:t>
            </a:r>
            <a:r>
              <a:rPr lang="en-US" altLang="zh-CN" sz="2800" u="sng" dirty="0">
                <a:solidFill>
                  <a:srgbClr val="C00000"/>
                </a:solidFill>
                <a:latin typeface="Times New Roman" panose="02020603050405020304" charset="0"/>
                <a:ea typeface="宋体" panose="02010600030101010101" pitchFamily="2" charset="-122"/>
                <a:cs typeface="Times New Roman" panose="02020603050405020304" charset="0"/>
              </a:rPr>
              <a:t>enough</a:t>
            </a: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A. 很短的 		B. 一半的 		C. 很长的		 D. 足够的</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答案是D。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Ⅱ．词汇</a:t>
            </a:r>
            <a:endParaRPr lang="zh-CN" altLang="en-US" sz="2800" b="1" spc="300" dirty="0">
              <a:latin typeface="+mj-ea"/>
              <a:ea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0589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Three days later, the hikers were found safe and </a:t>
            </a:r>
            <a:r>
              <a:rPr lang="en-US" altLang="zh-CN" sz="2800" u="sng" dirty="0">
                <a:latin typeface="Times New Roman" panose="02020603050405020304" charset="0"/>
                <a:ea typeface="宋体" panose="02010600030101010101" pitchFamily="2" charset="-122"/>
                <a:cs typeface="Times New Roman" panose="02020603050405020304" charset="0"/>
              </a:rPr>
              <a:t>sound</a:t>
            </a:r>
            <a:r>
              <a:rPr lang="en-US" altLang="zh-CN" sz="2800" dirty="0">
                <a:latin typeface="Times New Roman" panose="02020603050405020304" charset="0"/>
                <a:ea typeface="宋体" panose="02010600030101010101" pitchFamily="2" charset="-122"/>
                <a:cs typeface="Times New Roman" panose="02020603050405020304" charset="0"/>
              </a:rPr>
              <a: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有声的			 B. 合理的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完好的 			D. 可靠的</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30555"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本题考查多义词sound。sound常见的意思有“声音(n.)”“听起来(v.)”，但它也可以作形容词，表示“完好的，合理的，无损的”等含义，safe and sound意思是“平安无恙”。</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a:t>
            </a:r>
            <a:r>
              <a:rPr lang="en-US" altLang="zh-CN" sz="2800" u="sng" dirty="0">
                <a:latin typeface="Times New Roman" panose="02020603050405020304" charset="0"/>
                <a:ea typeface="宋体" panose="02010600030101010101" pitchFamily="2" charset="-122"/>
                <a:cs typeface="Times New Roman" panose="02020603050405020304" charset="0"/>
              </a:rPr>
              <a:t>But for </a:t>
            </a:r>
            <a:r>
              <a:rPr lang="en-US" altLang="zh-CN" sz="2800" dirty="0">
                <a:latin typeface="Times New Roman" panose="02020603050405020304" charset="0"/>
                <a:ea typeface="宋体" panose="02010600030101010101" pitchFamily="2" charset="-122"/>
                <a:cs typeface="Times New Roman" panose="02020603050405020304" charset="0"/>
              </a:rPr>
              <a:t>their help, we would not have finished the task within such a short time.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为了 		B. 如果没有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因为 		D. 但是</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22580" y="7425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5991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本题考查but for。此句的关键是要发现“would not have finished”是一个虚拟语气的谓语表达形式，意思为“我们过去就不会在如此短的时间内完成这任务”，由此可以推断but for相当于without，意思为“要不是有他们的帮助的话”。</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I </a:t>
            </a:r>
            <a:r>
              <a:rPr lang="en-US" altLang="zh-CN" sz="2800" u="sng" dirty="0">
                <a:latin typeface="Times New Roman" panose="02020603050405020304" charset="0"/>
                <a:ea typeface="宋体" panose="02010600030101010101" pitchFamily="2" charset="-122"/>
                <a:cs typeface="Times New Roman" panose="02020603050405020304" charset="0"/>
              </a:rPr>
              <a:t>came across </a:t>
            </a:r>
            <a:r>
              <a:rPr lang="en-US" altLang="zh-CN" sz="2800" dirty="0">
                <a:latin typeface="Times New Roman" panose="02020603050405020304" charset="0"/>
                <a:ea typeface="宋体" panose="02010600030101010101" pitchFamily="2" charset="-122"/>
                <a:cs typeface="Times New Roman" panose="02020603050405020304" charset="0"/>
              </a:rPr>
              <a:t>him in the crowd yesterday.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跨过 			B. 经过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偶然遇到 		D. 走过</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76555" y="68262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本题考查come across固定短语，意为“偶然遇到”，这句话的意思是“昨天我在人群中偶然遇到了他”。</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Though the old man lived </a:t>
            </a:r>
            <a:r>
              <a:rPr lang="en-US" altLang="zh-CN" sz="2800" u="sng" dirty="0">
                <a:latin typeface="Times New Roman" panose="02020603050405020304" charset="0"/>
                <a:ea typeface="宋体" panose="02010600030101010101" pitchFamily="2" charset="-122"/>
                <a:cs typeface="Times New Roman" panose="02020603050405020304" charset="0"/>
              </a:rPr>
              <a:t>alone</a:t>
            </a:r>
            <a:r>
              <a:rPr lang="en-US" altLang="zh-CN" sz="2800" dirty="0">
                <a:latin typeface="Times New Roman" panose="02020603050405020304" charset="0"/>
                <a:ea typeface="宋体" panose="02010600030101010101" pitchFamily="2" charset="-122"/>
                <a:cs typeface="Times New Roman" panose="02020603050405020304" charset="0"/>
              </a:rPr>
              <a:t>, he never felt lonely.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孤独地			 B. 单独地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简单地 			 D. 寂寞地</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3695" y="8162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本题考查词性。alone副词，意思是“独自地”“单独地”；lonely形容词，意思是“孤独的，寂寞的”。该句意为：尽管这个老人单独居住，但他从不感到孤单。</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25525" y="906145"/>
            <a:ext cx="1053719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Tom had always enjoyed the </a:t>
            </a:r>
            <a:r>
              <a:rPr lang="en-US" altLang="zh-CN" sz="2800" u="sng" dirty="0">
                <a:latin typeface="Times New Roman" panose="02020603050405020304" charset="0"/>
                <a:ea typeface="宋体" panose="02010600030101010101" pitchFamily="2" charset="-122"/>
                <a:cs typeface="Times New Roman" panose="02020603050405020304" charset="0"/>
              </a:rPr>
              <a:t>company</a:t>
            </a:r>
            <a:r>
              <a:rPr lang="en-US" altLang="zh-CN" sz="2800" dirty="0">
                <a:latin typeface="Times New Roman" panose="02020603050405020304" charset="0"/>
                <a:ea typeface="宋体" panose="02010600030101010101" pitchFamily="2" charset="-122"/>
                <a:cs typeface="Times New Roman" panose="02020603050405020304" charset="0"/>
              </a:rPr>
              <a:t> of his brother.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陪伴 		B. 一伙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公司 		D. 交往</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95910" y="1042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本题考查名词。company有“公司；陪伴，同伴；连队”等意思。这句话意思是：Tom总是喜欢有他兄弟的陪伴。</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11. </a:t>
            </a:r>
            <a:r>
              <a:rPr lang="en-US" altLang="zh-CN" sz="2800" u="sng" dirty="0">
                <a:latin typeface="Times New Roman" panose="02020603050405020304" charset="0"/>
                <a:ea typeface="宋体" panose="02010600030101010101" pitchFamily="2" charset="-122"/>
                <a:cs typeface="Times New Roman" panose="02020603050405020304" charset="0"/>
              </a:rPr>
              <a:t>The minute</a:t>
            </a:r>
            <a:r>
              <a:rPr lang="en-US" altLang="zh-CN" sz="2800" dirty="0">
                <a:latin typeface="Times New Roman" panose="02020603050405020304" charset="0"/>
                <a:ea typeface="宋体" panose="02010600030101010101" pitchFamily="2" charset="-122"/>
                <a:cs typeface="Times New Roman" panose="02020603050405020304" charset="0"/>
              </a:rPr>
              <a:t> you do this, you’ll lose control.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一会儿 				B. 马上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一……就…… 			D. 一分钟</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7030" y="806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本题考查the minute，这里意思是“一……就……”。该句意为：你一干这个，就会失去控制。　</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145"/>
            <a:ext cx="1064577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12. The goods that they delivered to us are of the best </a:t>
            </a:r>
            <a:r>
              <a:rPr lang="en-US" altLang="zh-CN" sz="2800" u="sng" dirty="0">
                <a:latin typeface="Times New Roman" panose="02020603050405020304" charset="0"/>
                <a:ea typeface="宋体" panose="02010600030101010101" pitchFamily="2" charset="-122"/>
                <a:cs typeface="Times New Roman" panose="02020603050405020304" charset="0"/>
              </a:rPr>
              <a:t>grade</a:t>
            </a:r>
            <a:r>
              <a:rPr lang="en-US" altLang="zh-CN" sz="2800" dirty="0">
                <a:latin typeface="Times New Roman" panose="02020603050405020304" charset="0"/>
                <a:ea typeface="宋体" panose="02010600030101010101" pitchFamily="2" charset="-122"/>
                <a:cs typeface="Times New Roman" panose="02020603050405020304" charset="0"/>
              </a:rPr>
              <a: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等级 		B. 分数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分值 		D. 年级</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3230"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本题考查名词。grade有“等级”“年级”的意思。该句意为：他们交付给我们的货物是最高等级的。</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70940" y="652145"/>
            <a:ext cx="102108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13. One way to</a:t>
            </a:r>
            <a:r>
              <a:rPr lang="en-US" altLang="zh-CN" sz="2800" u="sng" dirty="0">
                <a:latin typeface="Times New Roman" panose="02020603050405020304" charset="0"/>
                <a:ea typeface="宋体" panose="02010600030101010101" pitchFamily="2" charset="-122"/>
                <a:cs typeface="Times New Roman" panose="02020603050405020304" charset="0"/>
              </a:rPr>
              <a:t> stand out </a:t>
            </a:r>
            <a:r>
              <a:rPr lang="en-US" altLang="zh-CN" sz="2800" dirty="0">
                <a:latin typeface="Times New Roman" panose="02020603050405020304" charset="0"/>
                <a:ea typeface="宋体" panose="02010600030101010101" pitchFamily="2" charset="-122"/>
                <a:cs typeface="Times New Roman" panose="02020603050405020304" charset="0"/>
              </a:rPr>
              <a:t>in an interview is to ask questions.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站出来 			B. 忍受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突出 			D. 矗立</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7561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本题考查固定短语，stand out有“引人注目；突出；出色；更为重要；凸起”等意思。该句意为：提问是让求职者在面试中表现突出的一种方式。</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491850" y="14160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Ⅰ．补全对话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491851" y="20554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Ⅱ．词汇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491852" y="27235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Ⅲ．完形填空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491850" y="33153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Ⅳ．阅读理解</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238751" y="227139"/>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阶段性测试卷</a:t>
            </a:r>
            <a:r>
              <a:rPr lang="zh-CN" sz="5400" b="1" kern="5000" spc="300" dirty="0">
                <a:solidFill>
                  <a:sysClr val="windowText" lastClr="000000"/>
                </a:solidFill>
                <a:cs typeface="Arial" panose="020B0604020202020204" pitchFamily="34" charset="0"/>
              </a:rPr>
              <a:t>二</a:t>
            </a:r>
            <a:endParaRPr lang="zh-CN"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491852" y="3964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Ⅴ．语法填空</a:t>
            </a:r>
            <a:endParaRPr lang="zh-CN" altLang="en-US" sz="3200" dirty="0">
              <a:solidFill>
                <a:schemeClr val="tx1"/>
              </a:solidFill>
              <a:latin typeface="黑体" panose="02010609060101010101" charset="-122"/>
              <a:ea typeface="黑体" panose="02010609060101010101" charset="-122"/>
            </a:endParaRPr>
          </a:p>
        </p:txBody>
      </p:sp>
      <p:sp>
        <p:nvSpPr>
          <p:cNvPr id="8" name="文本框 13">
            <a:hlinkClick r:id="rId9" action="ppaction://hlinksldjump"/>
          </p:cNvPr>
          <p:cNvSpPr txBox="1">
            <a:spLocks noChangeArrowheads="1"/>
          </p:cNvSpPr>
          <p:nvPr>
            <p:custDataLst>
              <p:tags r:id="rId10"/>
            </p:custDataLst>
          </p:nvPr>
        </p:nvSpPr>
        <p:spPr bwMode="auto">
          <a:xfrm>
            <a:off x="5491850" y="4594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VI</a:t>
            </a:r>
            <a:r>
              <a:rPr lang="zh-CN" altLang="en-US" sz="3200" dirty="0">
                <a:solidFill>
                  <a:schemeClr val="tx1"/>
                </a:solidFill>
                <a:latin typeface="黑体" panose="02010609060101010101" charset="-122"/>
                <a:ea typeface="黑体" panose="02010609060101010101" charset="-122"/>
                <a:sym typeface="+mn-ea"/>
              </a:rPr>
              <a:t>．</a:t>
            </a:r>
            <a:r>
              <a:rPr lang="zh-CN" altLang="en-US" sz="3200" dirty="0">
                <a:solidFill>
                  <a:schemeClr val="tx1"/>
                </a:solidFill>
                <a:latin typeface="黑体" panose="02010609060101010101" charset="-122"/>
                <a:ea typeface="黑体" panose="02010609060101010101" charset="-122"/>
              </a:rPr>
              <a:t>完成句子</a:t>
            </a:r>
            <a:endParaRPr lang="zh-CN" altLang="en-US" sz="3200" dirty="0">
              <a:solidFill>
                <a:schemeClr val="tx1"/>
              </a:solidFill>
              <a:latin typeface="黑体" panose="02010609060101010101" charset="-122"/>
              <a:ea typeface="黑体" panose="02010609060101010101" charset="-122"/>
            </a:endParaRPr>
          </a:p>
        </p:txBody>
      </p:sp>
      <p:sp>
        <p:nvSpPr>
          <p:cNvPr id="9" name="文本框 13">
            <a:hlinkClick r:id="rId11" action="ppaction://hlinksldjump"/>
          </p:cNvPr>
          <p:cNvSpPr txBox="1">
            <a:spLocks noChangeArrowheads="1"/>
          </p:cNvSpPr>
          <p:nvPr>
            <p:custDataLst>
              <p:tags r:id="rId12"/>
            </p:custDataLst>
          </p:nvPr>
        </p:nvSpPr>
        <p:spPr bwMode="auto">
          <a:xfrm>
            <a:off x="5238485" y="52431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VII．应用写作</a:t>
            </a:r>
            <a:endParaRPr lang="zh-CN" altLang="en-US" sz="3200" dirty="0">
              <a:solidFill>
                <a:schemeClr val="tx1"/>
              </a:solidFill>
              <a:latin typeface="黑体" panose="02010609060101010101" charset="-122"/>
              <a:ea typeface="黑体" panose="02010609060101010101" charset="-122"/>
            </a:endParaRPr>
          </a:p>
        </p:txBody>
      </p:sp>
      <p:sp>
        <p:nvSpPr>
          <p:cNvPr id="10" name="文本框 13">
            <a:hlinkClick r:id="rId13" action="ppaction://hlinksldjump"/>
          </p:cNvPr>
          <p:cNvSpPr txBox="1">
            <a:spLocks noChangeArrowheads="1"/>
          </p:cNvSpPr>
          <p:nvPr>
            <p:custDataLst>
              <p:tags r:id="rId14"/>
            </p:custDataLst>
          </p:nvPr>
        </p:nvSpPr>
        <p:spPr bwMode="auto">
          <a:xfrm>
            <a:off x="5492115" y="5892165"/>
            <a:ext cx="25990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附加题</a:t>
            </a:r>
            <a:endParaRPr lang="zh-CN" altLang="en-US"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9965" y="652145"/>
            <a:ext cx="1056386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14. He was 9 when the war </a:t>
            </a:r>
            <a:r>
              <a:rPr lang="en-US" altLang="zh-CN" sz="2800" u="sng" dirty="0">
                <a:latin typeface="Times New Roman" panose="02020603050405020304" charset="0"/>
                <a:ea typeface="宋体" panose="02010600030101010101" pitchFamily="2" charset="-122"/>
                <a:cs typeface="Times New Roman" panose="02020603050405020304" charset="0"/>
              </a:rPr>
              <a:t>broke out</a:t>
            </a:r>
            <a:r>
              <a:rPr lang="en-US" altLang="zh-CN" sz="2800" dirty="0">
                <a:latin typeface="Times New Roman" panose="02020603050405020304" charset="0"/>
                <a:ea typeface="宋体" panose="02010600030101010101" pitchFamily="2" charset="-122"/>
                <a:cs typeface="Times New Roman" panose="02020603050405020304" charset="0"/>
              </a:rPr>
              <a: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流行 			B. 断裂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摧毁 			D. 爆发</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920"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本题考查动词短语break out, break out意为爆发，指疾病瘟疫、火灾或战争的爆发。该句意为：战争爆发时，他才9 岁。</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9965" y="652145"/>
            <a:ext cx="1056386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15. We can </a:t>
            </a:r>
            <a:r>
              <a:rPr lang="en-US" altLang="zh-CN" sz="2800" u="sng" dirty="0">
                <a:latin typeface="Times New Roman" panose="02020603050405020304" charset="0"/>
                <a:ea typeface="宋体" panose="02010600030101010101" pitchFamily="2" charset="-122"/>
                <a:cs typeface="Times New Roman" panose="02020603050405020304" charset="0"/>
              </a:rPr>
              <a:t>develop</a:t>
            </a:r>
            <a:r>
              <a:rPr lang="en-US" altLang="zh-CN" sz="2800" dirty="0">
                <a:latin typeface="Times New Roman" panose="02020603050405020304" charset="0"/>
                <a:ea typeface="宋体" panose="02010600030101010101" pitchFamily="2" charset="-122"/>
                <a:cs typeface="Times New Roman" panose="02020603050405020304" charset="0"/>
              </a:rPr>
              <a:t> your films in an hour.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发展 			B. 冲洗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开发 			D. 研究</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920"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本题考查develop，有“发展”“开发”“研制”“冲洗（胶片）”等意思。该句意为：我们可以于一小时后把你的胶卷冲洗出来。</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Ⅲ．完形填空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35280" y="1765300"/>
            <a:ext cx="11488420" cy="2027555"/>
          </a:xfrm>
          <a:prstGeom prst="rect">
            <a:avLst/>
          </a:prstGeom>
          <a:noFill/>
        </p:spPr>
        <p:txBody>
          <a:bodyPr wrap="square" rtlCol="0" anchor="t">
            <a:spAutoFit/>
          </a:bodyPr>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Today, I am very happy to have a meeting with you. At the meeting we will talk about the </a:t>
            </a:r>
            <a:r>
              <a:rPr sz="2800" u="sng" dirty="0">
                <a:latin typeface="Times New Roman" panose="02020603050405020304" charset="0"/>
                <a:ea typeface="宋体" panose="02010600030101010101" pitchFamily="2" charset="-122"/>
                <a:cs typeface="Times New Roman" panose="02020603050405020304" charset="0"/>
              </a:rPr>
              <a:t>16</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we have these days. We all know the problems about </a:t>
            </a:r>
            <a:r>
              <a:rPr sz="2800" u="sng" dirty="0">
                <a:latin typeface="Times New Roman" panose="02020603050405020304" charset="0"/>
                <a:ea typeface="宋体" panose="02010600030101010101" pitchFamily="2" charset="-122"/>
                <a:cs typeface="Times New Roman" panose="02020603050405020304" charset="0"/>
              </a:rPr>
              <a:t>17</a:t>
            </a:r>
            <a:r>
              <a:rPr lang="en-US" sz="2800" u="sng" dirty="0">
                <a:latin typeface="Times New Roman" panose="02020603050405020304" charset="0"/>
                <a:ea typeface="宋体" panose="02010600030101010101" pitchFamily="2" charset="-122"/>
                <a:cs typeface="Times New Roman" panose="02020603050405020304" charset="0"/>
              </a:rPr>
              <a:t>______</a:t>
            </a:r>
            <a:r>
              <a:rPr sz="2800" dirty="0">
                <a:latin typeface="Times New Roman" panose="02020603050405020304" charset="0"/>
                <a:ea typeface="宋体" panose="02010600030101010101" pitchFamily="2" charset="-122"/>
                <a:cs typeface="Times New Roman" panose="02020603050405020304" charset="0"/>
              </a:rPr>
              <a:t> and the objects falling from windows are getting worse. We have </a:t>
            </a:r>
            <a:r>
              <a:rPr sz="2800" u="sng" dirty="0">
                <a:latin typeface="Times New Roman" panose="02020603050405020304" charset="0"/>
                <a:ea typeface="宋体" panose="02010600030101010101" pitchFamily="2" charset="-122"/>
                <a:cs typeface="Times New Roman" panose="02020603050405020304" charset="0"/>
              </a:rPr>
              <a:t>18</a:t>
            </a:r>
            <a:r>
              <a:rPr lang="en-US" sz="2800" u="sng" dirty="0">
                <a:latin typeface="Times New Roman" panose="02020603050405020304" charset="0"/>
                <a:ea typeface="宋体" panose="02010600030101010101" pitchFamily="2" charset="-122"/>
                <a:cs typeface="Times New Roman" panose="02020603050405020304" charset="0"/>
              </a:rPr>
              <a:t>_____ </a:t>
            </a:r>
            <a:r>
              <a:rPr sz="2800" dirty="0">
                <a:latin typeface="Times New Roman" panose="02020603050405020304" charset="0"/>
                <a:ea typeface="宋体" panose="02010600030101010101" pitchFamily="2" charset="-122"/>
                <a:cs typeface="Times New Roman" panose="02020603050405020304" charset="0"/>
              </a:rPr>
              <a:t>lots of letters about such problems. So </a:t>
            </a:r>
            <a:r>
              <a:rPr sz="2800" u="sng" dirty="0">
                <a:latin typeface="Times New Roman" panose="02020603050405020304" charset="0"/>
                <a:ea typeface="宋体" panose="02010600030101010101" pitchFamily="2" charset="-122"/>
                <a:cs typeface="Times New Roman" panose="02020603050405020304" charset="0"/>
              </a:rPr>
              <a:t>19</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is time for us to look for possible ways to work out these problems.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09320" y="3792538"/>
            <a:ext cx="9457055" cy="1419860"/>
          </a:xfrm>
          <a:prstGeom prst="rect">
            <a:avLst/>
          </a:prstGeom>
          <a:solidFill>
            <a:schemeClr val="bg1"/>
          </a:solidFill>
        </p:spPr>
        <p:txBody>
          <a:bodyPr wrap="square" rtlCol="0" anchor="ctr">
            <a:spAutoFit/>
          </a:bodyPr>
          <a:lstStyle/>
          <a:p>
            <a:pPr>
              <a:lnSpc>
                <a:spcPct val="90000"/>
              </a:lnSpc>
            </a:pPr>
            <a:r>
              <a:rPr lang="en-US" altLang="zh-CN" sz="2400" dirty="0">
                <a:solidFill>
                  <a:schemeClr val="tx1"/>
                </a:solidFill>
                <a:latin typeface="Times New Roman" panose="02020603050405020304" charset="0"/>
                <a:cs typeface="Times New Roman" panose="02020603050405020304" charset="0"/>
              </a:rPr>
              <a:t>16. A. books	    B. problems		C. courses	   D. films</a:t>
            </a:r>
            <a:endParaRPr lang="en-US" altLang="zh-CN" sz="2400" dirty="0">
              <a:solidFill>
                <a:schemeClr val="tx1"/>
              </a:solidFill>
              <a:latin typeface="Times New Roman" panose="02020603050405020304" charset="0"/>
              <a:cs typeface="Times New Roman" panose="02020603050405020304" charset="0"/>
            </a:endParaRPr>
          </a:p>
          <a:p>
            <a:pPr>
              <a:lnSpc>
                <a:spcPct val="90000"/>
              </a:lnSpc>
            </a:pPr>
            <a:r>
              <a:rPr lang="en-US" altLang="zh-CN" sz="2400" dirty="0">
                <a:solidFill>
                  <a:schemeClr val="tx1"/>
                </a:solidFill>
                <a:latin typeface="Times New Roman" panose="02020603050405020304" charset="0"/>
                <a:cs typeface="Times New Roman" panose="02020603050405020304" charset="0"/>
              </a:rPr>
              <a:t>17. A. dogs 	    B. chicks 		C. cats		   D. birds</a:t>
            </a:r>
            <a:endParaRPr lang="en-US" altLang="zh-CN" sz="2400" dirty="0">
              <a:solidFill>
                <a:schemeClr val="tx1"/>
              </a:solidFill>
              <a:latin typeface="Times New Roman" panose="02020603050405020304" charset="0"/>
              <a:cs typeface="Times New Roman" panose="02020603050405020304" charset="0"/>
            </a:endParaRPr>
          </a:p>
          <a:p>
            <a:pPr>
              <a:lnSpc>
                <a:spcPct val="90000"/>
              </a:lnSpc>
            </a:pPr>
            <a:r>
              <a:rPr lang="en-US" altLang="zh-CN" sz="2400" dirty="0">
                <a:solidFill>
                  <a:schemeClr val="tx1"/>
                </a:solidFill>
                <a:latin typeface="Times New Roman" panose="02020603050405020304" charset="0"/>
                <a:cs typeface="Times New Roman" panose="02020603050405020304" charset="0"/>
              </a:rPr>
              <a:t>18. A. made 	    B. turned 		C. received 	   D. invented</a:t>
            </a:r>
            <a:endParaRPr lang="en-US" altLang="zh-CN" sz="2400" dirty="0">
              <a:solidFill>
                <a:schemeClr val="tx1"/>
              </a:solidFill>
              <a:latin typeface="Times New Roman" panose="02020603050405020304" charset="0"/>
              <a:cs typeface="Times New Roman" panose="02020603050405020304" charset="0"/>
            </a:endParaRPr>
          </a:p>
          <a:p>
            <a:pPr>
              <a:lnSpc>
                <a:spcPct val="90000"/>
              </a:lnSpc>
            </a:pPr>
            <a:r>
              <a:rPr lang="en-US" altLang="zh-CN" sz="2400" dirty="0">
                <a:solidFill>
                  <a:schemeClr val="tx1"/>
                </a:solidFill>
                <a:latin typeface="Times New Roman" panose="02020603050405020304" charset="0"/>
                <a:cs typeface="Times New Roman" panose="02020603050405020304" charset="0"/>
              </a:rPr>
              <a:t>19. A. that 	    B. it 			C. this 		   D. which</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Ⅲ．完形填空</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35280" y="899795"/>
            <a:ext cx="11488420" cy="865505"/>
          </a:xfrm>
          <a:prstGeom prst="rect">
            <a:avLst/>
          </a:prstGeom>
          <a:noFill/>
        </p:spPr>
        <p:txBody>
          <a:bodyPr wrap="square" rtlCol="0" anchor="t">
            <a:spAutoFit/>
          </a:bodyPr>
          <a:lstStyle/>
          <a:p>
            <a:pPr indent="0" algn="just" fontAlgn="auto">
              <a:lnSpc>
                <a:spcPct val="90000"/>
              </a:lnSpc>
            </a:pPr>
            <a:r>
              <a:rPr sz="28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sz="2800" b="1"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3023870" y="204914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484505" y="5300345"/>
            <a:ext cx="11339195" cy="11023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本题考查词义。句意：在会上，我们将谈论这些天我们遇到的问题。A. books书籍；B. problems问题；C. course课程；D. films电影。根据后一句We all know the problems可知，答案为B。</a:t>
            </a:r>
            <a:endParaRPr sz="2400">
              <a:solidFill>
                <a:srgbClr val="C00000"/>
              </a:solidFill>
              <a:latin typeface="Times New Roman" panose="02020603050405020304" charset="0"/>
              <a:cs typeface="Times New Roman" panose="02020603050405020304" charset="0"/>
              <a:sym typeface="+mn-ea"/>
            </a:endParaRPr>
          </a:p>
        </p:txBody>
      </p:sp>
      <p:sp>
        <p:nvSpPr>
          <p:cNvPr id="7" name="TextBox 4"/>
          <p:cNvSpPr txBox="1"/>
          <p:nvPr>
            <p:custDataLst>
              <p:tags r:id="rId2"/>
            </p:custDataLst>
          </p:nvPr>
        </p:nvSpPr>
        <p:spPr>
          <a:xfrm flipH="1">
            <a:off x="1012825" y="2431415"/>
            <a:ext cx="756285" cy="475615"/>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1031240" y="290703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7840345" y="290703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圆角矩形 9"/>
          <p:cNvSpPr/>
          <p:nvPr>
            <p:custDataLst>
              <p:tags r:id="rId5"/>
            </p:custDataLst>
          </p:nvPr>
        </p:nvSpPr>
        <p:spPr>
          <a:xfrm>
            <a:off x="611505" y="5300345"/>
            <a:ext cx="11339195" cy="11023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本题考查词义。根据上下文可知，我们今天会议的内容主要与养狗及窗户落物有关。根据第二段第一句话可知谈论狗带来的问题，故答案为A。</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6"/>
            </p:custDataLst>
          </p:nvPr>
        </p:nvSpPr>
        <p:spPr>
          <a:xfrm>
            <a:off x="611505" y="5300345"/>
            <a:ext cx="11339195" cy="11023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本题考查固定搭配。句意：我们收到关于这些问题的很多信件。A. made做；B. turned翻转；C. received收到；D. invented发明。根据句意，故答案为C。</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7"/>
            </p:custDataLst>
          </p:nvPr>
        </p:nvSpPr>
        <p:spPr>
          <a:xfrm>
            <a:off x="484505" y="5300345"/>
            <a:ext cx="11339195" cy="11023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本题考查固定句型。句意：所以，是我们寻找可能的方法来解决这些问题的时候了。句型：It is time for sb. to do sth.是某人干某事的时候了。故答案为B。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7" grpId="0"/>
      <p:bldP spid="8" grpId="0"/>
      <p:bldP spid="9" grpId="0"/>
      <p:bldP spid="10" grpId="0" bldLvl="0" animBg="1"/>
      <p:bldP spid="10" grpId="1" animBg="1"/>
      <p:bldP spid="11" grpId="0" bldLvl="0" animBg="1"/>
      <p:bldP spid="11" grpId="1" animBg="1"/>
      <p:bldP spid="12" grpId="0" bldLvl="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3890" y="2490153"/>
            <a:ext cx="10226675"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20. A. take care of	B. take away 	 	C. take back	 	D. take off</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21. A. noisy 		B. quietly 		C. tidy 			D. dirty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22. A. whom 		B. that 			C. whose 		D. who</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23. A. stopping 	B. helping		C. asking 		D. making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24. A. pleasant 	B. important 		C. useful 		D. peaceful</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60985" y="194310"/>
            <a:ext cx="11488420" cy="224536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Some dog owners don’t </a:t>
            </a:r>
            <a:r>
              <a:rPr sz="2800" u="sng" dirty="0">
                <a:latin typeface="Times New Roman" panose="02020603050405020304" charset="0"/>
                <a:ea typeface="宋体" panose="02010600030101010101" pitchFamily="2" charset="-122"/>
                <a:cs typeface="Times New Roman" panose="02020603050405020304" charset="0"/>
              </a:rPr>
              <a:t>20</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their dogs well enough, and they let their dogs make a mess on roads and in gardens. This makes the environment </a:t>
            </a:r>
            <a:r>
              <a:rPr sz="2800" u="sng" dirty="0">
                <a:latin typeface="Times New Roman" panose="02020603050405020304" charset="0"/>
                <a:ea typeface="宋体" panose="02010600030101010101" pitchFamily="2" charset="-122"/>
                <a:cs typeface="Times New Roman" panose="02020603050405020304" charset="0"/>
              </a:rPr>
              <a:t>21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I would like to tell the dog owners </a:t>
            </a:r>
            <a:r>
              <a:rPr sz="2800" u="sng" dirty="0">
                <a:latin typeface="Times New Roman" panose="02020603050405020304" charset="0"/>
                <a:ea typeface="宋体" panose="02010600030101010101" pitchFamily="2" charset="-122"/>
                <a:cs typeface="Times New Roman" panose="02020603050405020304" charset="0"/>
              </a:rPr>
              <a:t>22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their behavior is too bad, and at the same time they are </a:t>
            </a:r>
            <a:r>
              <a:rPr sz="2800" u="sng" dirty="0">
                <a:latin typeface="Times New Roman" panose="02020603050405020304" charset="0"/>
                <a:ea typeface="宋体" panose="02010600030101010101" pitchFamily="2" charset="-122"/>
                <a:cs typeface="Times New Roman" panose="02020603050405020304" charset="0"/>
              </a:rPr>
              <a:t>23</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people feel unhappy. We should keep the environment</a:t>
            </a:r>
            <a:r>
              <a:rPr sz="2800" u="sng" dirty="0">
                <a:latin typeface="Times New Roman" panose="02020603050405020304" charset="0"/>
                <a:ea typeface="宋体" panose="02010600030101010101" pitchFamily="2" charset="-122"/>
                <a:cs typeface="Times New Roman" panose="02020603050405020304" charset="0"/>
              </a:rPr>
              <a:t> 24</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4897755" y="19431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570230" y="4845050"/>
            <a:ext cx="11339195" cy="1121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本题考查固定短语。句意：一些狗的主人没有照顾好他们的狗。A. take care of照顾；B. take away带走；C. take back取回；D. take off脱下。根据句意，故答案为A。</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842010" y="1056005"/>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621665" y="4781550"/>
            <a:ext cx="11287760" cy="11849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21.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本题考查词义。句意：他们让狗在路上和花园里大便，这让环境变得很脏。A. noisy吵闹的；B. quietly安静地；C. tidy整洁的；D. dirty脏的。根据前一句可知狗的粪便污染环境，故答案为D。</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7311390" y="1056005"/>
            <a:ext cx="4832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4"/>
            </p:custDataLst>
          </p:nvPr>
        </p:nvSpPr>
        <p:spPr>
          <a:xfrm>
            <a:off x="429260" y="4754880"/>
            <a:ext cx="11152505" cy="14859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宾语从句。句意：我想告诉狗的主人们他们的这一行为是不好的。Whom谁，表人，宾格；that无意义，只起引导作用；whose谁的，作定语；who谁，表人，作主语。此处引导宾语从句，只陈述事实，用that，故答案为B。</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5"/>
            </p:custDataLst>
          </p:nvPr>
        </p:nvSpPr>
        <p:spPr>
          <a:xfrm>
            <a:off x="570230" y="4845050"/>
            <a:ext cx="11151870" cy="13360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本题考查make的用法。句意：同时，他们让人们感到不愉快。A. stopping停止；B. helping帮助；C. asking要求；D. making使；让。根据feel是动词原形可知用make sb. do 结构，故答案为D。</a:t>
            </a:r>
            <a:endParaRPr sz="2400">
              <a:solidFill>
                <a:srgbClr val="C00000"/>
              </a:solidFill>
              <a:latin typeface="Times New Roman" panose="02020603050405020304" charset="0"/>
              <a:cs typeface="Times New Roman" panose="02020603050405020304" charset="0"/>
              <a:sym typeface="+mn-ea"/>
            </a:endParaRPr>
          </a:p>
        </p:txBody>
      </p:sp>
      <p:sp>
        <p:nvSpPr>
          <p:cNvPr id="13" name="TextBox 4"/>
          <p:cNvSpPr txBox="1"/>
          <p:nvPr>
            <p:custDataLst>
              <p:tags r:id="rId6"/>
            </p:custDataLst>
          </p:nvPr>
        </p:nvSpPr>
        <p:spPr>
          <a:xfrm>
            <a:off x="5092065" y="1466215"/>
            <a:ext cx="4832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4" name="TextBox 4"/>
          <p:cNvSpPr txBox="1"/>
          <p:nvPr>
            <p:custDataLst>
              <p:tags r:id="rId7"/>
            </p:custDataLst>
          </p:nvPr>
        </p:nvSpPr>
        <p:spPr>
          <a:xfrm>
            <a:off x="2616200" y="1875155"/>
            <a:ext cx="4832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圆角矩形 8"/>
          <p:cNvSpPr/>
          <p:nvPr>
            <p:custDataLst>
              <p:tags r:id="rId8"/>
            </p:custDataLst>
          </p:nvPr>
        </p:nvSpPr>
        <p:spPr>
          <a:xfrm>
            <a:off x="429260" y="4845050"/>
            <a:ext cx="10941685" cy="11817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本题考查词义。A. pleasant令人愉快的；B. important重要的；C. useful有用的；D.peaceful和平的。根据句意，故答案为A。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9" grpId="0" bldLvl="0" animBg="1"/>
      <p:bldP spid="9" grpId="1" animBg="1"/>
      <p:bldP spid="11" grpId="0" bldLvl="0" animBg="1"/>
      <p:bldP spid="11" grpId="1" animBg="1"/>
      <p:bldP spid="12" grpId="0" bldLvl="0" animBg="1"/>
      <p:bldP spid="12" grpId="1" animBg="1"/>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8755" y="316230"/>
            <a:ext cx="11764010" cy="20275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It is reported that some people </a:t>
            </a:r>
            <a:r>
              <a:rPr lang="en-US" altLang="zh-CN" sz="2800" u="sng" dirty="0">
                <a:latin typeface="Times New Roman" panose="02020603050405020304" charset="0"/>
                <a:ea typeface="宋体" panose="02010600030101010101" pitchFamily="2" charset="-122"/>
                <a:cs typeface="Times New Roman" panose="02020603050405020304" charset="0"/>
              </a:rPr>
              <a:t>25       </a:t>
            </a:r>
            <a:r>
              <a:rPr lang="en-US" altLang="zh-CN" sz="2800" dirty="0">
                <a:latin typeface="Times New Roman" panose="02020603050405020304" charset="0"/>
                <a:ea typeface="宋体" panose="02010600030101010101" pitchFamily="2" charset="-122"/>
                <a:cs typeface="Times New Roman" panose="02020603050405020304" charset="0"/>
              </a:rPr>
              <a:t> rubbish out of the windows. It is dangerous because falling objects </a:t>
            </a:r>
            <a:r>
              <a:rPr lang="en-US" altLang="zh-CN" sz="2800" u="sng" dirty="0">
                <a:latin typeface="Times New Roman" panose="02020603050405020304" charset="0"/>
                <a:ea typeface="宋体" panose="02010600030101010101" pitchFamily="2" charset="-122"/>
                <a:cs typeface="Times New Roman" panose="02020603050405020304" charset="0"/>
              </a:rPr>
              <a:t>26         </a:t>
            </a:r>
            <a:r>
              <a:rPr lang="en-US" altLang="zh-CN" sz="2800" dirty="0">
                <a:latin typeface="Times New Roman" panose="02020603050405020304" charset="0"/>
                <a:ea typeface="宋体" panose="02010600030101010101" pitchFamily="2" charset="-122"/>
                <a:cs typeface="Times New Roman" panose="02020603050405020304" charset="0"/>
              </a:rPr>
              <a:t> hurt others. It is against the law. We should put up a notice to teach people not to do so. If they ignore us and continue to do so, we will record the </a:t>
            </a:r>
            <a:r>
              <a:rPr lang="en-US" altLang="zh-CN" sz="2800" u="sng" dirty="0">
                <a:latin typeface="Times New Roman" panose="02020603050405020304" charset="0"/>
                <a:ea typeface="宋体" panose="02010600030101010101" pitchFamily="2" charset="-122"/>
                <a:cs typeface="Times New Roman" panose="02020603050405020304" charset="0"/>
              </a:rPr>
              <a:t>27         </a:t>
            </a:r>
            <a:r>
              <a:rPr lang="en-US" altLang="zh-CN" sz="2800" dirty="0">
                <a:latin typeface="Times New Roman" panose="02020603050405020304" charset="0"/>
                <a:ea typeface="宋体" panose="02010600030101010101" pitchFamily="2" charset="-122"/>
                <a:cs typeface="Times New Roman" panose="02020603050405020304" charset="0"/>
              </a:rPr>
              <a:t> and addresses of those people who throw objects. Then, a warning will be given and </a:t>
            </a:r>
            <a:r>
              <a:rPr lang="en-US" altLang="zh-CN" sz="2800" u="sng" dirty="0">
                <a:latin typeface="Times New Roman" panose="02020603050405020304" charset="0"/>
                <a:ea typeface="宋体" panose="02010600030101010101" pitchFamily="2" charset="-122"/>
                <a:cs typeface="Times New Roman" panose="02020603050405020304" charset="0"/>
              </a:rPr>
              <a:t>28         </a:t>
            </a:r>
            <a:r>
              <a:rPr lang="en-US" altLang="zh-CN" sz="2800" dirty="0">
                <a:latin typeface="Times New Roman" panose="02020603050405020304" charset="0"/>
                <a:ea typeface="宋体" panose="02010600030101010101" pitchFamily="2" charset="-122"/>
                <a:cs typeface="Times New Roman" panose="02020603050405020304" charset="0"/>
              </a:rPr>
              <a:t> will be punished by law.</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89965" y="2407285"/>
            <a:ext cx="7461885" cy="156845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25. A. pull 	B. put 		C. throw 	D. run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26. A. may 	B. need 	C. would 	D. should</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27. A. jobs 	B. ages 	C. hobbies 	D. names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28. A. we 	B. it 		C. they 	D. he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5770945" y="31641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581080" y="6588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4620306" y="142699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198755" y="4578985"/>
            <a:ext cx="10981690" cy="11696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本题考查动词词义。句意：据报道，一些人把垃圾朝窗外扔。A. pull拉；B. put放；C. throw扔；D. run跑。根据句意，故答案为C。</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280035" y="4434205"/>
            <a:ext cx="10981690" cy="12395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本题考查情态动词。句意：这是很危险的，因为落物可能会伤到别人。A. may也许；可能；B. need需要；C. have to不得不；D. should应该。根据逻辑关系，故答案为A。</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330200" y="4533900"/>
            <a:ext cx="10718800" cy="12147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本题考查对上下文的理解。句意：如果发现了，我们将记录扔东西的人的名字和地址。A. jobs工作；B. ages年龄；C. hobbies爱好；D. names名字。根据and address可知应是名字，故答案为D。</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6611666" y="1821326"/>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457200" y="4660900"/>
            <a:ext cx="10718800" cy="12147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本题考查代词的用法。句意：然后会给一个警告，他们会受到法律的处罚。此处指代前文的those people，所以用they，故答案为C。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3" grpId="0" bldLvl="0" animBg="1"/>
      <p:bldP spid="13" grpId="1" animBg="1"/>
      <p:bldP spid="14" grpId="0" bldLvl="0" animBg="1"/>
      <p:bldP spid="14" grpId="1" animBg="1"/>
      <p:bldP spid="15" grpId="0" bldLvl="0" animBg="1"/>
      <p:bldP spid="15" grpId="1" animBg="1"/>
      <p:bldP spid="2" grpId="0"/>
      <p:bldP spid="8" grpId="0" bldLvl="0" animBg="1"/>
      <p:bldP spid="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custDataLst>
              <p:tags r:id="rId1"/>
            </p:custDataLst>
          </p:nvPr>
        </p:nvSpPr>
        <p:spPr>
          <a:xfrm>
            <a:off x="541655" y="4455160"/>
            <a:ext cx="10873740" cy="14427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本题考查条件句。句意：如果我们尽力关心我们的社区，它才会是一个好的居住地。A. If如果；B. Because因为；C. Before在……之前；D. Unless除非。根据句意，故答案为A。</a:t>
            </a:r>
            <a:endParaRPr sz="2400">
              <a:solidFill>
                <a:srgbClr val="C00000"/>
              </a:solidFill>
              <a:latin typeface="Times New Roman" panose="02020603050405020304" charset="0"/>
              <a:cs typeface="Times New Roman" panose="02020603050405020304" charset="0"/>
              <a:sym typeface="+mn-ea"/>
            </a:endParaRPr>
          </a:p>
        </p:txBody>
      </p:sp>
      <p:sp>
        <p:nvSpPr>
          <p:cNvPr id="17" name="圆角矩形 16"/>
          <p:cNvSpPr/>
          <p:nvPr>
            <p:custDataLst>
              <p:tags r:id="rId2"/>
            </p:custDataLst>
          </p:nvPr>
        </p:nvSpPr>
        <p:spPr>
          <a:xfrm>
            <a:off x="334010" y="4499610"/>
            <a:ext cx="11144250" cy="13982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本题考查动词词义。A. study学习；B. live生活；住；C. work工作；D. show展示。根据community可知是居住的地方，故答案为B。</a:t>
            </a:r>
            <a:endParaRPr sz="2400">
              <a:solidFill>
                <a:srgbClr val="C00000"/>
              </a:solidFill>
              <a:latin typeface="Times New Roman" panose="02020603050405020304" charset="0"/>
              <a:cs typeface="Times New Roman" panose="02020603050405020304" charset="0"/>
              <a:sym typeface="+mn-ea"/>
            </a:endParaRPr>
          </a:p>
        </p:txBody>
      </p:sp>
      <p:sp>
        <p:nvSpPr>
          <p:cNvPr id="3" name="文本框 2"/>
          <p:cNvSpPr txBox="1"/>
          <p:nvPr/>
        </p:nvSpPr>
        <p:spPr>
          <a:xfrm>
            <a:off x="691515" y="665480"/>
            <a:ext cx="10574020" cy="1252855"/>
          </a:xfrm>
          <a:prstGeom prst="rect">
            <a:avLst/>
          </a:prstGeom>
          <a:noFill/>
        </p:spPr>
        <p:txBody>
          <a:bodyPr wrap="square" rtlCol="0" anchor="t">
            <a:spAutoFit/>
          </a:bodyPr>
          <a:lstStyle/>
          <a:p>
            <a:pPr indent="0" algn="just" fontAlgn="auto">
              <a:lnSpc>
                <a:spcPct val="90000"/>
              </a:lnSpc>
            </a:pPr>
            <a:r>
              <a:rPr lang="en-US" altLang="zh-CN" sz="2800">
                <a:latin typeface="Times New Roman" panose="02020603050405020304" charset="0"/>
                <a:ea typeface="宋体" panose="02010600030101010101" pitchFamily="2" charset="-122"/>
                <a:cs typeface="Times New Roman" panose="02020603050405020304" charset="0"/>
              </a:rPr>
              <a:t>      A safe and comfortable living environment is important to us. </a:t>
            </a:r>
            <a:r>
              <a:rPr lang="en-US" altLang="zh-CN" sz="2800" u="sng">
                <a:latin typeface="Times New Roman" panose="02020603050405020304" charset="0"/>
                <a:ea typeface="宋体" panose="02010600030101010101" pitchFamily="2" charset="-122"/>
                <a:cs typeface="Times New Roman" panose="02020603050405020304" charset="0"/>
              </a:rPr>
              <a:t>29____    </a:t>
            </a:r>
            <a:r>
              <a:rPr lang="en-US" altLang="zh-CN" sz="2800">
                <a:latin typeface="Times New Roman" panose="02020603050405020304" charset="0"/>
                <a:ea typeface="宋体" panose="02010600030101010101" pitchFamily="2" charset="-122"/>
                <a:cs typeface="Times New Roman" panose="02020603050405020304" charset="0"/>
              </a:rPr>
              <a:t> we try our best to care for our community (社区), it will be a good place to </a:t>
            </a:r>
            <a:r>
              <a:rPr lang="en-US" altLang="zh-CN" sz="2800" u="sng">
                <a:latin typeface="Times New Roman" panose="02020603050405020304" charset="0"/>
                <a:ea typeface="宋体" panose="02010600030101010101" pitchFamily="2" charset="-122"/>
                <a:cs typeface="Times New Roman" panose="02020603050405020304" charset="0"/>
              </a:rPr>
              <a:t>30            </a:t>
            </a:r>
            <a:r>
              <a:rPr lang="en-US" altLang="zh-CN" sz="2800">
                <a:latin typeface="Times New Roman" panose="02020603050405020304" charset="0"/>
                <a:ea typeface="宋体" panose="02010600030101010101" pitchFamily="2" charset="-122"/>
                <a:cs typeface="Times New Roman" panose="02020603050405020304" charset="0"/>
              </a:rPr>
              <a:t> in. Thank you for your coming.</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45490" y="2877185"/>
            <a:ext cx="9168130"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29. A. If 		B. Because 	 C. Before 		D. Unless</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30. A. study 		B. live		 C. work 		D. show</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1057975" y="10308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3087435" y="13962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6" grpId="0" bldLvl="0" animBg="1"/>
      <p:bldP spid="16" grpId="1" animBg="1"/>
      <p:bldP spid="17" grpId="0" bldLvl="0" animBg="1"/>
      <p:bldP spid="17"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Ⅳ．阅读理解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Ⅳ．阅读理解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89890" y="2122170"/>
            <a:ext cx="11269345" cy="3538220"/>
          </a:xfrm>
          <a:prstGeom prst="rect">
            <a:avLst/>
          </a:prstGeom>
          <a:noFill/>
        </p:spPr>
        <p:txBody>
          <a:bodyPr wrap="square" rtlCol="0" anchor="t">
            <a:spAutoFit/>
          </a:bodyPr>
          <a:lstStyle/>
          <a:p>
            <a:pPr indent="0" algn="ctr"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b="1" dirty="0">
                <a:latin typeface="Times New Roman" panose="02020603050405020304" charset="0"/>
                <a:ea typeface="宋体" panose="02010600030101010101" pitchFamily="2" charset="-122"/>
                <a:cs typeface="Times New Roman" panose="02020603050405020304" charset="0"/>
              </a:rPr>
              <a:t>(A)</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Have you ever been ill? When you are ill, you must be unhappy because your body becomes hot, and there are pains all over your body. You don’t want to work, and you stay in bed, feeling very sad.</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What makes us ill? It is germs (细菌). Germs are everywhere. They are very small and you can’t find them with your eyes, but you can see them with a microscope. They are very very small</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and there could be hundreds of them on a very small thing.</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351790" y="1033780"/>
            <a:ext cx="11488420" cy="953135"/>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阅读下列短文，并做短文后的题目。从四个选项中，选出能回答所提问题或完成所给句子的最佳答案。</a:t>
            </a:r>
            <a:endParaRPr sz="28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654685"/>
            <a:ext cx="11334750" cy="353822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Germs are always found in dirty water. When we look at dirty water under the microscope, we shall see them in it. So your father and mother will not let you drink dirty water.</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Germs aren’t found only in water. They are found in air and dust. If you cut your finger, and some of the dust from the floor goes into the cut (割开处), some of the germs will go into your finger. Your finger will become big and red, and you will feel much pain. Sometimes the germs will go into all of your body, and you will have pain everywhere.</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Ⅰ．补全对话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17955" y="521335"/>
            <a:ext cx="1062291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31. Which of the following is true?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If things are very very small, they are germs.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We can’t find germs with our eyes.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Germs are only in dirty water.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If things can’t be seen, they must be germs.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74700" y="5213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1"/>
            </p:custDataLst>
          </p:nvPr>
        </p:nvSpPr>
        <p:spPr>
          <a:xfrm>
            <a:off x="661035" y="387985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本题考查细节题。从短文的第二段句子you can’t find them with your eyes可知答案是B。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32. What is a microscope used for?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Making very very small things look much bigger.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Making your eyes see the sky clearly.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Helping you read some newspapers.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Helping you if you can’t see things clearly.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91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99110" y="30918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本题考查细节题。在microscope的帮助下，我们能看得很清楚。可见microscope的作用是把东西放大。答案选A。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12850" y="765810"/>
            <a:ext cx="1047559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33. Why don’t your parents let you drink dirty water?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You haven’t looked at it carefully.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Water can’t be drunk in this way.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Water will make you ill.</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There must be lots of germs in 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98500" y="76581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7880" y="353631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本题考查细节题。短文的第三段说到Germs are always found in dirty water，所以父母不会让孩子喝脏水，因为There must be lots of germs in it。答案选D。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7285" y="431165"/>
            <a:ext cx="1039431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34. Which of the following is NOT true?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Germs can be found both in water and in the air.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Germs can go into your finger if it is cut.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If your temperature is not OK, there must be germs in your body.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Germs are found only in water, not in the air.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22935" y="43116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4535" y="362712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本题考查细节题。由“Germs aren’t found only in water. They are found in air and dust.”可知，细菌不仅存在水中，也存在于空气及尘土中，所以选项D是不对的。</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66520" y="58483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35. What’s the main idea of the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Take care of your fingers.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Germs are in dirty water.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Germs may make us ill.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Don’t drink dirty water.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52170" y="5848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本题考查细节题。从句子What makes us ill? It is Germs. 可知短文的主题是Germs may make us ill，故选C。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382905"/>
            <a:ext cx="11334750" cy="5692775"/>
          </a:xfrm>
          <a:prstGeom prst="rect">
            <a:avLst/>
          </a:prstGeom>
          <a:noFill/>
        </p:spPr>
        <p:txBody>
          <a:bodyPr wrap="square" rtlCol="0" anchor="t">
            <a:spAutoFit/>
          </a:bodyPr>
          <a:lstStyle/>
          <a:p>
            <a:pPr indent="0" algn="ctr"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(B)</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Shlander is a man from space. He thinks people and things on the earth are very strange. He is now writing a letter to his friend at home. Here is part of his letter.</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Now I am in a strange world. It is very nice. There are many new things here. There are many earth monsters here, too. The earth monsters look very funny. They have just one head, two arms and two legs. They have thin black strings on their heads. Some earth monsters have brown or yellow strings. They have a hole in their face. Every day, they put nice things and balls from</a:t>
            </a:r>
            <a:r>
              <a:rPr lang="en-US" sz="2800" dirty="0">
                <a:latin typeface="Times New Roman" panose="02020603050405020304" charset="0"/>
                <a:ea typeface="宋体" panose="02010600030101010101" pitchFamily="2" charset="-122"/>
                <a:cs typeface="Times New Roman" panose="02020603050405020304" charset="0"/>
              </a:rPr>
              <a:t> the trees into the hole. They put water into the hole, too. They do not walk very fast, and move from place to place in tin boxes.</a:t>
            </a:r>
            <a:endParaRPr lang="en-US"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night, the earth monsters like to look at a square window box. This box has very small earth monsters in it.</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36. Shlander thinks people and things on the earth are very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strange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cool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different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unreasonable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074910" y="10013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本题考查细节题。根据第一段第二句话可知Shlander是个太空人，他认为地球上的人和物非常奇怪，正确答案为A。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919480"/>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37. Shlander thinks man on the earth is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a monkey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a monster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a terrible creature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a strange world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157720" y="91948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本题考查细节题。根据第二段第一句话就能确定正确选项。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38. The earth monster doesn’t have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heads, arms or legs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brown or yellow strings on its head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a hole on its face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a tail on its body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921500" y="10013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	 本题考查细节题。根据第二段内容，显然前三个选项都是人类的特征，都不能选。</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83920"/>
            <a:ext cx="1022223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39. The earth monsters don’t put ________ on their holes.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nice things 		B. balls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trees 			D. water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224270" y="88392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本题考查细节题。根据they put nice things and balls from the trees into the hole，故选C。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Ⅰ．补全对话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770889" y="1088147"/>
            <a:ext cx="11091545" cy="4310380"/>
          </a:xfrm>
          <a:prstGeom prst="rect">
            <a:avLst/>
          </a:prstGeom>
          <a:noFill/>
        </p:spPr>
        <p:txBody>
          <a:bodyPr wrap="square" rtlCol="0" anchor="t">
            <a:spAutoFit/>
          </a:bodyPr>
          <a:lstStyle/>
          <a:p>
            <a:pPr algn="just" fontAlgn="auto">
              <a:lnSpc>
                <a:spcPct val="140000"/>
              </a:lnSpc>
            </a:pPr>
            <a:r>
              <a:rPr lang="en-US" altLang="zh-CN" sz="2800" b="1" dirty="0">
                <a:solidFill>
                  <a:schemeClr val="tx1"/>
                </a:solidFill>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例：M: How’s everything going?</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M: ________.</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A. I’m 16 now 		B. Yes, it is good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C. See you then 		D. Oh, not too bad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答案是D。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40. The square window box is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a car or a bus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a very small earth monster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a radio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a TV set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971540" y="10013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78904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本题考查推断题。根据文章最后一段“At night, the earth monsters like to look at a square window box.”可知，地球上的人在晚上观看一个方形的窗框般的盒子，即电视。</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219075"/>
            <a:ext cx="11334750" cy="1640205"/>
          </a:xfrm>
          <a:prstGeom prst="rect">
            <a:avLst/>
          </a:prstGeom>
          <a:noFill/>
        </p:spPr>
        <p:txBody>
          <a:bodyPr wrap="square" rtlCol="0" anchor="t">
            <a:spAutoFit/>
          </a:bodyPr>
          <a:lstStyle/>
          <a:p>
            <a:pPr indent="0" algn="ctr" fontAlgn="auto">
              <a:lnSpc>
                <a:spcPct val="90000"/>
              </a:lnSpc>
            </a:pPr>
            <a:r>
              <a:rPr sz="2800" b="1" dirty="0">
                <a:latin typeface="Times New Roman" panose="02020603050405020304" charset="0"/>
                <a:ea typeface="宋体" panose="02010600030101010101" pitchFamily="2" charset="-122"/>
                <a:cs typeface="Times New Roman" panose="02020603050405020304" charset="0"/>
              </a:rPr>
              <a:t>(C)</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Many of us don’t spend a lot of time improving our writing skills. This can be a problem when we hand in our articles. Good writing skills will help us improve our grades and benefit uslater in life. </a:t>
            </a:r>
            <a:r>
              <a:rPr sz="2800" u="sng" dirty="0">
                <a:latin typeface="Times New Roman" panose="02020603050405020304" charset="0"/>
                <a:ea typeface="宋体" panose="02010600030101010101" pitchFamily="2" charset="-122"/>
                <a:cs typeface="Times New Roman" panose="02020603050405020304" charset="0"/>
              </a:rPr>
              <a:t>41</a:t>
            </a:r>
            <a:r>
              <a:rPr lang="en-US" sz="2800" u="sng" dirty="0">
                <a:latin typeface="Times New Roman" panose="02020603050405020304" charset="0"/>
                <a:ea typeface="宋体" panose="02010600030101010101" pitchFamily="2" charset="-122"/>
                <a:cs typeface="Times New Roman" panose="02020603050405020304" charset="0"/>
              </a:rPr>
              <a:t>_______</a:t>
            </a:r>
            <a:endParaRPr lang="en-US" sz="2800" u="sng" dirty="0">
              <a:latin typeface="Times New Roman" panose="02020603050405020304" charset="0"/>
              <a:ea typeface="宋体" panose="02010600030101010101" pitchFamily="2" charset="-122"/>
              <a:cs typeface="Times New Roman" panose="02020603050405020304" charset="0"/>
            </a:endParaRPr>
          </a:p>
        </p:txBody>
      </p:sp>
      <p:sp>
        <p:nvSpPr>
          <p:cNvPr id="2" name="TextBox 4"/>
          <p:cNvSpPr txBox="1"/>
          <p:nvPr>
            <p:custDataLst>
              <p:tags r:id="rId1"/>
            </p:custDataLst>
          </p:nvPr>
        </p:nvSpPr>
        <p:spPr>
          <a:xfrm>
            <a:off x="8100060" y="1337310"/>
            <a:ext cx="514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文本框 3"/>
          <p:cNvSpPr txBox="1"/>
          <p:nvPr>
            <p:custDataLst>
              <p:tags r:id="rId2"/>
            </p:custDataLst>
          </p:nvPr>
        </p:nvSpPr>
        <p:spPr>
          <a:xfrm>
            <a:off x="963930" y="2094230"/>
            <a:ext cx="791908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Prepare a list.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The following tips can be helpful.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Rewriting makes our writing better.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is not easy to become a better writer.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Good word choices are necessary for good writing.</a:t>
            </a:r>
            <a:endParaRPr lang="en-US" altLang="zh-CN" sz="2400" dirty="0">
              <a:solidFill>
                <a:schemeClr val="tx1"/>
              </a:solidFill>
              <a:latin typeface="Times New Roman" panose="02020603050405020304" charset="0"/>
              <a:cs typeface="Times New Roman" panose="02020603050405020304" charset="0"/>
            </a:endParaRPr>
          </a:p>
        </p:txBody>
      </p:sp>
      <p:sp>
        <p:nvSpPr>
          <p:cNvPr id="8" name="圆角矩形 7"/>
          <p:cNvSpPr/>
          <p:nvPr>
            <p:custDataLst>
              <p:tags r:id="rId3"/>
            </p:custDataLst>
          </p:nvPr>
        </p:nvSpPr>
        <p:spPr>
          <a:xfrm>
            <a:off x="495935" y="4449445"/>
            <a:ext cx="10981690" cy="17094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总分逻辑题。浏览全文可以发现本文是一篇“总—分”类型的文章，主要介绍的是一些关于写作的小窍门，而从第二段起的则是 tips 的具体内容，所以第一段空格处应填的是一句总述句，意为“下面的小窍门可能会有帮助”，故选 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p:bldP spid="8"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5120" y="358140"/>
            <a:ext cx="11180445"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*Make good word choices. When we’re not sure which word is the right one for a sentence, look it up in a dictionary. Many of us choose words in a hurry and don’t take the time to decide if they’re proper. </a:t>
            </a:r>
            <a:r>
              <a:rPr lang="en-US" altLang="zh-CN" sz="2800" u="sng" dirty="0">
                <a:latin typeface="Times New Roman" panose="02020603050405020304" charset="0"/>
                <a:ea typeface="宋体" panose="02010600030101010101" pitchFamily="2" charset="-122"/>
                <a:cs typeface="Times New Roman" panose="02020603050405020304" charset="0"/>
              </a:rPr>
              <a:t>42________</a:t>
            </a:r>
            <a:endParaRPr lang="en-US" altLang="zh-CN" sz="2800" u="sng"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069705" y="12198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1"/>
            </p:custDataLst>
          </p:nvPr>
        </p:nvSpPr>
        <p:spPr>
          <a:xfrm>
            <a:off x="605155" y="4699635"/>
            <a:ext cx="10981690" cy="14916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并列逻辑题。空格出现在第二段末，是用来对第二段第一句进行解释的，根据 E项中的关键词 good word choices 可知选 E，意为“好的词汇选择对好的作品是重要的”。</a:t>
            </a:r>
            <a:endParaRPr sz="2400">
              <a:solidFill>
                <a:srgbClr val="C00000"/>
              </a:solidFill>
              <a:latin typeface="Times New Roman" panose="02020603050405020304" charset="0"/>
              <a:cs typeface="Times New Roman" panose="02020603050405020304" charset="0"/>
              <a:sym typeface="+mn-ea"/>
            </a:endParaRPr>
          </a:p>
        </p:txBody>
      </p:sp>
      <p:sp>
        <p:nvSpPr>
          <p:cNvPr id="2" name="文本框 1"/>
          <p:cNvSpPr txBox="1"/>
          <p:nvPr>
            <p:custDataLst>
              <p:tags r:id="rId2"/>
            </p:custDataLst>
          </p:nvPr>
        </p:nvSpPr>
        <p:spPr>
          <a:xfrm>
            <a:off x="963930" y="2094230"/>
            <a:ext cx="791908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Prepare a list.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The following tips can be helpful.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Rewriting makes our writing better.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is not easy to become a better writer.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Good word choices are necessary for good writing.</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8290" y="266700"/>
            <a:ext cx="11298555" cy="20275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*Check facts. If we want people to believe what we write, we must make sure our facts are true. We should use dependable facts.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*Rewrite. A common problem is that we don’t like to rewrite. In fact, rewriting is the best way to find out and correct some mistakes, like grammar and spelling mistakes. </a:t>
            </a:r>
            <a:r>
              <a:rPr lang="en-US" altLang="zh-CN" sz="2800" u="sng" dirty="0">
                <a:latin typeface="Times New Roman" panose="02020603050405020304" charset="0"/>
                <a:ea typeface="宋体" panose="02010600030101010101" pitchFamily="2" charset="-122"/>
                <a:cs typeface="Times New Roman" panose="02020603050405020304" charset="0"/>
              </a:rPr>
              <a:t>43          </a:t>
            </a:r>
            <a:r>
              <a:rPr lang="en-US" altLang="zh-CN" sz="2800" dirty="0">
                <a:latin typeface="Times New Roman" panose="02020603050405020304" charset="0"/>
                <a:ea typeface="宋体" panose="02010600030101010101" pitchFamily="2" charset="-122"/>
                <a:cs typeface="Times New Roman" panose="02020603050405020304" charset="0"/>
              </a:rPr>
              <a:t> , though it takes more time and more work.</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975100" y="177228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1"/>
            </p:custDataLst>
          </p:nvPr>
        </p:nvSpPr>
        <p:spPr>
          <a:xfrm>
            <a:off x="528320" y="5017135"/>
            <a:ext cx="10981690" cy="10839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并列逻辑题。空格出现在第四段段中，是用来对第四段第一句进行解释的，根据 C项中的关键词 rewriting 可知选 C，意为“重写能使你的作品更好”。</a:t>
            </a:r>
            <a:endParaRPr sz="2400">
              <a:solidFill>
                <a:srgbClr val="C00000"/>
              </a:solidFill>
              <a:latin typeface="Times New Roman" panose="02020603050405020304" charset="0"/>
              <a:cs typeface="Times New Roman" panose="02020603050405020304" charset="0"/>
              <a:sym typeface="+mn-ea"/>
            </a:endParaRPr>
          </a:p>
        </p:txBody>
      </p:sp>
      <p:sp>
        <p:nvSpPr>
          <p:cNvPr id="2" name="文本框 1"/>
          <p:cNvSpPr txBox="1"/>
          <p:nvPr>
            <p:custDataLst>
              <p:tags r:id="rId2"/>
            </p:custDataLst>
          </p:nvPr>
        </p:nvSpPr>
        <p:spPr>
          <a:xfrm>
            <a:off x="963930" y="2447925"/>
            <a:ext cx="791908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Prepare a list.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The following tips can be helpful.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Rewriting makes our writing better.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is not easy to become a better writer.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Good word choices are necessary for good writing.</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6695" y="202565"/>
            <a:ext cx="11337290" cy="28022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*Read aloud. Sometimes it’s easier to find problems with spelling, word usage and grammarwhen we read aloud. Reading aloud helps us not only find out our problems but also develop our writing.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u="sng" dirty="0">
                <a:latin typeface="Times New Roman" panose="02020603050405020304" charset="0"/>
                <a:ea typeface="宋体" panose="02010600030101010101" pitchFamily="2" charset="-122"/>
                <a:cs typeface="Times New Roman" panose="02020603050405020304" charset="0"/>
              </a:rPr>
              <a:t>44          </a:t>
            </a:r>
            <a:r>
              <a:rPr lang="en-US" altLang="zh-CN" sz="2800" dirty="0">
                <a:latin typeface="Times New Roman" panose="02020603050405020304" charset="0"/>
                <a:ea typeface="宋体" panose="02010600030101010101" pitchFamily="2" charset="-122"/>
                <a:cs typeface="Times New Roman" panose="02020603050405020304" charset="0"/>
              </a:rPr>
              <a:t> Preparing a list is necessary for writing a good article. Such a list includes: Is there a proper title? Have we explained every point? Are all the parts of the article included? This can help us make sure that we have covered everything.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640205" y="134239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1"/>
            </p:custDataLst>
          </p:nvPr>
        </p:nvSpPr>
        <p:spPr>
          <a:xfrm>
            <a:off x="528320" y="5224780"/>
            <a:ext cx="10981690" cy="10839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总分逻辑题。空格出现在第六段的段首，根据文章结构可知段首句为段落的主旨句，根据段中关键短语 preparing a list，意为“准备一个列表”，可判定答案为 A。</a:t>
            </a:r>
            <a:endParaRPr sz="2400">
              <a:solidFill>
                <a:srgbClr val="C00000"/>
              </a:solidFill>
              <a:latin typeface="Times New Roman" panose="02020603050405020304" charset="0"/>
              <a:cs typeface="Times New Roman" panose="02020603050405020304" charset="0"/>
              <a:sym typeface="+mn-ea"/>
            </a:endParaRPr>
          </a:p>
        </p:txBody>
      </p:sp>
      <p:sp>
        <p:nvSpPr>
          <p:cNvPr id="2" name="文本框 1"/>
          <p:cNvSpPr txBox="1"/>
          <p:nvPr>
            <p:custDataLst>
              <p:tags r:id="rId2"/>
            </p:custDataLst>
          </p:nvPr>
        </p:nvSpPr>
        <p:spPr>
          <a:xfrm>
            <a:off x="746125" y="3004820"/>
            <a:ext cx="791908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Prepare a list.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The following tips can be helpful.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Rewriting makes our writing better.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is not easy to become a better writer.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Good word choices are necessary for good writing.</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4650" y="647700"/>
            <a:ext cx="11135360" cy="8655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sym typeface="+mn-ea"/>
              </a:rPr>
              <a:t>      </a:t>
            </a: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u="sng" dirty="0">
                <a:latin typeface="Times New Roman" panose="02020603050405020304" charset="0"/>
                <a:ea typeface="宋体" panose="02010600030101010101" pitchFamily="2" charset="-122"/>
                <a:cs typeface="Times New Roman" panose="02020603050405020304" charset="0"/>
              </a:rPr>
              <a:t>45        </a:t>
            </a:r>
            <a:r>
              <a:rPr lang="en-US" altLang="zh-CN" sz="2800" dirty="0">
                <a:latin typeface="Times New Roman" panose="02020603050405020304" charset="0"/>
                <a:ea typeface="宋体" panose="02010600030101010101" pitchFamily="2" charset="-122"/>
                <a:cs typeface="Times New Roman" panose="02020603050405020304" charset="0"/>
              </a:rPr>
              <a:t> But with a few simple steps, we can improve our writing skills and learn how to write better articles.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8" name="圆角矩形 7"/>
          <p:cNvSpPr/>
          <p:nvPr>
            <p:custDataLst>
              <p:tags r:id="rId1"/>
            </p:custDataLst>
          </p:nvPr>
        </p:nvSpPr>
        <p:spPr>
          <a:xfrm>
            <a:off x="664210" y="4323715"/>
            <a:ext cx="10981690" cy="15265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转折逻辑题。根据空格后转折连词 but 可以判定空格前后意思相反，空格后句意为“但是有了简单的几步，我们能够提高我们的写作技巧”，所以空格处应与其意思相反，意为“成为一个更好的作家不容易”，故选 D。</a:t>
            </a:r>
            <a:endParaRPr sz="2400">
              <a:solidFill>
                <a:srgbClr val="C00000"/>
              </a:solidFill>
              <a:latin typeface="Times New Roman" panose="02020603050405020304" charset="0"/>
              <a:cs typeface="Times New Roman" panose="02020603050405020304" charset="0"/>
              <a:sym typeface="+mn-ea"/>
            </a:endParaRPr>
          </a:p>
        </p:txBody>
      </p:sp>
      <p:sp>
        <p:nvSpPr>
          <p:cNvPr id="6" name="TextBox 4"/>
          <p:cNvSpPr txBox="1"/>
          <p:nvPr>
            <p:custDataLst>
              <p:tags r:id="rId2"/>
            </p:custDataLst>
          </p:nvPr>
        </p:nvSpPr>
        <p:spPr>
          <a:xfrm>
            <a:off x="1548765" y="647700"/>
            <a:ext cx="514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文本框 1"/>
          <p:cNvSpPr txBox="1"/>
          <p:nvPr>
            <p:custDataLst>
              <p:tags r:id="rId3"/>
            </p:custDataLst>
          </p:nvPr>
        </p:nvSpPr>
        <p:spPr>
          <a:xfrm>
            <a:off x="963930" y="1949450"/>
            <a:ext cx="791908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Prepare a list.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The following tips can be helpful.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Rewriting makes our writing better.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is not easy to become a better writer.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Good word choices are necessary for good writing.</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Ⅴ．语法填空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Ⅴ．语法填空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276860" y="2135505"/>
            <a:ext cx="11563350" cy="164147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Kobe Bryant was a famous basketball player. His talent could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_____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(see) not only on the court, but also in his writing.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(he) book The Wizenard Series: Training Camp came out in March.</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0096500" y="2135505"/>
            <a:ext cx="14573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be seen</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351790" y="1033780"/>
            <a:ext cx="11488420" cy="953135"/>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sz="2800" b="1"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custDataLst>
              <p:tags r:id="rId2"/>
            </p:custDataLst>
          </p:nvPr>
        </p:nvSpPr>
        <p:spPr>
          <a:xfrm>
            <a:off x="444500" y="3925570"/>
            <a:ext cx="10981690" cy="9410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本题考查语态。句子主语talent和谓语动词see之间是一种被动关系，是含情态动词的被动语态，故填be seen。</a:t>
            </a:r>
            <a:endParaRPr sz="2400">
              <a:solidFill>
                <a:srgbClr val="C00000"/>
              </a:solidFill>
              <a:latin typeface="Times New Roman" panose="02020603050405020304" charset="0"/>
              <a:cs typeface="Times New Roman" panose="02020603050405020304" charset="0"/>
              <a:sym typeface="+mn-ea"/>
            </a:endParaRPr>
          </a:p>
        </p:txBody>
      </p:sp>
      <p:sp>
        <p:nvSpPr>
          <p:cNvPr id="5" name="TextBox 4"/>
          <p:cNvSpPr txBox="1"/>
          <p:nvPr>
            <p:custDataLst>
              <p:tags r:id="rId3"/>
            </p:custDataLst>
          </p:nvPr>
        </p:nvSpPr>
        <p:spPr>
          <a:xfrm>
            <a:off x="8493125" y="2671445"/>
            <a:ext cx="9842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His</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4"/>
            </p:custDataLst>
          </p:nvPr>
        </p:nvSpPr>
        <p:spPr>
          <a:xfrm>
            <a:off x="572135" y="5160645"/>
            <a:ext cx="10981690" cy="9201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本题考查代词。根据上句中的in his writing可知，此处用形容词性物主代词his修饰名词，故填His。</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4" grpId="1" animBg="1"/>
      <p:bldP spid="5" grpId="0"/>
      <p:bldP spid="11" grpId="0" bldLvl="0" animBg="1"/>
      <p:bldP spid="11"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22580" y="236855"/>
            <a:ext cx="11563350" cy="2675255"/>
          </a:xfrm>
          <a:prstGeom prst="rect">
            <a:avLst/>
          </a:prstGeom>
          <a:noFill/>
        </p:spPr>
        <p:txBody>
          <a:bodyPr wrap="square">
            <a:spAutoFit/>
          </a:bodyPr>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 story was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 West Bottom Badgers, a youth basketball team. It’s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up of five books, with each focusing on the story of one character: Rain, Twig, Cash, Peno and Lab. All of  the kids on this team came from a poor neighborhood. No one had faith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 kids,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things changed after a new coach joined the team.</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TextBox 4"/>
          <p:cNvSpPr txBox="1"/>
          <p:nvPr>
            <p:custDataLst>
              <p:tags r:id="rId2"/>
            </p:custDataLst>
          </p:nvPr>
        </p:nvSpPr>
        <p:spPr>
          <a:xfrm>
            <a:off x="3062605" y="347394"/>
            <a:ext cx="14008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about</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1072515" y="869315"/>
            <a:ext cx="1527175" cy="5943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made</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4"/>
            </p:custDataLst>
          </p:nvPr>
        </p:nvSpPr>
        <p:spPr>
          <a:xfrm>
            <a:off x="5260340" y="187456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in</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5"/>
            </p:custDataLst>
          </p:nvPr>
        </p:nvSpPr>
        <p:spPr>
          <a:xfrm>
            <a:off x="8191500" y="187456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but</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custDataLst>
              <p:tags r:id="rId6"/>
            </p:custDataLst>
          </p:nvPr>
        </p:nvSpPr>
        <p:spPr>
          <a:xfrm>
            <a:off x="469900" y="320992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本题考查介词。句意：这个故事是关于the West Bottom Badgers，一个年轻的篮球队。介词about“关于”，后面是涉及的内容。故填about。</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7"/>
            </p:custDataLst>
          </p:nvPr>
        </p:nvSpPr>
        <p:spPr>
          <a:xfrm>
            <a:off x="469900" y="320992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本题考查固定搭配。be made up of 由……组成，它是由五本书构成的。</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8"/>
            </p:custDataLst>
          </p:nvPr>
        </p:nvSpPr>
        <p:spPr>
          <a:xfrm>
            <a:off x="469900" y="320992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本题考查固定搭配。faith in相信，对……的信心，句意：没有人相信这些孩子会成功。</a:t>
            </a:r>
            <a:endParaRPr sz="2400">
              <a:solidFill>
                <a:srgbClr val="C00000"/>
              </a:solidFill>
              <a:latin typeface="Times New Roman" panose="02020603050405020304" charset="0"/>
              <a:cs typeface="Times New Roman" panose="02020603050405020304" charset="0"/>
              <a:sym typeface="+mn-ea"/>
            </a:endParaRPr>
          </a:p>
        </p:txBody>
      </p:sp>
      <p:sp>
        <p:nvSpPr>
          <p:cNvPr id="13" name="圆角矩形 12"/>
          <p:cNvSpPr/>
          <p:nvPr>
            <p:custDataLst>
              <p:tags r:id="rId9"/>
            </p:custDataLst>
          </p:nvPr>
        </p:nvSpPr>
        <p:spPr>
          <a:xfrm>
            <a:off x="469900" y="320992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本题考查连词。结合句意：没有人相信孩子们会成功，但在新教练加入球队后，情况发生了变化，前后是一种转折关系，故填but。</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4" grpId="0" bldLvl="0" animBg="1"/>
      <p:bldP spid="14" grpId="1" animBg="1"/>
      <p:bldP spid="11" grpId="0" bldLvl="0" animBg="1"/>
      <p:bldP spid="11" grpId="1" animBg="1"/>
      <p:bldP spid="12" grpId="0" bldLvl="0" animBg="1"/>
      <p:bldP spid="12" grpId="1" animBg="1"/>
      <p:bldP spid="13" grpId="0" bldLvl="0" animBg="1"/>
      <p:bldP spid="13"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22580" y="236855"/>
            <a:ext cx="11563350" cy="2675255"/>
          </a:xfrm>
          <a:prstGeom prst="rect">
            <a:avLst/>
          </a:prstGeom>
          <a:noFill/>
        </p:spPr>
        <p:txBody>
          <a:bodyPr wrap="square">
            <a:spAutoFit/>
          </a:bodyPr>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After reading the book, we got to interview Bryant. He said he didn’t think he was going to be an author, but that he often told stories to his daughters. This was one of the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(reason) why he wrote his own book. The book was based on parts of Bryant’s real-life experiences,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(especial) when he played for the Los Angeles Lakers.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TextBox 4"/>
          <p:cNvSpPr txBox="1"/>
          <p:nvPr>
            <p:custDataLst>
              <p:tags r:id="rId2"/>
            </p:custDataLst>
          </p:nvPr>
        </p:nvSpPr>
        <p:spPr>
          <a:xfrm>
            <a:off x="3615055" y="1292225"/>
            <a:ext cx="17087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reasons</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8982075" y="1814195"/>
            <a:ext cx="1662430" cy="58483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especially</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custDataLst>
              <p:tags r:id="rId4"/>
            </p:custDataLst>
          </p:nvPr>
        </p:nvSpPr>
        <p:spPr>
          <a:xfrm>
            <a:off x="596265" y="3429000"/>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本题考查名词。句意：这是他自己写书的原因之一。根据one of后面跟名词复数，所给词reason“理由”是可数名词，故填reasons。</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5"/>
            </p:custDataLst>
          </p:nvPr>
        </p:nvSpPr>
        <p:spPr>
          <a:xfrm>
            <a:off x="596265" y="4683760"/>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本题考查副词。此处用副词修饰后面的when引导的时间状语从句，所给词especial“特别的”是形容词，其副词是especially，故填especially。</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bldLvl="0" animBg="1"/>
      <p:bldP spid="14" grpId="1" animBg="1"/>
      <p:bldP spid="11" grpId="0" bldLvl="0" animBg="1"/>
      <p:bldP spid="1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I can lend you my English book.</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Never mind 			B. It doesn’t matter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It’s very kind of you 		D. All right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02510" y="1434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本题考查情景交际——帮忙与应答。第一句句意为“我可以借给你我的英语书”，可用Thank you或 It’s very kind of you作为答语，故选C。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22580" y="236855"/>
            <a:ext cx="11264900" cy="2158365"/>
          </a:xfrm>
          <a:prstGeom prst="rect">
            <a:avLst/>
          </a:prstGeom>
          <a:noFill/>
        </p:spPr>
        <p:txBody>
          <a:bodyPr wrap="square">
            <a:spAutoFit/>
          </a:bodyPr>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Bryant had two different jersey numbers—8 and 24—during his career.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number 24 means you need to work hard 24 hours a day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55___________</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(succeed).</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Our final thoughts on Bryant—he was cool and very funny.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TextBox 4"/>
          <p:cNvSpPr txBox="1"/>
          <p:nvPr>
            <p:custDataLst>
              <p:tags r:id="rId2"/>
            </p:custDataLst>
          </p:nvPr>
        </p:nvSpPr>
        <p:spPr>
          <a:xfrm>
            <a:off x="605155" y="830629"/>
            <a:ext cx="14008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765175" y="1352550"/>
            <a:ext cx="2062480" cy="53975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to succeed</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custDataLst>
              <p:tags r:id="rId4"/>
            </p:custDataLst>
          </p:nvPr>
        </p:nvSpPr>
        <p:spPr>
          <a:xfrm>
            <a:off x="605155" y="292798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本题考查冠词。句意：数字24意味着你需要一天24小时努力工作才能成功。此处特指24这个数字，故填The。</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5"/>
            </p:custDataLst>
          </p:nvPr>
        </p:nvSpPr>
        <p:spPr>
          <a:xfrm>
            <a:off x="605790" y="422211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本题考查非谓语动词。此处是动词不定式作目的状语，故填to succeed。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bldLvl="0" animBg="1"/>
      <p:bldP spid="14" grpId="1" animBg="1"/>
      <p:bldP spid="11" grpId="0" bldLvl="0" animBg="1"/>
      <p:bldP spid="11"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VI. 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VI. 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301625" y="1567815"/>
            <a:ext cx="11584940" cy="4569460"/>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56. I don’t know _</a:t>
            </a:r>
            <a:r>
              <a:rPr lang="en-US" sz="2800" dirty="0">
                <a:latin typeface="Times New Roman" panose="02020603050405020304" charset="0"/>
                <a:ea typeface="宋体" panose="02010600030101010101" pitchFamily="2" charset="-122"/>
                <a:cs typeface="Times New Roman" panose="02020603050405020304" charset="0"/>
              </a:rPr>
              <a:t>______________</a:t>
            </a:r>
            <a:r>
              <a:rPr sz="2800" dirty="0">
                <a:latin typeface="Times New Roman" panose="02020603050405020304" charset="0"/>
                <a:ea typeface="宋体" panose="02010600030101010101" pitchFamily="2" charset="-122"/>
                <a:cs typeface="Times New Roman" panose="02020603050405020304" charset="0"/>
              </a:rPr>
              <a:t>___________________ (昨晚事故是怎么发生的)．</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57. He suggested that I ____________________ (经常锻炼).</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58. This is the writer _______</a:t>
            </a:r>
            <a:r>
              <a:rPr lang="en-US" sz="2800" dirty="0">
                <a:latin typeface="Times New Roman" panose="02020603050405020304" charset="0"/>
                <a:ea typeface="宋体" panose="02010600030101010101" pitchFamily="2" charset="-122"/>
                <a:cs typeface="Times New Roman" panose="02020603050405020304" charset="0"/>
              </a:rPr>
              <a:t>___________________________</a:t>
            </a:r>
            <a:r>
              <a:rPr sz="2800" dirty="0">
                <a:latin typeface="Times New Roman" panose="02020603050405020304" charset="0"/>
                <a:ea typeface="宋体" panose="02010600030101010101" pitchFamily="2" charset="-122"/>
                <a:cs typeface="Times New Roman" panose="02020603050405020304" charset="0"/>
              </a:rPr>
              <a:t>_____________ (他的小说被翻译成多国语言).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59. The sign says: “____________________ (不要踩草地).”</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60. ________________</a:t>
            </a:r>
            <a:r>
              <a:rPr lang="en-US" sz="2800" dirty="0">
                <a:latin typeface="Times New Roman" panose="02020603050405020304" charset="0"/>
                <a:ea typeface="宋体" panose="02010600030101010101" pitchFamily="2" charset="-122"/>
                <a:cs typeface="Times New Roman" panose="02020603050405020304" charset="0"/>
              </a:rPr>
              <a:t>________________________</a:t>
            </a:r>
            <a:r>
              <a:rPr sz="2800" dirty="0">
                <a:latin typeface="Times New Roman" panose="02020603050405020304" charset="0"/>
                <a:ea typeface="宋体" panose="02010600030101010101" pitchFamily="2" charset="-122"/>
                <a:cs typeface="Times New Roman" panose="02020603050405020304" charset="0"/>
              </a:rPr>
              <a:t> (这是一部如此感人的电影) that everyone is moved by it.</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2925445" y="1656715"/>
            <a:ext cx="5755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how the accident happened last night</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786505" y="2703195"/>
            <a:ext cx="31115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work out regularly</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3362960" y="3429000"/>
            <a:ext cx="8763000" cy="349250"/>
          </a:xfrm>
          <a:prstGeom prst="rect">
            <a:avLst/>
          </a:prstGeom>
          <a:noFill/>
        </p:spPr>
        <p:txBody>
          <a:bodyPr wrap="square" rtlCol="0">
            <a:spAutoFit/>
          </a:bodyPr>
          <a:lstStyle/>
          <a:p>
            <a:pPr algn="l">
              <a:lnSpc>
                <a:spcPct val="60000"/>
              </a:lnSpc>
            </a:pPr>
            <a:r>
              <a:rPr lang="en-US" sz="2800" dirty="0">
                <a:solidFill>
                  <a:srgbClr val="C00000"/>
                </a:solidFill>
                <a:latin typeface="Times New Roman" panose="02020603050405020304" charset="0"/>
                <a:cs typeface="Times New Roman" panose="02020603050405020304" charset="0"/>
              </a:rPr>
              <a:t>whose novel has been / was translated into many languages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925445" y="4425315"/>
            <a:ext cx="4312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Keep off the grass</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95680" y="4978400"/>
            <a:ext cx="7371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 is such a moving film / It is so moving a film</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495300" y="981075"/>
            <a:ext cx="11488420" cy="521970"/>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sz="28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VII．应用写作</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VII．应用写作</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2" name="文本框 1"/>
          <p:cNvSpPr txBox="1"/>
          <p:nvPr>
            <p:custDataLst>
              <p:tags r:id="rId1"/>
            </p:custDataLst>
          </p:nvPr>
        </p:nvSpPr>
        <p:spPr>
          <a:xfrm>
            <a:off x="301625" y="1400810"/>
            <a:ext cx="11584940" cy="3192145"/>
          </a:xfrm>
          <a:prstGeom prst="rect">
            <a:avLst/>
          </a:prstGeom>
          <a:noFill/>
        </p:spPr>
        <p:txBody>
          <a:bodyPr wrap="square" rtlCol="0" anchor="t">
            <a:spAutoFit/>
          </a:bodyPr>
          <a:p>
            <a:pPr indent="0" algn="just" fontAlgn="auto">
              <a:lnSpc>
                <a:spcPct val="120000"/>
              </a:lnSpc>
            </a:pPr>
            <a:r>
              <a:rPr sz="2800" b="1" dirty="0">
                <a:latin typeface="Times New Roman" panose="02020603050405020304" charset="0"/>
                <a:ea typeface="宋体" panose="02010600030101010101" pitchFamily="2" charset="-122"/>
                <a:cs typeface="Times New Roman" panose="02020603050405020304" charset="0"/>
              </a:rPr>
              <a:t>【写作内容</a:t>
            </a:r>
            <a:r>
              <a:rPr sz="2800" dirty="0">
                <a:latin typeface="Times New Roman" panose="02020603050405020304" charset="0"/>
                <a:ea typeface="宋体" panose="02010600030101010101" pitchFamily="2" charset="-122"/>
                <a:cs typeface="Times New Roman" panose="02020603050405020304" charset="0"/>
              </a:rPr>
              <a:t>】假如你叫李明，你的外国朋友Mark写了一封邮件给你。他要来你居住的城市旅游，希望你向他推荐一家旅馆。请你写一封邮件回复他，邮件中需包括旅馆名字、地址、设施及联系方式等要点。</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b="1" dirty="0">
                <a:latin typeface="Times New Roman" panose="02020603050405020304" charset="0"/>
                <a:ea typeface="宋体" panose="02010600030101010101" pitchFamily="2" charset="-122"/>
                <a:cs typeface="Times New Roman" panose="02020603050405020304" charset="0"/>
              </a:rPr>
              <a:t>【写作要求】</a:t>
            </a:r>
            <a:r>
              <a:rPr sz="2800" dirty="0">
                <a:latin typeface="Times New Roman" panose="02020603050405020304" charset="0"/>
                <a:ea typeface="宋体" panose="02010600030101010101" pitchFamily="2" charset="-122"/>
                <a:cs typeface="Times New Roman" panose="02020603050405020304" charset="0"/>
              </a:rPr>
              <a:t>正文约50个英文单词，文中不可出现你自己的真实姓名、学校名称等信息。</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b="1" dirty="0">
                <a:latin typeface="Times New Roman" panose="02020603050405020304" charset="0"/>
                <a:ea typeface="宋体" panose="02010600030101010101" pitchFamily="2" charset="-122"/>
                <a:cs typeface="Times New Roman" panose="02020603050405020304" charset="0"/>
              </a:rPr>
              <a:t>【评分标准】</a:t>
            </a:r>
            <a:r>
              <a:rPr sz="2800" dirty="0">
                <a:latin typeface="Times New Roman" panose="02020603050405020304" charset="0"/>
                <a:ea typeface="宋体" panose="02010600030101010101" pitchFamily="2" charset="-122"/>
                <a:cs typeface="Times New Roman" panose="02020603050405020304" charset="0"/>
              </a:rPr>
              <a:t>格式正确，信息完整，语言规范，语篇连贯。</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89305" y="1518285"/>
            <a:ext cx="10422890" cy="3969385"/>
          </a:xfrm>
          <a:prstGeom prst="rect">
            <a:avLst/>
          </a:prstGeom>
          <a:noFill/>
        </p:spPr>
        <p:txBody>
          <a:bodyPr wrap="square" rtlCol="0" anchor="t">
            <a:spAutoFit/>
          </a:bodyPr>
          <a:p>
            <a:pPr indent="0" algn="just" fontAlgn="auto">
              <a:lnSpc>
                <a:spcPct val="100000"/>
              </a:lnSpc>
            </a:pPr>
            <a:r>
              <a:rPr sz="2800" dirty="0">
                <a:solidFill>
                  <a:srgbClr val="FF0000"/>
                </a:solidFill>
                <a:latin typeface="Times New Roman" panose="02020603050405020304" charset="0"/>
                <a:ea typeface="宋体" panose="02010600030101010101" pitchFamily="2" charset="-122"/>
                <a:cs typeface="Times New Roman" panose="02020603050405020304" charset="0"/>
              </a:rPr>
              <a:t>Dear Mark,</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solidFill>
                  <a:srgbClr val="FF0000"/>
                </a:solidFill>
                <a:latin typeface="Times New Roman" panose="02020603050405020304" charset="0"/>
                <a:ea typeface="宋体" panose="02010600030101010101" pitchFamily="2" charset="-122"/>
                <a:cs typeface="Times New Roman" panose="02020603050405020304" charset="0"/>
              </a:rPr>
              <a:t>      </a:t>
            </a:r>
            <a:r>
              <a:rPr sz="2800" dirty="0">
                <a:solidFill>
                  <a:srgbClr val="FF0000"/>
                </a:solidFill>
                <a:latin typeface="Times New Roman" panose="02020603050405020304" charset="0"/>
                <a:ea typeface="宋体" panose="02010600030101010101" pitchFamily="2" charset="-122"/>
                <a:cs typeface="Times New Roman" panose="02020603050405020304" charset="0"/>
              </a:rPr>
              <a:t>I am glad to hear that you will come to Guangzhou on holiday. I have chosen one hotel for you. Its name is Xinghua Hotel, which lies at the cross of Dongfeng Street and Chengde Road. It has first-class facilities and its service is of high-quality. I believe you will enjoy it. You can contact it at 86-020-88887878.</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solidFill>
                  <a:srgbClr val="FF0000"/>
                </a:solidFill>
                <a:latin typeface="Times New Roman" panose="02020603050405020304" charset="0"/>
                <a:ea typeface="宋体" panose="02010600030101010101" pitchFamily="2" charset="-122"/>
                <a:cs typeface="Times New Roman" panose="02020603050405020304" charset="0"/>
              </a:rPr>
              <a:t>      </a:t>
            </a:r>
            <a:r>
              <a:rPr sz="2800" dirty="0">
                <a:solidFill>
                  <a:srgbClr val="FF0000"/>
                </a:solidFill>
                <a:latin typeface="Times New Roman" panose="02020603050405020304" charset="0"/>
                <a:ea typeface="宋体" panose="02010600030101010101" pitchFamily="2" charset="-122"/>
                <a:cs typeface="Times New Roman" panose="02020603050405020304" charset="0"/>
              </a:rPr>
              <a:t>Looking forward to your coming. </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r" fontAlgn="auto">
              <a:lnSpc>
                <a:spcPct val="100000"/>
              </a:lnSpc>
            </a:pPr>
            <a:r>
              <a:rPr sz="2800" dirty="0">
                <a:solidFill>
                  <a:srgbClr val="FF0000"/>
                </a:solidFill>
                <a:latin typeface="Times New Roman" panose="02020603050405020304" charset="0"/>
                <a:ea typeface="宋体" panose="02010600030101010101" pitchFamily="2" charset="-122"/>
                <a:cs typeface="Times New Roman" panose="02020603050405020304" charset="0"/>
              </a:rPr>
              <a:t>Yours,</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r" fontAlgn="auto">
              <a:lnSpc>
                <a:spcPct val="100000"/>
              </a:lnSpc>
            </a:pPr>
            <a:r>
              <a:rPr sz="2800" dirty="0">
                <a:solidFill>
                  <a:srgbClr val="FF0000"/>
                </a:solidFill>
                <a:latin typeface="Times New Roman" panose="02020603050405020304" charset="0"/>
                <a:ea typeface="宋体" panose="02010600030101010101" pitchFamily="2" charset="-122"/>
                <a:cs typeface="Times New Roman" panose="02020603050405020304" charset="0"/>
              </a:rPr>
              <a:t>Li Ming</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522605" y="352425"/>
            <a:ext cx="2067560" cy="607695"/>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8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附加题</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附加题</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2" name="文本框 1"/>
          <p:cNvSpPr txBox="1"/>
          <p:nvPr>
            <p:custDataLst>
              <p:tags r:id="rId1"/>
            </p:custDataLst>
          </p:nvPr>
        </p:nvSpPr>
        <p:spPr>
          <a:xfrm>
            <a:off x="657860" y="1522095"/>
            <a:ext cx="11584940" cy="3192145"/>
          </a:xfrm>
          <a:prstGeom prst="rect">
            <a:avLst/>
          </a:prstGeom>
          <a:noFill/>
        </p:spPr>
        <p:txBody>
          <a:bodyPr wrap="square" rtlCol="0" anchor="t">
            <a:spAutoFit/>
          </a:bodyPr>
          <a:p>
            <a:pPr indent="0" algn="just" fontAlgn="auto">
              <a:lnSpc>
                <a:spcPct val="120000"/>
              </a:lnSpc>
            </a:pPr>
            <a:r>
              <a:rPr sz="2800" b="1" dirty="0">
                <a:latin typeface="Times New Roman" panose="02020603050405020304" charset="0"/>
                <a:ea typeface="宋体" panose="02010600030101010101" pitchFamily="2" charset="-122"/>
                <a:cs typeface="Times New Roman" panose="02020603050405020304" charset="0"/>
              </a:rPr>
              <a:t>从A、B、C、D中选出可以填入空白处的最佳答案。</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例：It ________ me a long time to finish my homework last night.</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A. take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B. took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C. has taken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D. had taken</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答案是B。</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815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Now you’ve already seen the film, ________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aren’t 			B. don’t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haven’t 			D. didn’t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343650" y="9667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本题考查反意疑问句。You’ve是you have的缩写，是肯定形式，所以后面用其否定形式haven’t。</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________ quickly the bad news travels!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B. What 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D. What an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16735" y="8149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本题考查感叹句。感叹词修饰的是副词quickly，所以选How。该句意为：坏消息传得真快呀！</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2600" y="244475"/>
            <a:ext cx="1152398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Would you please help me with my spoken English?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 You can join our English corner.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That’s all right 			B. No, thanks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problem 			D. Quite well</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42745" y="8841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820" y="453263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本题考查情景交际——请求与应答。从第一句“你能帮助我学习英语吗？”得知这是一句表示请求的话语。选项A：That’s all right. 没关系。B：No, thanks. 不，谢谢。C：No problem. 没问题。D. Quite well. 相当好，故选C。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The number of the people invited to the meeting ________ more than 100.</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is 		B. be 		C. are		 D. are being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764270" y="843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29704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这题考查被动语态及主谓一致。The number of the people是句子的主语，the number of意为“……的数量”，作主语时谓语动词用单数形式，invited to the meeting过去分词作主语的定语。该句意为：被邀请参加这个会议的人数有100多人。</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The teacher asked us ________ during the holiday in class.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where had we gone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where we had gone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where had we been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where we had been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667885" y="8174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本题考查宾语从句。宾语从句中要使用陈述句语序，即谓语动词在主语后面。句意：“老师在课堂上问我们假期去了哪里。”had gone表示去了某地还没回来；had been表示去了某地且已经回来了。</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Our hometown is not ________ it used to be.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 		B. what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whether 		D. how</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850765" y="830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本题考查表语从句。句意：“我们的家乡已经不是过去的样子了。”what在从句中充当be的表语。</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923925"/>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My mother told me to stay ________ I was.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who 	B. where 	C. how 	D. what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480050" y="10587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53975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本题考查地点状语从句。句意：“妈妈吩咐我待在原地。”</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105029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You can catch up with your classmates ________ you spend more time on your study.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even if 		B. so long as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unless 		D. as soon as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319010" y="11978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本题考查条件状语从句，so long as引导条件状语从句，表示“只要”，时态上要注意使用主将从现。句意：“只要你多花时间在学习上，你可以赶上班上同学。”</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104648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He was waiting for the bus ________ it began to rain.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when 		B. while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after 		D. as soon as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580380" y="11978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本题考查时间状语从句。be doing sth....when...正在做某事，突然……。句意：他正在等公共汽车，突然天开始下雨了。</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27710" y="688340"/>
            <a:ext cx="1096200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This is our gallery, ______ is one of the most beautiful places in the city.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A. that 			B. who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which 			D. what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835400" y="8276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本题考查which引导的非限制性定语从句。在非限制性定语从句中作主语且指物，要用关系代词which，不能用that。</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Mr. Green, in ________ company I work, is a hard-working man.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who 			B. whom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whose 			D. which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63670" y="8549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本题考查定语从句。先行词是Mr. Green，在定语从句中作定语，故用whose。句意：和我在一个公司工作的格林先生是一个非常勤奋的人。</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Madam, how do you like your steak cooked?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Very good 			B. Medium well, please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It’s delicious 			D. Five, please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26285" y="13406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本题考查情景交际——询问与应答。从第一句我们知道这是餐厅的服务生和顾客之间的对话。服务生问的是“夫人，你想要你的牛排怎么做？”，回答应该是“全熟”或“几成熟”等；答案B Medium well七分熟，故选B。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45185" y="5760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How about seeing a movie tonight?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 We need to relax.</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That’s all right 			B. I couldn’t agree more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 believe not 			D. I don’t think so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59280" y="12650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本题考查情景交际——赞同与应答。从第二句我们得知，答者：“我们需要放松”，那当然是想去了。I couldn’t agree more是表示非常赞成别人说的话，意思是“我非常赞同”；That’s all right表示没关系或不用谢，不客气的意思。</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13715" y="575945"/>
            <a:ext cx="110172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I’m taking an important test tomorrow.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Come on 			B. Cheers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Good luck 		D. Congratulations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87195" y="128281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本题考查情景交际——祝愿。Good luck在英语中是用得非常广泛的表祝愿的用语。当别人参加考试或比赛等时都可用此语,因此选C。这里易错选为A，come on有“加油”“努力”的意思，一般用在别人不敢做或不想做某事时鼓励对方的情况下。</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UNIT_PLACING_PICTURE_USER_VIEWPORT" val="{&quot;height&quot;:3555,&quot;width&quot;:7110}"/>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PA" val="v4.0.0"/>
</p:tagLst>
</file>

<file path=ppt/tags/tag11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UNIT_PLACING_PICTURE_USER_VIEWPORT" val="{&quot;height&quot;:3555,&quot;width&quot;:7110}"/>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PLACING_PICTURE_USER_VIEWPORT" val="{&quot;height&quot;:3555,&quot;width&quot;:7110}"/>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UNIT_PLACING_PICTURE_USER_VIEWPORT" val="{&quot;height&quot;:3555,&quot;width&quot;:7110}"/>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UNIT_PLACING_PICTURE_USER_VIEWPORT" val="{&quot;height&quot;:3555,&quot;width&quot;:7110}"/>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PLACING_PICTURE_USER_VIEWPORT" val="{&quot;height&quot;:3555,&quot;width&quot;:7110}"/>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UNIT_PLACING_PICTURE_USER_VIEWPORT" val="{&quot;height&quot;:3555,&quot;width&quot;:7110}"/>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UNIT_PLACING_PICTURE_USER_VIEWPORT" val="{&quot;height&quot;:3555,&quot;width&quot;:7110}"/>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18881</Words>
  <Application>WPS 演示</Application>
  <PresentationFormat>宽屏</PresentationFormat>
  <Paragraphs>631</Paragraphs>
  <Slides>68</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68</vt:i4>
      </vt:variant>
    </vt:vector>
  </HeadingPairs>
  <TitlesOfParts>
    <vt:vector size="86"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157</cp:revision>
  <dcterms:created xsi:type="dcterms:W3CDTF">2021-08-19T06:32:00Z</dcterms:created>
  <dcterms:modified xsi:type="dcterms:W3CDTF">2023-06-08T01:57:48Z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